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62"/>
  </p:notesMasterIdLst>
  <p:sldIdLst>
    <p:sldId id="291" r:id="rId2"/>
    <p:sldId id="292" r:id="rId3"/>
    <p:sldId id="293" r:id="rId4"/>
    <p:sldId id="2957" r:id="rId5"/>
    <p:sldId id="2958" r:id="rId6"/>
    <p:sldId id="2959" r:id="rId7"/>
    <p:sldId id="297" r:id="rId8"/>
    <p:sldId id="2960" r:id="rId9"/>
    <p:sldId id="2961" r:id="rId10"/>
    <p:sldId id="2962" r:id="rId11"/>
    <p:sldId id="2963" r:id="rId12"/>
    <p:sldId id="3014" r:id="rId13"/>
    <p:sldId id="301" r:id="rId14"/>
    <p:sldId id="1063" r:id="rId15"/>
    <p:sldId id="1064" r:id="rId16"/>
    <p:sldId id="1065" r:id="rId17"/>
    <p:sldId id="1066" r:id="rId18"/>
    <p:sldId id="2681" r:id="rId19"/>
    <p:sldId id="2931" r:id="rId20"/>
    <p:sldId id="2932" r:id="rId21"/>
    <p:sldId id="3019" r:id="rId22"/>
    <p:sldId id="2933" r:id="rId23"/>
    <p:sldId id="2934" r:id="rId24"/>
    <p:sldId id="2965" r:id="rId25"/>
    <p:sldId id="2967" r:id="rId26"/>
    <p:sldId id="2935" r:id="rId27"/>
    <p:sldId id="2936" r:id="rId28"/>
    <p:sldId id="2937" r:id="rId29"/>
    <p:sldId id="3017" r:id="rId30"/>
    <p:sldId id="2938" r:id="rId31"/>
    <p:sldId id="2968" r:id="rId32"/>
    <p:sldId id="2974" r:id="rId33"/>
    <p:sldId id="2994" r:id="rId34"/>
    <p:sldId id="2975" r:id="rId35"/>
    <p:sldId id="2976" r:id="rId36"/>
    <p:sldId id="2983" r:id="rId37"/>
    <p:sldId id="2984" r:id="rId38"/>
    <p:sldId id="2985" r:id="rId39"/>
    <p:sldId id="2986" r:id="rId40"/>
    <p:sldId id="2987" r:id="rId41"/>
    <p:sldId id="2988" r:id="rId42"/>
    <p:sldId id="2989" r:id="rId43"/>
    <p:sldId id="2990" r:id="rId44"/>
    <p:sldId id="2991" r:id="rId45"/>
    <p:sldId id="2992" r:id="rId46"/>
    <p:sldId id="3018" r:id="rId47"/>
    <p:sldId id="2995" r:id="rId48"/>
    <p:sldId id="3001" r:id="rId49"/>
    <p:sldId id="3002" r:id="rId50"/>
    <p:sldId id="3003" r:id="rId51"/>
    <p:sldId id="3004" r:id="rId52"/>
    <p:sldId id="3005" r:id="rId53"/>
    <p:sldId id="3006" r:id="rId54"/>
    <p:sldId id="2585" r:id="rId55"/>
    <p:sldId id="2570" r:id="rId56"/>
    <p:sldId id="2571" r:id="rId57"/>
    <p:sldId id="2575" r:id="rId58"/>
    <p:sldId id="3007" r:id="rId59"/>
    <p:sldId id="3008" r:id="rId60"/>
    <p:sldId id="301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02D7C5-B209-4924-BA84-2ABC56166762}">
          <p14:sldIdLst>
            <p14:sldId id="291"/>
            <p14:sldId id="292"/>
            <p14:sldId id="293"/>
            <p14:sldId id="2957"/>
            <p14:sldId id="2958"/>
            <p14:sldId id="2959"/>
            <p14:sldId id="297"/>
            <p14:sldId id="2960"/>
            <p14:sldId id="2961"/>
            <p14:sldId id="2962"/>
            <p14:sldId id="2963"/>
            <p14:sldId id="3014"/>
            <p14:sldId id="301"/>
            <p14:sldId id="1063"/>
            <p14:sldId id="1064"/>
            <p14:sldId id="1065"/>
            <p14:sldId id="1066"/>
            <p14:sldId id="2681"/>
            <p14:sldId id="2931"/>
            <p14:sldId id="2932"/>
            <p14:sldId id="3019"/>
            <p14:sldId id="2933"/>
            <p14:sldId id="2934"/>
            <p14:sldId id="2965"/>
            <p14:sldId id="2967"/>
            <p14:sldId id="2935"/>
            <p14:sldId id="2936"/>
            <p14:sldId id="2937"/>
            <p14:sldId id="3017"/>
            <p14:sldId id="2938"/>
            <p14:sldId id="2968"/>
            <p14:sldId id="2974"/>
            <p14:sldId id="2994"/>
            <p14:sldId id="2975"/>
            <p14:sldId id="2976"/>
            <p14:sldId id="2983"/>
            <p14:sldId id="2984"/>
            <p14:sldId id="2985"/>
            <p14:sldId id="2986"/>
            <p14:sldId id="2987"/>
            <p14:sldId id="2988"/>
            <p14:sldId id="2989"/>
            <p14:sldId id="2990"/>
            <p14:sldId id="2991"/>
            <p14:sldId id="2992"/>
            <p14:sldId id="3018"/>
            <p14:sldId id="2995"/>
            <p14:sldId id="3001"/>
          </p14:sldIdLst>
        </p14:section>
        <p14:section name="Untitled Section" id="{1303F02C-3BAD-41F4-82E0-CCC77C6ABE7B}">
          <p14:sldIdLst>
            <p14:sldId id="3002"/>
            <p14:sldId id="3003"/>
            <p14:sldId id="3004"/>
            <p14:sldId id="3005"/>
            <p14:sldId id="3006"/>
            <p14:sldId id="2585"/>
            <p14:sldId id="2570"/>
            <p14:sldId id="2571"/>
            <p14:sldId id="2575"/>
            <p14:sldId id="3007"/>
            <p14:sldId id="3008"/>
            <p14:sldId id="301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9F64"/>
    <a:srgbClr val="F9F1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16" autoAdjust="0"/>
    <p:restoredTop sz="77196" autoAdjust="0"/>
  </p:normalViewPr>
  <p:slideViewPr>
    <p:cSldViewPr snapToGrid="0">
      <p:cViewPr varScale="1">
        <p:scale>
          <a:sx n="102" d="100"/>
          <a:sy n="102" d="100"/>
        </p:scale>
        <p:origin x="144" y="114"/>
      </p:cViewPr>
      <p:guideLst/>
    </p:cSldViewPr>
  </p:slideViewPr>
  <p:notesTextViewPr>
    <p:cViewPr>
      <p:scale>
        <a:sx n="1" d="1"/>
        <a:sy n="1" d="1"/>
      </p:scale>
      <p:origin x="0" y="0"/>
    </p:cViewPr>
  </p:notesTextViewPr>
  <p:sorterViewPr>
    <p:cViewPr varScale="1">
      <p:scale>
        <a:sx n="100" d="100"/>
        <a:sy n="100" d="100"/>
      </p:scale>
      <p:origin x="0" y="-15832"/>
    </p:cViewPr>
  </p:sorterViewPr>
  <p:notesViewPr>
    <p:cSldViewPr snapToGrid="0">
      <p:cViewPr varScale="1">
        <p:scale>
          <a:sx n="45" d="100"/>
          <a:sy n="45" d="100"/>
        </p:scale>
        <p:origin x="2828"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C2B22-5ACE-4150-8688-366A34DF7AF3}"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6B2D8-A024-4F67-AEA0-6867EA5FA067}" type="slidenum">
              <a:rPr lang="en-US" smtClean="0"/>
              <a:t>‹#›</a:t>
            </a:fld>
            <a:endParaRPr lang="en-US"/>
          </a:p>
        </p:txBody>
      </p:sp>
    </p:spTree>
    <p:extLst>
      <p:ext uri="{BB962C8B-B14F-4D97-AF65-F5344CB8AC3E}">
        <p14:creationId xmlns:p14="http://schemas.microsoft.com/office/powerpoint/2010/main" val="383258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400" dirty="0"/>
              <a:t>The Jewish </a:t>
            </a:r>
            <a:r>
              <a:rPr lang="zh-CN" altLang="en-US" sz="1400" dirty="0"/>
              <a:t>民族</a:t>
            </a:r>
            <a:r>
              <a:rPr lang="en-US" altLang="zh-CN" sz="1400" dirty="0"/>
              <a:t> and the Israel-Palestine conflict: As Xians, how should we view it?</a:t>
            </a:r>
            <a:endParaRPr lang="zh-CN" altLang="en-US" sz="1400" dirty="0"/>
          </a:p>
        </p:txBody>
      </p:sp>
      <p:sp>
        <p:nvSpPr>
          <p:cNvPr id="4" name="灯片编号占位符 3"/>
          <p:cNvSpPr>
            <a:spLocks noGrp="1"/>
          </p:cNvSpPr>
          <p:nvPr>
            <p:ph type="sldNum" sz="quarter" idx="5"/>
          </p:nvPr>
        </p:nvSpPr>
        <p:spPr/>
        <p:txBody>
          <a:bodyPr/>
          <a:lstStyle/>
          <a:p>
            <a:fld id="{9F66B2D8-A024-4F67-AEA0-6867EA5FA067}" type="slidenum">
              <a:rPr lang="en-US" smtClean="0"/>
              <a:t>1</a:t>
            </a:fld>
            <a:endParaRPr lang="en-US"/>
          </a:p>
        </p:txBody>
      </p:sp>
    </p:spTree>
    <p:extLst>
      <p:ext uri="{BB962C8B-B14F-4D97-AF65-F5344CB8AC3E}">
        <p14:creationId xmlns:p14="http://schemas.microsoft.com/office/powerpoint/2010/main" val="214417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9AB17-F8EA-C82F-89E0-78C0DC40D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3370B-4A31-4639-235F-A93F02227F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31C46-822D-FBA0-409E-0CE52E3AE0B5}"/>
              </a:ext>
            </a:extLst>
          </p:cNvPr>
          <p:cNvSpPr>
            <a:spLocks noGrp="1"/>
          </p:cNvSpPr>
          <p:nvPr>
            <p:ph type="body" idx="1"/>
          </p:nvPr>
        </p:nvSpPr>
        <p:spPr/>
        <p:txBody>
          <a:bodyPr/>
          <a:lstStyle/>
          <a:p>
            <a:r>
              <a:rPr lang="en-US" altLang="zh-CN" sz="1200" u="none" baseline="0" dirty="0">
                <a:effectLst/>
                <a:latin typeface="+mj-lt"/>
                <a:ea typeface="SimSun" panose="02010600030101010101" pitchFamily="2" charset="-122"/>
              </a:rPr>
              <a:t>3. God choose the Jews: </a:t>
            </a:r>
            <a:r>
              <a:rPr lang="en-US" altLang="zh-CN" sz="1400" u="none" dirty="0">
                <a:effectLst/>
                <a:latin typeface="+mj-lt"/>
                <a:ea typeface="SimSun" panose="02010600030101010101" pitchFamily="2" charset="-122"/>
              </a:rPr>
              <a:t>So the Christ would come through them.</a:t>
            </a:r>
          </a:p>
          <a:p>
            <a:endParaRPr lang="en-US" altLang="zh-CN" sz="500" dirty="0">
              <a:effectLst/>
              <a:latin typeface="+mj-lt"/>
              <a:ea typeface="DengXian" panose="02010600030101010101" pitchFamily="2" charset="-122"/>
            </a:endParaRPr>
          </a:p>
          <a:p>
            <a:r>
              <a:rPr lang="en-US" altLang="zh-CN" sz="1200" dirty="0">
                <a:effectLst/>
                <a:latin typeface="+mj-lt"/>
                <a:ea typeface="SimSun" panose="02010600030101010101" pitchFamily="2" charset="-122"/>
              </a:rPr>
              <a:t>Romans 9:4 who are Israelites, to whom belongs the adoption as sons and the glory and the covenants and the giving of the Law and the temple service and the promises, 5 whose are the fathers, and from whom is the Christ according to the flesh…</a:t>
            </a:r>
            <a:endParaRPr lang="en-US" altLang="zh-CN" sz="1200" dirty="0">
              <a:effectLst/>
              <a:latin typeface="+mj-lt"/>
              <a:ea typeface="DengXian" panose="02010600030101010101" pitchFamily="2" charset="-122"/>
            </a:endParaRPr>
          </a:p>
          <a:p>
            <a:r>
              <a:rPr lang="en-US" altLang="zh-CN" sz="1200" dirty="0">
                <a:effectLst/>
                <a:latin typeface="+mj-lt"/>
                <a:ea typeface="SimSun" panose="02010600030101010101" pitchFamily="2" charset="-122"/>
              </a:rPr>
              <a:t>John 4:22 …for salvation is from the Jews.</a:t>
            </a:r>
            <a:endParaRPr lang="en-US" altLang="zh-CN" sz="1200" dirty="0">
              <a:effectLst/>
              <a:latin typeface="+mj-lt"/>
              <a:ea typeface="DengXian" panose="02010600030101010101" pitchFamily="2" charset="-122"/>
            </a:endParaRPr>
          </a:p>
        </p:txBody>
      </p:sp>
      <p:sp>
        <p:nvSpPr>
          <p:cNvPr id="4" name="Slide Number Placeholder 3">
            <a:extLst>
              <a:ext uri="{FF2B5EF4-FFF2-40B4-BE49-F238E27FC236}">
                <a16:creationId xmlns:a16="http://schemas.microsoft.com/office/drawing/2014/main" id="{C3B6E891-6CB2-D96D-7314-5CA1560E0D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0237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4AEE-5D6F-38D5-C1ED-F6440D3D3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1FA0E-0331-A4D9-EBB3-663755632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30D7C3-10B2-4DB6-D2F0-8B0375A5AE13}"/>
              </a:ext>
            </a:extLst>
          </p:cNvPr>
          <p:cNvSpPr>
            <a:spLocks noGrp="1"/>
          </p:cNvSpPr>
          <p:nvPr>
            <p:ph type="body" idx="1"/>
          </p:nvPr>
        </p:nvSpPr>
        <p:spPr/>
        <p:txBody>
          <a:bodyPr/>
          <a:lstStyle/>
          <a:p>
            <a:r>
              <a:rPr lang="en-US" altLang="zh-CN" sz="1200" u="none" baseline="0" dirty="0">
                <a:effectLst/>
                <a:latin typeface="+mj-lt"/>
                <a:ea typeface="SimSun" panose="02010600030101010101" pitchFamily="2" charset="-122"/>
              </a:rPr>
              <a:t>4. God choose the Jews:</a:t>
            </a:r>
            <a:r>
              <a:rPr lang="en-US" altLang="zh-CN" sz="1400" u="none" baseline="0" dirty="0">
                <a:effectLst/>
                <a:latin typeface="+mj-lt"/>
                <a:ea typeface="SimSun" panose="02010600030101010101" pitchFamily="2" charset="-122"/>
              </a:rPr>
              <a:t> </a:t>
            </a:r>
            <a:r>
              <a:rPr lang="en-US" altLang="zh-CN" sz="1400" dirty="0">
                <a:effectLst/>
                <a:latin typeface="+mj-lt"/>
                <a:ea typeface="SimSun" panose="02010600030101010101" pitchFamily="2" charset="-122"/>
              </a:rPr>
              <a:t>To be a testimony to  the entire world</a:t>
            </a:r>
          </a:p>
          <a:p>
            <a:pPr marL="285750" indent="-285750">
              <a:buFont typeface="Arial" panose="020B0604020202020204" pitchFamily="34" charset="0"/>
              <a:buChar char="•"/>
            </a:pPr>
            <a:r>
              <a:rPr lang="en-US" altLang="zh-CN" sz="1400" b="1" dirty="0">
                <a:effectLst/>
                <a:latin typeface="+mj-lt"/>
                <a:ea typeface="SimSun" panose="02010600030101010101" pitchFamily="2" charset="-122"/>
              </a:rPr>
              <a:t>READ SLIDE </a:t>
            </a:r>
            <a:r>
              <a:rPr lang="en-US" altLang="zh-CN" sz="1200" dirty="0">
                <a:effectLst/>
                <a:latin typeface="+mj-lt"/>
                <a:ea typeface="SimSun" panose="02010600030101010101" pitchFamily="2" charset="-122"/>
              </a:rPr>
              <a:t>They were to witness to God’s grace and salvation through Jesus the Messiah, but most of them aren’t.</a:t>
            </a:r>
          </a:p>
          <a:p>
            <a:pPr marL="285750" indent="-285750">
              <a:buFont typeface="Arial" panose="020B0604020202020204" pitchFamily="34" charset="0"/>
              <a:buChar char="•"/>
            </a:pPr>
            <a:r>
              <a:rPr lang="en-US" altLang="zh-CN" sz="1400" dirty="0">
                <a:effectLst/>
                <a:latin typeface="+mj-lt"/>
                <a:ea typeface="SimSun" panose="02010600030101010101" pitchFamily="2" charset="-122"/>
              </a:rPr>
              <a:t>But thru their history, they testify to the Bible’s truth &amp; inspiration—whether they want to be or not!  </a:t>
            </a:r>
          </a:p>
          <a:p>
            <a:r>
              <a:rPr lang="en-US" altLang="zh-CN" sz="1400" b="1" dirty="0">
                <a:effectLst/>
                <a:latin typeface="+mj-lt"/>
                <a:ea typeface="SimSun" panose="02010600030101010101" pitchFamily="2" charset="-122"/>
              </a:rPr>
              <a:t>I knew a grad student from S. Amer…</a:t>
            </a:r>
            <a:endParaRPr lang="en-US" altLang="zh-CN" sz="1400" b="1" dirty="0">
              <a:effectLst/>
              <a:latin typeface="+mj-lt"/>
              <a:ea typeface="DengXian" panose="02010600030101010101" pitchFamily="2" charset="-122"/>
            </a:endParaRPr>
          </a:p>
        </p:txBody>
      </p:sp>
      <p:sp>
        <p:nvSpPr>
          <p:cNvPr id="4" name="Slide Number Placeholder 3">
            <a:extLst>
              <a:ext uri="{FF2B5EF4-FFF2-40B4-BE49-F238E27FC236}">
                <a16:creationId xmlns:a16="http://schemas.microsoft.com/office/drawing/2014/main" id="{EDCF57ED-F645-405E-E246-C7AA1F017E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84362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Summary: Why did God choose the Jews?</a:t>
            </a:r>
          </a:p>
          <a:p>
            <a:r>
              <a:rPr lang="en-US" sz="1400" dirty="0"/>
              <a:t>1)Bless world.  2)Give OT &amp; Law  3)Christ thru them.  4)Be witness to world. </a:t>
            </a:r>
          </a:p>
        </p:txBody>
      </p:sp>
      <p:sp>
        <p:nvSpPr>
          <p:cNvPr id="4" name="Slide Number Placeholder 3"/>
          <p:cNvSpPr>
            <a:spLocks noGrp="1"/>
          </p:cNvSpPr>
          <p:nvPr>
            <p:ph type="sldNum" sz="quarter" idx="5"/>
          </p:nvPr>
        </p:nvSpPr>
        <p:spPr/>
        <p:txBody>
          <a:bodyPr/>
          <a:lstStyle/>
          <a:p>
            <a:fld id="{9F66B2D8-A024-4F67-AEA0-6867EA5FA067}" type="slidenum">
              <a:rPr lang="en-US" smtClean="0"/>
              <a:t>12</a:t>
            </a:fld>
            <a:endParaRPr lang="en-US"/>
          </a:p>
        </p:txBody>
      </p:sp>
    </p:spTree>
    <p:extLst>
      <p:ext uri="{BB962C8B-B14F-4D97-AF65-F5344CB8AC3E}">
        <p14:creationId xmlns:p14="http://schemas.microsoft.com/office/powerpoint/2010/main" val="1580951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none" dirty="0">
                <a:effectLst/>
                <a:latin typeface="+mj-lt"/>
                <a:ea typeface="SimSun" panose="02010600030101010101" pitchFamily="2" charset="-122"/>
              </a:rPr>
              <a:t>2. What did God promise to the Jews?  </a:t>
            </a:r>
            <a:r>
              <a:rPr lang="en-US" sz="1400" b="0" u="none" dirty="0">
                <a:effectLst/>
                <a:latin typeface="+mj-lt"/>
                <a:ea typeface="SimSun" panose="02010600030101010101" pitchFamily="2" charset="-122"/>
              </a:rPr>
              <a:t> 1. </a:t>
            </a:r>
            <a:r>
              <a:rPr lang="en-US" sz="1400" u="none" dirty="0">
                <a:effectLst/>
                <a:latin typeface="+mj-lt"/>
                <a:ea typeface="SimSun" panose="02010600030101010101" pitchFamily="2" charset="-122"/>
              </a:rPr>
              <a:t>The Land of Canaan</a:t>
            </a:r>
            <a:endParaRPr lang="en-US" sz="1400" u="none" dirty="0">
              <a:effectLst/>
              <a:latin typeface="+mj-lt"/>
              <a:ea typeface="DengXian" panose="02010600030101010101" pitchFamily="2" charset="-122"/>
            </a:endParaRPr>
          </a:p>
          <a:p>
            <a:endParaRPr lang="en-US" sz="500" dirty="0">
              <a:effectLst/>
              <a:latin typeface="+mj-lt"/>
              <a:ea typeface="SimSun" panose="02010600030101010101" pitchFamily="2" charset="-122"/>
            </a:endParaRPr>
          </a:p>
          <a:p>
            <a:r>
              <a:rPr lang="en-US" sz="1200" dirty="0">
                <a:effectLst/>
                <a:latin typeface="+mj-lt"/>
                <a:ea typeface="SimSun" panose="02010600030101010101" pitchFamily="2" charset="-122"/>
              </a:rPr>
              <a:t>Genesis 12:4 So Abram went forth as the LORD had spoken to him… 5 …thus they came to the land of Canaan. … 7 And the LORD appeared to Abram and said, “To your descendants I will give this land.” … 17:8 “And I will give to you and to your descendants after you, the land of your </a:t>
            </a:r>
            <a:r>
              <a:rPr lang="en-US" sz="1200" dirty="0" err="1">
                <a:effectLst/>
                <a:latin typeface="+mj-lt"/>
                <a:ea typeface="SimSun" panose="02010600030101010101" pitchFamily="2" charset="-122"/>
              </a:rPr>
              <a:t>sojournings</a:t>
            </a:r>
            <a:r>
              <a:rPr lang="en-US" sz="1200" dirty="0">
                <a:effectLst/>
                <a:latin typeface="+mj-lt"/>
                <a:ea typeface="SimSun" panose="02010600030101010101" pitchFamily="2" charset="-122"/>
              </a:rPr>
              <a:t>, all the land of Canaan, for an everlasting possession…"</a:t>
            </a:r>
            <a:endParaRPr lang="en-US" sz="1200" dirty="0">
              <a:effectLst/>
              <a:latin typeface="+mj-lt"/>
              <a:ea typeface="DengXian" panose="02010600030101010101" pitchFamily="2" charset="-122"/>
            </a:endParaRPr>
          </a:p>
          <a:p>
            <a:endParaRPr lang="en-US" sz="1400" dirty="0">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74023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dirty="0">
                <a:solidFill>
                  <a:srgbClr val="000000"/>
                </a:solidFill>
                <a:effectLst/>
                <a:latin typeface="+mj-lt"/>
                <a:ea typeface="宋体" panose="02010600030101010101" pitchFamily="2" charset="-122"/>
                <a:cs typeface="Times New Roman" panose="02020603050405020304" pitchFamily="18" charset="0"/>
              </a:rPr>
              <a:t>Roughly today’s </a:t>
            </a:r>
            <a:r>
              <a:rPr lang="en-US" altLang="zh-CN" sz="1400" dirty="0" err="1">
                <a:solidFill>
                  <a:srgbClr val="000000"/>
                </a:solidFill>
                <a:effectLst/>
                <a:latin typeface="+mj-lt"/>
                <a:ea typeface="宋体" panose="02010600030101010101" pitchFamily="2" charset="-122"/>
                <a:cs typeface="Times New Roman" panose="02020603050405020304" pitchFamily="18" charset="0"/>
              </a:rPr>
              <a:t>Isl</a:t>
            </a:r>
            <a:r>
              <a:rPr lang="en-US" altLang="zh-CN" sz="1400" dirty="0">
                <a:solidFill>
                  <a:srgbClr val="000000"/>
                </a:solidFill>
                <a:effectLst/>
                <a:latin typeface="+mj-lt"/>
                <a:ea typeface="宋体" panose="02010600030101010101" pitchFamily="2" charset="-122"/>
                <a:cs typeface="Times New Roman" panose="02020603050405020304" pitchFamily="18" charset="0"/>
              </a:rPr>
              <a:t>, incl. </a:t>
            </a:r>
            <a:r>
              <a:rPr lang="zh-CN" altLang="en-US" sz="1600" b="1" dirty="0">
                <a:solidFill>
                  <a:srgbClr val="000000"/>
                </a:solidFill>
                <a:effectLst/>
                <a:latin typeface="+mj-lt"/>
                <a:ea typeface="宋体" panose="02010600030101010101" pitchFamily="2" charset="-122"/>
                <a:cs typeface="Times New Roman" panose="02020603050405020304" pitchFamily="18" charset="0"/>
              </a:rPr>
              <a:t>约旦河的西岸。</a:t>
            </a:r>
            <a:endParaRPr lang="en-US" altLang="zh-CN" sz="1400" b="1" dirty="0">
              <a:solidFill>
                <a:srgbClr val="000000"/>
              </a:solidFill>
              <a:effectLst/>
              <a:latin typeface="+mj-lt"/>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5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05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今天，这个应许已经应验了，犹太人生活在巴勒斯坦的以色列，在那里有自己的国家。但以色列在</a:t>
            </a:r>
            <a:r>
              <a:rPr lang="en-US" altLang="zh-CN" sz="105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1948</a:t>
            </a:r>
            <a:r>
              <a:rPr lang="zh-CN" altLang="zh-CN" sz="105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年复国之前的</a:t>
            </a:r>
            <a:r>
              <a:rPr lang="en-US" altLang="zh-CN" sz="105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1800</a:t>
            </a:r>
            <a:r>
              <a:rPr lang="zh-CN" altLang="zh-CN" sz="105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多年，犹太人被分散在世界各地。下面，我们先来看圣经如何预言了犹太人会分散全球。</a:t>
            </a:r>
            <a:endParaRPr lang="zh-CN" altLang="zh-CN" sz="105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C8DEE6-4B0E-408B-A613-BD5345C454B7}"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26933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400" u="none" dirty="0">
                <a:effectLst/>
                <a:latin typeface="+mj-lt"/>
                <a:ea typeface="SimSun" panose="02010600030101010101" pitchFamily="2" charset="-122"/>
              </a:rPr>
              <a:t>2. Jerusalem</a:t>
            </a:r>
            <a:endParaRPr lang="en-US" sz="1400" u="none" dirty="0">
              <a:effectLst/>
              <a:latin typeface="+mj-lt"/>
              <a:ea typeface="DengXian" panose="02010600030101010101" pitchFamily="2" charset="-122"/>
            </a:endParaRPr>
          </a:p>
          <a:p>
            <a:pPr algn="just"/>
            <a:endParaRPr lang="en-US" sz="500" dirty="0">
              <a:effectLst/>
              <a:latin typeface="+mj-lt"/>
              <a:ea typeface="SimSun" panose="02010600030101010101" pitchFamily="2" charset="-122"/>
            </a:endParaRPr>
          </a:p>
          <a:p>
            <a:pPr algn="just"/>
            <a:r>
              <a:rPr lang="en-US" sz="1200" dirty="0">
                <a:effectLst/>
                <a:latin typeface="+mj-lt"/>
                <a:ea typeface="SimSun" panose="02010600030101010101" pitchFamily="2" charset="-122"/>
              </a:rPr>
              <a:t>2Kings 21:7…the LORD said to David and to his son Solomon, "In this house and in Jerusalem, which I have chosen from all the tribes of Israel, I will put My name forever.</a:t>
            </a:r>
            <a:endParaRPr lang="en-US" sz="1200" dirty="0">
              <a:effectLst/>
              <a:latin typeface="+mj-lt"/>
              <a:ea typeface="DengXian" panose="02010600030101010101" pitchFamily="2" charset="-122"/>
            </a:endParaRPr>
          </a:p>
          <a:p>
            <a:endParaRPr lang="en-US" sz="1400" dirty="0">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97940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sz="1400" b="1" u="none" dirty="0">
                <a:effectLst/>
                <a:latin typeface="+mj-lt"/>
                <a:ea typeface="SimSun" panose="02010600030101010101" pitchFamily="2" charset="-122"/>
              </a:rPr>
              <a:t>俘虏 </a:t>
            </a:r>
            <a:r>
              <a:rPr lang="en-US" altLang="zh-CN" sz="1400" b="1" u="none" dirty="0">
                <a:effectLst/>
                <a:latin typeface="+mj-lt"/>
                <a:ea typeface="SimSun" panose="02010600030101010101" pitchFamily="2" charset="-122"/>
              </a:rPr>
              <a:t>Fu2Lu3</a:t>
            </a:r>
            <a:r>
              <a:rPr lang="en-US" altLang="zh-CN" sz="1400" u="none" dirty="0">
                <a:effectLst/>
                <a:latin typeface="+mj-lt"/>
                <a:ea typeface="SimSun" panose="02010600030101010101" pitchFamily="2" charset="-122"/>
              </a:rPr>
              <a:t>    </a:t>
            </a:r>
            <a:r>
              <a:rPr lang="en-US" sz="1400" u="none" dirty="0">
                <a:effectLst/>
                <a:latin typeface="+mj-lt"/>
                <a:ea typeface="SimSun" panose="02010600030101010101" pitchFamily="2" charset="-122"/>
              </a:rPr>
              <a:t>3. Scattering, Persecution</a:t>
            </a:r>
            <a:endParaRPr lang="en-US" sz="1400" u="none" dirty="0">
              <a:effectLst/>
              <a:latin typeface="+mj-lt"/>
              <a:ea typeface="DengXian" panose="02010600030101010101" pitchFamily="2" charset="-122"/>
            </a:endParaRPr>
          </a:p>
          <a:p>
            <a:pPr algn="just"/>
            <a:endParaRPr lang="en-US" sz="500" dirty="0">
              <a:effectLst/>
              <a:latin typeface="+mj-lt"/>
              <a:ea typeface="SimSun" panose="02010600030101010101" pitchFamily="2" charset="-122"/>
            </a:endParaRPr>
          </a:p>
          <a:p>
            <a:pPr algn="just"/>
            <a:r>
              <a:rPr lang="en-US" sz="1200" dirty="0">
                <a:effectLst/>
                <a:latin typeface="+mj-lt"/>
                <a:ea typeface="SimSun" panose="02010600030101010101" pitchFamily="2" charset="-122"/>
              </a:rPr>
              <a:t>Deuteronomy 28:1 “Now it shall be, if you will diligently obey the LORD your God, being careful to do all His commandments which I command you today, the LORD your God will set you high above all the nations of the earth. … 58 ”If you are not careful to observe all the words</a:t>
            </a:r>
            <a:r>
              <a:rPr lang="en-US" altLang="zh-CN" sz="1200" dirty="0">
                <a:effectLst/>
                <a:latin typeface="+mj-lt"/>
                <a:ea typeface="SimSun" panose="02010600030101010101" pitchFamily="2" charset="-122"/>
              </a:rPr>
              <a:t>…</a:t>
            </a:r>
            <a:r>
              <a:rPr lang="en-US" sz="1200" dirty="0">
                <a:effectLst/>
                <a:latin typeface="+mj-lt"/>
                <a:ea typeface="SimSun" panose="02010600030101010101" pitchFamily="2" charset="-122"/>
              </a:rPr>
              <a:t>59…will bring extraordinary plagues on you and your descendants… 63 …and you shall be torn from the land where you are entering to possess it. 64 "Moreover, the LORD will scatter you among all peoples, from one end of the earth to the other end of the earth; … 65 "And among those nations you shall find no rest, and there shall be no resting place for the sole of your foot; but there the LORD will give you a trembling heart, failing of eyes, and despair of soul.</a:t>
            </a:r>
            <a:endParaRPr lang="en-US" sz="1200" dirty="0">
              <a:effectLst/>
              <a:latin typeface="+mj-lt"/>
              <a:ea typeface="DengXian" panose="02010600030101010101" pitchFamily="2" charset="-122"/>
            </a:endParaRPr>
          </a:p>
          <a:p>
            <a:endParaRPr lang="en-US" sz="1000" dirty="0">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6081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3F529-E1AE-FC32-BC85-CC2923D42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E5A074-C79C-81D6-8413-3BF8D6E48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7C42E1-C968-AF64-BBE6-6B7BB817CA07}"/>
              </a:ext>
            </a:extLst>
          </p:cNvPr>
          <p:cNvSpPr>
            <a:spLocks noGrp="1"/>
          </p:cNvSpPr>
          <p:nvPr>
            <p:ph type="body" idx="1"/>
          </p:nvPr>
        </p:nvSpPr>
        <p:spPr/>
        <p:txBody>
          <a:bodyPr/>
          <a:lstStyle/>
          <a:p>
            <a:pPr algn="just"/>
            <a:r>
              <a:rPr lang="zh-CN" altLang="en-US" sz="1400" b="1" u="none" dirty="0">
                <a:effectLst/>
                <a:latin typeface="+mj-lt"/>
                <a:ea typeface="SimSun" panose="02010600030101010101" pitchFamily="2" charset="-122"/>
              </a:rPr>
              <a:t>俘虏 </a:t>
            </a:r>
            <a:r>
              <a:rPr lang="en-US" altLang="zh-CN" sz="1400" b="1" u="none" dirty="0">
                <a:effectLst/>
                <a:latin typeface="+mj-lt"/>
                <a:ea typeface="SimSun" panose="02010600030101010101" pitchFamily="2" charset="-122"/>
              </a:rPr>
              <a:t>Fu2Lu3</a:t>
            </a:r>
            <a:r>
              <a:rPr lang="en-US" altLang="zh-CN" sz="1400" u="none" dirty="0">
                <a:effectLst/>
                <a:latin typeface="+mj-lt"/>
                <a:ea typeface="SimSun" panose="02010600030101010101" pitchFamily="2" charset="-122"/>
              </a:rPr>
              <a:t>  </a:t>
            </a:r>
            <a:r>
              <a:rPr lang="en-US" sz="1400" u="none" dirty="0">
                <a:effectLst/>
                <a:latin typeface="+mj-lt"/>
                <a:ea typeface="SimSun" panose="02010600030101010101" pitchFamily="2" charset="-122"/>
              </a:rPr>
              <a:t>3. Scattering, Persecution</a:t>
            </a:r>
            <a:endParaRPr lang="en-US" sz="1400" u="none" dirty="0">
              <a:effectLst/>
              <a:latin typeface="+mj-lt"/>
              <a:ea typeface="DengXian" panose="02010600030101010101" pitchFamily="2" charset="-122"/>
            </a:endParaRPr>
          </a:p>
          <a:p>
            <a:pPr algn="just"/>
            <a:endParaRPr lang="en-US" sz="500" dirty="0">
              <a:effectLst/>
              <a:latin typeface="+mj-lt"/>
              <a:ea typeface="SimSun" panose="02010600030101010101" pitchFamily="2" charset="-122"/>
            </a:endParaRPr>
          </a:p>
          <a:p>
            <a:pPr algn="just"/>
            <a:r>
              <a:rPr lang="en-US" sz="1200" dirty="0">
                <a:effectLst/>
                <a:latin typeface="+mj-lt"/>
                <a:ea typeface="SimSun" panose="02010600030101010101" pitchFamily="2" charset="-122"/>
              </a:rPr>
              <a:t>Luke 21:24 and they will fall by the edge of the sword, and will be led captive into all the nations; and Jerusalem will be trampled under foot by the Gentiles until the times of the Gentiles be fulfilled.</a:t>
            </a:r>
            <a:endParaRPr lang="en-US" sz="1200" dirty="0">
              <a:effectLst/>
              <a:latin typeface="+mj-lt"/>
              <a:ea typeface="DengXian" panose="02010600030101010101" pitchFamily="2" charset="-122"/>
            </a:endParaRPr>
          </a:p>
        </p:txBody>
      </p:sp>
      <p:sp>
        <p:nvSpPr>
          <p:cNvPr id="4" name="Slide Number Placeholder 3">
            <a:extLst>
              <a:ext uri="{FF2B5EF4-FFF2-40B4-BE49-F238E27FC236}">
                <a16:creationId xmlns:a16="http://schemas.microsoft.com/office/drawing/2014/main" id="{594C22E5-3FC6-8AF9-D706-06B0A4BD96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92975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400" dirty="0">
                <a:effectLst/>
                <a:latin typeface="+mj-lt"/>
                <a:ea typeface="宋体" panose="02010600030101010101" pitchFamily="2" charset="-122"/>
              </a:rPr>
              <a:t>驱逐 </a:t>
            </a:r>
            <a:r>
              <a:rPr lang="en-US" altLang="zh-CN" sz="1400" dirty="0">
                <a:effectLst/>
                <a:latin typeface="+mj-lt"/>
                <a:ea typeface="宋体" panose="02010600030101010101" pitchFamily="2" charset="-122"/>
              </a:rPr>
              <a:t>Qu1Zhu2 Expulsion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dirty="0">
                <a:effectLst/>
                <a:latin typeface="+mj-lt"/>
                <a:ea typeface="宋体" panose="02010600030101010101" pitchFamily="2" charset="-122"/>
              </a:rPr>
              <a:t>No Jews lived in Palestine for hundreds of years after 135AD. By 1500, there were about 5,000 Jews living there.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050" dirty="0">
                <a:effectLst/>
                <a:latin typeface="Times New Roman" panose="02020603050405020304" pitchFamily="18" charset="0"/>
                <a:ea typeface="宋体" panose="02010600030101010101" pitchFamily="2" charset="-122"/>
              </a:rPr>
              <a:t>几十年之后，犹太人再度反抗，到了</a:t>
            </a:r>
            <a:r>
              <a:rPr lang="en-US" altLang="zh-CN" sz="1050" dirty="0">
                <a:effectLst/>
                <a:latin typeface="Times New Roman" panose="02020603050405020304" pitchFamily="18" charset="0"/>
                <a:ea typeface="宋体" panose="02010600030101010101" pitchFamily="2" charset="-122"/>
              </a:rPr>
              <a:t>135</a:t>
            </a:r>
            <a:r>
              <a:rPr lang="zh-CN" altLang="zh-CN" sz="1050" dirty="0">
                <a:effectLst/>
                <a:latin typeface="Times New Roman" panose="02020603050405020304" pitchFamily="18" charset="0"/>
                <a:ea typeface="宋体" panose="02010600030101010101" pitchFamily="2" charset="-122"/>
              </a:rPr>
              <a:t>年，几乎所有的犹太人都被赶出巴勒斯坦地区，流放各地，在后来的几个世纪中，罗马皇帝禁止犹太人住在巴勒斯坦地区，直到</a:t>
            </a:r>
            <a:r>
              <a:rPr lang="en-US" altLang="zh-CN" sz="1050" dirty="0">
                <a:effectLst/>
                <a:latin typeface="Times New Roman" panose="02020603050405020304" pitchFamily="18" charset="0"/>
                <a:ea typeface="宋体" panose="02010600030101010101" pitchFamily="2" charset="-122"/>
              </a:rPr>
              <a:t>1850</a:t>
            </a:r>
            <a:r>
              <a:rPr lang="zh-CN" altLang="zh-CN" sz="1050" dirty="0">
                <a:effectLst/>
                <a:latin typeface="Times New Roman" panose="02020603050405020304" pitchFamily="18" charset="0"/>
                <a:ea typeface="宋体" panose="02010600030101010101" pitchFamily="2" charset="-122"/>
              </a:rPr>
              <a:t>年，巴勒斯坦的犹太人也不到两万。摩西和耶稣关于犹太人会被分散到“各国”的预言就这样应验了。</a:t>
            </a:r>
            <a:endParaRPr lang="zh-CN" altLang="zh-CN" sz="105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8DEE6-4B0E-408B-A613-BD5345C454B7}" type="slidenum">
              <a:rPr kumimoji="0" lang="en-US" altLang="zh-CN"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46190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effectLst/>
                <a:latin typeface="+mj-lt"/>
                <a:ea typeface="宋体" panose="02010600030101010101" pitchFamily="2" charset="-122"/>
              </a:rPr>
              <a:t>The Jews were scattered around the world for more than 1,800 years. Jews can be found in every country in Europe, everywhere in North Africa, throughout the Middle East and in India.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effectLst/>
                <a:latin typeface="+mj-lt"/>
                <a:ea typeface="宋体" panose="02010600030101010101" pitchFamily="2" charset="-122"/>
              </a:rPr>
              <a:t>In 1938 there were only about 400,000 in Palestine, much less than Europe or N. Amer.</a:t>
            </a:r>
          </a:p>
          <a:p>
            <a:r>
              <a:rPr lang="zh-CN" altLang="zh-CN" sz="1800" dirty="0">
                <a:effectLst/>
                <a:latin typeface="Times New Roman" panose="02020603050405020304" pitchFamily="18" charset="0"/>
                <a:ea typeface="宋体" panose="02010600030101010101" pitchFamily="2" charset="-122"/>
              </a:rPr>
              <a:t>犹太人散居在世界各地，四处搬迁，长达</a:t>
            </a:r>
            <a:r>
              <a:rPr lang="en-US" altLang="zh-CN" sz="1800" dirty="0">
                <a:effectLst/>
                <a:latin typeface="Times New Roman" panose="02020603050405020304" pitchFamily="18" charset="0"/>
                <a:ea typeface="宋体" panose="02010600030101010101" pitchFamily="2" charset="-122"/>
              </a:rPr>
              <a:t>1800</a:t>
            </a:r>
            <a:r>
              <a:rPr lang="zh-CN" altLang="zh-CN" sz="1800" dirty="0">
                <a:effectLst/>
                <a:latin typeface="Times New Roman" panose="02020603050405020304" pitchFamily="18" charset="0"/>
                <a:ea typeface="宋体" panose="02010600030101010101" pitchFamily="2" charset="-122"/>
              </a:rPr>
              <a:t>多年。欧洲的每个国家、北非各处、整个中东和印度都能看到犹太人的身影。</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8DEE6-4B0E-408B-A613-BD5345C454B7}" type="slidenum">
              <a:rPr kumimoji="0" lang="en-US" altLang="zh-CN"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58223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1" dirty="0"/>
              <a:t>How should Christians view the Israeli-Palestinian conflict?</a:t>
            </a:r>
          </a:p>
          <a:p>
            <a:r>
              <a:rPr lang="en-US" altLang="zh-CN" dirty="0"/>
              <a:t>Does all of Palestine belong to the Jews?</a:t>
            </a:r>
          </a:p>
          <a:p>
            <a:r>
              <a:rPr lang="en-US" altLang="zh-CN" dirty="0"/>
              <a:t>Does God approve of everything the Israeli army is doing in Gaza? </a:t>
            </a:r>
          </a:p>
          <a:p>
            <a:r>
              <a:rPr lang="en-US" altLang="zh-CN" dirty="0"/>
              <a:t>Should Christians bless and pray for the modern</a:t>
            </a:r>
            <a:r>
              <a:rPr lang="zh-CN" altLang="en-US" dirty="0"/>
              <a:t> </a:t>
            </a:r>
            <a:r>
              <a:rPr lang="en-US" altLang="zh-CN" dirty="0"/>
              <a:t>political state of Israel?</a:t>
            </a:r>
          </a:p>
          <a:p>
            <a:r>
              <a:rPr lang="en-US" altLang="zh-CN"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1134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zh-CN" sz="1400" u="none" dirty="0">
                <a:effectLst/>
                <a:latin typeface="+mj-lt"/>
                <a:ea typeface="SimSun" panose="02010600030101010101" pitchFamily="2" charset="-122"/>
              </a:rPr>
              <a:t>4. Regathering  </a:t>
            </a:r>
            <a:r>
              <a:rPr lang="en-US" altLang="zh-CN" sz="1600" b="1" i="0" dirty="0">
                <a:effectLst/>
                <a:latin typeface="+mj-lt"/>
                <a:ea typeface="SimSun" panose="02010600030101010101" pitchFamily="2" charset="-122"/>
              </a:rPr>
              <a:t>We’ll talk about this in a moment. </a:t>
            </a:r>
            <a:r>
              <a:rPr lang="zh-CN" altLang="en-US" sz="1600" b="1" i="0" dirty="0">
                <a:effectLst/>
                <a:latin typeface="+mj-lt"/>
                <a:ea typeface="SimSun" panose="02010600030101010101" pitchFamily="2" charset="-122"/>
              </a:rPr>
              <a:t>我们稍后再讨论这点。</a:t>
            </a:r>
            <a:endParaRPr lang="en-US" altLang="zh-CN" sz="1400" b="1" i="0" dirty="0">
              <a:effectLst/>
              <a:latin typeface="+mj-lt"/>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500" b="0" i="0" u="none" strike="noStrike" baseline="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latin typeface="+mj-lt"/>
              </a:rPr>
              <a:t>Ezekiel 37:21 “…‘Thus says the Lord GOD,” Behold, I will take the sons of Israel from among the nations where they have gone, and I will gather them from every side and bring them into their own land; </a:t>
            </a:r>
            <a:r>
              <a:rPr lang="zh-CN" altLang="en-US" sz="1200" b="0" i="0" u="none" strike="noStrike" baseline="0" dirty="0">
                <a:latin typeface="+mj-lt"/>
              </a:rPr>
              <a:t>（为了确认是指末世，请参考以西结书</a:t>
            </a:r>
            <a:r>
              <a:rPr lang="en-US" altLang="zh-CN" sz="1200" kern="0" dirty="0">
                <a:effectLst/>
                <a:latin typeface="+mj-lt"/>
                <a:ea typeface="宋体" panose="02010600030101010101" pitchFamily="2" charset="-122"/>
                <a:cs typeface="宋体" panose="02010600030101010101" pitchFamily="2" charset="-122"/>
              </a:rPr>
              <a:t>37:24</a:t>
            </a:r>
            <a:r>
              <a:rPr lang="zh-CN" altLang="zh-CN" sz="1200" kern="0" dirty="0">
                <a:effectLst/>
                <a:latin typeface="+mj-lt"/>
                <a:ea typeface="宋体" panose="02010600030101010101" pitchFamily="2" charset="-122"/>
                <a:cs typeface="宋体" panose="02010600030101010101" pitchFamily="2" charset="-122"/>
              </a:rPr>
              <a:t>、</a:t>
            </a:r>
            <a:r>
              <a:rPr lang="en-US" altLang="zh-CN" sz="1200" kern="0" dirty="0">
                <a:effectLst/>
                <a:latin typeface="+mj-lt"/>
                <a:ea typeface="宋体" panose="02010600030101010101" pitchFamily="2" charset="-122"/>
                <a:cs typeface="宋体" panose="02010600030101010101" pitchFamily="2" charset="-122"/>
              </a:rPr>
              <a:t>38:8</a:t>
            </a:r>
            <a:r>
              <a:rPr lang="zh-CN" altLang="en-US" sz="1200" kern="0" dirty="0">
                <a:effectLst/>
                <a:latin typeface="+mj-lt"/>
                <a:ea typeface="宋体" panose="02010600030101010101" pitchFamily="2" charset="-122"/>
                <a:cs typeface="宋体" panose="02010600030101010101" pitchFamily="2" charset="-122"/>
              </a:rPr>
              <a:t>）</a:t>
            </a:r>
            <a:endParaRPr lang="en-US" altLang="zh-CN" sz="1200" b="0" i="0" u="none" strike="noStrike" baseline="0" dirty="0">
              <a:latin typeface="+mj-lt"/>
            </a:endParaRPr>
          </a:p>
          <a:p>
            <a:pPr algn="l"/>
            <a:r>
              <a:rPr lang="en-US" altLang="zh-CN" sz="1200" dirty="0">
                <a:effectLst/>
                <a:latin typeface="+mj-lt"/>
                <a:ea typeface="SimSun" panose="02010600030101010101" pitchFamily="2" charset="-122"/>
              </a:rPr>
              <a:t>Isaiah 11:11 Then it will happen on that day that the Lord Will again recover the second time with His hand The remnant of His people, who will remain, From Assyria, Egypt, </a:t>
            </a:r>
            <a:r>
              <a:rPr lang="en-US" altLang="zh-CN" sz="1200" dirty="0" err="1">
                <a:effectLst/>
                <a:latin typeface="+mj-lt"/>
                <a:ea typeface="SimSun" panose="02010600030101010101" pitchFamily="2" charset="-122"/>
              </a:rPr>
              <a:t>Pathros</a:t>
            </a:r>
            <a:r>
              <a:rPr lang="en-US" altLang="zh-CN" sz="1200" dirty="0">
                <a:effectLst/>
                <a:latin typeface="+mj-lt"/>
                <a:ea typeface="SimSun" panose="02010600030101010101" pitchFamily="2" charset="-122"/>
              </a:rPr>
              <a:t>, Cush, Elam, Shinar, Hamath, And from the islands of the sea.  12 …And will gather the dispersed of Judah From the four corners of the earth.</a:t>
            </a:r>
            <a:endParaRPr lang="en-US" altLang="zh-CN" sz="1200" b="0" i="0" u="none" strike="noStrike" baseline="0" dirty="0">
              <a:latin typeface="+mj-lt"/>
            </a:endParaRPr>
          </a:p>
          <a:p>
            <a:endParaRPr lang="en-US" altLang="zh-CN" sz="1200" dirty="0">
              <a:effectLst/>
              <a:latin typeface="+mj-lt"/>
              <a:ea typeface="DengXian" panose="02010600030101010101" pitchFamily="2" charset="-12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56317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99A5F-C2B4-C2DC-EC7F-4689C0043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61C49B-8EF2-25CE-8042-C78DC4ACC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B38C7-76D7-CBC9-19C5-272BFD53305A}"/>
              </a:ext>
            </a:extLst>
          </p:cNvPr>
          <p:cNvSpPr>
            <a:spLocks noGrp="1"/>
          </p:cNvSpPr>
          <p:nvPr>
            <p:ph type="body" idx="1"/>
          </p:nvPr>
        </p:nvSpPr>
        <p:spPr/>
        <p:txBody>
          <a:bodyPr/>
          <a:lstStyle/>
          <a:p>
            <a:r>
              <a:rPr lang="en-US" sz="1400" dirty="0"/>
              <a:t>Summary: Why did God promise the Jews?</a:t>
            </a:r>
          </a:p>
          <a:p>
            <a:r>
              <a:rPr lang="en-US" sz="1400" dirty="0"/>
              <a:t>1)Canaan.  2)Jerusalem.  3)Scattering, persecution.  4)Return. </a:t>
            </a:r>
          </a:p>
        </p:txBody>
      </p:sp>
      <p:sp>
        <p:nvSpPr>
          <p:cNvPr id="4" name="Slide Number Placeholder 3">
            <a:extLst>
              <a:ext uri="{FF2B5EF4-FFF2-40B4-BE49-F238E27FC236}">
                <a16:creationId xmlns:a16="http://schemas.microsoft.com/office/drawing/2014/main" id="{3C33DE76-A99B-3E7C-A7A5-1D090A23EEB9}"/>
              </a:ext>
            </a:extLst>
          </p:cNvPr>
          <p:cNvSpPr>
            <a:spLocks noGrp="1"/>
          </p:cNvSpPr>
          <p:nvPr>
            <p:ph type="sldNum" sz="quarter" idx="5"/>
          </p:nvPr>
        </p:nvSpPr>
        <p:spPr/>
        <p:txBody>
          <a:bodyPr/>
          <a:lstStyle/>
          <a:p>
            <a:fld id="{9F66B2D8-A024-4F67-AEA0-6867EA5FA067}" type="slidenum">
              <a:rPr lang="en-US" smtClean="0"/>
              <a:t>21</a:t>
            </a:fld>
            <a:endParaRPr lang="en-US"/>
          </a:p>
        </p:txBody>
      </p:sp>
    </p:spTree>
    <p:extLst>
      <p:ext uri="{BB962C8B-B14F-4D97-AF65-F5344CB8AC3E}">
        <p14:creationId xmlns:p14="http://schemas.microsoft.com/office/powerpoint/2010/main" val="2729143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baseline="0" dirty="0">
                <a:effectLst/>
                <a:latin typeface="Arial" panose="020B0604020202020204" pitchFamily="34" charset="0"/>
                <a:ea typeface="SimSun" panose="02010600030101010101" pitchFamily="2" charset="-122"/>
              </a:rPr>
              <a:t>3. Are the Jews still God’s chosen people?</a:t>
            </a:r>
            <a:endParaRPr lang="en-US" sz="1400" baseline="0" dirty="0">
              <a:effectLst/>
              <a:latin typeface="Arial" panose="020B0604020202020204" pitchFamily="34" charset="0"/>
              <a:ea typeface="DengXian" panose="02010600030101010101" pitchFamily="2" charset="-122"/>
            </a:endParaRPr>
          </a:p>
          <a:p>
            <a:pPr marL="342900" lvl="0" indent="-342900">
              <a:buSzPts val="1200"/>
              <a:buFont typeface="Symbol" panose="05050102010706020507" pitchFamily="18" charset="2"/>
              <a:buChar char=""/>
              <a:tabLst>
                <a:tab pos="457200" algn="l"/>
                <a:tab pos="457200" algn="l"/>
              </a:tabLst>
            </a:pPr>
            <a:r>
              <a:rPr lang="en-US" sz="1400" baseline="0" dirty="0">
                <a:effectLst/>
                <a:latin typeface="Arial" panose="020B0604020202020204" pitchFamily="34" charset="0"/>
                <a:ea typeface="SimSun" panose="02010600030101010101" pitchFamily="2" charset="-122"/>
              </a:rPr>
              <a:t>Physically, yes—so physical promises still apply. Including the ones about punishment!</a:t>
            </a:r>
          </a:p>
          <a:p>
            <a:pPr marL="342900" lvl="0" indent="-342900">
              <a:buSzPts val="1200"/>
              <a:buFont typeface="Symbol" panose="05050102010706020507" pitchFamily="18" charset="2"/>
              <a:buChar char=""/>
              <a:tabLst>
                <a:tab pos="457200" algn="l"/>
                <a:tab pos="457200" algn="l"/>
              </a:tabLst>
            </a:pPr>
            <a:r>
              <a:rPr lang="en-US" sz="1400" baseline="0" dirty="0">
                <a:effectLst/>
                <a:latin typeface="Arial" panose="020B0604020202020204" pitchFamily="34" charset="0"/>
                <a:ea typeface="SimSun" panose="02010600030101010101" pitchFamily="2" charset="-122"/>
              </a:rPr>
              <a:t>Spiritually, only true believers in Jesus are God’s chosen.</a:t>
            </a:r>
          </a:p>
          <a:p>
            <a:r>
              <a:rPr lang="en-US" sz="1400" baseline="0" dirty="0">
                <a:effectLst/>
                <a:latin typeface="Arial" panose="020B0604020202020204" pitchFamily="34" charset="0"/>
                <a:ea typeface="SimSun" panose="02010600030101010101" pitchFamily="2" charset="-122"/>
              </a:rPr>
              <a:t>Romans 9:6 …they are not all Israel who are descended from Israel;</a:t>
            </a:r>
            <a:endParaRPr lang="en-US" sz="1400" baseline="0" dirty="0">
              <a:effectLst/>
              <a:latin typeface="Arial" panose="020B0604020202020204" pitchFamily="34" charset="0"/>
              <a:ea typeface="DengXian" panose="02010600030101010101" pitchFamily="2" charset="-122"/>
            </a:endParaRPr>
          </a:p>
          <a:p>
            <a:endParaRPr lang="en-US" sz="1050"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73685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buSzPts val="1200"/>
              <a:buFont typeface="Symbol" panose="05050102010706020507" pitchFamily="18" charset="2"/>
              <a:buNone/>
              <a:tabLst>
                <a:tab pos="457200" algn="l"/>
                <a:tab pos="457200" algn="l"/>
              </a:tabLst>
            </a:pPr>
            <a:r>
              <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履行 </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Lv3Xing2 Fulfill, perform.  </a:t>
            </a:r>
          </a:p>
          <a:p>
            <a:pPr marL="0" lvl="0" indent="0" rtl="0">
              <a:buSzPts val="1200"/>
              <a:buFont typeface="Symbol" panose="05050102010706020507" pitchFamily="18" charset="2"/>
              <a:buNone/>
              <a:tabLst>
                <a:tab pos="457200" algn="l"/>
                <a:tab pos="457200" algn="l"/>
              </a:tabLst>
            </a:pPr>
            <a:r>
              <a:rPr lang="en-US" altLang="zh-CN" sz="1400" dirty="0">
                <a:effectLst/>
                <a:latin typeface="+mj-lt"/>
                <a:ea typeface="SimSun" panose="02010600030101010101" pitchFamily="2" charset="-122"/>
              </a:rPr>
              <a:t>Christians often speak of “pious” Jews; some are very religious and</a:t>
            </a:r>
            <a:r>
              <a:rPr lang="zh-CN" altLang="en-US" sz="1400" dirty="0">
                <a:effectLst/>
                <a:latin typeface="+mj-lt"/>
                <a:ea typeface="SimSun" panose="02010600030101010101" pitchFamily="2" charset="-122"/>
              </a:rPr>
              <a:t> </a:t>
            </a:r>
            <a:r>
              <a:rPr lang="en-US" altLang="zh-CN" sz="1400" dirty="0">
                <a:effectLst/>
                <a:latin typeface="+mj-lt"/>
                <a:ea typeface="SimSun" panose="02010600030101010101" pitchFamily="2" charset="-122"/>
              </a:rPr>
              <a:t>moral</a:t>
            </a:r>
          </a:p>
          <a:p>
            <a:pPr marL="0" lvl="0" indent="0">
              <a:buSzPts val="1200"/>
              <a:buFont typeface="Symbol" panose="05050102010706020507" pitchFamily="18" charset="2"/>
              <a:buNone/>
              <a:tabLst>
                <a:tab pos="457200" algn="l"/>
                <a:tab pos="457200" algn="l"/>
              </a:tabLst>
            </a:pPr>
            <a:r>
              <a:rPr lang="en-US" altLang="zh-CN" sz="1400" dirty="0">
                <a:effectLst/>
                <a:latin typeface="+mj-lt"/>
                <a:ea typeface="SimSun" panose="02010600030101010101" pitchFamily="2" charset="-122"/>
              </a:rPr>
              <a:t>But if you reject Jesus, you reject </a:t>
            </a:r>
            <a:r>
              <a:rPr lang="en-US" altLang="zh-CN" sz="1400" dirty="0" err="1">
                <a:effectLst/>
                <a:latin typeface="+mj-lt"/>
                <a:ea typeface="SimSun" panose="02010600030101010101" pitchFamily="2" charset="-122"/>
              </a:rPr>
              <a:t>Yaweh</a:t>
            </a:r>
            <a:r>
              <a:rPr lang="en-US" altLang="zh-CN" sz="1400" dirty="0">
                <a:effectLst/>
                <a:latin typeface="+mj-lt"/>
                <a:ea typeface="SimSun" panose="02010600030101010101" pitchFamily="2" charset="-122"/>
              </a:rPr>
              <a:t>, the God of Abraham:</a:t>
            </a:r>
          </a:p>
          <a:p>
            <a:r>
              <a:rPr lang="en-US" altLang="zh-CN" sz="1050" dirty="0">
                <a:effectLst/>
                <a:latin typeface="+mj-lt"/>
                <a:ea typeface="DengXian" panose="02010600030101010101" pitchFamily="2" charset="-122"/>
              </a:rPr>
              <a:t>1 John 2:22 Who is the liar but the one who denies that Jesus is the Christ? This is the antichrist, the one who denies the Father and the Son. 23 Whoever denies the Son does not have the Father; the one who confesses the Son has the Father also.</a:t>
            </a:r>
          </a:p>
          <a:p>
            <a:pPr marL="0" indent="0">
              <a:buFont typeface="Arial" panose="020B0604020202020204" pitchFamily="34" charset="0"/>
              <a:buNone/>
            </a:pPr>
            <a:r>
              <a:rPr lang="en-US" altLang="zh-CN" sz="1400" dirty="0">
                <a:effectLst/>
                <a:latin typeface="+mj-lt"/>
                <a:ea typeface="DengXian" panose="02010600030101010101" pitchFamily="2" charset="-122"/>
              </a:rPr>
              <a:t>Nonetheless, because the Jews are still the </a:t>
            </a:r>
            <a:r>
              <a:rPr lang="en-US" altLang="zh-CN" sz="1400" b="1" dirty="0">
                <a:effectLst/>
                <a:latin typeface="+mj-lt"/>
                <a:ea typeface="DengXian" panose="02010600030101010101" pitchFamily="2" charset="-122"/>
              </a:rPr>
              <a:t>physical</a:t>
            </a:r>
            <a:r>
              <a:rPr lang="en-US" altLang="zh-CN" sz="1400" dirty="0">
                <a:effectLst/>
                <a:latin typeface="+mj-lt"/>
                <a:ea typeface="DengXian" panose="02010600030101010101" pitchFamily="2" charset="-122"/>
              </a:rPr>
              <a:t> chosen, God has </a:t>
            </a:r>
            <a:r>
              <a:rPr lang="en-US" altLang="zh-CN" sz="1400" b="1" dirty="0">
                <a:effectLst/>
                <a:latin typeface="+mj-lt"/>
                <a:ea typeface="DengXian" panose="02010600030101010101" pitchFamily="2" charset="-122"/>
              </a:rPr>
              <a:t>begun</a:t>
            </a:r>
            <a:r>
              <a:rPr lang="en-US" altLang="zh-CN" sz="1400" dirty="0">
                <a:effectLst/>
                <a:latin typeface="+mj-lt"/>
                <a:ea typeface="DengXian" panose="02010600030101010101" pitchFamily="2" charset="-122"/>
              </a:rPr>
              <a:t> to fulfill the promise of regathering them to the promised land in Israel.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97228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96522-C842-4470-73D5-04D7723DD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20160-F7A4-68C2-1C1D-0C3EC6F839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B772C-595A-3929-C039-70342240629C}"/>
              </a:ext>
            </a:extLst>
          </p:cNvPr>
          <p:cNvSpPr>
            <a:spLocks noGrp="1"/>
          </p:cNvSpPr>
          <p:nvPr>
            <p:ph type="body" idx="1"/>
          </p:nvPr>
        </p:nvSpPr>
        <p:spPr/>
        <p:txBody>
          <a:bodyPr/>
          <a:lstStyle/>
          <a:p>
            <a:pPr algn="just"/>
            <a:r>
              <a:rPr lang="en-US" sz="1400" u="none" dirty="0">
                <a:effectLst/>
                <a:latin typeface="+mj-lt"/>
                <a:ea typeface="SimSun" panose="02010600030101010101" pitchFamily="2" charset="-122"/>
              </a:rPr>
              <a:t>Regathering</a:t>
            </a:r>
            <a:endParaRPr lang="en-US" sz="1400" u="none" dirty="0">
              <a:effectLst/>
              <a:latin typeface="+mj-lt"/>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latin typeface="+mj-lt"/>
              </a:rPr>
              <a:t>Ezekiel 37:21 “…‘Thus says the Lord GOD,” Behold, I will take the sons of Israel from among the nations where they have gone, and I will gather them from every side and bring them into their own land; </a:t>
            </a:r>
            <a:r>
              <a:rPr lang="zh-CN" altLang="en-US" sz="1050" b="0" i="0" u="none" strike="noStrike" baseline="0" dirty="0">
                <a:latin typeface="+mj-lt"/>
              </a:rPr>
              <a:t>（为了确认是指末世，请参考以西结书</a:t>
            </a:r>
            <a:r>
              <a:rPr lang="en-US" altLang="zh-CN" sz="1050" kern="0" dirty="0">
                <a:effectLst/>
                <a:latin typeface="+mj-lt"/>
                <a:ea typeface="宋体" panose="02010600030101010101" pitchFamily="2" charset="-122"/>
                <a:cs typeface="宋体" panose="02010600030101010101" pitchFamily="2" charset="-122"/>
              </a:rPr>
              <a:t>37:24</a:t>
            </a:r>
            <a:r>
              <a:rPr lang="zh-CN" altLang="zh-CN" sz="1050" kern="0" dirty="0">
                <a:effectLst/>
                <a:latin typeface="+mj-lt"/>
                <a:ea typeface="宋体" panose="02010600030101010101" pitchFamily="2" charset="-122"/>
                <a:cs typeface="宋体" panose="02010600030101010101" pitchFamily="2" charset="-122"/>
              </a:rPr>
              <a:t>、</a:t>
            </a:r>
            <a:r>
              <a:rPr lang="en-US" altLang="zh-CN" sz="1050" kern="0" dirty="0">
                <a:effectLst/>
                <a:latin typeface="+mj-lt"/>
                <a:ea typeface="宋体" panose="02010600030101010101" pitchFamily="2" charset="-122"/>
                <a:cs typeface="宋体" panose="02010600030101010101" pitchFamily="2" charset="-122"/>
              </a:rPr>
              <a:t>38:8</a:t>
            </a:r>
            <a:r>
              <a:rPr lang="zh-CN" altLang="en-US" sz="1050" kern="0" dirty="0">
                <a:effectLst/>
                <a:latin typeface="+mj-lt"/>
                <a:ea typeface="宋体" panose="02010600030101010101" pitchFamily="2" charset="-122"/>
                <a:cs typeface="宋体" panose="02010600030101010101" pitchFamily="2" charset="-122"/>
              </a:rPr>
              <a:t>）</a:t>
            </a:r>
            <a:endParaRPr lang="en-US" altLang="zh-CN" sz="1050" kern="0" dirty="0">
              <a:effectLst/>
              <a:latin typeface="+mj-lt"/>
              <a:ea typeface="宋体" panose="02010600030101010101" pitchFamily="2" charset="-122"/>
              <a:cs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0" baseline="0" dirty="0">
                <a:effectLst/>
                <a:latin typeface="+mj-lt"/>
                <a:ea typeface="宋体" panose="02010600030101010101" pitchFamily="2" charset="-122"/>
              </a:rPr>
              <a:t>That’s the promise; but </a:t>
            </a:r>
            <a:r>
              <a:rPr lang="en-US" sz="1400" b="1" i="0" u="none" strike="noStrike" kern="0" baseline="0" dirty="0">
                <a:effectLst/>
                <a:latin typeface="+mj-lt"/>
                <a:ea typeface="宋体" panose="02010600030101010101" pitchFamily="2" charset="-122"/>
              </a:rPr>
              <a:t>when</a:t>
            </a:r>
            <a:r>
              <a:rPr lang="en-US" sz="1400" b="0" i="0" u="none" strike="noStrike" kern="0" baseline="0" dirty="0">
                <a:effectLst/>
                <a:latin typeface="+mj-lt"/>
                <a:ea typeface="宋体" panose="02010600030101010101" pitchFamily="2" charset="-122"/>
              </a:rPr>
              <a:t>? </a:t>
            </a:r>
            <a:endParaRPr lang="en-US" sz="1600" b="0" i="0" u="none" strike="noStrike" baseline="0" dirty="0">
              <a:latin typeface="+mj-lt"/>
            </a:endParaRPr>
          </a:p>
        </p:txBody>
      </p:sp>
      <p:sp>
        <p:nvSpPr>
          <p:cNvPr id="4" name="Slide Number Placeholder 3">
            <a:extLst>
              <a:ext uri="{FF2B5EF4-FFF2-40B4-BE49-F238E27FC236}">
                <a16:creationId xmlns:a16="http://schemas.microsoft.com/office/drawing/2014/main" id="{2004D59B-342D-D794-C217-46CF576060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8031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AE0EC-4021-FEBC-2CBA-626F3D7F4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7FCEB-CAEF-6968-3E0A-C4CF46B53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9245D-9D5A-279E-2F9E-BAFCB9638C45}"/>
              </a:ext>
            </a:extLst>
          </p:cNvPr>
          <p:cNvSpPr>
            <a:spLocks noGrp="1"/>
          </p:cNvSpPr>
          <p:nvPr>
            <p:ph type="body" idx="1"/>
          </p:nvPr>
        </p:nvSpPr>
        <p:spPr/>
        <p:txBody>
          <a:bodyPr/>
          <a:lstStyle/>
          <a:p>
            <a:pPr algn="l"/>
            <a:r>
              <a:rPr lang="en-US" altLang="zh-CN" sz="1400" u="none" dirty="0">
                <a:effectLst/>
                <a:latin typeface="+mj-lt"/>
                <a:ea typeface="SimSun" panose="02010600030101010101" pitchFamily="2" charset="-122"/>
              </a:rPr>
              <a:t>When’ll they be regathered?</a:t>
            </a:r>
          </a:p>
          <a:p>
            <a:pPr algn="l"/>
            <a:r>
              <a:rPr lang="en-US" altLang="zh-CN" sz="800" dirty="0">
                <a:effectLst/>
                <a:latin typeface="+mj-lt"/>
                <a:ea typeface="SimSun" panose="02010600030101010101" pitchFamily="2" charset="-122"/>
              </a:rPr>
              <a:t>Isaiah 11:</a:t>
            </a:r>
            <a:r>
              <a:rPr lang="en-US" altLang="zh-CN" sz="800" b="0" i="0" u="none" strike="noStrike" baseline="0" dirty="0">
                <a:latin typeface="+mj-lt"/>
              </a:rPr>
              <a:t>6 …And the calf and the young lion and the fatling together; And a little boy will lead them.  7 Also the cow and the bear will graze; Their young will lie down together; And the lion will eat straw like the ox. … </a:t>
            </a:r>
            <a:r>
              <a:rPr lang="en-US" altLang="zh-CN" sz="800" dirty="0">
                <a:effectLst/>
                <a:latin typeface="+mj-lt"/>
                <a:ea typeface="SimSun" panose="02010600030101010101" pitchFamily="2" charset="-122"/>
              </a:rPr>
              <a:t>11 Then it will happen on that day that the Lord Will again recover the second time with His hand The remnant of His people, who will remain, From Assyria, Egypt, </a:t>
            </a:r>
            <a:r>
              <a:rPr lang="en-US" altLang="zh-CN" sz="800" dirty="0" err="1">
                <a:effectLst/>
                <a:latin typeface="+mj-lt"/>
                <a:ea typeface="SimSun" panose="02010600030101010101" pitchFamily="2" charset="-122"/>
              </a:rPr>
              <a:t>Pathros</a:t>
            </a:r>
            <a:r>
              <a:rPr lang="en-US" altLang="zh-CN" sz="800" dirty="0">
                <a:effectLst/>
                <a:latin typeface="+mj-lt"/>
                <a:ea typeface="SimSun" panose="02010600030101010101" pitchFamily="2" charset="-122"/>
              </a:rPr>
              <a:t>, Cush, Elam, Shinar, Hamath, And from the islands of the sea.  12 …And will gather the dispersed of Judah From the four corners of the earth.</a:t>
            </a:r>
            <a:endParaRPr lang="en-US" sz="800" dirty="0">
              <a:effectLst/>
              <a:latin typeface="+mj-lt"/>
              <a:ea typeface="DengXian" panose="02010600030101010101" pitchFamily="2" charset="-122"/>
            </a:endParaRPr>
          </a:p>
          <a:p>
            <a:pPr marL="285750" indent="-285750">
              <a:buFont typeface="Arial" panose="020B0604020202020204" pitchFamily="34" charset="0"/>
              <a:buChar char="•"/>
            </a:pPr>
            <a:r>
              <a:rPr lang="en-US" sz="1400" dirty="0">
                <a:effectLst/>
                <a:latin typeface="+mj-lt"/>
                <a:ea typeface="SimSun" panose="02010600030101010101" pitchFamily="2" charset="-122"/>
              </a:rPr>
              <a:t>The complete regathering of the Jews predicted in Isaiah 11 will not be completed until the Millennium, when “the lion eat[s] straw like the ox.” </a:t>
            </a:r>
          </a:p>
          <a:p>
            <a:pPr marL="285750" indent="-285750">
              <a:buFont typeface="Arial" panose="020B0604020202020204" pitchFamily="34" charset="0"/>
              <a:buChar char="•"/>
            </a:pPr>
            <a:r>
              <a:rPr lang="en-US" sz="1400" dirty="0">
                <a:effectLst/>
                <a:latin typeface="+mj-lt"/>
                <a:ea typeface="SimSun" panose="02010600030101010101" pitchFamily="2" charset="-122"/>
              </a:rPr>
              <a:t>But the partial fulfillment has happened and is happening in our times.</a:t>
            </a:r>
          </a:p>
          <a:p>
            <a:endParaRPr lang="en-US" sz="1050" dirty="0">
              <a:latin typeface="+mj-lt"/>
            </a:endParaRPr>
          </a:p>
        </p:txBody>
      </p:sp>
      <p:sp>
        <p:nvSpPr>
          <p:cNvPr id="4" name="Slide Number Placeholder 3">
            <a:extLst>
              <a:ext uri="{FF2B5EF4-FFF2-40B4-BE49-F238E27FC236}">
                <a16:creationId xmlns:a16="http://schemas.microsoft.com/office/drawing/2014/main" id="{7FCF90DB-69DC-68E9-178D-4020DEFDAE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2985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buSzPts val="1200"/>
              <a:buFont typeface="Symbol" panose="05050102010706020507" pitchFamily="18" charset="2"/>
              <a:buNone/>
              <a:tabLst>
                <a:tab pos="457200" algn="l"/>
                <a:tab pos="457200" algn="l"/>
              </a:tabLst>
            </a:pPr>
            <a:r>
              <a:rPr lang="en-US" sz="1400" dirty="0">
                <a:effectLst/>
                <a:latin typeface="+mj-lt"/>
                <a:ea typeface="SimSun" panose="02010600030101010101" pitchFamily="2" charset="-122"/>
              </a:rPr>
              <a:t>This partial regathering had to happen </a:t>
            </a:r>
            <a:r>
              <a:rPr lang="en-US" sz="1400" b="1" dirty="0">
                <a:effectLst/>
                <a:latin typeface="+mj-lt"/>
                <a:ea typeface="SimSun" panose="02010600030101010101" pitchFamily="2" charset="-122"/>
              </a:rPr>
              <a:t>before</a:t>
            </a:r>
            <a:r>
              <a:rPr lang="en-US" sz="1400" dirty="0">
                <a:effectLst/>
                <a:latin typeface="+mj-lt"/>
                <a:ea typeface="SimSun" panose="02010600030101010101" pitchFamily="2" charset="-122"/>
              </a:rPr>
              <a:t> the Christ’s Second Coming and the Millennium because the Bible says before Jesus returns to this earth, i.e. before the Millennium starts:</a:t>
            </a:r>
          </a:p>
          <a:p>
            <a:pPr marL="0" lvl="1" indent="-91440">
              <a:buSzPts val="1200"/>
              <a:buFont typeface="Times New Roman" panose="02020603050405020304" pitchFamily="18" charset="0"/>
              <a:buAutoNum type="arabicPeriod"/>
              <a:tabLst>
                <a:tab pos="457200" algn="l"/>
                <a:tab pos="457200" algn="l"/>
              </a:tabLst>
            </a:pPr>
            <a:r>
              <a:rPr lang="en-US" sz="1400" i="0" dirty="0">
                <a:effectLst/>
                <a:latin typeface="+mj-lt"/>
                <a:ea typeface="SimSun" panose="02010600030101010101" pitchFamily="2" charset="-122"/>
              </a:rPr>
              <a:t>There’ll be a Jewish temple in Jerusalem</a:t>
            </a:r>
          </a:p>
          <a:p>
            <a:pPr marL="0" lvl="1" indent="-91440">
              <a:buSzPts val="1200"/>
              <a:buFont typeface="Times New Roman" panose="02020603050405020304" pitchFamily="18" charset="0"/>
              <a:buAutoNum type="arabicPeriod"/>
              <a:tabLst>
                <a:tab pos="457200" algn="l"/>
                <a:tab pos="457200" algn="l"/>
              </a:tabLst>
            </a:pPr>
            <a:r>
              <a:rPr lang="en-US" sz="1400" i="0" dirty="0">
                <a:effectLst/>
                <a:latin typeface="+mj-lt"/>
                <a:ea typeface="SimSun" panose="02010600030101010101" pitchFamily="2" charset="-122"/>
              </a:rPr>
              <a:t>The army of the world ruler, the “Beast,” will attack the Jews in the nation of Isl.—so Isl. will exist then.</a:t>
            </a:r>
          </a:p>
          <a:p>
            <a:pPr marL="0" lvl="1" indent="0">
              <a:buSzPts val="1200"/>
              <a:buFont typeface="Times New Roman" panose="02020603050405020304" pitchFamily="18" charset="0"/>
              <a:buNone/>
              <a:tabLst>
                <a:tab pos="457200" algn="l"/>
                <a:tab pos="457200" algn="l"/>
              </a:tabLst>
            </a:pPr>
            <a:r>
              <a:rPr lang="en-US" sz="1600" b="1" i="0" dirty="0">
                <a:effectLst/>
                <a:latin typeface="+mj-lt"/>
                <a:ea typeface="SimSun" panose="02010600030101010101" pitchFamily="2" charset="-122"/>
              </a:rPr>
              <a:t>Let’s discuss these two in detail.</a:t>
            </a:r>
            <a:endParaRPr lang="en-US" sz="1800" b="1" i="0" dirty="0">
              <a:effectLst/>
              <a:latin typeface="+mj-lt"/>
              <a:ea typeface="SimSun" panose="02010600030101010101" pitchFamily="2" charset="-122"/>
            </a:endParaRPr>
          </a:p>
          <a:p>
            <a:endParaRPr lang="en-US" sz="1400" dirty="0">
              <a:latin typeface="+mj-lt"/>
            </a:endParaRPr>
          </a:p>
        </p:txBody>
      </p:sp>
      <p:sp>
        <p:nvSpPr>
          <p:cNvPr id="4" name="Slide Number Placeholder 3"/>
          <p:cNvSpPr>
            <a:spLocks noGrp="1"/>
          </p:cNvSpPr>
          <p:nvPr>
            <p:ph type="sldNum" sz="quarter" idx="5"/>
          </p:nvPr>
        </p:nvSpPr>
        <p:spPr/>
        <p:txBody>
          <a:bodyPr/>
          <a:lstStyle/>
          <a:p>
            <a:fld id="{9F66B2D8-A024-4F67-AEA0-6867EA5FA067}" type="slidenum">
              <a:rPr lang="en-US" smtClean="0"/>
              <a:t>26</a:t>
            </a:fld>
            <a:endParaRPr lang="en-US"/>
          </a:p>
        </p:txBody>
      </p:sp>
    </p:spTree>
    <p:extLst>
      <p:ext uri="{BB962C8B-B14F-4D97-AF65-F5344CB8AC3E}">
        <p14:creationId xmlns:p14="http://schemas.microsoft.com/office/powerpoint/2010/main" val="1001805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buSzPts val="1200"/>
              <a:buFont typeface="Symbol" panose="05050102010706020507" pitchFamily="18" charset="2"/>
              <a:buNone/>
              <a:tabLst>
                <a:tab pos="457200" algn="l"/>
                <a:tab pos="457200" algn="l"/>
              </a:tabLst>
            </a:pPr>
            <a:r>
              <a:rPr lang="en-US" sz="1400" dirty="0">
                <a:effectLst/>
                <a:latin typeface="+mj-lt"/>
                <a:ea typeface="SimSun" panose="02010600030101010101" pitchFamily="2" charset="-122"/>
              </a:rPr>
              <a:t>Before Jesus returns to this earth, i.e. before the Millennium starts, there will be </a:t>
            </a:r>
            <a:r>
              <a:rPr lang="en-US" sz="1400" i="0" dirty="0">
                <a:effectLst/>
                <a:latin typeface="+mj-lt"/>
                <a:ea typeface="SimSun" panose="02010600030101010101" pitchFamily="2" charset="-122"/>
              </a:rPr>
              <a:t>a Jewish temple in Jerusalem. </a:t>
            </a:r>
          </a:p>
          <a:p>
            <a:pPr marL="0" lvl="0" indent="0" rtl="0">
              <a:buSzPts val="1200"/>
              <a:buFont typeface="Symbol" panose="05050102010706020507" pitchFamily="18" charset="2"/>
              <a:buNone/>
              <a:tabLst>
                <a:tab pos="457200" algn="l"/>
                <a:tab pos="457200" algn="l"/>
              </a:tabLst>
            </a:pPr>
            <a:r>
              <a:rPr lang="en-US" sz="1400" i="0" dirty="0">
                <a:effectLst/>
                <a:latin typeface="+mj-lt"/>
                <a:ea typeface="SimSun" panose="02010600030101010101" pitchFamily="2" charset="-122"/>
              </a:rPr>
              <a:t>Matthew 24:1</a:t>
            </a:r>
            <a:r>
              <a:rPr lang="en-US" sz="1400" b="0" i="0" u="none" strike="noStrike" baseline="0" dirty="0">
                <a:latin typeface="+mj-lt"/>
              </a:rPr>
              <a:t>4 “…and then the end shall come. 15 "Therefore when you see the ABOMINATION OF DESOLATION which was spoken of through Daniel the prophet, standing in the holy place… </a:t>
            </a:r>
            <a:endParaRPr lang="en-US" sz="1400" i="0" dirty="0">
              <a:effectLst/>
              <a:latin typeface="+mj-lt"/>
              <a:ea typeface="SimSun" panose="02010600030101010101" pitchFamily="2" charset="-122"/>
            </a:endParaRPr>
          </a:p>
        </p:txBody>
      </p:sp>
      <p:sp>
        <p:nvSpPr>
          <p:cNvPr id="4" name="Slide Number Placeholder 3"/>
          <p:cNvSpPr>
            <a:spLocks noGrp="1"/>
          </p:cNvSpPr>
          <p:nvPr>
            <p:ph type="sldNum" sz="quarter" idx="5"/>
          </p:nvPr>
        </p:nvSpPr>
        <p:spPr/>
        <p:txBody>
          <a:bodyPr/>
          <a:lstStyle/>
          <a:p>
            <a:fld id="{9F66B2D8-A024-4F67-AEA0-6867EA5FA067}" type="slidenum">
              <a:rPr lang="en-US" smtClean="0"/>
              <a:t>27</a:t>
            </a:fld>
            <a:endParaRPr lang="en-US"/>
          </a:p>
        </p:txBody>
      </p:sp>
    </p:spTree>
    <p:extLst>
      <p:ext uri="{BB962C8B-B14F-4D97-AF65-F5344CB8AC3E}">
        <p14:creationId xmlns:p14="http://schemas.microsoft.com/office/powerpoint/2010/main" val="982663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buSzPts val="1200"/>
              <a:buFont typeface="Symbol" panose="05050102010706020507" pitchFamily="18" charset="2"/>
              <a:buNone/>
              <a:tabLst>
                <a:tab pos="457200" algn="l"/>
                <a:tab pos="457200" algn="l"/>
              </a:tabLst>
            </a:pPr>
            <a:r>
              <a:rPr lang="en-US" sz="1400" dirty="0">
                <a:effectLst/>
                <a:latin typeface="+mj-lt"/>
                <a:ea typeface="SimSun" panose="02010600030101010101" pitchFamily="2" charset="-122"/>
              </a:rPr>
              <a:t>Before Jesus returns to this earth, i.e. before the Millennium starts, </a:t>
            </a:r>
            <a:r>
              <a:rPr lang="en-US" sz="1400" i="0" dirty="0">
                <a:effectLst/>
                <a:latin typeface="+mj-lt"/>
                <a:ea typeface="SimSun" panose="02010600030101010101" pitchFamily="2" charset="-122"/>
              </a:rPr>
              <a:t>The army of the world ruler, the “Beast,” will attack the Jews in the nation of Isl.—so Isl. will exist then. </a:t>
            </a:r>
            <a:r>
              <a:rPr lang="en-US" sz="1400" i="1" dirty="0">
                <a:effectLst/>
                <a:latin typeface="+mj-lt"/>
                <a:ea typeface="SimSun" panose="02010600030101010101" pitchFamily="2" charset="-122"/>
              </a:rPr>
              <a:t>[Megiddo: ~45km SW of Sea of Galilee </a:t>
            </a:r>
            <a:r>
              <a:rPr lang="zh-CN" sz="1600" i="0" u="sng" baseline="0" dirty="0">
                <a:effectLst/>
                <a:latin typeface="RS_Song"/>
                <a:ea typeface="SimSun" panose="02010600030101010101" pitchFamily="2" charset="-122"/>
                <a:cs typeface="Times New Roman" panose="02020603050405020304" pitchFamily="18" charset="0"/>
              </a:rPr>
              <a:t>米吉</a:t>
            </a:r>
            <a:r>
              <a:rPr lang="zh-CN" sz="1600" i="0" u="none" baseline="0" dirty="0">
                <a:effectLst/>
                <a:latin typeface="RS_Song"/>
                <a:ea typeface="SimSun" panose="02010600030101010101" pitchFamily="2" charset="-122"/>
                <a:cs typeface="Times New Roman" panose="02020603050405020304" pitchFamily="18" charset="0"/>
              </a:rPr>
              <a:t>多</a:t>
            </a:r>
            <a:r>
              <a:rPr lang="zh-CN" altLang="en-US" sz="1600" i="0" u="none" baseline="0" dirty="0">
                <a:effectLst/>
                <a:latin typeface="RS_Song"/>
                <a:ea typeface="SimSun" panose="02010600030101010101" pitchFamily="2" charset="-122"/>
                <a:cs typeface="Times New Roman" panose="02020603050405020304" pitchFamily="18" charset="0"/>
              </a:rPr>
              <a:t>位于</a:t>
            </a:r>
            <a:r>
              <a:rPr lang="zh-CN" altLang="en-US" sz="1600" i="0" u="sng" baseline="0" dirty="0">
                <a:effectLst/>
                <a:latin typeface="+mj-lt"/>
                <a:ea typeface="SimSun" panose="02010600030101010101" pitchFamily="2" charset="-122"/>
              </a:rPr>
              <a:t>加利利</a:t>
            </a:r>
            <a:r>
              <a:rPr lang="zh-CN" altLang="en-US" sz="1600" i="0" baseline="0" dirty="0">
                <a:effectLst/>
                <a:latin typeface="+mj-lt"/>
                <a:ea typeface="SimSun" panose="02010600030101010101" pitchFamily="2" charset="-122"/>
              </a:rPr>
              <a:t>海西南约 </a:t>
            </a:r>
            <a:r>
              <a:rPr lang="en-US" altLang="zh-CN" sz="1600" i="0" baseline="0" dirty="0">
                <a:effectLst/>
                <a:latin typeface="+mj-lt"/>
                <a:ea typeface="SimSun" panose="02010600030101010101" pitchFamily="2" charset="-122"/>
              </a:rPr>
              <a:t>45 </a:t>
            </a:r>
            <a:r>
              <a:rPr lang="zh-CN" altLang="en-US" sz="1600" i="0" baseline="0" dirty="0">
                <a:effectLst/>
                <a:latin typeface="+mj-lt"/>
                <a:ea typeface="SimSun" panose="02010600030101010101" pitchFamily="2" charset="-122"/>
              </a:rPr>
              <a:t>公里处</a:t>
            </a:r>
            <a:r>
              <a:rPr lang="en-US" sz="1600" i="0" baseline="0" dirty="0">
                <a:effectLst/>
                <a:latin typeface="+mj-lt"/>
                <a:ea typeface="SimSun" panose="02010600030101010101" pitchFamily="2" charset="-122"/>
              </a:rPr>
              <a:t>]</a:t>
            </a:r>
          </a:p>
          <a:p>
            <a:pPr marL="0" marR="0" lvl="0" indent="0" algn="l" defTabSz="914400" rtl="0" eaLnBrk="1" fontAlgn="auto" latinLnBrk="0" hangingPunct="1">
              <a:lnSpc>
                <a:spcPct val="100000"/>
              </a:lnSpc>
              <a:spcBef>
                <a:spcPts val="0"/>
              </a:spcBef>
              <a:spcAft>
                <a:spcPts val="0"/>
              </a:spcAft>
              <a:buClrTx/>
              <a:buSzPts val="1200"/>
              <a:buFont typeface="Symbol" panose="05050102010706020507" pitchFamily="18" charset="2"/>
              <a:buNone/>
              <a:tabLst>
                <a:tab pos="457200" algn="l"/>
                <a:tab pos="457200" algn="l"/>
              </a:tabLst>
              <a:defRPr/>
            </a:pPr>
            <a:r>
              <a:rPr lang="en-US" sz="1200" b="0" i="0" u="none" strike="noStrike" baseline="0" dirty="0">
                <a:latin typeface="+mj-lt"/>
              </a:rPr>
              <a:t>Zechariah 12:2 "Behold, I am going to make Jerusalem a cup that causes reeling to all the peoples around; and when the siege is against Jerusalem, it will also be against Judah. 3 "And it will come about in that day that I will make Jerusalem a heavy stone for all the peoples; all who lift it will be severely injured. And all the nations of the earth will be gathered against it.</a:t>
            </a:r>
          </a:p>
          <a:p>
            <a:pPr marL="0" marR="0" lvl="0" indent="0" algn="l" defTabSz="914400" rtl="0" eaLnBrk="1" fontAlgn="auto" latinLnBrk="0" hangingPunct="1">
              <a:lnSpc>
                <a:spcPct val="100000"/>
              </a:lnSpc>
              <a:spcBef>
                <a:spcPts val="0"/>
              </a:spcBef>
              <a:spcAft>
                <a:spcPts val="0"/>
              </a:spcAft>
              <a:buClrTx/>
              <a:buSzPts val="1200"/>
              <a:buFont typeface="Symbol" panose="05050102010706020507" pitchFamily="18" charset="2"/>
              <a:buNone/>
              <a:tabLst>
                <a:tab pos="457200" algn="l"/>
                <a:tab pos="457200" algn="l"/>
              </a:tabLst>
              <a:defRPr/>
            </a:pPr>
            <a:r>
              <a:rPr lang="en-US" sz="1200" b="0" i="0" u="none" strike="noStrike" baseline="0" dirty="0">
                <a:latin typeface="+mj-lt"/>
              </a:rPr>
              <a:t>Revelation 16:14 …which go out to the kings of the whole world, to gather them together for the war of the great day of God, the Almighty. … 16 And they gathered them together to the place which in Hebrew is called Har-</a:t>
            </a:r>
            <a:r>
              <a:rPr lang="en-US" sz="1200" b="0" i="0" u="none" strike="noStrike" baseline="0" dirty="0" err="1">
                <a:latin typeface="+mj-lt"/>
              </a:rPr>
              <a:t>Magedon</a:t>
            </a:r>
            <a:r>
              <a:rPr lang="en-US" sz="1200" b="0" i="0" u="none" strike="noStrike" baseline="0" dirty="0">
                <a:latin typeface="+mj-lt"/>
              </a:rPr>
              <a:t>. </a:t>
            </a:r>
          </a:p>
        </p:txBody>
      </p:sp>
      <p:sp>
        <p:nvSpPr>
          <p:cNvPr id="4" name="Slide Number Placeholder 3"/>
          <p:cNvSpPr>
            <a:spLocks noGrp="1"/>
          </p:cNvSpPr>
          <p:nvPr>
            <p:ph type="sldNum" sz="quarter" idx="5"/>
          </p:nvPr>
        </p:nvSpPr>
        <p:spPr/>
        <p:txBody>
          <a:bodyPr/>
          <a:lstStyle/>
          <a:p>
            <a:fld id="{9F66B2D8-A024-4F67-AEA0-6867EA5FA067}" type="slidenum">
              <a:rPr lang="en-US" smtClean="0"/>
              <a:t>28</a:t>
            </a:fld>
            <a:endParaRPr lang="en-US"/>
          </a:p>
        </p:txBody>
      </p:sp>
    </p:spTree>
    <p:extLst>
      <p:ext uri="{BB962C8B-B14F-4D97-AF65-F5344CB8AC3E}">
        <p14:creationId xmlns:p14="http://schemas.microsoft.com/office/powerpoint/2010/main" val="3566745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1)The material promises are still valid for the Jewish people;  2)Spiritually, only true believers in Christ are God's chosen people; 3)The Bible prophesies that the Jews will begin to return and will reestablish a nation before the Endtimes.</a:t>
            </a:r>
          </a:p>
        </p:txBody>
      </p:sp>
      <p:sp>
        <p:nvSpPr>
          <p:cNvPr id="4" name="Slide Number Placeholder 3"/>
          <p:cNvSpPr>
            <a:spLocks noGrp="1"/>
          </p:cNvSpPr>
          <p:nvPr>
            <p:ph type="sldNum" sz="quarter" idx="5"/>
          </p:nvPr>
        </p:nvSpPr>
        <p:spPr/>
        <p:txBody>
          <a:bodyPr/>
          <a:lstStyle/>
          <a:p>
            <a:fld id="{9F66B2D8-A024-4F67-AEA0-6867EA5FA067}" type="slidenum">
              <a:rPr lang="en-US" smtClean="0"/>
              <a:t>29</a:t>
            </a:fld>
            <a:endParaRPr lang="en-US"/>
          </a:p>
        </p:txBody>
      </p:sp>
    </p:spTree>
    <p:extLst>
      <p:ext uri="{BB962C8B-B14F-4D97-AF65-F5344CB8AC3E}">
        <p14:creationId xmlns:p14="http://schemas.microsoft.com/office/powerpoint/2010/main" val="2773842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mj-lt"/>
                <a:ea typeface="SimSun" panose="02010600030101010101" pitchFamily="2" charset="-122"/>
              </a:rPr>
              <a:t>Some Christians say: We should support Israel, including praying for their victory</a:t>
            </a:r>
            <a:endParaRPr lang="en-US" sz="1400" dirty="0">
              <a:effectLst/>
              <a:latin typeface="+mj-lt"/>
              <a:ea typeface="DengXian" panose="02010600030101010101" pitchFamily="2" charset="-122"/>
            </a:endParaRPr>
          </a:p>
          <a:p>
            <a:r>
              <a:rPr lang="en-US" sz="1200" dirty="0">
                <a:effectLst/>
                <a:latin typeface="+mj-lt"/>
                <a:ea typeface="SimSun" panose="02010600030101010101" pitchFamily="2" charset="-122"/>
              </a:rPr>
              <a:t>Psalm 122:6 Pray for the peace of Jerusalem: "May they prosper who love you.</a:t>
            </a:r>
            <a:endParaRPr lang="en-US" sz="1200" dirty="0">
              <a:effectLst/>
              <a:latin typeface="+mj-lt"/>
              <a:ea typeface="DengXian" panose="02010600030101010101" pitchFamily="2" charset="-122"/>
            </a:endParaRPr>
          </a:p>
          <a:p>
            <a:r>
              <a:rPr lang="en-US" sz="1200" dirty="0">
                <a:effectLst/>
                <a:latin typeface="+mj-lt"/>
                <a:ea typeface="SimSun" panose="02010600030101010101" pitchFamily="2" charset="-122"/>
              </a:rPr>
              <a:t>Genesis 12:3 …And I will bless those who bless you, And the one who curses you I will curse.</a:t>
            </a:r>
            <a:endParaRPr lang="en-US" sz="1200" dirty="0">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90293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effectLst/>
                <a:latin typeface="+mj-lt"/>
                <a:ea typeface="SimSun" panose="02010600030101010101" pitchFamily="2" charset="-122"/>
              </a:rPr>
              <a:t>4. Do the promises to the Jews apply to the modern state of Israel?</a:t>
            </a:r>
            <a:endParaRPr lang="en-US" sz="1400" dirty="0">
              <a:effectLst/>
              <a:latin typeface="+mj-lt"/>
              <a:ea typeface="DengXian" panose="02010600030101010101" pitchFamily="2" charset="-122"/>
            </a:endParaRPr>
          </a:p>
          <a:p>
            <a:pPr marL="0" lvl="0" indent="0">
              <a:buSzPts val="1200"/>
              <a:buFont typeface="Symbol" panose="05050102010706020507" pitchFamily="18" charset="2"/>
              <a:buNone/>
              <a:tabLst>
                <a:tab pos="457200" algn="l"/>
                <a:tab pos="457200" algn="l"/>
              </a:tabLst>
            </a:pPr>
            <a:r>
              <a:rPr lang="en-US" sz="1400" dirty="0">
                <a:effectLst/>
                <a:latin typeface="+mj-lt"/>
                <a:ea typeface="SimSun" panose="02010600030101010101" pitchFamily="2" charset="-122"/>
              </a:rPr>
              <a:t>Distinguish: Jewish people group versus the modern state of Israel</a:t>
            </a:r>
          </a:p>
          <a:p>
            <a:pPr marL="342900" lvl="0" indent="-342900">
              <a:buSzPts val="1200"/>
              <a:buFont typeface="Symbol" panose="05050102010706020507" pitchFamily="18" charset="2"/>
              <a:buChar char=""/>
              <a:tabLst>
                <a:tab pos="457200" algn="l"/>
                <a:tab pos="457200" algn="l"/>
              </a:tabLst>
            </a:pPr>
            <a:r>
              <a:rPr lang="en-US" sz="1400" dirty="0">
                <a:effectLst/>
                <a:latin typeface="+mj-lt"/>
                <a:ea typeface="SimSun" panose="02010600030101010101" pitchFamily="2" charset="-122"/>
              </a:rPr>
              <a:t>the promises were given to a people group, the descendants of Jacob, and are partly conditional on obedience</a:t>
            </a:r>
          </a:p>
          <a:p>
            <a:pPr marL="342900" lvl="0" indent="-342900">
              <a:buSzPts val="1200"/>
              <a:buFont typeface="Symbol" panose="05050102010706020507" pitchFamily="18" charset="2"/>
              <a:buChar char=""/>
              <a:tabLst>
                <a:tab pos="457200" algn="l"/>
                <a:tab pos="457200" algn="l"/>
              </a:tabLst>
            </a:pPr>
            <a:r>
              <a:rPr lang="en-US" sz="1400" dirty="0">
                <a:effectLst/>
                <a:latin typeface="+mj-lt"/>
                <a:ea typeface="SimSun" panose="02010600030101010101" pitchFamily="2" charset="-122"/>
              </a:rPr>
              <a:t>the promises were not given to a modern national entity</a:t>
            </a:r>
          </a:p>
          <a:p>
            <a:pPr marL="0" lvl="0" indent="0">
              <a:buSzPts val="1200"/>
              <a:buFont typeface="Symbol" panose="05050102010706020507" pitchFamily="18" charset="2"/>
              <a:buNone/>
              <a:tabLst>
                <a:tab pos="457200" algn="l"/>
                <a:tab pos="457200" algn="l"/>
              </a:tabLst>
            </a:pPr>
            <a:r>
              <a:rPr lang="en-US" sz="1400" dirty="0">
                <a:effectLst/>
                <a:latin typeface="+mj-lt"/>
                <a:ea typeface="SimSun" panose="02010600030101010101" pitchFamily="2" charset="-122"/>
              </a:rPr>
              <a:t>The modern state of Israel is not the complete fulfillment of the prophecies; it is only a partial preparation </a:t>
            </a:r>
          </a:p>
        </p:txBody>
      </p:sp>
      <p:sp>
        <p:nvSpPr>
          <p:cNvPr id="4" name="Slide Number Placeholder 3"/>
          <p:cNvSpPr>
            <a:spLocks noGrp="1"/>
          </p:cNvSpPr>
          <p:nvPr>
            <p:ph type="sldNum" sz="quarter" idx="5"/>
          </p:nvPr>
        </p:nvSpPr>
        <p:spPr/>
        <p:txBody>
          <a:bodyPr/>
          <a:lstStyle/>
          <a:p>
            <a:fld id="{9F66B2D8-A024-4F67-AEA0-6867EA5FA067}" type="slidenum">
              <a:rPr lang="en-US" smtClean="0"/>
              <a:t>30</a:t>
            </a:fld>
            <a:endParaRPr lang="en-US"/>
          </a:p>
        </p:txBody>
      </p:sp>
    </p:spTree>
    <p:extLst>
      <p:ext uri="{BB962C8B-B14F-4D97-AF65-F5344CB8AC3E}">
        <p14:creationId xmlns:p14="http://schemas.microsoft.com/office/powerpoint/2010/main" val="3379420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AF5E5-F796-63FB-7D14-410FD18C6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66929-B388-A685-200C-AC42A2FE5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60BDD-8EF1-27BB-0F72-395D15F31257}"/>
              </a:ext>
            </a:extLst>
          </p:cNvPr>
          <p:cNvSpPr>
            <a:spLocks noGrp="1"/>
          </p:cNvSpPr>
          <p:nvPr>
            <p:ph type="body" idx="1"/>
          </p:nvPr>
        </p:nvSpPr>
        <p:spPr/>
        <p:txBody>
          <a:bodyPr/>
          <a:lstStyle/>
          <a:p>
            <a:pPr marL="0" lvl="0" indent="0" rtl="0">
              <a:buSzPts val="1200"/>
              <a:buFont typeface="Symbol" panose="05050102010706020507" pitchFamily="18" charset="2"/>
              <a:buNone/>
              <a:tabLst>
                <a:tab pos="457200" algn="l"/>
                <a:tab pos="457200" algn="l"/>
              </a:tabLst>
            </a:pPr>
            <a:r>
              <a:rPr lang="zh-CN" altLang="en-US" sz="1400" b="1" dirty="0">
                <a:effectLst/>
                <a:latin typeface="+mj-lt"/>
                <a:ea typeface="SimSun" panose="02010600030101010101" pitchFamily="2" charset="-122"/>
              </a:rPr>
              <a:t>入侵 </a:t>
            </a:r>
            <a:r>
              <a:rPr lang="en-US" altLang="zh-CN" sz="1400" b="1" dirty="0">
                <a:effectLst/>
                <a:latin typeface="+mj-lt"/>
                <a:ea typeface="SimSun" panose="02010600030101010101" pitchFamily="2" charset="-122"/>
              </a:rPr>
              <a:t>ru4qin1  </a:t>
            </a:r>
            <a:r>
              <a:rPr lang="zh-CN" altLang="en-US" sz="1400" b="1" dirty="0">
                <a:effectLst/>
                <a:latin typeface="+mj-lt"/>
                <a:ea typeface="SimSun" panose="02010600030101010101" pitchFamily="2" charset="-122"/>
              </a:rPr>
              <a:t>俘虏 </a:t>
            </a:r>
            <a:r>
              <a:rPr lang="en-US" altLang="zh-CN" sz="1400" b="1" dirty="0">
                <a:effectLst/>
                <a:latin typeface="+mj-lt"/>
                <a:ea typeface="SimSun" panose="02010600030101010101" pitchFamily="2" charset="-122"/>
              </a:rPr>
              <a:t>fu2lu3  </a:t>
            </a:r>
            <a:r>
              <a:rPr lang="en-US" sz="1400" dirty="0">
                <a:effectLst/>
                <a:latin typeface="+mj-lt"/>
                <a:ea typeface="SimSun" panose="02010600030101010101" pitchFamily="2" charset="-122"/>
              </a:rPr>
              <a:t>Yes, God allowed the Jews to return and re</a:t>
            </a:r>
            <a:r>
              <a:rPr lang="en-US" altLang="zh-CN" sz="1400" dirty="0">
                <a:effectLst/>
                <a:latin typeface="+mj-lt"/>
                <a:ea typeface="SimSun" panose="02010600030101010101" pitchFamily="2" charset="-122"/>
              </a:rPr>
              <a:t>-</a:t>
            </a:r>
            <a:r>
              <a:rPr lang="en-US" sz="1400" dirty="0">
                <a:effectLst/>
                <a:latin typeface="+mj-lt"/>
                <a:ea typeface="SimSun" panose="02010600030101010101" pitchFamily="2" charset="-122"/>
              </a:rPr>
              <a:t>establish the state of Israel as a partial fulfillment of prophecy and as a preparation for the eventual Millennial Kingdom</a:t>
            </a:r>
          </a:p>
          <a:p>
            <a:pPr marL="0" lvl="0" indent="0">
              <a:buSzPts val="1200"/>
              <a:buFont typeface="Symbol" panose="05050102010706020507" pitchFamily="18" charset="2"/>
              <a:buNone/>
              <a:tabLst>
                <a:tab pos="457200" algn="l"/>
                <a:tab pos="457200" algn="l"/>
              </a:tabLst>
            </a:pPr>
            <a:r>
              <a:rPr lang="en-US" sz="1400" dirty="0">
                <a:effectLst/>
                <a:latin typeface="+mj-lt"/>
                <a:ea typeface="SimSun" panose="02010600030101010101" pitchFamily="2" charset="-122"/>
                <a:sym typeface="Symbol" panose="05050102010706020507" pitchFamily="18" charset="2"/>
              </a:rPr>
              <a:t> </a:t>
            </a:r>
            <a:r>
              <a:rPr lang="en-US" sz="1400" dirty="0">
                <a:effectLst/>
                <a:latin typeface="+mj-lt"/>
                <a:ea typeface="SimSun" panose="02010600030101010101" pitchFamily="2" charset="-122"/>
              </a:rPr>
              <a:t>But just because something happens in fulfillment of prophecy doesn’t mean God approves of the action or the ppl who do it.</a:t>
            </a:r>
          </a:p>
          <a:p>
            <a:pPr marL="365760" lvl="1" indent="-285750">
              <a:buFont typeface="Courier New" panose="02070309020205020404" pitchFamily="49" charset="0"/>
              <a:buChar char="o"/>
              <a:tabLst>
                <a:tab pos="457200" algn="l"/>
                <a:tab pos="457200" algn="l"/>
              </a:tabLst>
            </a:pPr>
            <a:r>
              <a:rPr lang="en-US" sz="1400" dirty="0">
                <a:effectLst/>
                <a:latin typeface="+mj-lt"/>
                <a:ea typeface="SimSun" panose="02010600030101010101" pitchFamily="2" charset="-122"/>
              </a:rPr>
              <a:t>E.g. Idol worshippers Nebuchadnezzar and the Babylonians invading Israel and the Babylonian captivity</a:t>
            </a:r>
          </a:p>
          <a:p>
            <a:pPr marL="365760" lvl="1" indent="-285750">
              <a:buFont typeface="Courier New" panose="02070309020205020404" pitchFamily="49" charset="0"/>
              <a:buChar char="o"/>
              <a:tabLst>
                <a:tab pos="457200" algn="l"/>
                <a:tab pos="457200" algn="l"/>
              </a:tabLst>
            </a:pPr>
            <a:r>
              <a:rPr lang="en-US" sz="1400" dirty="0">
                <a:effectLst/>
                <a:latin typeface="+mj-lt"/>
                <a:ea typeface="SimSun" panose="02010600030101010101" pitchFamily="2" charset="-122"/>
              </a:rPr>
              <a:t>E.g. priests and Romans crucifying Jesus</a:t>
            </a:r>
          </a:p>
          <a:p>
            <a:r>
              <a:rPr lang="en-US" sz="1400" dirty="0">
                <a:effectLst/>
                <a:latin typeface="+mj-lt"/>
                <a:ea typeface="SimSun" panose="02010600030101010101" pitchFamily="2" charset="-122"/>
                <a:sym typeface="Symbol" panose="05050102010706020507" pitchFamily="18" charset="2"/>
              </a:rPr>
              <a:t> </a:t>
            </a:r>
            <a:r>
              <a:rPr lang="en-US" sz="1400" dirty="0">
                <a:effectLst/>
                <a:latin typeface="+mj-lt"/>
                <a:ea typeface="DengXian" panose="02010600030101010101" pitchFamily="2" charset="-122"/>
              </a:rPr>
              <a:t>God might still use the choices of the Jews and the nation of Israel to fulfill prophecy even if they are not saved, and even if some of the things they are doing are wrong. </a:t>
            </a:r>
            <a:endParaRPr lang="en-US" sz="1400" dirty="0">
              <a:effectLst/>
              <a:latin typeface="+mj-lt"/>
              <a:ea typeface="SimSun" panose="02010600030101010101" pitchFamily="2" charset="-122"/>
            </a:endParaRPr>
          </a:p>
        </p:txBody>
      </p:sp>
      <p:sp>
        <p:nvSpPr>
          <p:cNvPr id="4" name="Slide Number Placeholder 3">
            <a:extLst>
              <a:ext uri="{FF2B5EF4-FFF2-40B4-BE49-F238E27FC236}">
                <a16:creationId xmlns:a16="http://schemas.microsoft.com/office/drawing/2014/main" id="{BE261C24-4026-E31A-2858-D4DD78C4BD74}"/>
              </a:ext>
            </a:extLst>
          </p:cNvPr>
          <p:cNvSpPr>
            <a:spLocks noGrp="1"/>
          </p:cNvSpPr>
          <p:nvPr>
            <p:ph type="sldNum" sz="quarter" idx="5"/>
          </p:nvPr>
        </p:nvSpPr>
        <p:spPr/>
        <p:txBody>
          <a:bodyPr/>
          <a:lstStyle/>
          <a:p>
            <a:fld id="{9F66B2D8-A024-4F67-AEA0-6867EA5FA067}" type="slidenum">
              <a:rPr lang="en-US" smtClean="0"/>
              <a:t>31</a:t>
            </a:fld>
            <a:endParaRPr lang="en-US"/>
          </a:p>
        </p:txBody>
      </p:sp>
    </p:spTree>
    <p:extLst>
      <p:ext uri="{BB962C8B-B14F-4D97-AF65-F5344CB8AC3E}">
        <p14:creationId xmlns:p14="http://schemas.microsoft.com/office/powerpoint/2010/main" val="2438452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袭击 </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Xi2Ji1 raid    </a:t>
            </a:r>
            <a:r>
              <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愤懑 </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Fen4Men4    </a:t>
            </a:r>
            <a:r>
              <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加沙地带 </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Jia1Sha1 Di4Dai4 Gaza Strip</a:t>
            </a:r>
          </a:p>
          <a:p>
            <a:r>
              <a:rPr lang="en-US" sz="1400" b="1" dirty="0">
                <a:effectLst/>
                <a:latin typeface="+mj-lt"/>
                <a:ea typeface="SimSun" panose="02010600030101010101" pitchFamily="2" charset="-122"/>
              </a:rPr>
              <a:t>5. Is Israel’s conduct of the Gaza war right or wrong?</a:t>
            </a:r>
            <a:endParaRPr lang="en-US" sz="1400" dirty="0">
              <a:effectLst/>
              <a:latin typeface="+mj-lt"/>
              <a:ea typeface="DengXian" panose="02010600030101010101" pitchFamily="2" charset="-122"/>
            </a:endParaRPr>
          </a:p>
          <a:p>
            <a:r>
              <a:rPr lang="en-US" sz="1400" dirty="0">
                <a:effectLst/>
                <a:latin typeface="+mj-lt"/>
                <a:ea typeface="SimSun" panose="02010600030101010101" pitchFamily="2" charset="-122"/>
              </a:rPr>
              <a:t>To judge the war, look at their actions, not their </a:t>
            </a:r>
            <a:r>
              <a:rPr lang="zh-CN" sz="1400" dirty="0">
                <a:effectLst/>
                <a:latin typeface="+mj-lt"/>
                <a:ea typeface="SimSun" panose="02010600030101010101" pitchFamily="2" charset="-122"/>
              </a:rPr>
              <a:t>身份</a:t>
            </a:r>
            <a:r>
              <a:rPr lang="en-US" sz="1400" dirty="0">
                <a:effectLst/>
                <a:latin typeface="+mj-lt"/>
                <a:ea typeface="SimSun" panose="02010600030101010101" pitchFamily="2" charset="-122"/>
              </a:rPr>
              <a:t>.</a:t>
            </a:r>
            <a:endParaRPr lang="en-US" sz="1400" dirty="0">
              <a:effectLst/>
              <a:latin typeface="+mj-lt"/>
              <a:ea typeface="DengXian" panose="02010600030101010101" pitchFamily="2" charset="-122"/>
            </a:endParaRPr>
          </a:p>
          <a:p>
            <a:pPr marL="342900" lvl="0" indent="-342900">
              <a:buSzPts val="1200"/>
              <a:buFont typeface="Symbol" panose="05050102010706020507" pitchFamily="18" charset="2"/>
              <a:buChar char=""/>
              <a:tabLst>
                <a:tab pos="457200" algn="l"/>
                <a:tab pos="457200" algn="l"/>
              </a:tabLst>
            </a:pPr>
            <a:r>
              <a:rPr lang="en-US" sz="1400" dirty="0">
                <a:effectLst/>
                <a:latin typeface="+mj-lt"/>
                <a:ea typeface="SimSun" panose="02010600030101010101" pitchFamily="2" charset="-122"/>
              </a:rPr>
              <a:t>Just war is based on Genesis 9</a:t>
            </a:r>
          </a:p>
          <a:p>
            <a:r>
              <a:rPr lang="en-US" sz="1400" dirty="0">
                <a:effectLst/>
                <a:latin typeface="+mj-lt"/>
                <a:ea typeface="SimSun" panose="02010600030101010101" pitchFamily="2" charset="-122"/>
              </a:rPr>
              <a:t>Genesis 9:6 "Whoever sheds man's blood, By man his blood shall be shed, For in the image of God He made man.</a:t>
            </a:r>
            <a:endParaRPr lang="en-US" sz="1400" dirty="0">
              <a:effectLst/>
              <a:latin typeface="+mj-lt"/>
              <a:ea typeface="DengXian" panose="02010600030101010101" pitchFamily="2" charset="-122"/>
            </a:endParaRPr>
          </a:p>
          <a:p>
            <a:pPr marL="342900" lvl="0" indent="-342900">
              <a:buSzPts val="1200"/>
              <a:buFont typeface="Symbol" panose="05050102010706020507" pitchFamily="18" charset="2"/>
              <a:buChar char=""/>
              <a:tabLst>
                <a:tab pos="457200" algn="l"/>
                <a:tab pos="457200" algn="l"/>
              </a:tabLst>
            </a:pPr>
            <a:r>
              <a:rPr lang="en-US" sz="1400" dirty="0">
                <a:effectLst/>
                <a:latin typeface="+mj-lt"/>
                <a:ea typeface="SimSun" panose="02010600030101010101" pitchFamily="2" charset="-122"/>
              </a:rPr>
              <a:t>Hamas attacked, killed 1,195 people, kidnapped 251 (of whom about 73 have been killed)</a:t>
            </a:r>
          </a:p>
          <a:p>
            <a:pPr marL="342900" lvl="0" indent="-342900">
              <a:buSzPts val="1200"/>
              <a:buFont typeface="Symbol" panose="05050102010706020507" pitchFamily="18" charset="2"/>
              <a:buChar char=""/>
              <a:tabLst>
                <a:tab pos="457200" algn="l"/>
                <a:tab pos="457200" algn="l"/>
              </a:tabLst>
            </a:pPr>
            <a:r>
              <a:rPr lang="en-US" sz="1400" dirty="0">
                <a:effectLst/>
                <a:latin typeface="+mj-lt"/>
                <a:ea typeface="SimSun" panose="02010600030101010101" pitchFamily="2" charset="-122"/>
              </a:rPr>
              <a:t>A strong response was justified, including trying to make sure Hamas is not able to do it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99465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C8622-0F34-3BA2-7FFE-0931A1AC7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2C78A-47B9-504D-CCF3-8EC2740EC8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90E78-25FC-8852-B4FC-6C271AEA8BE1}"/>
              </a:ext>
            </a:extLst>
          </p:cNvPr>
          <p:cNvSpPr>
            <a:spLocks noGrp="1"/>
          </p:cNvSpPr>
          <p:nvPr>
            <p:ph type="body" idx="1"/>
          </p:nvPr>
        </p:nvSpPr>
        <p:spPr/>
        <p:txBody>
          <a:bodyPr/>
          <a:lstStyle/>
          <a:p>
            <a:r>
              <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袭击 </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Xi2Ji1 raid    </a:t>
            </a:r>
            <a:r>
              <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愤懑 </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Fen4Men4</a:t>
            </a:r>
            <a:r>
              <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援助 </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Yuan2Zhu4 </a:t>
            </a:r>
          </a:p>
          <a:p>
            <a:r>
              <a:rPr lang="en-US" sz="1400" dirty="0">
                <a:effectLst/>
                <a:latin typeface="+mj-lt"/>
                <a:ea typeface="SimSun" panose="02010600030101010101" pitchFamily="2" charset="-122"/>
              </a:rPr>
              <a:t>Israel has tried very hard to avoid killing civilians. They give warnings before attacks on buildings</a:t>
            </a:r>
            <a:r>
              <a:rPr lang="en-US" sz="1400" baseline="0" dirty="0">
                <a:effectLst/>
                <a:latin typeface="+mj-lt"/>
                <a:ea typeface="SimSun" panose="02010600030101010101" pitchFamily="2" charset="-122"/>
              </a:rPr>
              <a:t>. </a:t>
            </a:r>
            <a:r>
              <a:rPr lang="en-US" sz="1400" baseline="0" dirty="0">
                <a:effectLst/>
                <a:latin typeface="+mj-lt"/>
                <a:ea typeface="DengXian" panose="02010600030101010101" pitchFamily="2" charset="-122"/>
              </a:rPr>
              <a:t>They are probably doing the best they can to avoid civilian deaths.</a:t>
            </a:r>
          </a:p>
          <a:p>
            <a:pPr marL="0" lvl="0" indent="0">
              <a:buSzPts val="1200"/>
              <a:buFont typeface="Symbol" panose="05050102010706020507" pitchFamily="18" charset="2"/>
              <a:buNone/>
              <a:tabLst>
                <a:tab pos="457200" algn="l"/>
                <a:tab pos="457200" algn="l"/>
              </a:tabLst>
            </a:pPr>
            <a:r>
              <a:rPr lang="en-US" sz="1400" dirty="0">
                <a:effectLst/>
                <a:latin typeface="+mj-lt"/>
                <a:ea typeface="SimSun" panose="02010600030101010101" pitchFamily="2" charset="-122"/>
                <a:sym typeface="Symbol" panose="05050102010706020507" pitchFamily="18" charset="2"/>
              </a:rPr>
              <a:t> </a:t>
            </a:r>
            <a:r>
              <a:rPr lang="en-US" sz="1400" dirty="0">
                <a:effectLst/>
                <a:latin typeface="+mj-lt"/>
                <a:ea typeface="SimSun" panose="02010600030101010101" pitchFamily="2" charset="-122"/>
              </a:rPr>
              <a:t>Hamas has knowingly housed fighters inside hospitals, schools, and residential apartment buildings (and in tunnels right underneath them). </a:t>
            </a:r>
          </a:p>
          <a:p>
            <a:pPr marL="0" lvl="0" indent="0">
              <a:buSzPts val="1200"/>
              <a:buFont typeface="Symbol" panose="05050102010706020507" pitchFamily="18" charset="2"/>
              <a:buNone/>
              <a:tabLst>
                <a:tab pos="457200" algn="l"/>
                <a:tab pos="457200" algn="l"/>
              </a:tabLst>
            </a:pPr>
            <a:r>
              <a:rPr lang="en-US" sz="1400" dirty="0">
                <a:effectLst/>
                <a:latin typeface="+mj-lt"/>
                <a:ea typeface="SimSun" panose="02010600030101010101" pitchFamily="2" charset="-122"/>
                <a:sym typeface="Symbol" panose="05050102010706020507" pitchFamily="18" charset="2"/>
              </a:rPr>
              <a:t> </a:t>
            </a:r>
            <a:r>
              <a:rPr lang="en-US" sz="1400" dirty="0">
                <a:effectLst/>
                <a:latin typeface="+mj-lt"/>
                <a:ea typeface="SimSun" panose="02010600030101010101" pitchFamily="2" charset="-122"/>
              </a:rPr>
              <a:t>They are embittered, and believe there is no way to achieve their goals except by sacrificing civilians.</a:t>
            </a:r>
          </a:p>
          <a:p>
            <a:pPr marL="0" marR="0" lvl="0" indent="0" algn="l" defTabSz="914400" rtl="0" eaLnBrk="1" fontAlgn="auto" latinLnBrk="0" hangingPunct="1">
              <a:lnSpc>
                <a:spcPct val="100000"/>
              </a:lnSpc>
              <a:spcBef>
                <a:spcPts val="0"/>
              </a:spcBef>
              <a:spcAft>
                <a:spcPts val="0"/>
              </a:spcAft>
              <a:buClrTx/>
              <a:buSzPts val="1200"/>
              <a:buFont typeface="Symbol" panose="05050102010706020507" pitchFamily="18" charset="2"/>
              <a:buNone/>
              <a:tabLst>
                <a:tab pos="457200" algn="l"/>
                <a:tab pos="457200" algn="l"/>
              </a:tabLst>
              <a:defRPr/>
            </a:pPr>
            <a:r>
              <a:rPr lang="en-US" sz="1400" dirty="0">
                <a:effectLst/>
                <a:latin typeface="+mj-lt"/>
                <a:ea typeface="SimSun" panose="02010600030101010101" pitchFamily="2" charset="-122"/>
                <a:sym typeface="Symbol" panose="05050102010706020507" pitchFamily="18" charset="2"/>
              </a:rPr>
              <a:t> </a:t>
            </a:r>
            <a:r>
              <a:rPr lang="en-US" altLang="zh-CN" sz="1400" baseline="0" dirty="0">
                <a:effectLst/>
                <a:latin typeface="+mj-lt"/>
                <a:ea typeface="DengXian" panose="02010600030101010101" pitchFamily="2" charset="-122"/>
              </a:rPr>
              <a:t>At the same time, any say Israel is not allowing enough humanitarian aid into Gaza for fear of weapons or economic aid to Hamas.</a:t>
            </a:r>
            <a:endParaRPr lang="en-US" sz="1400" baseline="0" dirty="0">
              <a:effectLst/>
              <a:latin typeface="+mj-lt"/>
              <a:ea typeface="SimSun" panose="02010600030101010101" pitchFamily="2" charset="-122"/>
            </a:endParaRPr>
          </a:p>
        </p:txBody>
      </p:sp>
      <p:sp>
        <p:nvSpPr>
          <p:cNvPr id="4" name="Slide Number Placeholder 3">
            <a:extLst>
              <a:ext uri="{FF2B5EF4-FFF2-40B4-BE49-F238E27FC236}">
                <a16:creationId xmlns:a16="http://schemas.microsoft.com/office/drawing/2014/main" id="{C41F74D9-BFE9-F4AE-4A27-F777E6B5A1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3821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mj-lt"/>
                <a:ea typeface="DengXian" panose="02010600030101010101" pitchFamily="2" charset="-122"/>
              </a:rPr>
              <a:t>Our main goal as Christians must be the same as God’s goal, which never changes: Salvation of the lost, sanctification of the saved.</a:t>
            </a:r>
          </a:p>
          <a:p>
            <a:pPr marL="0" lvl="0" indent="0">
              <a:buSzPts val="1200"/>
              <a:buFont typeface="Symbol" panose="05050102010706020507" pitchFamily="18" charset="2"/>
              <a:buNone/>
              <a:tabLst>
                <a:tab pos="457200" algn="l"/>
                <a:tab pos="457200" algn="l"/>
              </a:tabLst>
            </a:pPr>
            <a:r>
              <a:rPr lang="en-US" sz="1400" dirty="0">
                <a:effectLst/>
                <a:latin typeface="+mj-lt"/>
                <a:ea typeface="SimSun" panose="02010600030101010101" pitchFamily="2" charset="-122"/>
              </a:rPr>
              <a:t>The real situation in Gaza war: two groups of sinners headed for hell hating each other and fighting each other.</a:t>
            </a:r>
          </a:p>
          <a:p>
            <a:pPr marL="342900" lvl="0" indent="-342900">
              <a:buSzPts val="1200"/>
              <a:buFont typeface="Symbol" panose="05050102010706020507" pitchFamily="18" charset="2"/>
              <a:buChar char=""/>
              <a:tabLst>
                <a:tab pos="457200" algn="l"/>
                <a:tab pos="457200" algn="l"/>
              </a:tabLst>
            </a:pPr>
            <a:r>
              <a:rPr lang="en-US" sz="1400" dirty="0">
                <a:effectLst/>
                <a:latin typeface="+mj-lt"/>
                <a:ea typeface="SimSun" panose="02010600030101010101" pitchFamily="2" charset="-122"/>
              </a:rPr>
              <a:t>We should pray God will soften hearts of people on both sides of the fight to receive the gospel</a:t>
            </a:r>
          </a:p>
          <a:p>
            <a:pPr marL="342900" lvl="0" indent="-342900">
              <a:buSzPts val="1200"/>
              <a:buFont typeface="Symbol" panose="05050102010706020507" pitchFamily="18" charset="2"/>
              <a:buChar char=""/>
              <a:tabLst>
                <a:tab pos="457200" algn="l"/>
                <a:tab pos="457200" algn="l"/>
              </a:tabLst>
            </a:pPr>
            <a:r>
              <a:rPr lang="en-US" sz="1400" dirty="0">
                <a:effectLst/>
                <a:latin typeface="+mj-lt"/>
                <a:ea typeface="SimSun" panose="02010600030101010101" pitchFamily="2" charset="-122"/>
              </a:rPr>
              <a:t>We should pray for the tiny number of real Xians in Gaza and in the Israeli army, for them to be able to share the gospel and for some to be saved</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tab pos="457200" algn="l"/>
                <a:tab pos="457200" algn="l"/>
              </a:tabLst>
              <a:defRPr/>
            </a:pPr>
            <a:r>
              <a:rPr lang="en-US" sz="1400" dirty="0">
                <a:effectLst/>
                <a:latin typeface="+mj-lt"/>
                <a:ea typeface="SimSun" panose="02010600030101010101" pitchFamily="2" charset="-122"/>
              </a:rPr>
              <a:t>think how hard it is for those few Christians in Gaza… in the IDF…</a:t>
            </a:r>
            <a:r>
              <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想想加沙或以色列军队中的少数基督徒是多么艰难</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1" indent="-285750">
              <a:buFont typeface="Courier New" panose="02070309020205020404" pitchFamily="49" charset="0"/>
              <a:buChar char="o"/>
              <a:tabLst>
                <a:tab pos="457200" algn="l"/>
                <a:tab pos="457200" algn="l"/>
              </a:tabLst>
            </a:pPr>
            <a:endParaRPr lang="en-US" sz="1400" dirty="0">
              <a:effectLst/>
              <a:latin typeface="+mj-lt"/>
              <a:ea typeface="SimSun" panose="02010600030101010101" pitchFamily="2" charset="-12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51074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6E21E-00FB-6825-7B8D-4739CCA10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38B8F-ECC3-036B-6150-236657762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8B00EA-8037-E12E-C45C-6EAB25FB3E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歌利亚 </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Goliath  Ba1Le4Si1Tan3</a:t>
            </a:r>
            <a:r>
              <a:rPr kumimoji="0" lang="en-US" sz="1600" b="0" i="0" u="none" strike="noStrike" kern="1200" cap="none" spc="0" normalizeH="0" baseline="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Palestine  </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加沙地带 </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Jia1Sha1 Di4Dai4 Gaza Strip  </a:t>
            </a:r>
            <a:r>
              <a:rPr kumimoji="0" lang="en-US" sz="1600" b="0" i="0" u="none" strike="noStrike" kern="1200" cap="none" spc="0" normalizeH="0" baseline="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endPar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r>
              <a:rPr lang="en-US" sz="1400" b="1" dirty="0">
                <a:effectLst/>
                <a:latin typeface="+mj-lt"/>
                <a:ea typeface="SimSun" panose="02010600030101010101" pitchFamily="2" charset="-122"/>
              </a:rPr>
              <a:t>6. What is the solution to the Palestinian problem? </a:t>
            </a:r>
            <a:endParaRPr lang="en-US" sz="1400" dirty="0">
              <a:effectLst/>
              <a:latin typeface="+mj-lt"/>
              <a:ea typeface="DengXian" panose="02010600030101010101" pitchFamily="2" charset="-122"/>
            </a:endParaRPr>
          </a:p>
          <a:p>
            <a:r>
              <a:rPr lang="en-US" sz="1400" b="1" dirty="0">
                <a:effectLst/>
                <a:latin typeface="+mj-lt"/>
                <a:ea typeface="SimSun" panose="02010600030101010101" pitchFamily="2" charset="-122"/>
              </a:rPr>
              <a:t>Who are the Palestinians? Where did they come from?</a:t>
            </a:r>
            <a:endParaRPr lang="en-US" sz="1400" dirty="0">
              <a:effectLst/>
              <a:latin typeface="+mj-lt"/>
              <a:ea typeface="DengXian" panose="02010600030101010101" pitchFamily="2" charset="-122"/>
            </a:endParaRPr>
          </a:p>
          <a:p>
            <a:pPr indent="457200"/>
            <a:r>
              <a:rPr lang="en-US" sz="1400" dirty="0">
                <a:effectLst/>
                <a:latin typeface="+mj-lt"/>
                <a:ea typeface="SimSun" panose="02010600030101010101" pitchFamily="2" charset="-122"/>
              </a:rPr>
              <a:t>The word “Palestine” comes from the word “Philistine.” The Philistine ethnicity is long gone, but their name was used by Greeks and Romans to refer to all of Israel and some adjacent areas.</a:t>
            </a:r>
            <a:endParaRPr lang="en-US" sz="1100" dirty="0">
              <a:effectLst/>
              <a:latin typeface="+mj-lt"/>
              <a:ea typeface="DengXian" panose="02010600030101010101" pitchFamily="2" charset="-122"/>
            </a:endParaRPr>
          </a:p>
        </p:txBody>
      </p:sp>
      <p:sp>
        <p:nvSpPr>
          <p:cNvPr id="4" name="Slide Number Placeholder 3">
            <a:extLst>
              <a:ext uri="{FF2B5EF4-FFF2-40B4-BE49-F238E27FC236}">
                <a16:creationId xmlns:a16="http://schemas.microsoft.com/office/drawing/2014/main" id="{21EDC2E6-1058-8A15-6A24-38F4F843E4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79638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10C60-0FCE-3CFA-16E9-8E47491BF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8B4D4-ADA8-5819-7083-EB9ADDFF6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B130C-F9AA-BE3E-7347-AD061E6865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Ba1Le4Si1Tan3</a:t>
            </a:r>
            <a:r>
              <a:rPr kumimoji="0" lang="en-US" sz="1600" b="0" i="0" u="none" strike="noStrike" kern="1200" cap="none" spc="0" normalizeH="0" baseline="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Palestine    </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加沙地带 </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Jia1Sha1 Di4Dai4 Gaza Strip  </a:t>
            </a:r>
            <a:r>
              <a:rPr kumimoji="0" lang="en-US" sz="1600" b="0" i="0" u="none" strike="noStrike" kern="1200" cap="none" spc="0" normalizeH="0" baseline="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endPar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r>
              <a:rPr lang="en-US" sz="1400" b="1" dirty="0">
                <a:effectLst/>
                <a:latin typeface="+mj-lt"/>
                <a:ea typeface="SimSun" panose="02010600030101010101" pitchFamily="2" charset="-122"/>
              </a:rPr>
              <a:t>Who are the Palestinians? Where did they come from?</a:t>
            </a:r>
            <a:endParaRPr lang="en-US" sz="1400" dirty="0">
              <a:effectLst/>
              <a:latin typeface="+mj-lt"/>
              <a:ea typeface="DengXian" panose="02010600030101010101" pitchFamily="2" charset="-122"/>
            </a:endParaRPr>
          </a:p>
          <a:p>
            <a:pPr indent="457200"/>
            <a:r>
              <a:rPr lang="en-US" sz="1400" dirty="0">
                <a:effectLst/>
                <a:latin typeface="+mj-lt"/>
                <a:ea typeface="SimSun" panose="02010600030101010101" pitchFamily="2" charset="-122"/>
              </a:rPr>
              <a:t>After the Jewish revolts in 70AD and 135AD, the Romans did not allow any Jews to live in Palestine. </a:t>
            </a:r>
          </a:p>
          <a:p>
            <a:pPr indent="457200"/>
            <a:r>
              <a:rPr lang="en-US" sz="1400" dirty="0">
                <a:effectLst/>
                <a:latin typeface="+mj-lt"/>
                <a:ea typeface="SimSun" panose="02010600030101010101" pitchFamily="2" charset="-122"/>
              </a:rPr>
              <a:t>After that, significant numbers of Arabs moved into Palestine, intermarrying with the other non-Jewish people there. Eventually Arab ethnicity and culture came to dominate the area. </a:t>
            </a:r>
            <a:endParaRPr lang="en-US" sz="1400" dirty="0">
              <a:effectLst/>
              <a:latin typeface="+mj-lt"/>
              <a:ea typeface="DengXian" panose="02010600030101010101" pitchFamily="2" charset="-122"/>
            </a:endParaRPr>
          </a:p>
          <a:p>
            <a:pPr indent="457200"/>
            <a:r>
              <a:rPr lang="en-US" sz="1100" dirty="0">
                <a:effectLst/>
                <a:latin typeface="+mj-lt"/>
                <a:ea typeface="SimSun" panose="02010600030101010101" pitchFamily="2" charset="-122"/>
              </a:rPr>
              <a:t>The people who today are called “Palestinians” are mostly ethnic Arabs. They never had an independent nation; first the Romans, then Byzantines, Arab empires, and the Turkish Ottoman empire controlled the region. They never claimed to be a separate ethnicity until the early 20</a:t>
            </a:r>
            <a:r>
              <a:rPr lang="en-US" sz="1100" baseline="30000" dirty="0">
                <a:effectLst/>
                <a:latin typeface="+mj-lt"/>
                <a:ea typeface="SimSun" panose="02010600030101010101" pitchFamily="2" charset="-122"/>
              </a:rPr>
              <a:t>th</a:t>
            </a:r>
            <a:r>
              <a:rPr lang="en-US" sz="1100" dirty="0">
                <a:effectLst/>
                <a:latin typeface="+mj-lt"/>
                <a:ea typeface="SimSun" panose="02010600030101010101" pitchFamily="2" charset="-122"/>
              </a:rPr>
              <a:t> century. </a:t>
            </a:r>
            <a:endParaRPr lang="en-US" sz="1100" dirty="0">
              <a:effectLst/>
              <a:latin typeface="+mj-lt"/>
              <a:ea typeface="DengXian" panose="02010600030101010101" pitchFamily="2" charset="-122"/>
            </a:endParaRPr>
          </a:p>
        </p:txBody>
      </p:sp>
      <p:sp>
        <p:nvSpPr>
          <p:cNvPr id="4" name="Slide Number Placeholder 3">
            <a:extLst>
              <a:ext uri="{FF2B5EF4-FFF2-40B4-BE49-F238E27FC236}">
                <a16:creationId xmlns:a16="http://schemas.microsoft.com/office/drawing/2014/main" id="{0D9278FC-5E17-F957-AE8F-D73BA3E171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6532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BA81F-BA7E-0083-0F63-5A5BA4556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29F2F-CD4D-9F41-59DF-9E1D797D7C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4F644-044B-62E6-F4CF-D50207AE5F69}"/>
              </a:ext>
            </a:extLst>
          </p:cNvPr>
          <p:cNvSpPr>
            <a:spLocks noGrp="1"/>
          </p:cNvSpPr>
          <p:nvPr>
            <p:ph type="body" idx="1"/>
          </p:nvPr>
        </p:nvSpPr>
        <p:spPr/>
        <p:txBody>
          <a:bodyPr/>
          <a:lstStyle/>
          <a:p>
            <a:r>
              <a:rPr lang="en-US" sz="1400" b="1" dirty="0">
                <a:effectLst/>
                <a:latin typeface="+mj-lt"/>
                <a:ea typeface="SimSun" panose="02010600030101010101" pitchFamily="2" charset="-122"/>
              </a:rPr>
              <a:t>Who are the Palestinians? Where did they come from?</a:t>
            </a:r>
            <a:endParaRPr lang="en-US" sz="1400" dirty="0">
              <a:effectLst/>
              <a:latin typeface="+mj-lt"/>
              <a:ea typeface="DengXian" panose="02010600030101010101" pitchFamily="2" charset="-122"/>
            </a:endParaRPr>
          </a:p>
          <a:p>
            <a:pPr indent="457200"/>
            <a:r>
              <a:rPr lang="en-US" sz="1400" dirty="0">
                <a:effectLst/>
                <a:latin typeface="+mj-lt"/>
                <a:ea typeface="SimSun" panose="02010600030101010101" pitchFamily="2" charset="-122"/>
              </a:rPr>
              <a:t>The people who today are called “Palestinians” are mostly ethnic Arabs. They never had an independent nation; first the Romans, then Byzantines, Arab empires, and the Turkish Ottoman empire controlled the region. They never claimed to be a separate ethnicity until the early 20</a:t>
            </a:r>
            <a:r>
              <a:rPr lang="en-US" sz="1400" baseline="30000" dirty="0">
                <a:effectLst/>
                <a:latin typeface="+mj-lt"/>
                <a:ea typeface="SimSun" panose="02010600030101010101" pitchFamily="2" charset="-122"/>
              </a:rPr>
              <a:t>th</a:t>
            </a:r>
            <a:r>
              <a:rPr lang="en-US" sz="1400" dirty="0">
                <a:effectLst/>
                <a:latin typeface="+mj-lt"/>
                <a:ea typeface="SimSun" panose="02010600030101010101" pitchFamily="2" charset="-122"/>
              </a:rPr>
              <a:t> century. </a:t>
            </a:r>
            <a:endParaRPr lang="en-US" sz="1400" dirty="0">
              <a:effectLst/>
              <a:latin typeface="+mj-lt"/>
              <a:ea typeface="DengXian" panose="02010600030101010101" pitchFamily="2" charset="-122"/>
            </a:endParaRPr>
          </a:p>
        </p:txBody>
      </p:sp>
      <p:sp>
        <p:nvSpPr>
          <p:cNvPr id="4" name="Slide Number Placeholder 3">
            <a:extLst>
              <a:ext uri="{FF2B5EF4-FFF2-40B4-BE49-F238E27FC236}">
                <a16:creationId xmlns:a16="http://schemas.microsoft.com/office/drawing/2014/main" id="{83DDCEBA-146C-CB0D-9797-8E0B01DA92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67627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E9EE2-AC88-DF82-0915-634AA3D40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84F08-85E1-714D-3921-57F73B604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F65EBC-E3C0-9396-563E-F7BE5FC8D371}"/>
              </a:ext>
            </a:extLst>
          </p:cNvPr>
          <p:cNvSpPr>
            <a:spLocks noGrp="1"/>
          </p:cNvSpPr>
          <p:nvPr>
            <p:ph type="body" idx="1"/>
          </p:nvPr>
        </p:nvSpPr>
        <p:spPr/>
        <p:txBody>
          <a:bodyPr/>
          <a:lstStyle/>
          <a:p>
            <a:pPr indent="0"/>
            <a:r>
              <a:rPr lang="en-US" sz="1400" dirty="0">
                <a:effectLst/>
                <a:latin typeface="+mj-lt"/>
                <a:ea typeface="SimSun" panose="02010600030101010101" pitchFamily="2" charset="-122"/>
              </a:rPr>
              <a:t>In 1850, there were only about 13,000 Jews in Palestine, and about 350,000 Arabs and others. </a:t>
            </a:r>
          </a:p>
        </p:txBody>
      </p:sp>
      <p:sp>
        <p:nvSpPr>
          <p:cNvPr id="4" name="Slide Number Placeholder 3">
            <a:extLst>
              <a:ext uri="{FF2B5EF4-FFF2-40B4-BE49-F238E27FC236}">
                <a16:creationId xmlns:a16="http://schemas.microsoft.com/office/drawing/2014/main" id="{F17B2CF4-A360-4F9E-53F4-15ADF23DD0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56472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4731D-8A21-E603-A2DC-F707C0AE9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FA53B-4D1F-9DB0-56D5-03787FD3A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0EAE35-0DCD-7438-C752-BEE95AA997E2}"/>
              </a:ext>
            </a:extLst>
          </p:cNvPr>
          <p:cNvSpPr>
            <a:spLocks noGrp="1"/>
          </p:cNvSpPr>
          <p:nvPr>
            <p:ph type="body" idx="1"/>
          </p:nvPr>
        </p:nvSpPr>
        <p:spPr/>
        <p:txBody>
          <a:bodyPr/>
          <a:lstStyle/>
          <a:p>
            <a:pPr indent="0"/>
            <a:r>
              <a:rPr lang="en-US" sz="1400" dirty="0">
                <a:effectLst/>
                <a:latin typeface="+mj-lt"/>
                <a:ea typeface="SimSun" panose="02010600030101010101" pitchFamily="2" charset="-122"/>
              </a:rPr>
              <a:t>In the late 1800s, a small number of Jews purchased land in Palestine and moved in gradually. </a:t>
            </a:r>
            <a:endParaRPr lang="en-US" sz="1400" dirty="0">
              <a:effectLst/>
              <a:latin typeface="+mj-lt"/>
              <a:ea typeface="DengXian" panose="02010600030101010101" pitchFamily="2" charset="-122"/>
            </a:endParaRPr>
          </a:p>
          <a:p>
            <a:pPr indent="0"/>
            <a:r>
              <a:rPr lang="en-US" sz="1000" baseline="0" dirty="0">
                <a:effectLst/>
                <a:latin typeface="+mj-lt"/>
                <a:ea typeface="SimSun" panose="02010600030101010101" pitchFamily="2" charset="-122"/>
              </a:rPr>
              <a:t>Later, around 1936-1947 (during and after Hitler’s Holocaust), many Jews came suddenly, desperately seeking a safe place. There was conflict with the Palestinians.</a:t>
            </a:r>
          </a:p>
          <a:p>
            <a:pPr indent="0"/>
            <a:r>
              <a:rPr lang="en-US" sz="1000" dirty="0">
                <a:effectLst/>
                <a:latin typeface="+mj-lt"/>
                <a:ea typeface="SimSun" panose="02010600030101010101" pitchFamily="2" charset="-122"/>
              </a:rPr>
              <a:t>The Jews declared an independent state of Israel in 1948 and were attacked by the surrounding nations. The territory of Palestine was effectively divided. </a:t>
            </a:r>
          </a:p>
          <a:p>
            <a:pPr indent="0"/>
            <a:r>
              <a:rPr lang="en-US" sz="1000" dirty="0">
                <a:effectLst/>
                <a:latin typeface="+mj-lt"/>
                <a:ea typeface="SimSun" panose="02010600030101010101" pitchFamily="2" charset="-122"/>
              </a:rPr>
              <a:t>Since 1948 there has been almost constant conflict between the Jews and the Palestinians.</a:t>
            </a:r>
            <a:endParaRPr lang="en-US" sz="1000" dirty="0">
              <a:effectLst/>
              <a:latin typeface="+mj-lt"/>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25E6A018-AEE2-A4A6-BD4A-CAD927E760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38367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A300-D7C4-0122-2465-F83646ACA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4E636-E284-6330-9A71-42A088996A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E8D13-B181-7C2A-000E-A486B71C73F1}"/>
              </a:ext>
            </a:extLst>
          </p:cNvPr>
          <p:cNvSpPr>
            <a:spLocks noGrp="1"/>
          </p:cNvSpPr>
          <p:nvPr>
            <p:ph type="body" idx="1"/>
          </p:nvPr>
        </p:nvSpPr>
        <p:spPr/>
        <p:txBody>
          <a:bodyPr/>
          <a:lstStyle/>
          <a:p>
            <a:r>
              <a:rPr lang="en-US" altLang="zh-CN" sz="1400" dirty="0">
                <a:effectLst/>
                <a:latin typeface="+mj-lt"/>
                <a:ea typeface="SimSun" panose="02010600030101010101" pitchFamily="2" charset="-122"/>
              </a:rPr>
              <a:t>Other Christians say: This is a political issue; we as Christians should not be involved nor have a bias. </a:t>
            </a:r>
            <a:endParaRPr lang="en-US" altLang="zh-CN" sz="1400" dirty="0">
              <a:effectLst/>
              <a:latin typeface="+mj-lt"/>
              <a:ea typeface="DengXian" panose="02010600030101010101" pitchFamily="2" charset="-122"/>
            </a:endParaRPr>
          </a:p>
          <a:p>
            <a:pPr marL="342900" lvl="0" indent="-342900">
              <a:buSzPts val="1200"/>
              <a:buFont typeface="Symbol" panose="05050102010706020507" pitchFamily="18" charset="2"/>
              <a:buChar char=""/>
              <a:tabLst>
                <a:tab pos="457200" algn="l"/>
                <a:tab pos="457200" algn="l"/>
              </a:tabLst>
            </a:pPr>
            <a:r>
              <a:rPr lang="en-US" altLang="zh-CN" sz="1400" dirty="0">
                <a:effectLst/>
                <a:latin typeface="+mj-lt"/>
                <a:ea typeface="SimSun" panose="02010600030101010101" pitchFamily="2" charset="-122"/>
              </a:rPr>
              <a:t>Not everything the modern state of Israel does is right.</a:t>
            </a:r>
          </a:p>
          <a:p>
            <a:pPr marL="342900" lvl="0" indent="-342900">
              <a:buSzPts val="1200"/>
              <a:buFont typeface="Symbol" panose="05050102010706020507" pitchFamily="18" charset="2"/>
              <a:buChar char=""/>
              <a:tabLst>
                <a:tab pos="457200" algn="l"/>
                <a:tab pos="457200" algn="l"/>
              </a:tabLst>
            </a:pPr>
            <a:r>
              <a:rPr lang="en-US" altLang="zh-CN" sz="1400" dirty="0">
                <a:effectLst/>
                <a:latin typeface="+mj-lt"/>
                <a:ea typeface="SimSun" panose="02010600030101010101" pitchFamily="2" charset="-122"/>
              </a:rPr>
              <a:t>Tens of thousand of civilians have died in Gaza during this war, including many women and children.</a:t>
            </a:r>
          </a:p>
        </p:txBody>
      </p:sp>
      <p:sp>
        <p:nvSpPr>
          <p:cNvPr id="4" name="Slide Number Placeholder 3">
            <a:extLst>
              <a:ext uri="{FF2B5EF4-FFF2-40B4-BE49-F238E27FC236}">
                <a16:creationId xmlns:a16="http://schemas.microsoft.com/office/drawing/2014/main" id="{05CC542E-B34F-B12C-B68C-18FB66FEC4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22946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CF0EA-356F-EE21-905D-72DD71E87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BB0086-4EC7-3ADD-7610-284364B89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3518C-6281-B7DC-129F-A18322B37CD5}"/>
              </a:ext>
            </a:extLst>
          </p:cNvPr>
          <p:cNvSpPr>
            <a:spLocks noGrp="1"/>
          </p:cNvSpPr>
          <p:nvPr>
            <p:ph type="body" idx="1"/>
          </p:nvPr>
        </p:nvSpPr>
        <p:spPr/>
        <p:txBody>
          <a:bodyPr/>
          <a:lstStyle/>
          <a:p>
            <a:pPr indent="0"/>
            <a:r>
              <a:rPr lang="en-US" sz="1400" baseline="0" dirty="0">
                <a:effectLst/>
                <a:latin typeface="+mj-lt"/>
                <a:ea typeface="SimSun" panose="02010600030101010101" pitchFamily="2" charset="-122"/>
              </a:rPr>
              <a:t>Later, around 1936-1947 (during and after Hitler’s Holocaust), many Jews came suddenly, desperately seeking a safe place. There was conflict with the Palestinians.</a:t>
            </a:r>
          </a:p>
          <a:p>
            <a:pPr indent="0"/>
            <a:r>
              <a:rPr lang="en-US" sz="1050" dirty="0">
                <a:effectLst/>
                <a:latin typeface="+mj-lt"/>
                <a:ea typeface="SimSun" panose="02010600030101010101" pitchFamily="2" charset="-122"/>
              </a:rPr>
              <a:t>The Jews declared an independent state of Israel in 1948 and were attacked by the surrounding nations. The territory of Palestine was effectively divided. </a:t>
            </a:r>
          </a:p>
          <a:p>
            <a:pPr indent="0"/>
            <a:r>
              <a:rPr lang="en-US" sz="1050" dirty="0">
                <a:effectLst/>
                <a:latin typeface="+mj-lt"/>
                <a:ea typeface="SimSun" panose="02010600030101010101" pitchFamily="2" charset="-122"/>
              </a:rPr>
              <a:t>Since 1948 there has been almost constant conflict between the Jews and the Palestinians.</a:t>
            </a:r>
            <a:endParaRPr lang="en-US" sz="1050" dirty="0">
              <a:effectLst/>
              <a:latin typeface="+mj-lt"/>
              <a:ea typeface="DengXian" panose="02010600030101010101" pitchFamily="2" charset="-122"/>
            </a:endParaRPr>
          </a:p>
        </p:txBody>
      </p:sp>
      <p:sp>
        <p:nvSpPr>
          <p:cNvPr id="4" name="Slide Number Placeholder 3">
            <a:extLst>
              <a:ext uri="{FF2B5EF4-FFF2-40B4-BE49-F238E27FC236}">
                <a16:creationId xmlns:a16="http://schemas.microsoft.com/office/drawing/2014/main" id="{EFE3506F-18F4-554D-E5E4-4024C6318C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415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728AE-99AE-76EF-4456-6B9E79A943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C584E-F3CB-EA83-A307-4B94E4767C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3B62C-E7DD-C9B6-5ACB-DEB9AA30F7FB}"/>
              </a:ext>
            </a:extLst>
          </p:cNvPr>
          <p:cNvSpPr>
            <a:spLocks noGrp="1"/>
          </p:cNvSpPr>
          <p:nvPr>
            <p:ph type="body" idx="1"/>
          </p:nvPr>
        </p:nvSpPr>
        <p:spPr/>
        <p:txBody>
          <a:bodyPr/>
          <a:lstStyle/>
          <a:p>
            <a:pPr indent="0"/>
            <a:r>
              <a:rPr lang="en-US" sz="1400" dirty="0">
                <a:effectLst/>
                <a:latin typeface="+mj-lt"/>
                <a:ea typeface="SimSun" panose="02010600030101010101" pitchFamily="2" charset="-122"/>
              </a:rPr>
              <a:t>The Jews declared an independent state of Israel in 1948 and were attacked by the surrounding nations. The territory of Palestine was effectively divided. </a:t>
            </a:r>
          </a:p>
          <a:p>
            <a:pPr indent="0"/>
            <a:r>
              <a:rPr lang="en-US" sz="1050" dirty="0">
                <a:effectLst/>
                <a:latin typeface="+mj-lt"/>
                <a:ea typeface="SimSun" panose="02010600030101010101" pitchFamily="2" charset="-122"/>
              </a:rPr>
              <a:t>Since 1948 there has been almost constant conflict between the Jews and the Palestinians.</a:t>
            </a:r>
            <a:endParaRPr lang="en-US" sz="1050" dirty="0">
              <a:effectLst/>
              <a:latin typeface="+mj-lt"/>
              <a:ea typeface="DengXian" panose="02010600030101010101" pitchFamily="2" charset="-122"/>
            </a:endParaRPr>
          </a:p>
        </p:txBody>
      </p:sp>
      <p:sp>
        <p:nvSpPr>
          <p:cNvPr id="4" name="Slide Number Placeholder 3">
            <a:extLst>
              <a:ext uri="{FF2B5EF4-FFF2-40B4-BE49-F238E27FC236}">
                <a16:creationId xmlns:a16="http://schemas.microsoft.com/office/drawing/2014/main" id="{7BDBD72B-ADD1-0C9A-76C0-5EF5895697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96366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1B7B3-3E42-E144-1C23-57CBFBA8F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C13A4A-3F53-771A-8EC3-EC997537F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E417CE-A7D1-5EB6-89EA-949719F3FC81}"/>
              </a:ext>
            </a:extLst>
          </p:cNvPr>
          <p:cNvSpPr>
            <a:spLocks noGrp="1"/>
          </p:cNvSpPr>
          <p:nvPr>
            <p:ph type="body" idx="1"/>
          </p:nvPr>
        </p:nvSpPr>
        <p:spPr/>
        <p:txBody>
          <a:bodyPr/>
          <a:lstStyle/>
          <a:p>
            <a:pPr indent="0"/>
            <a:r>
              <a:rPr lang="en-US" sz="1400" dirty="0">
                <a:effectLst/>
                <a:latin typeface="+mj-lt"/>
                <a:ea typeface="SimSun" panose="02010600030101010101" pitchFamily="2" charset="-122"/>
              </a:rPr>
              <a:t>Since 1948 there has been almost constant conflict between the Jews and the Palestinians.</a:t>
            </a:r>
            <a:endParaRPr lang="en-US" sz="1400" dirty="0">
              <a:effectLst/>
              <a:latin typeface="+mj-lt"/>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1DA91572-381E-0943-A4FA-61A7D23234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74876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CE872-0DEE-56AC-A375-C5A3F95F1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0442E-997E-FBB8-E08B-131C35E02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319BD-6B98-26AF-2206-685AD340E3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Ba1Le4Si1Tan3</a:t>
            </a:r>
            <a:r>
              <a:rPr kumimoji="0" lang="en-US" sz="1400" b="0" i="0" u="none" strike="noStrike" kern="1200" cap="none" spc="0" normalizeH="0" baseline="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Palestine</a:t>
            </a:r>
          </a:p>
          <a:p>
            <a:pPr marL="457200" indent="-457200">
              <a:tabLst>
                <a:tab pos="457200" algn="l"/>
                <a:tab pos="457200" algn="l"/>
              </a:tabLst>
            </a:pPr>
            <a:r>
              <a:rPr lang="en-US" sz="1400" dirty="0">
                <a:effectLst/>
                <a:latin typeface="+mj-lt"/>
                <a:ea typeface="SimSun" panose="02010600030101010101" pitchFamily="2" charset="-122"/>
              </a:rPr>
              <a:t>How does God want the Jews to treat the Palestinians?</a:t>
            </a:r>
          </a:p>
          <a:p>
            <a:pPr marL="342900" lvl="0" indent="-342900">
              <a:buSzPts val="1200"/>
              <a:buFont typeface="Symbol" panose="05050102010706020507" pitchFamily="18" charset="2"/>
              <a:buChar char=""/>
              <a:tabLst>
                <a:tab pos="457200" algn="l"/>
                <a:tab pos="457200" algn="l"/>
              </a:tabLst>
            </a:pPr>
            <a:r>
              <a:rPr lang="en-US" sz="1400" dirty="0">
                <a:effectLst/>
                <a:latin typeface="+mj-lt"/>
                <a:ea typeface="SimSun" panose="02010600030101010101" pitchFamily="2" charset="-122"/>
              </a:rPr>
              <a:t>In the Old Testament, God repeatedly commands the Jews to treat non-Jews living in their territory with equal justice and even special kindness toward the needy:</a:t>
            </a:r>
          </a:p>
          <a:p>
            <a:r>
              <a:rPr lang="en-US" sz="1200" dirty="0">
                <a:effectLst/>
                <a:latin typeface="+mj-lt"/>
                <a:ea typeface="DengXian" panose="02010600030101010101" pitchFamily="2" charset="-122"/>
              </a:rPr>
              <a:t>Leviticus 19:33 'When a stranger resides with you in your land, you shall not do him wrong. 34 'The stranger who resides with you shall be to you as the native among you, and you shall love him as yourself; for you were aliens in the land of Egypt: I am the LORD your God.</a:t>
            </a:r>
          </a:p>
          <a:p>
            <a:r>
              <a:rPr lang="en-US" sz="1200" dirty="0">
                <a:effectLst/>
                <a:latin typeface="+mj-lt"/>
                <a:ea typeface="DengXian" panose="02010600030101010101" pitchFamily="2" charset="-122"/>
              </a:rPr>
              <a:t>Deuteronomy 24:17 "You shall not pervert the justice due an alien or an orphan…</a:t>
            </a:r>
          </a:p>
          <a:p>
            <a:r>
              <a:rPr lang="en-US" sz="1200" dirty="0">
                <a:effectLst/>
                <a:latin typeface="+mj-lt"/>
                <a:ea typeface="DengXian" panose="02010600030101010101" pitchFamily="2" charset="-122"/>
              </a:rPr>
              <a:t>Deuteronomy 10:17 "For the LORD your God…does not show partiality, nor take a bribe. 18 "He executes justice for the orphan and the widow, and shows His love for the alien by giving him food and clothing. 19 "So show your love for the alien, for you were aliens in the land of Egypt.</a:t>
            </a:r>
            <a:endParaRPr kumimoji="0" lang="en-US" altLang="zh-CN" sz="1200" b="0" i="0" u="none" strike="noStrike" kern="1200" cap="none" spc="0" normalizeH="0" baseline="0" noProof="0" dirty="0">
              <a:ln>
                <a:noFill/>
              </a:ln>
              <a:solidFill>
                <a:prstClr val="black"/>
              </a:solidFill>
              <a:effectLst/>
              <a:uLnTx/>
              <a:uFillTx/>
              <a:latin typeface="+mj-lt"/>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47C1C2C8-D7F1-C4D1-6DBF-BAE85B4B13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531551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10721-4676-3D62-41A0-6D11B1ABF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2FEC9-F113-BC7F-091A-0554482C8D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53800-ED07-8CA6-958C-A5CEF3B331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Ba1Le4Si1Tan3</a:t>
            </a:r>
            <a:r>
              <a:rPr kumimoji="0" lang="en-US" sz="1400" b="0" i="0" u="none" strike="noStrike" kern="1200" cap="none" spc="0" normalizeH="0" baseline="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Palestine</a:t>
            </a:r>
            <a:endParaRPr kumimoji="0" lang="en-US" altLang="zh-CN" sz="1400" b="0" i="0" u="none" strike="noStrike" kern="1200" cap="none" spc="0" normalizeH="0" baseline="0" noProof="0" dirty="0">
              <a:ln>
                <a:noFill/>
              </a:ln>
              <a:solidFill>
                <a:prstClr val="black"/>
              </a:solidFill>
              <a:effectLst/>
              <a:uLnTx/>
              <a:uFillTx/>
              <a:latin typeface="+mj-lt"/>
              <a:ea typeface="Microsoft YaHei" panose="020B0503020204020204" pitchFamily="34" charset="-122"/>
              <a:cs typeface="+mn-cs"/>
            </a:endParaRPr>
          </a:p>
          <a:p>
            <a:pPr marL="0" indent="0">
              <a:tabLst>
                <a:tab pos="457200" algn="l"/>
                <a:tab pos="457200" algn="l"/>
              </a:tabLst>
            </a:pPr>
            <a:r>
              <a:rPr lang="en-US" sz="1400" dirty="0">
                <a:effectLst/>
                <a:latin typeface="+mj-lt"/>
                <a:ea typeface="SimSun" panose="02010600030101010101" pitchFamily="2" charset="-122"/>
              </a:rPr>
              <a:t>There are about 2.5 million non-Jewish Israeli citizens in Israel (</a:t>
            </a:r>
            <a:r>
              <a:rPr lang="en-US" altLang="zh-CN" sz="1400" dirty="0">
                <a:effectLst/>
                <a:latin typeface="+mj-lt"/>
                <a:ea typeface="SimSun" panose="02010600030101010101" pitchFamily="2" charset="-122"/>
              </a:rPr>
              <a:t>in </a:t>
            </a:r>
            <a:r>
              <a:rPr lang="en-US" sz="1400" dirty="0">
                <a:effectLst/>
                <a:latin typeface="+mj-lt"/>
                <a:ea typeface="SimSun" panose="02010600030101010101" pitchFamily="2" charset="-122"/>
              </a:rPr>
              <a:t>roughly the blue area on the map), which is more than 26%. This includes about 2 million Arabs. </a:t>
            </a:r>
          </a:p>
          <a:p>
            <a:pPr indent="0"/>
            <a:r>
              <a:rPr lang="en-US" sz="1400" dirty="0">
                <a:effectLst/>
                <a:latin typeface="+mj-lt"/>
                <a:ea typeface="DengXian" panose="02010600030101010101" pitchFamily="2" charset="-122"/>
              </a:rPr>
              <a:t>Israel generally treats them with the same justice as the Jewish citizens, including the right to vote. Of the 120 members of Israel’s parliament (the Knesset), in recent years 10-17 have been non-Jews. </a:t>
            </a:r>
            <a:endParaRPr kumimoji="0" lang="en-US" altLang="zh-CN" sz="1400" b="0" i="0" u="none" strike="noStrike" kern="1200" cap="none" spc="0" normalizeH="0" baseline="0" noProof="0" dirty="0">
              <a:ln>
                <a:noFill/>
              </a:ln>
              <a:solidFill>
                <a:prstClr val="black"/>
              </a:solidFill>
              <a:effectLst/>
              <a:uLnTx/>
              <a:uFillTx/>
              <a:latin typeface="+mj-lt"/>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F7AB6B68-7B34-53A6-D4CE-56DA5C62E1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7846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81EDE-6510-2893-7CBC-E78D339F9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97855-3DF2-7544-31E4-C0AA3BC33B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0E9A7-B59F-7106-AF4E-19424AAC19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Ba1Le4Si1Tan3</a:t>
            </a:r>
            <a:r>
              <a:rPr kumimoji="0" lang="en-US" sz="1400" b="0" i="0" u="none" strike="noStrike" kern="1200" cap="none" spc="0" normalizeH="0" baseline="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Palestine</a:t>
            </a:r>
          </a:p>
          <a:p>
            <a:r>
              <a:rPr lang="en-US" sz="1400" dirty="0">
                <a:effectLst/>
                <a:latin typeface="+mj-lt"/>
                <a:ea typeface="DengXian" panose="02010600030101010101" pitchFamily="2" charset="-122"/>
              </a:rPr>
              <a:t>However, most of Palestinian Arabs in Gaza (about 2 million), the West Bank (about 3 million), and East Jerusalem (about 350000) are </a:t>
            </a:r>
            <a:r>
              <a:rPr lang="en-US" sz="1400" i="1" dirty="0">
                <a:effectLst/>
                <a:latin typeface="+mj-lt"/>
                <a:ea typeface="DengXian" panose="02010600030101010101" pitchFamily="2" charset="-122"/>
              </a:rPr>
              <a:t>not</a:t>
            </a:r>
            <a:r>
              <a:rPr lang="en-US" sz="1400" dirty="0">
                <a:effectLst/>
                <a:latin typeface="+mj-lt"/>
                <a:ea typeface="DengXian" panose="02010600030101010101" pitchFamily="2" charset="-122"/>
              </a:rPr>
              <a:t> considered Israeli citizens (roughly the red areas on the map). </a:t>
            </a:r>
          </a:p>
          <a:p>
            <a:pPr marL="342900" lvl="0" indent="-342900">
              <a:buSzPts val="1200"/>
              <a:buFont typeface="Symbol" panose="05050102010706020507" pitchFamily="18" charset="2"/>
              <a:buChar char=""/>
              <a:tabLst>
                <a:tab pos="457200" algn="l"/>
                <a:tab pos="457200" algn="l"/>
              </a:tabLst>
            </a:pPr>
            <a:r>
              <a:rPr lang="en-US" sz="1400" dirty="0">
                <a:effectLst/>
                <a:latin typeface="+mj-lt"/>
                <a:ea typeface="SimSun" panose="02010600030101010101" pitchFamily="2" charset="-122"/>
              </a:rPr>
              <a:t>They are regarded as permanent residents and are not allowed to vote and face many other restrictions.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BC779262-29ED-F60A-F652-F9930121C7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24709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FAA41-02CA-08E9-659C-185A0F12B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AC7EF-FD7B-77A6-9A75-90FD657BD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2F4630-F515-5FC4-8DCB-995897FB8C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Ba1Le4Si1Tan3</a:t>
            </a:r>
            <a:r>
              <a:rPr kumimoji="0" lang="en-US" sz="1400" b="0" i="0" u="none" strike="noStrike" kern="1200" cap="none" spc="0" normalizeH="0" baseline="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Palestine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SimSun" panose="02010600030101010101" pitchFamily="2" charset="-122"/>
              </a:rPr>
              <a:t>7. What is the solution to the Palestinian problem?</a:t>
            </a:r>
            <a:r>
              <a:rPr lang="en-US" sz="1400" dirty="0">
                <a:effectLst/>
                <a:latin typeface="Arial" panose="020B0604020202020204" pitchFamily="34" charset="0"/>
                <a:ea typeface="DengXian" panose="02010600030101010101" pitchFamily="2" charset="-122"/>
              </a:rPr>
              <a:t> </a:t>
            </a:r>
            <a:r>
              <a:rPr lang="en-US" sz="1400" dirty="0">
                <a:effectLst/>
                <a:latin typeface="Arial" panose="020B0604020202020204" pitchFamily="34" charset="0"/>
                <a:ea typeface="SimSun" panose="02010600030101010101" pitchFamily="2" charset="-122"/>
              </a:rPr>
              <a:t>How will it all finally be resolved?</a:t>
            </a:r>
          </a:p>
          <a:p>
            <a:pPr marL="0" indent="228600">
              <a:tabLst>
                <a:tab pos="457200" algn="l"/>
                <a:tab pos="457200" algn="l"/>
              </a:tabLst>
            </a:pPr>
            <a:r>
              <a:rPr lang="en-US" sz="1400" dirty="0">
                <a:effectLst/>
                <a:latin typeface="Arial" panose="020B0604020202020204" pitchFamily="34" charset="0"/>
                <a:ea typeface="SimSun" panose="02010600030101010101" pitchFamily="2" charset="-122"/>
              </a:rPr>
              <a:t>The Palestinians want their own independent state, including Jerusalem as their capital. Many of the Palestinians even insist on removing the Jews completely and having all of Palestine.</a:t>
            </a:r>
            <a:endParaRPr lang="en-US" sz="1400" dirty="0">
              <a:effectLst/>
              <a:latin typeface="Times New Roman" panose="02020603050405020304" pitchFamily="18" charset="0"/>
              <a:ea typeface="SimSun" panose="02010600030101010101" pitchFamily="2" charset="-122"/>
            </a:endParaRPr>
          </a:p>
          <a:p>
            <a:pPr marL="0" indent="228600">
              <a:tabLst>
                <a:tab pos="457200" algn="l"/>
                <a:tab pos="457200" algn="l"/>
              </a:tabLst>
            </a:pPr>
            <a:r>
              <a:rPr lang="en-US" sz="1400" dirty="0">
                <a:effectLst/>
                <a:latin typeface="Arial" panose="020B0604020202020204" pitchFamily="34" charset="0"/>
                <a:ea typeface="SimSun" panose="02010600030101010101" pitchFamily="2" charset="-122"/>
              </a:rPr>
              <a:t>The Jews insist that Jerusalem is their capital and will not recognize a Palestinian state which does not recognize their own sovereign territory of Israel. Some of the Jews even want to take over the West Bank, and even Gaza, completely.</a:t>
            </a:r>
            <a:endParaRPr lang="en-US" sz="1400" dirty="0">
              <a:effectLst/>
              <a:latin typeface="Times New Roman" panose="02020603050405020304" pitchFamily="18" charset="0"/>
              <a:ea typeface="SimSun" panose="02010600030101010101" pitchFamily="2" charset="-122"/>
            </a:endParaRPr>
          </a:p>
          <a:p>
            <a:pPr marL="0" indent="228600">
              <a:tabLst>
                <a:tab pos="457200" algn="l"/>
                <a:tab pos="457200" algn="l"/>
              </a:tabLst>
            </a:pPr>
            <a:r>
              <a:rPr lang="en-US" sz="1400" b="1" dirty="0">
                <a:effectLst/>
                <a:latin typeface="Arial" panose="020B0604020202020204" pitchFamily="34" charset="0"/>
                <a:ea typeface="SimSun" panose="02010600030101010101" pitchFamily="2" charset="-122"/>
              </a:rPr>
              <a:t>There does not seem to be a solution!</a:t>
            </a:r>
            <a:endParaRPr lang="en-US" sz="1400" b="1" dirty="0">
              <a:effectLst/>
              <a:latin typeface="Times New Roman" panose="02020603050405020304" pitchFamily="18" charset="0"/>
              <a:ea typeface="SimSun" panose="02010600030101010101" pitchFamily="2" charset="-122"/>
            </a:endParaRPr>
          </a:p>
          <a:p>
            <a:pPr marL="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5A1A4B64-5E76-350C-6331-E893257E7E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090048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CF4D8-E38B-63A4-3425-5309D6B93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21F88-2BB0-B477-A339-66DF67791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64C3ED-09EC-0B3F-7175-6E69FB68FE05}"/>
              </a:ext>
            </a:extLst>
          </p:cNvPr>
          <p:cNvSpPr>
            <a:spLocks noGrp="1"/>
          </p:cNvSpPr>
          <p:nvPr>
            <p:ph type="body" idx="1"/>
          </p:nvPr>
        </p:nvSpPr>
        <p:spPr/>
        <p:txBody>
          <a:bodyPr/>
          <a:lstStyle/>
          <a:p>
            <a:pPr indent="0"/>
            <a:r>
              <a:rPr lang="en-US" sz="1400" dirty="0">
                <a:effectLst/>
                <a:latin typeface="Arial" panose="020B0604020202020204" pitchFamily="34" charset="0"/>
                <a:ea typeface="DengXian" panose="02010600030101010101" pitchFamily="2" charset="-122"/>
              </a:rPr>
              <a:t>Sadly, Bible is clear there will be no lasting peace in Israel / Palestine there until Jesus returns.</a:t>
            </a:r>
            <a:endParaRPr lang="en-US" sz="1400" dirty="0">
              <a:effectLst/>
              <a:latin typeface="Times New Roman" panose="02020603050405020304" pitchFamily="18" charset="0"/>
              <a:ea typeface="DengXian" panose="02010600030101010101" pitchFamily="2" charset="-122"/>
            </a:endParaRPr>
          </a:p>
          <a:p>
            <a:pPr marL="0" indent="228600">
              <a:tabLst>
                <a:tab pos="457200" algn="l"/>
                <a:tab pos="457200" algn="l"/>
              </a:tabLst>
            </a:pPr>
            <a:r>
              <a:rPr lang="en-US" sz="1200" dirty="0">
                <a:effectLst/>
                <a:latin typeface="Arial" panose="020B0604020202020204" pitchFamily="34" charset="0"/>
                <a:ea typeface="SimSun" panose="02010600030101010101" pitchFamily="2" charset="-122"/>
              </a:rPr>
              <a:t>Daniel 9:27 "And he will make a firm covenant with the many for one week, but in the middle of the week he will put a stop to sacrifice and grain offering; and on the wing of abominations will come one who makes desolate, even until a complete destruction, one that is decreed, is poured out on the one who makes desolate."</a:t>
            </a:r>
            <a:endParaRPr lang="en-US" sz="1200" dirty="0">
              <a:effectLst/>
              <a:latin typeface="Times New Roman" panose="02020603050405020304" pitchFamily="18" charset="0"/>
              <a:ea typeface="SimSun" panose="02010600030101010101" pitchFamily="2" charset="-122"/>
            </a:endParaRPr>
          </a:p>
          <a:p>
            <a:pPr marL="0" indent="228600">
              <a:tabLst>
                <a:tab pos="457200" algn="l"/>
                <a:tab pos="457200" algn="l"/>
              </a:tabLst>
            </a:pPr>
            <a:r>
              <a:rPr lang="en-US" sz="1200" dirty="0">
                <a:effectLst/>
                <a:latin typeface="Arial" panose="020B0604020202020204" pitchFamily="34" charset="0"/>
                <a:ea typeface="SimSun" panose="02010600030101010101" pitchFamily="2" charset="-122"/>
              </a:rPr>
              <a:t>Ezekiel 38:8 "After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living securely, all of them. 9 "And you will go up, you will come like a storm; you will be like a cloud covering the land, you and all your troops, and many peoples with you."</a:t>
            </a:r>
            <a:endParaRPr lang="en-US" sz="1200" dirty="0">
              <a:effectLst/>
              <a:latin typeface="Times New Roman" panose="02020603050405020304" pitchFamily="18" charset="0"/>
              <a:ea typeface="SimSun" panose="02010600030101010101" pitchFamily="2" charset="-122"/>
            </a:endParaRPr>
          </a:p>
          <a:p>
            <a:pPr marL="0" indent="228600">
              <a:tabLst>
                <a:tab pos="457200" algn="l"/>
                <a:tab pos="457200" algn="l"/>
              </a:tabLst>
            </a:pPr>
            <a:r>
              <a:rPr lang="en-US" sz="1200" dirty="0">
                <a:effectLst/>
                <a:latin typeface="Arial" panose="020B0604020202020204" pitchFamily="34" charset="0"/>
                <a:ea typeface="SimSun" panose="02010600030101010101" pitchFamily="2" charset="-122"/>
              </a:rPr>
              <a:t> </a:t>
            </a:r>
            <a:endParaRPr lang="en-US" sz="1200" dirty="0">
              <a:effectLst/>
              <a:latin typeface="Times New Roman" panose="02020603050405020304" pitchFamily="18" charset="0"/>
              <a:ea typeface="SimSun" panose="02010600030101010101" pitchFamily="2" charset="-122"/>
            </a:endParaRPr>
          </a:p>
          <a:p>
            <a:pPr marL="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A73468AF-4397-3DE8-17B4-C6D9961906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078420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FF358-F7EB-B89C-938F-B765E0634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B01A4-075C-4186-DBDC-35E9F6B132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D8D69-BF2E-61E3-A223-59D635F87761}"/>
              </a:ext>
            </a:extLst>
          </p:cNvPr>
          <p:cNvSpPr>
            <a:spLocks noGrp="1"/>
          </p:cNvSpPr>
          <p:nvPr>
            <p:ph type="body" idx="1"/>
          </p:nvPr>
        </p:nvSpPr>
        <p:spPr/>
        <p:txBody>
          <a:bodyPr/>
          <a:lstStyle/>
          <a:p>
            <a:pPr marL="0" lvl="0" indent="0" rtl="0">
              <a:buSzPts val="1200"/>
              <a:buFont typeface="Symbol" panose="05050102010706020507" pitchFamily="18" charset="2"/>
              <a:buNone/>
              <a:tabLst>
                <a:tab pos="457200" algn="l"/>
                <a:tab pos="457200" algn="l"/>
              </a:tabLst>
            </a:pPr>
            <a:r>
              <a:rPr lang="en-US" sz="1400" baseline="0" dirty="0">
                <a:effectLst/>
                <a:latin typeface="Arial" panose="020B0604020202020204" pitchFamily="34" charset="0"/>
                <a:ea typeface="SimSun" panose="02010600030101010101" pitchFamily="2" charset="-122"/>
              </a:rPr>
              <a:t>But at the very beginning of the Millennium the Palestinian problem will be solved:</a:t>
            </a:r>
            <a:endParaRPr lang="en-US" sz="1400" baseline="0" dirty="0">
              <a:effectLst/>
              <a:latin typeface="Times New Roman" panose="02020603050405020304" pitchFamily="18" charset="0"/>
              <a:ea typeface="SimSun" panose="02010600030101010101" pitchFamily="2" charset="-122"/>
            </a:endParaRPr>
          </a:p>
          <a:p>
            <a:r>
              <a:rPr lang="en-US" sz="1000" baseline="0" dirty="0">
                <a:effectLst/>
                <a:latin typeface="Arial" panose="020B0604020202020204" pitchFamily="34" charset="0"/>
                <a:ea typeface="DengXian" panose="02010600030101010101" pitchFamily="2" charset="-122"/>
              </a:rPr>
              <a:t>Ezekiel 47:21 "So you shall divide this land among yourselves according to the tribes of Israel. 22 "And it will come about that you shall divide it by lot for an inheritance among yourselves and among the aliens who stay in your midst, who bring forth sons in your midst. And they shall be to you as the native-born among the sons of Israel; they shall be allotted an inheritance with you among the tribes of Israel. 23 "And it will come about that in the tribe with which the alien stays, there you shall give him his inheritance," declares the Lord GOD.</a:t>
            </a:r>
            <a:endParaRPr lang="en-US" sz="1000" baseline="0" dirty="0">
              <a:effectLst/>
              <a:latin typeface="Times New Roman" panose="02020603050405020304" pitchFamily="18" charset="0"/>
              <a:ea typeface="DengXian" panose="02010600030101010101" pitchFamily="2" charset="-122"/>
            </a:endParaRPr>
          </a:p>
          <a:p>
            <a:r>
              <a:rPr lang="en-US" sz="1400" baseline="0" dirty="0">
                <a:effectLst/>
                <a:latin typeface="Arial" panose="020B0604020202020204" pitchFamily="34" charset="0"/>
                <a:ea typeface="DengXian" panose="02010600030101010101" pitchFamily="2" charset="-122"/>
              </a:rPr>
              <a:t>     With Jesus as King, Jews and non-Jews live together in harmony in the Palestinian areas, loving one another, sharing equally in the land and resources, and submitting to the Son of God, the Messiah of God, the Lord Jesus Christ!</a:t>
            </a:r>
            <a:endParaRPr lang="en-US" sz="1400" baseline="0" dirty="0">
              <a:effectLst/>
              <a:latin typeface="Times New Roman" panose="02020603050405020304" pitchFamily="18" charset="0"/>
              <a:ea typeface="DengXian" panose="02010600030101010101" pitchFamily="2" charset="-122"/>
            </a:endParaRPr>
          </a:p>
          <a:p>
            <a:pPr marL="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41FFA99F-42D2-559F-FB83-A146B6F6A0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250691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49EE1-D790-D36F-52E1-AD78F8589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1587F-28CA-465B-C874-B8ED5A999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5B2C3-C116-1D3A-1625-8B50EBACDB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Arial" panose="020B0604020202020204" pitchFamily="34" charset="0"/>
                <a:ea typeface="SimSun" panose="02010600030101010101" pitchFamily="2" charset="-122"/>
              </a:rPr>
              <a:t>8. What God is doing through all of this? What is His purpose?</a:t>
            </a:r>
          </a:p>
          <a:p>
            <a:pPr marL="457200" indent="-457200"/>
            <a:r>
              <a:rPr lang="en-US" sz="1400" dirty="0">
                <a:effectLst/>
                <a:latin typeface="Arial" panose="020B0604020202020204" pitchFamily="34" charset="0"/>
                <a:ea typeface="DengXian" panose="02010600030101010101" pitchFamily="2" charset="-122"/>
              </a:rPr>
              <a:t>God’s </a:t>
            </a:r>
            <a:r>
              <a:rPr lang="en-US" sz="1400" b="1" dirty="0">
                <a:effectLst/>
                <a:latin typeface="Arial" panose="020B0604020202020204" pitchFamily="34" charset="0"/>
                <a:ea typeface="DengXian" panose="02010600030101010101" pitchFamily="2" charset="-122"/>
              </a:rPr>
              <a:t>long-term</a:t>
            </a:r>
            <a:r>
              <a:rPr lang="en-US" sz="1400" dirty="0">
                <a:effectLst/>
                <a:latin typeface="Arial" panose="020B0604020202020204" pitchFamily="34" charset="0"/>
                <a:ea typeface="DengXian" panose="02010600030101010101" pitchFamily="2" charset="-122"/>
              </a:rPr>
              <a:t> goal:</a:t>
            </a:r>
            <a:endParaRPr lang="en-US" sz="1400" dirty="0">
              <a:effectLst/>
              <a:latin typeface="Times New Roman" panose="02020603050405020304" pitchFamily="18" charset="0"/>
              <a:ea typeface="DengXian" panose="02010600030101010101" pitchFamily="2" charset="-122"/>
            </a:endParaRPr>
          </a:p>
          <a:p>
            <a:pPr marL="0" lvl="0" indent="0">
              <a:buSzPts val="1200"/>
              <a:buFont typeface="Arial" panose="020B0604020202020204" pitchFamily="34" charset="0"/>
              <a:buNone/>
              <a:tabLst>
                <a:tab pos="457200" algn="l"/>
                <a:tab pos="457200" algn="l"/>
              </a:tabLst>
            </a:pPr>
            <a:r>
              <a:rPr lang="en-US" sz="1400" dirty="0">
                <a:effectLst/>
                <a:latin typeface="Arial" panose="020B0604020202020204" pitchFamily="34" charset="0"/>
                <a:ea typeface="SimSun" panose="02010600030101010101" pitchFamily="2" charset="-122"/>
              </a:rPr>
              <a:t>One day the Jews, as a group, will acknowledge Jesus as the Messiah and all or most of them will be saved:</a:t>
            </a:r>
            <a:endParaRPr lang="en-US" sz="1400" dirty="0">
              <a:effectLst/>
              <a:latin typeface="Times New Roman" panose="02020603050405020304" pitchFamily="18" charset="0"/>
              <a:ea typeface="SimSun" panose="02010600030101010101" pitchFamily="2" charset="-122"/>
            </a:endParaRPr>
          </a:p>
          <a:p>
            <a:r>
              <a:rPr lang="en-US" sz="1200" dirty="0">
                <a:effectLst/>
                <a:latin typeface="Arial" panose="020B0604020202020204" pitchFamily="34" charset="0"/>
                <a:ea typeface="SimSun" panose="02010600030101010101" pitchFamily="2" charset="-122"/>
              </a:rPr>
              <a:t>Romans 11:25 For I do not want you, brethren, to be uninformed of this mystery, lest you be wise in your own estimation, that a partial hardening has happened to Israel until the fulness of the Gentiles has come in; 26 and thus all Israel will be saved; just as it is written, "THE DELIVERER WILL COME FROM ZION, HE WILL REMOVE UNGODLINESS FROM JACOB."</a:t>
            </a:r>
            <a:endParaRPr lang="en-US" sz="12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0EE41FDD-DBB7-F3D5-D8F2-3D5DE8D2F5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23519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2663B-D68D-196F-7FE1-872597F20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A9EDC-8CEE-33B7-046E-753F4BB2D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0A8E2-19DC-68E5-27C9-4C17DBB2AB3F}"/>
              </a:ext>
            </a:extLst>
          </p:cNvPr>
          <p:cNvSpPr>
            <a:spLocks noGrp="1"/>
          </p:cNvSpPr>
          <p:nvPr>
            <p:ph type="body" idx="1"/>
          </p:nvPr>
        </p:nvSpPr>
        <p:spPr/>
        <p:txBody>
          <a:bodyPr/>
          <a:lstStyle/>
          <a:p>
            <a:r>
              <a:rPr lang="en-US" altLang="zh-CN" sz="1400" dirty="0">
                <a:effectLst/>
                <a:latin typeface="+mj-lt"/>
                <a:ea typeface="SimSun" panose="02010600030101010101" pitchFamily="2" charset="-122"/>
              </a:rPr>
              <a:t>Some Christians even warn:</a:t>
            </a:r>
            <a:endParaRPr lang="en-US" altLang="zh-CN" sz="1400" dirty="0">
              <a:effectLst/>
              <a:latin typeface="+mj-lt"/>
              <a:ea typeface="DengXian" panose="02010600030101010101" pitchFamily="2" charset="-122"/>
            </a:endParaRPr>
          </a:p>
          <a:p>
            <a:pPr marL="342900" lvl="0" indent="-342900">
              <a:buSzPts val="1200"/>
              <a:buFont typeface="Symbol" panose="05050102010706020507" pitchFamily="18" charset="2"/>
              <a:buChar char=""/>
              <a:tabLst>
                <a:tab pos="457200" algn="l"/>
                <a:tab pos="457200" algn="l"/>
              </a:tabLst>
            </a:pPr>
            <a:r>
              <a:rPr lang="en-US" altLang="zh-CN" sz="1400" dirty="0">
                <a:effectLst/>
                <a:latin typeface="+mj-lt"/>
                <a:ea typeface="SimSun" panose="02010600030101010101" pitchFamily="2" charset="-122"/>
              </a:rPr>
              <a:t>It seems Christians always support the</a:t>
            </a:r>
            <a:r>
              <a:rPr lang="zh-CN" altLang="en-US" sz="1400" dirty="0">
                <a:effectLst/>
                <a:latin typeface="+mj-lt"/>
                <a:ea typeface="SimSun" panose="02010600030101010101" pitchFamily="2" charset="-122"/>
              </a:rPr>
              <a:t> </a:t>
            </a:r>
            <a:r>
              <a:rPr lang="en-US" altLang="zh-CN" sz="1400" dirty="0">
                <a:effectLst/>
                <a:latin typeface="+mj-lt"/>
                <a:ea typeface="SimSun" panose="02010600030101010101" pitchFamily="2" charset="-122"/>
              </a:rPr>
              <a:t>modern</a:t>
            </a:r>
            <a:r>
              <a:rPr lang="zh-CN" altLang="en-US" sz="1400" dirty="0">
                <a:effectLst/>
                <a:latin typeface="+mj-lt"/>
                <a:ea typeface="SimSun" panose="02010600030101010101" pitchFamily="2" charset="-122"/>
              </a:rPr>
              <a:t> </a:t>
            </a:r>
            <a:r>
              <a:rPr lang="en-US" altLang="zh-CN" sz="1400" dirty="0">
                <a:effectLst/>
                <a:latin typeface="+mj-lt"/>
                <a:ea typeface="SimSun" panose="02010600030101010101" pitchFamily="2" charset="-122"/>
              </a:rPr>
              <a:t>state</a:t>
            </a:r>
            <a:r>
              <a:rPr lang="zh-CN" altLang="en-US" sz="1400" dirty="0">
                <a:effectLst/>
                <a:latin typeface="+mj-lt"/>
                <a:ea typeface="SimSun" panose="02010600030101010101" pitchFamily="2" charset="-122"/>
              </a:rPr>
              <a:t> </a:t>
            </a:r>
            <a:r>
              <a:rPr lang="en-US" altLang="zh-CN" sz="1400" dirty="0">
                <a:effectLst/>
                <a:latin typeface="+mj-lt"/>
                <a:ea typeface="SimSun" panose="02010600030101010101" pitchFamily="2" charset="-122"/>
              </a:rPr>
              <a:t>of</a:t>
            </a:r>
            <a:r>
              <a:rPr lang="zh-CN" altLang="en-US" sz="1400" dirty="0">
                <a:effectLst/>
                <a:latin typeface="+mj-lt"/>
                <a:ea typeface="SimSun" panose="02010600030101010101" pitchFamily="2" charset="-122"/>
              </a:rPr>
              <a:t> </a:t>
            </a:r>
            <a:r>
              <a:rPr lang="en-US" altLang="zh-CN" sz="1400" dirty="0">
                <a:effectLst/>
                <a:latin typeface="+mj-lt"/>
                <a:ea typeface="SimSun" panose="02010600030101010101" pitchFamily="2" charset="-122"/>
              </a:rPr>
              <a:t>Israel, even when they’re doing bad things. </a:t>
            </a:r>
          </a:p>
          <a:p>
            <a:pPr marL="342900" lvl="0" indent="-342900">
              <a:buSzPts val="1200"/>
              <a:buFont typeface="Symbol" panose="05050102010706020507" pitchFamily="18" charset="2"/>
              <a:buChar char=""/>
              <a:tabLst>
                <a:tab pos="457200" algn="l"/>
                <a:tab pos="457200" algn="l"/>
              </a:tabLst>
            </a:pPr>
            <a:r>
              <a:rPr lang="en-US" altLang="zh-CN" sz="1400" dirty="0">
                <a:effectLst/>
                <a:latin typeface="+mj-lt"/>
                <a:ea typeface="SimSun" panose="02010600030101010101" pitchFamily="2" charset="-122"/>
              </a:rPr>
              <a:t>This makes it hard for ppl to accept the gospel--especially people who are Muslims</a:t>
            </a:r>
          </a:p>
          <a:p>
            <a:pPr marL="342900" lvl="0" indent="-342900">
              <a:buSzPts val="1200"/>
              <a:buFont typeface="Symbol" panose="05050102010706020507" pitchFamily="18" charset="2"/>
              <a:buChar char=""/>
              <a:tabLst>
                <a:tab pos="457200" algn="l"/>
                <a:tab pos="457200" algn="l"/>
              </a:tabLst>
            </a:pPr>
            <a:r>
              <a:rPr lang="en-US" altLang="zh-CN" sz="1400" dirty="0">
                <a:effectLst/>
                <a:latin typeface="+mj-lt"/>
                <a:ea typeface="SimSun" panose="02010600030101010101" pitchFamily="2" charset="-122"/>
              </a:rPr>
              <a:t>MBB’s especially have questions about this issue</a:t>
            </a:r>
          </a:p>
        </p:txBody>
      </p:sp>
      <p:sp>
        <p:nvSpPr>
          <p:cNvPr id="4" name="Slide Number Placeholder 3">
            <a:extLst>
              <a:ext uri="{FF2B5EF4-FFF2-40B4-BE49-F238E27FC236}">
                <a16:creationId xmlns:a16="http://schemas.microsoft.com/office/drawing/2014/main" id="{A802EEA9-A370-E1CF-16BC-379C40536D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58286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A6A0A-6639-3F2A-EA1E-C94418C0D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6B9FA-CBD3-F67C-DE59-DE4E058AC0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B95A0-242C-D203-28A0-F56AB1D63FFE}"/>
              </a:ext>
            </a:extLst>
          </p:cNvPr>
          <p:cNvSpPr>
            <a:spLocks noGrp="1"/>
          </p:cNvSpPr>
          <p:nvPr>
            <p:ph type="body" idx="1"/>
          </p:nvPr>
        </p:nvSpPr>
        <p:spPr/>
        <p:txBody>
          <a:bodyPr/>
          <a:lstStyle/>
          <a:p>
            <a:pPr marL="0" lvl="0" indent="0" rtl="0">
              <a:buSzPts val="1200"/>
              <a:buFont typeface="Arial" panose="020B0604020202020204" pitchFamily="34" charset="0"/>
              <a:buNone/>
              <a:tabLst>
                <a:tab pos="457200" algn="l"/>
                <a:tab pos="457200" algn="l"/>
              </a:tabLst>
            </a:pPr>
            <a:r>
              <a:rPr lang="en-US" sz="1400" dirty="0">
                <a:effectLst/>
                <a:latin typeface="Arial" panose="020B0604020202020204" pitchFamily="34" charset="0"/>
                <a:ea typeface="SimSun" panose="02010600030101010101" pitchFamily="2" charset="-122"/>
              </a:rPr>
              <a:t>But that won’t happen until after the Rapture:</a:t>
            </a:r>
            <a:endParaRPr lang="en-US" sz="1400" dirty="0">
              <a:effectLst/>
              <a:latin typeface="Times New Roman" panose="02020603050405020304" pitchFamily="18" charset="0"/>
              <a:ea typeface="SimSun" panose="02010600030101010101" pitchFamily="2" charset="-122"/>
            </a:endParaRPr>
          </a:p>
          <a:p>
            <a:r>
              <a:rPr lang="en-US" sz="1200" dirty="0">
                <a:effectLst/>
                <a:latin typeface="Arial" panose="020B0604020202020204" pitchFamily="34" charset="0"/>
                <a:ea typeface="DengXian" panose="02010600030101010101" pitchFamily="2" charset="-122"/>
              </a:rPr>
              <a:t>Zechariah 12: 9 "And it will come about in that day that I will set about to destroy all the nations that come against Jerusalem.10 "And I will pour out on the house of David and on the inhabitants of Jerusalem, the Spirit of grace and of supplication, so that they will look on Me whom they have pierced; and they will mourn for Him, as one mourns for an only son, and they will weep bitterly over Him, like the bitter weeping over a first-born. … 12 "And the land will mourn, every family by itself… 13:1 In that day a fountain will be opened for the house of David and for the inhabitants of Jerusalem, for sin and for impurity.</a:t>
            </a:r>
            <a:endParaRPr lang="en-US" sz="12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47F83261-FA9C-FBAF-9D72-B10D926623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71552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ECC66-5DA9-47F4-B494-5B1E8FFA3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565FE2-9967-9A39-7F7F-CAE364A58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AD0784-708E-C6CE-4EC6-A7E45C6F0D3C}"/>
              </a:ext>
            </a:extLst>
          </p:cNvPr>
          <p:cNvSpPr>
            <a:spLocks noGrp="1"/>
          </p:cNvSpPr>
          <p:nvPr>
            <p:ph type="body" idx="1"/>
          </p:nvPr>
        </p:nvSpPr>
        <p:spPr/>
        <p:txBody>
          <a:bodyPr/>
          <a:lstStyle/>
          <a:p>
            <a:pPr marL="0" lvl="0" indent="0" rtl="0">
              <a:buSzPts val="1200"/>
              <a:buFont typeface="Symbol" panose="05050102010706020507" pitchFamily="18" charset="2"/>
              <a:buNone/>
              <a:tabLst>
                <a:tab pos="457200" algn="l"/>
                <a:tab pos="457200" algn="l"/>
              </a:tabLst>
            </a:pPr>
            <a:r>
              <a:rPr lang="en-US" sz="1400" dirty="0">
                <a:effectLst/>
                <a:latin typeface="Arial" panose="020B0604020202020204" pitchFamily="34" charset="0"/>
                <a:ea typeface="SimSun" panose="02010600030101010101" pitchFamily="2" charset="-122"/>
              </a:rPr>
              <a:t>Then the Jews will once again be God’s spiritual representatives on earth and bless the world:</a:t>
            </a:r>
            <a:endParaRPr lang="en-US" sz="1400" dirty="0">
              <a:effectLst/>
              <a:latin typeface="Times New Roman" panose="02020603050405020304" pitchFamily="18" charset="0"/>
              <a:ea typeface="SimSun" panose="02010600030101010101" pitchFamily="2" charset="-122"/>
            </a:endParaRPr>
          </a:p>
          <a:p>
            <a:r>
              <a:rPr lang="en-US" sz="1200" dirty="0">
                <a:effectLst/>
                <a:latin typeface="Arial" panose="020B0604020202020204" pitchFamily="34" charset="0"/>
                <a:ea typeface="DengXian" panose="02010600030101010101" pitchFamily="2" charset="-122"/>
              </a:rPr>
              <a:t>Zechariah </a:t>
            </a:r>
            <a:r>
              <a:rPr lang="en-US" sz="1200" dirty="0">
                <a:effectLst/>
                <a:latin typeface="Arial" panose="020B0604020202020204" pitchFamily="34" charset="0"/>
                <a:ea typeface="SimSun" panose="02010600030101010101" pitchFamily="2" charset="-122"/>
              </a:rPr>
              <a:t>8:22 'So many peoples and mighty nations will come to seek the LORD of hosts in Jerusalem and to entreat the favor of the LORD.'  23 "Thus says the LORD of hosts, 'In those days ten men from all the nations will grasp the garment of a Jew saying, "Let us go with you, for we have heard that God is with you. "'"</a:t>
            </a:r>
            <a:endParaRPr kumimoji="0" lang="en-US" altLang="zh-CN" sz="105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07A2A662-7747-1A0A-1793-037C63958D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907790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1E664-EAD2-96E2-E5FF-58ED2BE31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ADEA1C-6998-5227-9CCD-A3E3B6EB8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D6FE7-AC38-9FE5-3B5B-16DC352025ED}"/>
              </a:ext>
            </a:extLst>
          </p:cNvPr>
          <p:cNvSpPr>
            <a:spLocks noGrp="1"/>
          </p:cNvSpPr>
          <p:nvPr>
            <p:ph type="body" idx="1"/>
          </p:nvPr>
        </p:nvSpPr>
        <p:spPr/>
        <p:txBody>
          <a:bodyPr/>
          <a:lstStyle/>
          <a:p>
            <a:pPr marL="0" indent="0"/>
            <a:r>
              <a:rPr lang="en-US" sz="1400" dirty="0">
                <a:effectLst/>
                <a:latin typeface="Arial" panose="020B0604020202020204" pitchFamily="34" charset="0"/>
                <a:ea typeface="DengXian" panose="02010600030101010101" pitchFamily="2" charset="-122"/>
              </a:rPr>
              <a:t>God’s </a:t>
            </a:r>
            <a:r>
              <a:rPr lang="en-US" sz="1400" b="1" dirty="0">
                <a:effectLst/>
                <a:latin typeface="Arial" panose="020B0604020202020204" pitchFamily="34" charset="0"/>
                <a:ea typeface="DengXian" panose="02010600030101010101" pitchFamily="2" charset="-122"/>
              </a:rPr>
              <a:t>short-term </a:t>
            </a:r>
            <a:r>
              <a:rPr lang="en-US" sz="1400" dirty="0">
                <a:effectLst/>
                <a:latin typeface="Arial" panose="020B0604020202020204" pitchFamily="34" charset="0"/>
                <a:ea typeface="DengXian" panose="02010600030101010101" pitchFamily="2" charset="-122"/>
              </a:rPr>
              <a:t>goals:</a:t>
            </a:r>
            <a:endParaRPr lang="en-US" sz="1400" dirty="0">
              <a:effectLst/>
              <a:latin typeface="Times New Roman" panose="02020603050405020304" pitchFamily="18" charset="0"/>
              <a:ea typeface="DengXian" panose="02010600030101010101" pitchFamily="2" charset="-122"/>
            </a:endParaRPr>
          </a:p>
          <a:p>
            <a:pPr marL="0" indent="0"/>
            <a:r>
              <a:rPr lang="en-US" sz="1400" dirty="0">
                <a:effectLst/>
                <a:latin typeface="Arial" panose="020B0604020202020204" pitchFamily="34" charset="0"/>
                <a:ea typeface="DengXian" panose="02010600030101010101" pitchFamily="2" charset="-122"/>
              </a:rPr>
              <a:t>Short-term Goal #1: God is showing the world that His Bible is true and everything it predicts will come true: Scattering, persecution, preservation, regathering, no peace in Israel until the Millennium. </a:t>
            </a:r>
            <a:endParaRPr lang="en-US" sz="1400" dirty="0">
              <a:effectLst/>
              <a:latin typeface="Times New Roman" panose="02020603050405020304" pitchFamily="18" charset="0"/>
              <a:ea typeface="DengXian" panose="02010600030101010101" pitchFamily="2" charset="-122"/>
            </a:endParaRPr>
          </a:p>
          <a:p>
            <a:pPr marL="342900" lvl="0" indent="0">
              <a:buSzPts val="1200"/>
              <a:buFont typeface="Symbol" panose="05050102010706020507" pitchFamily="18" charset="2"/>
              <a:buNone/>
              <a:tabLst>
                <a:tab pos="457200" algn="l"/>
                <a:tab pos="457200" algn="l"/>
              </a:tabLst>
            </a:pPr>
            <a:r>
              <a:rPr lang="en-US" sz="1400" dirty="0">
                <a:effectLst/>
                <a:latin typeface="Arial" panose="020B0604020202020204" pitchFamily="34" charset="0"/>
                <a:ea typeface="SimSun" panose="02010600030101010101" pitchFamily="2" charset="-122"/>
              </a:rPr>
              <a:t>Through fulfilled prophecy, the Jews are a witness to God’s truth, even when they do not believe or o</a:t>
            </a:r>
            <a:r>
              <a:rPr lang="en-US" sz="1400" dirty="0">
                <a:effectLst/>
                <a:latin typeface="+mj-lt"/>
                <a:ea typeface="SimSun" panose="02010600030101010101" pitchFamily="2" charset="-122"/>
              </a:rPr>
              <a:t>bey!</a:t>
            </a:r>
          </a:p>
          <a:p>
            <a:pPr marL="342900" lvl="0" indent="0">
              <a:buSzPts val="1200"/>
              <a:buFont typeface="Symbol" panose="05050102010706020507" pitchFamily="18" charset="2"/>
              <a:buNone/>
              <a:tabLst>
                <a:tab pos="457200" algn="l"/>
                <a:tab pos="457200" algn="l"/>
              </a:tabLst>
            </a:pPr>
            <a:r>
              <a:rPr lang="en-US" sz="1400" dirty="0">
                <a:effectLst/>
                <a:latin typeface="+mj-lt"/>
                <a:ea typeface="SimSun" panose="02010600030101010101" pitchFamily="2" charset="-122"/>
              </a:rPr>
              <a:t>Three Step Proof…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F7AB452A-4FFC-E0D1-C849-85D09596F8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93821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4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首先，我们复习一下，怎么知道创造者存在？（</a:t>
            </a:r>
            <a:r>
              <a:rPr lang="en-US" altLang="zh-CN" sz="14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P</a:t>
            </a:r>
            <a:r>
              <a:rPr lang="zh-CN" altLang="zh-CN" sz="14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击）对，大自然证实了存在一位创造者。</a:t>
            </a:r>
            <a:endParaRPr lang="zh-CN" altLang="zh-CN" sz="14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400" dirty="0">
                <a:solidFill>
                  <a:srgbClr val="000000"/>
                </a:solidFill>
                <a:effectLst/>
                <a:latin typeface="Times New Roman" panose="02020603050405020304" pitchFamily="18" charset="0"/>
                <a:ea typeface="宋体" panose="02010600030101010101" pitchFamily="2" charset="-122"/>
              </a:rPr>
              <a:t>（</a:t>
            </a:r>
            <a:r>
              <a:rPr lang="en-US" altLang="zh-CN" sz="1400" dirty="0">
                <a:solidFill>
                  <a:srgbClr val="000000"/>
                </a:solidFill>
                <a:effectLst/>
                <a:latin typeface="Times New Roman" panose="02020603050405020304" pitchFamily="18" charset="0"/>
                <a:ea typeface="宋体" panose="02010600030101010101" pitchFamily="2" charset="-122"/>
              </a:rPr>
              <a:t>P</a:t>
            </a:r>
            <a:r>
              <a:rPr lang="zh-CN" altLang="zh-CN" sz="1400" dirty="0">
                <a:solidFill>
                  <a:srgbClr val="000000"/>
                </a:solidFill>
                <a:effectLst/>
                <a:latin typeface="Times New Roman" panose="02020603050405020304" pitchFamily="18" charset="0"/>
                <a:ea typeface="宋体" panose="02010600030101010101" pitchFamily="2" charset="-122"/>
              </a:rPr>
              <a:t>击）假设你跟朋友传福音，首先要说服他</a:t>
            </a:r>
            <a:r>
              <a:rPr lang="zh-CN" altLang="en-US" sz="1400" dirty="0">
                <a:solidFill>
                  <a:srgbClr val="000000"/>
                </a:solidFill>
                <a:effectLst/>
                <a:latin typeface="Times New Roman" panose="02020603050405020304" pitchFamily="18" charset="0"/>
                <a:ea typeface="宋体" panose="02010600030101010101" pitchFamily="2" charset="-122"/>
              </a:rPr>
              <a:t>神</a:t>
            </a:r>
            <a:r>
              <a:rPr lang="zh-CN" altLang="zh-CN" sz="1400" dirty="0">
                <a:solidFill>
                  <a:srgbClr val="000000"/>
                </a:solidFill>
                <a:effectLst/>
                <a:latin typeface="Times New Roman" panose="02020603050405020304" pitchFamily="18" charset="0"/>
                <a:ea typeface="宋体" panose="02010600030101010101" pitchFamily="2" charset="-122"/>
              </a:rPr>
              <a:t>存在。你可以跟他分享上学期学过的，氨基酸、蛋白质、鞭毛、不可简化的复杂性等，用具体的例证告诉他，大自然的诸多证据说明宇宙万物一定是由一位智慧超凡的创造者设计的。</a:t>
            </a:r>
            <a:endParaRPr lang="zh-CN" altLang="zh-CN" sz="1400" dirty="0">
              <a:effectLst/>
              <a:latin typeface="Times New Roman" panose="02020603050405020304" pitchFamily="18" charset="0"/>
              <a:ea typeface="等线" panose="02010600030101010101" pitchFamily="2" charset="-122"/>
            </a:endParaRPr>
          </a:p>
          <a:p>
            <a:r>
              <a:rPr lang="zh-CN" altLang="zh-CN" sz="1400" dirty="0">
                <a:solidFill>
                  <a:srgbClr val="000000"/>
                </a:solidFill>
                <a:effectLst/>
                <a:latin typeface="Times New Roman" panose="02020603050405020304" pitchFamily="18" charset="0"/>
                <a:ea typeface="宋体" panose="02010600030101010101" pitchFamily="2" charset="-122"/>
              </a:rPr>
              <a:t>证明了创造者的存在之后。第二步呢？你的朋友可能会问，这位创造者为什么就一定是圣经中的</a:t>
            </a:r>
            <a:r>
              <a:rPr lang="zh-CN" altLang="en-US" sz="1400" dirty="0">
                <a:solidFill>
                  <a:srgbClr val="000000"/>
                </a:solidFill>
                <a:effectLst/>
                <a:latin typeface="Times New Roman" panose="02020603050405020304" pitchFamily="18" charset="0"/>
                <a:ea typeface="宋体" panose="02010600030101010101" pitchFamily="2" charset="-122"/>
              </a:rPr>
              <a:t>神</a:t>
            </a:r>
            <a:r>
              <a:rPr lang="zh-CN" altLang="zh-CN" sz="1400" dirty="0">
                <a:solidFill>
                  <a:srgbClr val="000000"/>
                </a:solidFill>
                <a:effectLst/>
                <a:latin typeface="Times New Roman" panose="02020603050405020304" pitchFamily="18" charset="0"/>
                <a:ea typeface="宋体" panose="02010600030101010101" pitchFamily="2" charset="-122"/>
              </a:rPr>
              <a:t>呢？</a:t>
            </a:r>
            <a:endParaRPr lang="zh-CN" altLang="zh-CN" sz="14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54</a:t>
            </a:fld>
            <a:endParaRPr lang="en-US" altLang="zh-CN" sz="1200">
              <a:latin typeface="Calibri" panose="020F0502020204030204" pitchFamily="34" charset="0"/>
            </a:endParaRPr>
          </a:p>
        </p:txBody>
      </p:sp>
    </p:spTree>
    <p:extLst>
      <p:ext uri="{BB962C8B-B14F-4D97-AF65-F5344CB8AC3E}">
        <p14:creationId xmlns:p14="http://schemas.microsoft.com/office/powerpoint/2010/main" val="19526680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我们就要看看圣经记载的历史是否是真实的。考古发现一再支持圣经的记载，说明圣经历史是准确的。</a:t>
            </a: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55</a:t>
            </a:fld>
            <a:endParaRPr lang="en-US" altLang="zh-CN" sz="1200">
              <a:latin typeface="Calibri" panose="020F0502020204030204" pitchFamily="34" charset="0"/>
            </a:endParaRPr>
          </a:p>
        </p:txBody>
      </p:sp>
    </p:spTree>
    <p:extLst>
      <p:ext uri="{BB962C8B-B14F-4D97-AF65-F5344CB8AC3E}">
        <p14:creationId xmlns:p14="http://schemas.microsoft.com/office/powerpoint/2010/main" val="3711561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接下来的第三个步骤是什么？对，就是要考察预言：圣经中记载的很多预言在过了很久以后都应验了。这证明圣经是</a:t>
            </a:r>
            <a:r>
              <a:rPr lang="zh-CN" altLang="en-US" sz="1800" dirty="0">
                <a:effectLst/>
                <a:latin typeface="宋体" panose="02010600030101010101" pitchFamily="2" charset="-122"/>
                <a:ea typeface="宋体" panose="02010600030101010101" pitchFamily="2" charset="-122"/>
                <a:cs typeface="Times New Roman" panose="02020603050405020304" pitchFamily="18" charset="0"/>
              </a:rPr>
              <a:t>神</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的启示。</a:t>
            </a: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a:t>
            </a:r>
            <a:r>
              <a:rPr lang="zh-CN" altLang="zh-CN" sz="1800" dirty="0">
                <a:solidFill>
                  <a:srgbClr val="000000"/>
                </a:solidFill>
                <a:effectLst/>
                <a:latin typeface="Times New Roman" panose="02020603050405020304" pitchFamily="18" charset="0"/>
                <a:ea typeface="宋体" panose="02010600030101010101" pitchFamily="2" charset="-122"/>
              </a:rPr>
              <a:t>击）圣经中的预言有没有都按照先知所说的那样在历史中应验，能很好地验证圣经是不是</a:t>
            </a:r>
            <a:r>
              <a:rPr lang="zh-CN" altLang="en-US" sz="1800" dirty="0">
                <a:solidFill>
                  <a:srgbClr val="000000"/>
                </a:solidFill>
                <a:effectLst/>
                <a:latin typeface="Times New Roman" panose="02020603050405020304" pitchFamily="18" charset="0"/>
                <a:ea typeface="宋体" panose="02010600030101010101" pitchFamily="2" charset="-122"/>
              </a:rPr>
              <a:t>神</a:t>
            </a:r>
            <a:r>
              <a:rPr lang="zh-CN" altLang="zh-CN" sz="1800" dirty="0">
                <a:solidFill>
                  <a:srgbClr val="000000"/>
                </a:solidFill>
                <a:effectLst/>
                <a:latin typeface="Times New Roman" panose="02020603050405020304" pitchFamily="18" charset="0"/>
                <a:ea typeface="宋体" panose="02010600030101010101" pitchFamily="2" charset="-122"/>
              </a:rPr>
              <a:t>的启示，因为人不能准确预测未来。而圣经的许多预言都是写在应验前的几百甚至几千年，后来预言都一一应验了。这说明圣经的确是造物主的启示，圣经中的</a:t>
            </a:r>
            <a:r>
              <a:rPr lang="zh-CN" altLang="en-US" sz="1800" dirty="0">
                <a:solidFill>
                  <a:srgbClr val="000000"/>
                </a:solidFill>
                <a:effectLst/>
                <a:latin typeface="Times New Roman" panose="02020603050405020304" pitchFamily="18" charset="0"/>
                <a:ea typeface="宋体" panose="02010600030101010101" pitchFamily="2" charset="-122"/>
              </a:rPr>
              <a:t>神</a:t>
            </a:r>
            <a:r>
              <a:rPr lang="zh-CN" altLang="zh-CN" sz="1800" dirty="0">
                <a:solidFill>
                  <a:srgbClr val="000000"/>
                </a:solidFill>
                <a:effectLst/>
                <a:latin typeface="Times New Roman" panose="02020603050405020304" pitchFamily="18" charset="0"/>
                <a:ea typeface="宋体" panose="02010600030101010101" pitchFamily="2" charset="-122"/>
              </a:rPr>
              <a:t>就是那位掌管历史和未来的独一真神。这一课我们要学习的内容会着重于亚伯拉罕的历史和预言。</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56</a:t>
            </a:fld>
            <a:endParaRPr lang="en-US" altLang="zh-CN" sz="1200">
              <a:latin typeface="Calibri" panose="020F0502020204030204" pitchFamily="34" charset="0"/>
            </a:endParaRPr>
          </a:p>
        </p:txBody>
      </p:sp>
    </p:spTree>
    <p:extLst>
      <p:ext uri="{BB962C8B-B14F-4D97-AF65-F5344CB8AC3E}">
        <p14:creationId xmlns:p14="http://schemas.microsoft.com/office/powerpoint/2010/main" val="5080324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200" b="0" dirty="0">
                <a:latin typeface="微软雅黑 Light" panose="020B0502040204020203" pitchFamily="34" charset="-122"/>
                <a:ea typeface="微软雅黑 Light" panose="020B0502040204020203" pitchFamily="34" charset="-122"/>
              </a:rPr>
              <a:t>这几天的讲座里面，有部分内容在这本书里面有较为详细的解说，大家可以扫码下载电子版阅读，还可以在微店上购买。而由于时间关系，圣经中的很多预言的应验，这次的讲座里面没有这个主题安排，但在这本书里面有很多很详尽的总结和解释，真的非常值得阅读。</a:t>
            </a:r>
          </a:p>
        </p:txBody>
      </p:sp>
      <p:sp>
        <p:nvSpPr>
          <p:cNvPr id="4" name="灯片编号占位符 3"/>
          <p:cNvSpPr>
            <a:spLocks noGrp="1"/>
          </p:cNvSpPr>
          <p:nvPr>
            <p:ph type="sldNum" sz="quarter" idx="10"/>
          </p:nvPr>
        </p:nvSpPr>
        <p:spPr/>
        <p:txBody>
          <a:bodyPr/>
          <a:lstStyle/>
          <a:p>
            <a:fld id="{6F3C8880-F91D-4C8E-97CF-AB3F28E116BE}" type="slidenum">
              <a:rPr lang="en-US" smtClean="0"/>
              <a:pPr/>
              <a:t>57</a:t>
            </a:fld>
            <a:endParaRPr lang="en-US"/>
          </a:p>
        </p:txBody>
      </p:sp>
    </p:spTree>
    <p:extLst>
      <p:ext uri="{BB962C8B-B14F-4D97-AF65-F5344CB8AC3E}">
        <p14:creationId xmlns:p14="http://schemas.microsoft.com/office/powerpoint/2010/main" val="7189768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E3377-28CE-F3B0-7EA6-77FEDB819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9C3B3-3771-F5C4-9021-8EF6A13B9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0F962D-25A6-4E27-2293-DC3CE815A613}"/>
              </a:ext>
            </a:extLst>
          </p:cNvPr>
          <p:cNvSpPr>
            <a:spLocks noGrp="1"/>
          </p:cNvSpPr>
          <p:nvPr>
            <p:ph type="body" idx="1"/>
          </p:nvPr>
        </p:nvSpPr>
        <p:spPr/>
        <p:txBody>
          <a:bodyPr/>
          <a:lstStyle/>
          <a:p>
            <a:r>
              <a:rPr lang="en-US" sz="1400" dirty="0">
                <a:effectLst/>
                <a:latin typeface="Arial" panose="020B0604020202020204" pitchFamily="34" charset="0"/>
                <a:ea typeface="DengXian" panose="02010600030101010101" pitchFamily="2" charset="-122"/>
              </a:rPr>
              <a:t>Short-term Goal #2: God is further preparing the Endtimes situation in Palestine: </a:t>
            </a:r>
            <a:endParaRPr lang="en-US" sz="1400" dirty="0">
              <a:effectLst/>
              <a:latin typeface="Times New Roman" panose="02020603050405020304" pitchFamily="18" charset="0"/>
              <a:ea typeface="DengXian" panose="02010600030101010101" pitchFamily="2" charset="-122"/>
            </a:endParaRPr>
          </a:p>
          <a:p>
            <a:r>
              <a:rPr lang="en-US" sz="1400" dirty="0">
                <a:effectLst/>
                <a:latin typeface="Arial" panose="020B0604020202020204" pitchFamily="34" charset="0"/>
                <a:ea typeface="DengXian" panose="02010600030101010101" pitchFamily="2" charset="-122"/>
              </a:rPr>
              <a:t>There will be a Jewish Temple in Jerusalem when Jesus returns to the earth; this could not possibly happen under the present situation…</a:t>
            </a:r>
            <a:endParaRPr kumimoji="0" lang="en-US" altLang="zh-CN" sz="11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15204541-57BD-F5C1-3B36-192CEDAECF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14525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6D007-BE8A-42D3-097D-D535C715A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04D12-7C2D-D8C5-1978-735919830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E42C0-D421-56F6-7AD1-39B0414AA27A}"/>
              </a:ext>
            </a:extLst>
          </p:cNvPr>
          <p:cNvSpPr>
            <a:spLocks noGrp="1"/>
          </p:cNvSpPr>
          <p:nvPr>
            <p:ph type="body" idx="1"/>
          </p:nvPr>
        </p:nvSpPr>
        <p:spPr/>
        <p:txBody>
          <a:bodyPr/>
          <a:lstStyle/>
          <a:p>
            <a:r>
              <a:rPr lang="en-US" sz="1400" baseline="0" dirty="0">
                <a:effectLst/>
                <a:latin typeface="Arial" panose="020B0604020202020204" pitchFamily="34" charset="0"/>
                <a:ea typeface="DengXian" panose="02010600030101010101" pitchFamily="2" charset="-122"/>
              </a:rPr>
              <a:t>Short-term Goal #3: Most importantly of all, God is preparing some Jewish and Palestinian hearts to believe in Jesus and get saved</a:t>
            </a:r>
            <a:endParaRPr lang="en-US" sz="1400" baseline="0" dirty="0">
              <a:effectLst/>
              <a:latin typeface="Times New Roman" panose="02020603050405020304" pitchFamily="18" charset="0"/>
              <a:ea typeface="DengXian" panose="02010600030101010101" pitchFamily="2" charset="-122"/>
            </a:endParaRPr>
          </a:p>
          <a:p>
            <a:pPr marL="342900" lvl="0" indent="-342900">
              <a:buSzPts val="1200"/>
              <a:buFont typeface="Symbol" panose="05050102010706020507" pitchFamily="18" charset="2"/>
              <a:buChar char=""/>
              <a:tabLst>
                <a:tab pos="457200" algn="l"/>
                <a:tab pos="457200" algn="l"/>
              </a:tabLst>
            </a:pPr>
            <a:r>
              <a:rPr lang="en-US" sz="1400" baseline="0" dirty="0">
                <a:effectLst/>
                <a:latin typeface="Arial" panose="020B0604020202020204" pitchFamily="34" charset="0"/>
                <a:ea typeface="SimSun" panose="02010600030101010101" pitchFamily="2" charset="-122"/>
              </a:rPr>
              <a:t>Let us be praying for the very few believers among Gazans (about 1,000 with at least nominal Christian background mostly Orthodox or Catholic) …and for unbelievers there. </a:t>
            </a:r>
            <a:r>
              <a:rPr lang="en-US" sz="1400" b="1" baseline="0" dirty="0">
                <a:effectLst/>
                <a:latin typeface="Arial" panose="020B0604020202020204" pitchFamily="34" charset="0"/>
                <a:ea typeface="SimSun" panose="02010600030101010101" pitchFamily="2" charset="-122"/>
              </a:rPr>
              <a:t>[</a:t>
            </a:r>
            <a:r>
              <a:rPr lang="en-US" sz="1400" b="1" baseline="0" dirty="0" err="1">
                <a:effectLst/>
                <a:latin typeface="Arial" panose="020B0604020202020204" pitchFamily="34" charset="0"/>
                <a:ea typeface="SimSun" panose="02010600030101010101" pitchFamily="2" charset="-122"/>
              </a:rPr>
              <a:t>add’l</a:t>
            </a:r>
            <a:r>
              <a:rPr lang="en-US" sz="1400" b="1" baseline="0" dirty="0">
                <a:effectLst/>
                <a:latin typeface="Arial" panose="020B0604020202020204" pitchFamily="34" charset="0"/>
                <a:ea typeface="SimSun" panose="02010600030101010101" pitchFamily="2" charset="-122"/>
              </a:rPr>
              <a:t> 50k in West Bank &amp; Jer.]</a:t>
            </a:r>
            <a:endParaRPr lang="en-US" sz="1400" b="1" baseline="0" dirty="0">
              <a:effectLst/>
              <a:latin typeface="Times New Roman" panose="02020603050405020304" pitchFamily="18" charset="0"/>
              <a:ea typeface="SimSun" panose="02010600030101010101" pitchFamily="2" charset="-122"/>
            </a:endParaRPr>
          </a:p>
          <a:p>
            <a:pPr marL="342900" lvl="0" indent="-342900">
              <a:buSzPts val="1200"/>
              <a:buFont typeface="Symbol" panose="05050102010706020507" pitchFamily="18" charset="2"/>
              <a:buChar char=""/>
              <a:tabLst>
                <a:tab pos="457200" algn="l"/>
                <a:tab pos="457200" algn="l"/>
              </a:tabLst>
            </a:pPr>
            <a:r>
              <a:rPr lang="en-US" sz="1400" baseline="0" dirty="0">
                <a:effectLst/>
                <a:latin typeface="Arial" panose="020B0604020202020204" pitchFamily="34" charset="0"/>
                <a:ea typeface="SimSun" panose="02010600030101010101" pitchFamily="2" charset="-122"/>
              </a:rPr>
              <a:t>Let us be praying for the very few believers (a few hundred with at least nominal Christian background) among IDF…and for unbelievers there. </a:t>
            </a:r>
            <a:r>
              <a:rPr lang="en-US" sz="1400" b="1" baseline="0" dirty="0">
                <a:effectLst/>
                <a:latin typeface="Arial" panose="020B0604020202020204" pitchFamily="34" charset="0"/>
                <a:ea typeface="SimSun" panose="02010600030101010101" pitchFamily="2" charset="-122"/>
              </a:rPr>
              <a:t>[Israel: c.2% profess Christianity, ¾ </a:t>
            </a:r>
            <a:r>
              <a:rPr lang="en-US" sz="1400" b="1" baseline="0">
                <a:effectLst/>
                <a:latin typeface="Arial" panose="020B0604020202020204" pitchFamily="34" charset="0"/>
                <a:ea typeface="SimSun" panose="02010600030101010101" pitchFamily="2" charset="-122"/>
              </a:rPr>
              <a:t>are Arabs; 7k-20k Jewish]</a:t>
            </a:r>
            <a:r>
              <a:rPr lang="en-US" sz="1400" baseline="0">
                <a:effectLst/>
                <a:latin typeface="Arial" panose="020B0604020202020204" pitchFamily="34" charset="0"/>
                <a:ea typeface="SimSun" panose="02010600030101010101" pitchFamily="2" charset="-122"/>
              </a:rPr>
              <a:t>.</a:t>
            </a:r>
            <a:endParaRPr lang="en-US" sz="1400" baseline="0" dirty="0">
              <a:effectLst/>
              <a:latin typeface="Times New Roman" panose="02020603050405020304" pitchFamily="18"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F92D6FE0-FAF8-69BC-1484-34BD5A3A1A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23664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71EEC-C43A-8048-EDD8-8038AB00D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63464-A8D0-B8CF-DD41-16E47AA6C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7ADC5E-D369-3242-61B5-D37EF5F238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Slide Number Placeholder 3">
            <a:extLst>
              <a:ext uri="{FF2B5EF4-FFF2-40B4-BE49-F238E27FC236}">
                <a16:creationId xmlns:a16="http://schemas.microsoft.com/office/drawing/2014/main" id="{790152EA-F16E-FAFE-93A3-FFC7A1A776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15775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B23A-CEB2-4506-9163-7E32B7014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0B417-5B38-7716-F7AC-267EABD6A0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7865B7-9CF0-4917-D800-39FFA1CA3C58}"/>
              </a:ext>
            </a:extLst>
          </p:cNvPr>
          <p:cNvSpPr>
            <a:spLocks noGrp="1"/>
          </p:cNvSpPr>
          <p:nvPr>
            <p:ph type="body" idx="1"/>
          </p:nvPr>
        </p:nvSpPr>
        <p:spPr/>
        <p:txBody>
          <a:bodyPr/>
          <a:lstStyle/>
          <a:p>
            <a:r>
              <a:rPr lang="en-US" altLang="zh-CN" sz="1200" b="1" dirty="0">
                <a:latin typeface="+mj-lt"/>
              </a:rPr>
              <a:t>8 Q’s to Ans.:</a:t>
            </a:r>
          </a:p>
          <a:p>
            <a:pPr marL="342900" lvl="0" indent="-342900" rtl="0">
              <a:buSzPts val="1200"/>
              <a:buFont typeface="Times New Roman" panose="02020603050405020304" pitchFamily="18" charset="0"/>
              <a:buAutoNum type="arabicPeriod"/>
              <a:tabLst>
                <a:tab pos="457200" algn="l"/>
                <a:tab pos="457200" algn="l"/>
              </a:tabLst>
            </a:pPr>
            <a:r>
              <a:rPr lang="en-US" altLang="zh-CN" sz="1200" dirty="0">
                <a:effectLst/>
                <a:latin typeface="+mj-lt"/>
                <a:ea typeface="SimSun" panose="02010600030101010101" pitchFamily="2" charset="-122"/>
              </a:rPr>
              <a:t>Why did God choose the Jews? The purpose of the existence of the Jews.</a:t>
            </a:r>
          </a:p>
          <a:p>
            <a:pPr marL="342900" lvl="0" indent="-342900">
              <a:buSzPts val="1200"/>
              <a:buFont typeface="Times New Roman" panose="02020603050405020304" pitchFamily="18" charset="0"/>
              <a:buAutoNum type="arabicPeriod"/>
              <a:tabLst>
                <a:tab pos="457200" algn="l"/>
                <a:tab pos="457200" algn="l"/>
              </a:tabLst>
            </a:pPr>
            <a:r>
              <a:rPr lang="en-US" altLang="zh-CN" sz="1200" dirty="0">
                <a:effectLst/>
                <a:latin typeface="+mj-lt"/>
                <a:ea typeface="SimSun" panose="02010600030101010101" pitchFamily="2" charset="-122"/>
              </a:rPr>
              <a:t>What did God promise to the Jews?</a:t>
            </a:r>
          </a:p>
          <a:p>
            <a:pPr marL="342900" lvl="0" indent="-342900">
              <a:buSzPts val="1200"/>
              <a:buFont typeface="Times New Roman" panose="02020603050405020304" pitchFamily="18" charset="0"/>
              <a:buAutoNum type="arabicPeriod"/>
              <a:tabLst>
                <a:tab pos="457200" algn="l"/>
                <a:tab pos="457200" algn="l"/>
              </a:tabLst>
            </a:pPr>
            <a:r>
              <a:rPr lang="en-US" altLang="zh-CN" sz="1200" dirty="0">
                <a:effectLst/>
                <a:latin typeface="+mj-lt"/>
                <a:ea typeface="SimSun" panose="02010600030101010101" pitchFamily="2" charset="-122"/>
              </a:rPr>
              <a:t>Are the Jews still God’s chosen people?</a:t>
            </a:r>
          </a:p>
          <a:p>
            <a:pPr marL="342900" lvl="0" indent="-342900">
              <a:buSzPts val="1200"/>
              <a:buFont typeface="Times New Roman" panose="02020603050405020304" pitchFamily="18" charset="0"/>
              <a:buAutoNum type="arabicPeriod"/>
              <a:tabLst>
                <a:tab pos="457200" algn="l"/>
                <a:tab pos="457200" algn="l"/>
              </a:tabLst>
            </a:pPr>
            <a:r>
              <a:rPr lang="en-US" altLang="zh-CN" sz="1200" dirty="0">
                <a:effectLst/>
                <a:latin typeface="+mj-lt"/>
                <a:ea typeface="SimSun" panose="02010600030101010101" pitchFamily="2" charset="-122"/>
              </a:rPr>
              <a:t>Do the promises to the Jews apply to the modern state of Israel?</a:t>
            </a:r>
          </a:p>
          <a:p>
            <a:pPr marL="342900" lvl="0" indent="-342900">
              <a:buSzPts val="1200"/>
              <a:buFont typeface="Times New Roman" panose="02020603050405020304" pitchFamily="18" charset="0"/>
              <a:buAutoNum type="arabicPeriod"/>
              <a:tabLst>
                <a:tab pos="457200" algn="l"/>
                <a:tab pos="457200" algn="l"/>
              </a:tabLst>
            </a:pPr>
            <a:r>
              <a:rPr lang="en-US" altLang="zh-CN" sz="1200" dirty="0">
                <a:effectLst/>
                <a:latin typeface="+mj-lt"/>
                <a:ea typeface="SimSun" panose="02010600030101010101" pitchFamily="2" charset="-122"/>
              </a:rPr>
              <a:t>Is Israel’s conduct of the Gaza war right or wrong?</a:t>
            </a:r>
          </a:p>
          <a:p>
            <a:pPr marL="342900" marR="0" lvl="0" indent="-342900" algn="l" defTabSz="914400" rtl="0" eaLnBrk="1" fontAlgn="auto" latinLnBrk="0" hangingPunct="1">
              <a:lnSpc>
                <a:spcPct val="100000"/>
              </a:lnSpc>
              <a:spcBef>
                <a:spcPts val="0"/>
              </a:spcBef>
              <a:spcAft>
                <a:spcPts val="0"/>
              </a:spcAft>
              <a:buClrTx/>
              <a:buSzPts val="1200"/>
              <a:buFont typeface="Times New Roman" panose="02020603050405020304" pitchFamily="18" charset="0"/>
              <a:buAutoNum type="arabicPeriod"/>
              <a:tabLst>
                <a:tab pos="457200" algn="l"/>
                <a:tab pos="457200" algn="l"/>
              </a:tabLst>
              <a:defRPr/>
            </a:pPr>
            <a:r>
              <a:rPr lang="en-US" altLang="zh-CN" sz="1200" dirty="0">
                <a:effectLst/>
                <a:latin typeface="+mj-lt"/>
                <a:ea typeface="SimSun" panose="02010600030101010101" pitchFamily="2" charset="-122"/>
              </a:rPr>
              <a:t>What is the background to the Palestinian problem?</a:t>
            </a:r>
          </a:p>
          <a:p>
            <a:pPr marL="342900" marR="0" lvl="0" indent="-342900" algn="l" defTabSz="914400" rtl="0" eaLnBrk="1" fontAlgn="auto" latinLnBrk="0" hangingPunct="1">
              <a:lnSpc>
                <a:spcPct val="100000"/>
              </a:lnSpc>
              <a:spcBef>
                <a:spcPts val="0"/>
              </a:spcBef>
              <a:spcAft>
                <a:spcPts val="0"/>
              </a:spcAft>
              <a:buClrTx/>
              <a:buSzPts val="1200"/>
              <a:buFont typeface="Times New Roman" panose="02020603050405020304" pitchFamily="18" charset="0"/>
              <a:buAutoNum type="arabicPeriod"/>
              <a:tabLst>
                <a:tab pos="457200" algn="l"/>
                <a:tab pos="457200" algn="l"/>
              </a:tabLst>
              <a:defRPr/>
            </a:pPr>
            <a:r>
              <a:rPr lang="en-US" altLang="zh-CN" sz="1200" dirty="0">
                <a:effectLst/>
                <a:latin typeface="+mj-lt"/>
                <a:ea typeface="SimSun" panose="02010600030101010101" pitchFamily="2" charset="-122"/>
              </a:rPr>
              <a:t>What is the solution to the Palestinian problem? How will it all finally be resolved?</a:t>
            </a:r>
          </a:p>
          <a:p>
            <a:pPr marL="342900" lvl="0" indent="-342900">
              <a:buSzPts val="1200"/>
              <a:buFont typeface="Times New Roman" panose="02020603050405020304" pitchFamily="18" charset="0"/>
              <a:buAutoNum type="arabicPeriod"/>
              <a:tabLst>
                <a:tab pos="457200" algn="l"/>
                <a:tab pos="457200" algn="l"/>
              </a:tabLst>
            </a:pPr>
            <a:r>
              <a:rPr lang="en-US" altLang="zh-CN" sz="1200" dirty="0">
                <a:effectLst/>
                <a:latin typeface="+mj-lt"/>
                <a:ea typeface="SimSun" panose="02010600030101010101" pitchFamily="2" charset="-122"/>
              </a:rPr>
              <a:t>What God is doing through all of this? What is His purpose?</a:t>
            </a:r>
          </a:p>
        </p:txBody>
      </p:sp>
      <p:sp>
        <p:nvSpPr>
          <p:cNvPr id="4" name="Slide Number Placeholder 3">
            <a:extLst>
              <a:ext uri="{FF2B5EF4-FFF2-40B4-BE49-F238E27FC236}">
                <a16:creationId xmlns:a16="http://schemas.microsoft.com/office/drawing/2014/main" id="{697A3751-40E2-873B-8107-11A1789410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81306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u="none" dirty="0">
                <a:effectLst/>
                <a:latin typeface="+mj-lt"/>
                <a:ea typeface="SimSun" panose="02010600030101010101" pitchFamily="2" charset="-122"/>
              </a:rPr>
              <a:t>1. God choose the Jews: To bless the world. </a:t>
            </a:r>
            <a:endParaRPr lang="en-US" sz="1400" u="none" dirty="0">
              <a:effectLst/>
              <a:latin typeface="+mj-lt"/>
              <a:ea typeface="DengXian" panose="02010600030101010101" pitchFamily="2" charset="-122"/>
            </a:endParaRPr>
          </a:p>
          <a:p>
            <a:endParaRPr lang="en-US" sz="500" dirty="0">
              <a:effectLst/>
              <a:latin typeface="+mj-lt"/>
              <a:ea typeface="SimSun" panose="02010600030101010101" pitchFamily="2" charset="-122"/>
            </a:endParaRPr>
          </a:p>
          <a:p>
            <a:r>
              <a:rPr lang="en-US" sz="1200" dirty="0">
                <a:effectLst/>
                <a:latin typeface="+mj-lt"/>
                <a:ea typeface="SimSun" panose="02010600030101010101" pitchFamily="2" charset="-122"/>
              </a:rPr>
              <a:t>Genesis 12:1 Now the LORD said to Abram… 3 … And in you all the families of the earth shall be blessed. "</a:t>
            </a:r>
            <a:endParaRPr lang="en-US" sz="1200" dirty="0">
              <a:effectLst/>
              <a:latin typeface="+mj-lt"/>
              <a:ea typeface="DengXian" panose="02010600030101010101" pitchFamily="2" charset="-122"/>
            </a:endParaRPr>
          </a:p>
          <a:p>
            <a:r>
              <a:rPr lang="en-US" sz="1200" dirty="0">
                <a:effectLst/>
                <a:latin typeface="+mj-lt"/>
                <a:ea typeface="SimSun" panose="02010600030101010101" pitchFamily="2" charset="-122"/>
              </a:rPr>
              <a:t>Genesis 22:</a:t>
            </a:r>
            <a:r>
              <a:rPr lang="en-US" sz="1200" dirty="0">
                <a:effectLst/>
                <a:latin typeface="+mj-lt"/>
                <a:ea typeface="DengXian" panose="02010600030101010101" pitchFamily="2" charset="-122"/>
              </a:rPr>
              <a:t>15 Then the angel of the LORD called to Abraham a second time from heaven, … 1</a:t>
            </a:r>
            <a:r>
              <a:rPr lang="en-US" sz="1200" dirty="0">
                <a:effectLst/>
                <a:latin typeface="+mj-lt"/>
                <a:ea typeface="SimSun" panose="02010600030101010101" pitchFamily="2" charset="-122"/>
              </a:rPr>
              <a:t>8 "And in your seed all the nations of the earth shall be blessed…</a:t>
            </a:r>
            <a:endParaRPr lang="en-US" sz="1200" dirty="0">
              <a:effectLst/>
              <a:latin typeface="+mj-lt"/>
              <a:ea typeface="DengXian" panose="02010600030101010101" pitchFamily="2" charset="-122"/>
            </a:endParaRPr>
          </a:p>
          <a:p>
            <a:r>
              <a:rPr lang="en-US" sz="1400" dirty="0">
                <a:effectLst/>
                <a:latin typeface="+mj-lt"/>
                <a:ea typeface="SimSun" panose="02010600030101010101" pitchFamily="2" charset="-122"/>
              </a:rPr>
              <a:t> </a:t>
            </a:r>
            <a:endParaRPr lang="en-US" sz="1400" dirty="0">
              <a:effectLst/>
              <a:latin typeface="+mj-lt"/>
              <a:ea typeface="DengXian" panose="02010600030101010101" pitchFamily="2" charset="-122"/>
            </a:endParaRPr>
          </a:p>
          <a:p>
            <a:endParaRPr lang="en-US" sz="1400" dirty="0">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0869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875A4-32EA-1BDE-2749-B696207AF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2E07A-0285-BC63-7A00-59F291CB5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6B568A-529B-3AB1-0D02-642E85683D3A}"/>
              </a:ext>
            </a:extLst>
          </p:cNvPr>
          <p:cNvSpPr>
            <a:spLocks noGrp="1"/>
          </p:cNvSpPr>
          <p:nvPr>
            <p:ph type="body" idx="1"/>
          </p:nvPr>
        </p:nvSpPr>
        <p:spPr/>
        <p:txBody>
          <a:bodyPr/>
          <a:lstStyle/>
          <a:p>
            <a:r>
              <a:rPr lang="en-US" altLang="zh-CN" sz="1200" u="none" dirty="0">
                <a:effectLst/>
                <a:latin typeface="+mj-lt"/>
                <a:ea typeface="SimSun" panose="02010600030101010101" pitchFamily="2" charset="-122"/>
              </a:rPr>
              <a:t>2. God choose the Jews:</a:t>
            </a:r>
            <a:r>
              <a:rPr lang="en-US" altLang="zh-CN" sz="1400" u="none" dirty="0">
                <a:effectLst/>
                <a:latin typeface="+mj-lt"/>
                <a:ea typeface="SimSun" panose="02010600030101010101" pitchFamily="2" charset="-122"/>
              </a:rPr>
              <a:t> To give the Law of Moses and the entire OT Bible through them</a:t>
            </a:r>
            <a:endParaRPr lang="en-US" altLang="zh-CN" sz="1400" u="none" dirty="0">
              <a:effectLst/>
              <a:latin typeface="+mj-lt"/>
              <a:ea typeface="DengXian" panose="02010600030101010101" pitchFamily="2" charset="-122"/>
            </a:endParaRPr>
          </a:p>
          <a:p>
            <a:endParaRPr lang="en-US" altLang="zh-CN" sz="500" dirty="0">
              <a:effectLst/>
              <a:latin typeface="+mj-lt"/>
              <a:ea typeface="SimSun" panose="02010600030101010101" pitchFamily="2" charset="-122"/>
            </a:endParaRPr>
          </a:p>
          <a:p>
            <a:r>
              <a:rPr lang="en-US" altLang="zh-CN" sz="1200" dirty="0">
                <a:effectLst/>
                <a:latin typeface="+mj-lt"/>
                <a:ea typeface="SimSun" panose="02010600030101010101" pitchFamily="2" charset="-122"/>
              </a:rPr>
              <a:t>Nehemiah 9:13 "Then Thou didst come down on Mount Sinai, And didst speak with them from heaven; Thou didst give to them just ordinances and true laws, Good statutes and commandments. 14 "So Thou didst make known to them Thy holy sabbath, And didst lay down for them commandments, statutes, and law, Through Thy servant Moses.</a:t>
            </a:r>
            <a:endParaRPr lang="en-US" altLang="zh-CN" sz="1200" dirty="0">
              <a:effectLst/>
              <a:latin typeface="+mj-lt"/>
              <a:ea typeface="DengXian" panose="02010600030101010101" pitchFamily="2" charset="-122"/>
            </a:endParaRPr>
          </a:p>
        </p:txBody>
      </p:sp>
      <p:sp>
        <p:nvSpPr>
          <p:cNvPr id="4" name="Slide Number Placeholder 3">
            <a:extLst>
              <a:ext uri="{FF2B5EF4-FFF2-40B4-BE49-F238E27FC236}">
                <a16:creationId xmlns:a16="http://schemas.microsoft.com/office/drawing/2014/main" id="{D76F3CED-F08E-9D25-6002-2AFDF4B9A1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61930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5E2D4-169C-E6F4-97DB-02323DFAD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A5082-5C14-FDDE-3A97-09D6ADCE87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7D8363-DD6B-D77C-D7C8-5553FF7E45DB}"/>
              </a:ext>
            </a:extLst>
          </p:cNvPr>
          <p:cNvSpPr>
            <a:spLocks noGrp="1"/>
          </p:cNvSpPr>
          <p:nvPr>
            <p:ph type="body" idx="1"/>
          </p:nvPr>
        </p:nvSpPr>
        <p:spPr/>
        <p:txBody>
          <a:bodyPr/>
          <a:lstStyle/>
          <a:p>
            <a:r>
              <a:rPr lang="zh-CN" altLang="en-US" sz="1600" b="1" u="none" dirty="0">
                <a:effectLst/>
                <a:latin typeface="+mj-lt"/>
                <a:ea typeface="SimSun" panose="02010600030101010101" pitchFamily="2" charset="-122"/>
              </a:rPr>
              <a:t>优势 </a:t>
            </a:r>
            <a:r>
              <a:rPr lang="en-US" altLang="zh-CN" sz="1600" b="1" u="none" dirty="0">
                <a:effectLst/>
                <a:latin typeface="+mj-lt"/>
                <a:ea typeface="SimSun" panose="02010600030101010101" pitchFamily="2" charset="-122"/>
              </a:rPr>
              <a:t>you1shi4 advantage </a:t>
            </a:r>
            <a:r>
              <a:rPr lang="en-US" altLang="zh-CN" sz="1200" u="none" dirty="0">
                <a:effectLst/>
                <a:latin typeface="+mj-lt"/>
                <a:ea typeface="SimSun" panose="02010600030101010101" pitchFamily="2" charset="-122"/>
              </a:rPr>
              <a:t>2. God choose the Jews:</a:t>
            </a:r>
            <a:r>
              <a:rPr lang="en-US" altLang="zh-CN" sz="1400" u="none" dirty="0">
                <a:effectLst/>
                <a:latin typeface="+mj-lt"/>
                <a:ea typeface="SimSun" panose="02010600030101010101" pitchFamily="2" charset="-122"/>
              </a:rPr>
              <a:t> To give the Law of Moses and the entire OT Bible through them</a:t>
            </a:r>
            <a:endParaRPr lang="en-US" altLang="zh-CN" sz="1400" u="none" dirty="0">
              <a:effectLst/>
              <a:latin typeface="+mj-lt"/>
              <a:ea typeface="DengXian" panose="02010600030101010101" pitchFamily="2" charset="-122"/>
            </a:endParaRPr>
          </a:p>
          <a:p>
            <a:endParaRPr lang="en-US" altLang="zh-CN" sz="500" dirty="0">
              <a:effectLst/>
              <a:latin typeface="+mj-lt"/>
              <a:ea typeface="SimSun" panose="02010600030101010101" pitchFamily="2" charset="-122"/>
            </a:endParaRPr>
          </a:p>
          <a:p>
            <a:r>
              <a:rPr lang="en-US" altLang="zh-CN" sz="1200" dirty="0">
                <a:effectLst/>
                <a:latin typeface="+mj-lt"/>
                <a:ea typeface="SimSun" panose="02010600030101010101" pitchFamily="2" charset="-122"/>
              </a:rPr>
              <a:t>Romans 3:1 Then what advantage has the Jew? Or what is the benefit of circumcision? 2 Great in every respect. First of all, that they were entrusted with the oracles of God.</a:t>
            </a:r>
            <a:endParaRPr lang="en-US" altLang="zh-CN" sz="1200" dirty="0">
              <a:effectLst/>
              <a:latin typeface="+mj-lt"/>
              <a:ea typeface="DengXian" panose="02010600030101010101" pitchFamily="2" charset="-122"/>
            </a:endParaRPr>
          </a:p>
          <a:p>
            <a:r>
              <a:rPr lang="en-US" altLang="zh-CN" sz="1200" dirty="0">
                <a:effectLst/>
                <a:latin typeface="+mj-lt"/>
                <a:ea typeface="SimSun" panose="02010600030101010101" pitchFamily="2" charset="-122"/>
              </a:rPr>
              <a:t>John 1:17 For the Law was given through Moses; grace and truth were realized through Jesus Christ.</a:t>
            </a:r>
            <a:endParaRPr lang="en-US" altLang="zh-CN" sz="1200" dirty="0">
              <a:effectLst/>
              <a:latin typeface="+mj-lt"/>
              <a:ea typeface="DengXian" panose="02010600030101010101" pitchFamily="2" charset="-122"/>
            </a:endParaRPr>
          </a:p>
        </p:txBody>
      </p:sp>
      <p:sp>
        <p:nvSpPr>
          <p:cNvPr id="4" name="Slide Number Placeholder 3">
            <a:extLst>
              <a:ext uri="{FF2B5EF4-FFF2-40B4-BE49-F238E27FC236}">
                <a16:creationId xmlns:a16="http://schemas.microsoft.com/office/drawing/2014/main" id="{ADA8D1CB-81BE-664C-7E28-913587E2D5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B2D8-A024-4F67-AEA0-6867EA5FA06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7228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F9133F-AAB3-50A3-D610-4745702BD7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D71B3F2-636F-F26E-A4A9-E36B16E49D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56EF504-C445-5563-7566-12F6ED7B3351}"/>
              </a:ext>
            </a:extLst>
          </p:cNvPr>
          <p:cNvSpPr>
            <a:spLocks noGrp="1"/>
          </p:cNvSpPr>
          <p:nvPr>
            <p:ph type="dt" sz="half" idx="10"/>
          </p:nvPr>
        </p:nvSpPr>
        <p:spPr>
          <a:xfrm>
            <a:off x="838200" y="6356350"/>
            <a:ext cx="2743200" cy="365125"/>
          </a:xfrm>
          <a:prstGeom prst="rect">
            <a:avLst/>
          </a:prstGeom>
        </p:spPr>
        <p:txBody>
          <a:bodyPr/>
          <a:lstStyle/>
          <a:p>
            <a:fld id="{8656AEEE-D2E5-4749-AB4E-B563FB769988}"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2F485934-5EF9-E2E9-C510-CCA01664D22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F84BA7-67BB-7E7F-5CDD-E90389D04D86}"/>
              </a:ext>
            </a:extLst>
          </p:cNvPr>
          <p:cNvSpPr>
            <a:spLocks noGrp="1"/>
          </p:cNvSpPr>
          <p:nvPr>
            <p:ph type="sldNum" sz="quarter" idx="12"/>
          </p:nvPr>
        </p:nvSpPr>
        <p:spPr>
          <a:xfrm>
            <a:off x="8610600" y="6356350"/>
            <a:ext cx="2743200" cy="365125"/>
          </a:xfrm>
          <a:prstGeom prst="rect">
            <a:avLst/>
          </a:prstGeom>
        </p:spPr>
        <p:txBody>
          <a:bodyPr/>
          <a:lstStyle/>
          <a:p>
            <a:fld id="{E81F821C-0C8F-475E-9FB2-19F18BB953F5}" type="slidenum">
              <a:rPr lang="zh-CN" altLang="en-US" smtClean="0"/>
              <a:t>‹#›</a:t>
            </a:fld>
            <a:endParaRPr lang="zh-CN" altLang="en-US"/>
          </a:p>
        </p:txBody>
      </p:sp>
    </p:spTree>
    <p:extLst>
      <p:ext uri="{BB962C8B-B14F-4D97-AF65-F5344CB8AC3E}">
        <p14:creationId xmlns:p14="http://schemas.microsoft.com/office/powerpoint/2010/main" val="2072574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53B73D-5A1F-16F0-0C2D-3D47D24DAA8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F805CAD-D8D5-9632-2A26-F5D12BA8BC9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C54783D-2C92-6AA6-E6D8-F4921E647DC6}"/>
              </a:ext>
            </a:extLst>
          </p:cNvPr>
          <p:cNvSpPr>
            <a:spLocks noGrp="1"/>
          </p:cNvSpPr>
          <p:nvPr>
            <p:ph type="dt" sz="half" idx="10"/>
          </p:nvPr>
        </p:nvSpPr>
        <p:spPr>
          <a:xfrm>
            <a:off x="838200" y="6356350"/>
            <a:ext cx="2743200" cy="365125"/>
          </a:xfrm>
          <a:prstGeom prst="rect">
            <a:avLst/>
          </a:prstGeom>
        </p:spPr>
        <p:txBody>
          <a:bodyPr/>
          <a:lstStyle/>
          <a:p>
            <a:fld id="{8656AEEE-D2E5-4749-AB4E-B563FB769988}"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54A63803-F3EA-679B-28F6-33BD43D24A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32F605A-E969-BFC4-3CBD-3468A756A7A9}"/>
              </a:ext>
            </a:extLst>
          </p:cNvPr>
          <p:cNvSpPr>
            <a:spLocks noGrp="1"/>
          </p:cNvSpPr>
          <p:nvPr>
            <p:ph type="sldNum" sz="quarter" idx="12"/>
          </p:nvPr>
        </p:nvSpPr>
        <p:spPr>
          <a:xfrm>
            <a:off x="8610600" y="6356350"/>
            <a:ext cx="2743200" cy="365125"/>
          </a:xfrm>
          <a:prstGeom prst="rect">
            <a:avLst/>
          </a:prstGeom>
        </p:spPr>
        <p:txBody>
          <a:bodyPr/>
          <a:lstStyle/>
          <a:p>
            <a:fld id="{E81F821C-0C8F-475E-9FB2-19F18BB953F5}" type="slidenum">
              <a:rPr lang="zh-CN" altLang="en-US" smtClean="0"/>
              <a:t>‹#›</a:t>
            </a:fld>
            <a:endParaRPr lang="zh-CN" altLang="en-US"/>
          </a:p>
        </p:txBody>
      </p:sp>
    </p:spTree>
    <p:extLst>
      <p:ext uri="{BB962C8B-B14F-4D97-AF65-F5344CB8AC3E}">
        <p14:creationId xmlns:p14="http://schemas.microsoft.com/office/powerpoint/2010/main" val="301064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998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alphaModFix amt="82000"/>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742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userDrawn="1"/>
        </p:nvPicPr>
        <p:blipFill>
          <a:blip r:embed="rId2"/>
          <a:stretch>
            <a:fillRect/>
          </a:stretch>
        </p:blipFill>
        <p:spPr>
          <a:xfrm>
            <a:off x="0" y="11856"/>
            <a:ext cx="12192000" cy="6834289"/>
          </a:xfrm>
          <a:prstGeom prst="rect">
            <a:avLst/>
          </a:prstGeom>
        </p:spPr>
      </p:pic>
    </p:spTree>
    <p:extLst>
      <p:ext uri="{BB962C8B-B14F-4D97-AF65-F5344CB8AC3E}">
        <p14:creationId xmlns:p14="http://schemas.microsoft.com/office/powerpoint/2010/main" val="2416842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6"/>
            <a:ext cx="12192000" cy="6834289"/>
          </a:xfrm>
          <a:prstGeom prst="rect">
            <a:avLst/>
          </a:prstGeom>
        </p:spPr>
      </p:pic>
    </p:spTree>
    <p:extLst>
      <p:ext uri="{BB962C8B-B14F-4D97-AF65-F5344CB8AC3E}">
        <p14:creationId xmlns:p14="http://schemas.microsoft.com/office/powerpoint/2010/main" val="101478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2109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382F4-E265-336B-F316-FC8473287C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D7B4AD-6963-2E03-5366-81EA8FF3721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7EC2DFF-55CE-C007-1FBB-3D1CEF74D050}"/>
              </a:ext>
            </a:extLst>
          </p:cNvPr>
          <p:cNvSpPr>
            <a:spLocks noGrp="1"/>
          </p:cNvSpPr>
          <p:nvPr>
            <p:ph type="dt" sz="half" idx="10"/>
          </p:nvPr>
        </p:nvSpPr>
        <p:spPr>
          <a:xfrm>
            <a:off x="838200" y="6356350"/>
            <a:ext cx="2743200" cy="365125"/>
          </a:xfrm>
          <a:prstGeom prst="rect">
            <a:avLst/>
          </a:prstGeom>
        </p:spPr>
        <p:txBody>
          <a:bodyPr/>
          <a:lstStyle/>
          <a:p>
            <a:fld id="{8656AEEE-D2E5-4749-AB4E-B563FB769988}"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93AD3E40-B6EA-B390-CC49-5D58354D1F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7387281-D2F2-5A0E-A4F0-3802C8557469}"/>
              </a:ext>
            </a:extLst>
          </p:cNvPr>
          <p:cNvSpPr>
            <a:spLocks noGrp="1"/>
          </p:cNvSpPr>
          <p:nvPr>
            <p:ph type="sldNum" sz="quarter" idx="12"/>
          </p:nvPr>
        </p:nvSpPr>
        <p:spPr>
          <a:xfrm>
            <a:off x="8610600" y="6356350"/>
            <a:ext cx="2743200" cy="365125"/>
          </a:xfrm>
          <a:prstGeom prst="rect">
            <a:avLst/>
          </a:prstGeom>
        </p:spPr>
        <p:txBody>
          <a:bodyPr/>
          <a:lstStyle/>
          <a:p>
            <a:fld id="{E81F821C-0C8F-475E-9FB2-19F18BB953F5}" type="slidenum">
              <a:rPr lang="zh-CN" altLang="en-US" smtClean="0"/>
              <a:t>‹#›</a:t>
            </a:fld>
            <a:endParaRPr lang="zh-CN" altLang="en-US"/>
          </a:p>
        </p:txBody>
      </p:sp>
    </p:spTree>
    <p:extLst>
      <p:ext uri="{BB962C8B-B14F-4D97-AF65-F5344CB8AC3E}">
        <p14:creationId xmlns:p14="http://schemas.microsoft.com/office/powerpoint/2010/main" val="858877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AB9DB-CA52-2297-30A6-6A5DFC1838F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13B3C3-ACD4-3127-BE30-56E4D5F157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674DFF-277C-9C6B-A06B-06B01FFD0835}"/>
              </a:ext>
            </a:extLst>
          </p:cNvPr>
          <p:cNvSpPr>
            <a:spLocks noGrp="1"/>
          </p:cNvSpPr>
          <p:nvPr>
            <p:ph type="dt" sz="half" idx="10"/>
          </p:nvPr>
        </p:nvSpPr>
        <p:spPr>
          <a:xfrm>
            <a:off x="838200" y="6356350"/>
            <a:ext cx="2743200" cy="365125"/>
          </a:xfrm>
          <a:prstGeom prst="rect">
            <a:avLst/>
          </a:prstGeom>
        </p:spPr>
        <p:txBody>
          <a:bodyPr/>
          <a:lstStyle/>
          <a:p>
            <a:fld id="{8656AEEE-D2E5-4749-AB4E-B563FB769988}"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89E130C9-AF1A-F9EF-AE96-8F137B6E02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3DC8754-B532-E21F-5E34-36A36305BBA3}"/>
              </a:ext>
            </a:extLst>
          </p:cNvPr>
          <p:cNvSpPr>
            <a:spLocks noGrp="1"/>
          </p:cNvSpPr>
          <p:nvPr>
            <p:ph type="sldNum" sz="quarter" idx="12"/>
          </p:nvPr>
        </p:nvSpPr>
        <p:spPr>
          <a:xfrm>
            <a:off x="8610600" y="6356350"/>
            <a:ext cx="2743200" cy="365125"/>
          </a:xfrm>
          <a:prstGeom prst="rect">
            <a:avLst/>
          </a:prstGeom>
        </p:spPr>
        <p:txBody>
          <a:bodyPr/>
          <a:lstStyle/>
          <a:p>
            <a:fld id="{E81F821C-0C8F-475E-9FB2-19F18BB953F5}" type="slidenum">
              <a:rPr lang="zh-CN" altLang="en-US" smtClean="0"/>
              <a:t>‹#›</a:t>
            </a:fld>
            <a:endParaRPr lang="zh-CN" altLang="en-US"/>
          </a:p>
        </p:txBody>
      </p:sp>
    </p:spTree>
    <p:extLst>
      <p:ext uri="{BB962C8B-B14F-4D97-AF65-F5344CB8AC3E}">
        <p14:creationId xmlns:p14="http://schemas.microsoft.com/office/powerpoint/2010/main" val="3205658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D746C1-A2D1-94B4-5CAA-57C0D44B6A2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A4EC052-40A5-7ACD-BEC8-1A83A37B9BF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72C238D-EF20-5034-23D1-3162EE1368B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150E199-1FDC-54CA-F66D-B2DD730FF845}"/>
              </a:ext>
            </a:extLst>
          </p:cNvPr>
          <p:cNvSpPr>
            <a:spLocks noGrp="1"/>
          </p:cNvSpPr>
          <p:nvPr>
            <p:ph type="dt" sz="half" idx="10"/>
          </p:nvPr>
        </p:nvSpPr>
        <p:spPr>
          <a:xfrm>
            <a:off x="838200" y="6356350"/>
            <a:ext cx="2743200" cy="365125"/>
          </a:xfrm>
          <a:prstGeom prst="rect">
            <a:avLst/>
          </a:prstGeom>
        </p:spPr>
        <p:txBody>
          <a:bodyPr/>
          <a:lstStyle/>
          <a:p>
            <a:fld id="{8656AEEE-D2E5-4749-AB4E-B563FB769988}"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7C18492A-C128-9769-BFDC-05464D1D1F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14B679B-5508-F640-CF86-DDC74C7D6BF1}"/>
              </a:ext>
            </a:extLst>
          </p:cNvPr>
          <p:cNvSpPr>
            <a:spLocks noGrp="1"/>
          </p:cNvSpPr>
          <p:nvPr>
            <p:ph type="sldNum" sz="quarter" idx="12"/>
          </p:nvPr>
        </p:nvSpPr>
        <p:spPr>
          <a:xfrm>
            <a:off x="8610600" y="6356350"/>
            <a:ext cx="2743200" cy="365125"/>
          </a:xfrm>
          <a:prstGeom prst="rect">
            <a:avLst/>
          </a:prstGeom>
        </p:spPr>
        <p:txBody>
          <a:bodyPr/>
          <a:lstStyle/>
          <a:p>
            <a:fld id="{E81F821C-0C8F-475E-9FB2-19F18BB953F5}" type="slidenum">
              <a:rPr lang="zh-CN" altLang="en-US" smtClean="0"/>
              <a:t>‹#›</a:t>
            </a:fld>
            <a:endParaRPr lang="zh-CN" altLang="en-US"/>
          </a:p>
        </p:txBody>
      </p:sp>
    </p:spTree>
    <p:extLst>
      <p:ext uri="{BB962C8B-B14F-4D97-AF65-F5344CB8AC3E}">
        <p14:creationId xmlns:p14="http://schemas.microsoft.com/office/powerpoint/2010/main" val="1021017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A7D4BE-E944-60F4-6F11-CB0CF7A150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4E76140-FAC3-DF2C-56AD-D5864A58E4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94239F0-4A4C-8034-3ABD-784C31B64AE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F6F9C5-2E10-537B-5796-16D1A60C5F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91165AF-6D5C-74B4-78B8-70838312E34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EAD0E8B-E9CF-8A7C-4722-D12D15DC8F8D}"/>
              </a:ext>
            </a:extLst>
          </p:cNvPr>
          <p:cNvSpPr>
            <a:spLocks noGrp="1"/>
          </p:cNvSpPr>
          <p:nvPr>
            <p:ph type="dt" sz="half" idx="10"/>
          </p:nvPr>
        </p:nvSpPr>
        <p:spPr>
          <a:xfrm>
            <a:off x="838200" y="6356350"/>
            <a:ext cx="2743200" cy="365125"/>
          </a:xfrm>
          <a:prstGeom prst="rect">
            <a:avLst/>
          </a:prstGeom>
        </p:spPr>
        <p:txBody>
          <a:bodyPr/>
          <a:lstStyle/>
          <a:p>
            <a:fld id="{8656AEEE-D2E5-4749-AB4E-B563FB769988}" type="datetimeFigureOut">
              <a:rPr lang="zh-CN" altLang="en-US" smtClean="0"/>
              <a:t>2024/12/10</a:t>
            </a:fld>
            <a:endParaRPr lang="zh-CN" altLang="en-US"/>
          </a:p>
        </p:txBody>
      </p:sp>
      <p:sp>
        <p:nvSpPr>
          <p:cNvPr id="8" name="页脚占位符 7">
            <a:extLst>
              <a:ext uri="{FF2B5EF4-FFF2-40B4-BE49-F238E27FC236}">
                <a16:creationId xmlns:a16="http://schemas.microsoft.com/office/drawing/2014/main" id="{A5E51284-AF8F-BBA7-0EFE-5E7599B05DD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E2EE541-CDC9-A3B8-8BFC-28DA2116A416}"/>
              </a:ext>
            </a:extLst>
          </p:cNvPr>
          <p:cNvSpPr>
            <a:spLocks noGrp="1"/>
          </p:cNvSpPr>
          <p:nvPr>
            <p:ph type="sldNum" sz="quarter" idx="12"/>
          </p:nvPr>
        </p:nvSpPr>
        <p:spPr>
          <a:xfrm>
            <a:off x="8610600" y="6356350"/>
            <a:ext cx="2743200" cy="365125"/>
          </a:xfrm>
          <a:prstGeom prst="rect">
            <a:avLst/>
          </a:prstGeom>
        </p:spPr>
        <p:txBody>
          <a:bodyPr/>
          <a:lstStyle/>
          <a:p>
            <a:fld id="{E81F821C-0C8F-475E-9FB2-19F18BB953F5}" type="slidenum">
              <a:rPr lang="zh-CN" altLang="en-US" smtClean="0"/>
              <a:t>‹#›</a:t>
            </a:fld>
            <a:endParaRPr lang="zh-CN" altLang="en-US"/>
          </a:p>
        </p:txBody>
      </p:sp>
    </p:spTree>
    <p:extLst>
      <p:ext uri="{BB962C8B-B14F-4D97-AF65-F5344CB8AC3E}">
        <p14:creationId xmlns:p14="http://schemas.microsoft.com/office/powerpoint/2010/main" val="300525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等腰三角形 7">
            <a:extLst>
              <a:ext uri="{FF2B5EF4-FFF2-40B4-BE49-F238E27FC236}">
                <a16:creationId xmlns:a16="http://schemas.microsoft.com/office/drawing/2014/main" id="{E530E6F4-D35D-7019-BD3E-177D9193253C}"/>
              </a:ext>
            </a:extLst>
          </p:cNvPr>
          <p:cNvSpPr/>
          <p:nvPr userDrawn="1"/>
        </p:nvSpPr>
        <p:spPr>
          <a:xfrm rot="5400000">
            <a:off x="424554" y="673671"/>
            <a:ext cx="278868" cy="173774"/>
          </a:xfrm>
          <a:prstGeom prst="triangle">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标题 1">
            <a:extLst>
              <a:ext uri="{FF2B5EF4-FFF2-40B4-BE49-F238E27FC236}">
                <a16:creationId xmlns:a16="http://schemas.microsoft.com/office/drawing/2014/main" id="{C04042E1-DC90-FA89-03C1-3803DCC7CF98}"/>
              </a:ext>
            </a:extLst>
          </p:cNvPr>
          <p:cNvSpPr>
            <a:spLocks noGrp="1"/>
          </p:cNvSpPr>
          <p:nvPr>
            <p:ph type="title" hasCustomPrompt="1"/>
          </p:nvPr>
        </p:nvSpPr>
        <p:spPr>
          <a:xfrm>
            <a:off x="727075" y="473220"/>
            <a:ext cx="10426700" cy="574675"/>
          </a:xfrm>
        </p:spPr>
        <p:txBody>
          <a:bodyPr>
            <a:normAutofit/>
          </a:bodyPr>
          <a:lstStyle>
            <a:lvl1pPr>
              <a:defRPr sz="2800" b="1">
                <a:solidFill>
                  <a:schemeClr val="bg2">
                    <a:lumMod val="10000"/>
                  </a:schemeClr>
                </a:solidFill>
                <a:latin typeface="微软雅黑" panose="020B0503020204020204" pitchFamily="34" charset="-122"/>
                <a:ea typeface="微软雅黑" panose="020B0503020204020204" pitchFamily="34" charset="-122"/>
              </a:defRPr>
            </a:lvl1pPr>
          </a:lstStyle>
          <a:p>
            <a:r>
              <a:rPr lang="zh-CN" altLang="en-US" dirty="0"/>
              <a:t>标题</a:t>
            </a:r>
          </a:p>
        </p:txBody>
      </p:sp>
    </p:spTree>
    <p:extLst>
      <p:ext uri="{BB962C8B-B14F-4D97-AF65-F5344CB8AC3E}">
        <p14:creationId xmlns:p14="http://schemas.microsoft.com/office/powerpoint/2010/main" val="1941436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5" name="等腰三角形 4">
            <a:extLst>
              <a:ext uri="{FF2B5EF4-FFF2-40B4-BE49-F238E27FC236}">
                <a16:creationId xmlns:a16="http://schemas.microsoft.com/office/drawing/2014/main" id="{123AD87E-C8AD-F14F-808E-BE197992E1EA}"/>
              </a:ext>
            </a:extLst>
          </p:cNvPr>
          <p:cNvSpPr/>
          <p:nvPr userDrawn="1"/>
        </p:nvSpPr>
        <p:spPr>
          <a:xfrm rot="5400000">
            <a:off x="424554" y="673671"/>
            <a:ext cx="278868" cy="173774"/>
          </a:xfrm>
          <a:prstGeom prst="triangle">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1">
            <a:extLst>
              <a:ext uri="{FF2B5EF4-FFF2-40B4-BE49-F238E27FC236}">
                <a16:creationId xmlns:a16="http://schemas.microsoft.com/office/drawing/2014/main" id="{571E979C-DD0D-252D-8D67-3DFE0ECF0B83}"/>
              </a:ext>
            </a:extLst>
          </p:cNvPr>
          <p:cNvSpPr>
            <a:spLocks noGrp="1"/>
          </p:cNvSpPr>
          <p:nvPr>
            <p:ph type="title" hasCustomPrompt="1"/>
          </p:nvPr>
        </p:nvSpPr>
        <p:spPr>
          <a:xfrm>
            <a:off x="736600" y="473220"/>
            <a:ext cx="10426700" cy="574675"/>
          </a:xfrm>
        </p:spPr>
        <p:txBody>
          <a:bodyPr>
            <a:normAutofit/>
          </a:bodyPr>
          <a:lstStyle>
            <a:lvl1pPr>
              <a:defRPr sz="2800" b="1">
                <a:solidFill>
                  <a:schemeClr val="bg2">
                    <a:lumMod val="10000"/>
                  </a:schemeClr>
                </a:solidFill>
                <a:latin typeface="微软雅黑" panose="020B0503020204020204" pitchFamily="34" charset="-122"/>
                <a:ea typeface="微软雅黑" panose="020B0503020204020204" pitchFamily="34" charset="-122"/>
              </a:defRPr>
            </a:lvl1pPr>
          </a:lstStyle>
          <a:p>
            <a:r>
              <a:rPr lang="zh-CN" altLang="en-US" dirty="0"/>
              <a:t>标题</a:t>
            </a:r>
          </a:p>
        </p:txBody>
      </p:sp>
      <p:sp>
        <p:nvSpPr>
          <p:cNvPr id="2" name="文本占位符 2">
            <a:extLst>
              <a:ext uri="{FF2B5EF4-FFF2-40B4-BE49-F238E27FC236}">
                <a16:creationId xmlns:a16="http://schemas.microsoft.com/office/drawing/2014/main" id="{D46CF3D7-3CE4-65A0-87FD-1D17DB190DEE}"/>
              </a:ext>
            </a:extLst>
          </p:cNvPr>
          <p:cNvSpPr>
            <a:spLocks noGrp="1"/>
          </p:cNvSpPr>
          <p:nvPr>
            <p:ph type="body" idx="1"/>
          </p:nvPr>
        </p:nvSpPr>
        <p:spPr>
          <a:xfrm>
            <a:off x="736600" y="1439863"/>
            <a:ext cx="10610850" cy="1500187"/>
          </a:xfrm>
        </p:spPr>
        <p:txBody>
          <a:bodyPr>
            <a:normAutofit/>
          </a:bodyPr>
          <a:lstStyle>
            <a:lvl1pPr marL="0" indent="0">
              <a:buNone/>
              <a:defRPr sz="3200">
                <a:solidFill>
                  <a:schemeClr val="bg2">
                    <a:lumMod val="25000"/>
                  </a:schemeClr>
                </a:solidFill>
                <a:latin typeface="微软雅黑" panose="020B0503020204020204" pitchFamily="34" charset="-122"/>
                <a:ea typeface="微软雅黑" panose="020B0503020204020204" pitchFamily="34" charset="-122"/>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dirty="0"/>
              <a:t>单击此处编辑母版文本样式</a:t>
            </a:r>
          </a:p>
        </p:txBody>
      </p:sp>
    </p:spTree>
    <p:extLst>
      <p:ext uri="{BB962C8B-B14F-4D97-AF65-F5344CB8AC3E}">
        <p14:creationId xmlns:p14="http://schemas.microsoft.com/office/powerpoint/2010/main" val="4140173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3BC69-2835-C558-562D-9AFE2BE433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AA4D34-D3E9-6F52-B0B1-5277E52238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71E4F12-F25D-8FA9-A09F-2BE9DEB4E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7AA3E20-AD26-B8E7-8C23-B49B7EDC01E7}"/>
              </a:ext>
            </a:extLst>
          </p:cNvPr>
          <p:cNvSpPr>
            <a:spLocks noGrp="1"/>
          </p:cNvSpPr>
          <p:nvPr>
            <p:ph type="dt" sz="half" idx="10"/>
          </p:nvPr>
        </p:nvSpPr>
        <p:spPr>
          <a:xfrm>
            <a:off x="838200" y="6356350"/>
            <a:ext cx="2743200" cy="365125"/>
          </a:xfrm>
          <a:prstGeom prst="rect">
            <a:avLst/>
          </a:prstGeom>
        </p:spPr>
        <p:txBody>
          <a:bodyPr/>
          <a:lstStyle/>
          <a:p>
            <a:fld id="{8656AEEE-D2E5-4749-AB4E-B563FB769988}"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509A7B66-2600-1797-0426-5DC1BB032DD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2D289B-8281-020A-FE45-C450C7F44BFE}"/>
              </a:ext>
            </a:extLst>
          </p:cNvPr>
          <p:cNvSpPr>
            <a:spLocks noGrp="1"/>
          </p:cNvSpPr>
          <p:nvPr>
            <p:ph type="sldNum" sz="quarter" idx="12"/>
          </p:nvPr>
        </p:nvSpPr>
        <p:spPr>
          <a:xfrm>
            <a:off x="8610600" y="6356350"/>
            <a:ext cx="2743200" cy="365125"/>
          </a:xfrm>
          <a:prstGeom prst="rect">
            <a:avLst/>
          </a:prstGeom>
        </p:spPr>
        <p:txBody>
          <a:bodyPr/>
          <a:lstStyle/>
          <a:p>
            <a:fld id="{E81F821C-0C8F-475E-9FB2-19F18BB953F5}" type="slidenum">
              <a:rPr lang="zh-CN" altLang="en-US" smtClean="0"/>
              <a:t>‹#›</a:t>
            </a:fld>
            <a:endParaRPr lang="zh-CN" altLang="en-US"/>
          </a:p>
        </p:txBody>
      </p:sp>
    </p:spTree>
    <p:extLst>
      <p:ext uri="{BB962C8B-B14F-4D97-AF65-F5344CB8AC3E}">
        <p14:creationId xmlns:p14="http://schemas.microsoft.com/office/powerpoint/2010/main" val="900168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B3855F-9410-738B-ACC6-D308716DDF1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4605C0E-B85D-D03E-7AED-04526E2AA3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3A2DCE1-197F-21DF-8371-2864C7612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6F7D30-B12E-429E-FEA9-682B3F393B7C}"/>
              </a:ext>
            </a:extLst>
          </p:cNvPr>
          <p:cNvSpPr>
            <a:spLocks noGrp="1"/>
          </p:cNvSpPr>
          <p:nvPr>
            <p:ph type="dt" sz="half" idx="10"/>
          </p:nvPr>
        </p:nvSpPr>
        <p:spPr>
          <a:xfrm>
            <a:off x="838200" y="6356350"/>
            <a:ext cx="2743200" cy="365125"/>
          </a:xfrm>
          <a:prstGeom prst="rect">
            <a:avLst/>
          </a:prstGeom>
        </p:spPr>
        <p:txBody>
          <a:bodyPr/>
          <a:lstStyle/>
          <a:p>
            <a:fld id="{8656AEEE-D2E5-4749-AB4E-B563FB769988}"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261E26D6-48C0-4EDC-F766-0B5281F590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68A2194-160E-AB47-98A0-10C7C3D92234}"/>
              </a:ext>
            </a:extLst>
          </p:cNvPr>
          <p:cNvSpPr>
            <a:spLocks noGrp="1"/>
          </p:cNvSpPr>
          <p:nvPr>
            <p:ph type="sldNum" sz="quarter" idx="12"/>
          </p:nvPr>
        </p:nvSpPr>
        <p:spPr>
          <a:xfrm>
            <a:off x="8610600" y="6356350"/>
            <a:ext cx="2743200" cy="365125"/>
          </a:xfrm>
          <a:prstGeom prst="rect">
            <a:avLst/>
          </a:prstGeom>
        </p:spPr>
        <p:txBody>
          <a:bodyPr/>
          <a:lstStyle/>
          <a:p>
            <a:fld id="{E81F821C-0C8F-475E-9FB2-19F18BB953F5}" type="slidenum">
              <a:rPr lang="zh-CN" altLang="en-US" smtClean="0"/>
              <a:t>‹#›</a:t>
            </a:fld>
            <a:endParaRPr lang="zh-CN" altLang="en-US"/>
          </a:p>
        </p:txBody>
      </p:sp>
    </p:spTree>
    <p:extLst>
      <p:ext uri="{BB962C8B-B14F-4D97-AF65-F5344CB8AC3E}">
        <p14:creationId xmlns:p14="http://schemas.microsoft.com/office/powerpoint/2010/main" val="326291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F515C03-5537-CE27-798D-F89310FAC4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37C31E1-AC73-10CE-35E9-A08BEC83BB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83363224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4" r:id="rId6"/>
    <p:sldLayoutId id="2147483691" r:id="rId7"/>
    <p:sldLayoutId id="2147483685" r:id="rId8"/>
    <p:sldLayoutId id="2147483686" r:id="rId9"/>
    <p:sldLayoutId id="2147483687" r:id="rId10"/>
    <p:sldLayoutId id="2147483688" r:id="rId11"/>
    <p:sldLayoutId id="2147483690" r:id="rId12"/>
    <p:sldLayoutId id="2147483692" r:id="rId13"/>
    <p:sldLayoutId id="2147483693" r:id="rId14"/>
    <p:sldLayoutId id="214748369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9.mp3"/><Relationship Id="rId7" Type="http://schemas.openxmlformats.org/officeDocument/2006/relationships/image" Target="../media/image10.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10.xml"/><Relationship Id="rId5" Type="http://schemas.openxmlformats.org/officeDocument/2006/relationships/slideLayout" Target="../slideLayouts/slideLayout6.xml"/><Relationship Id="rId4" Type="http://schemas.openxmlformats.org/officeDocument/2006/relationships/audio" Target="../media/media9.mp3"/></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png"/><Relationship Id="rId5" Type="http://schemas.openxmlformats.org/officeDocument/2006/relationships/image" Target="../media/image16.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jp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image" Target="../media/image18.tif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microsoft.com/office/2007/relationships/media" Target="../media/media15.mp3"/><Relationship Id="rId7" Type="http://schemas.openxmlformats.org/officeDocument/2006/relationships/image" Target="../media/image6.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notesSlide" Target="../notesSlides/notesSlide20.xml"/><Relationship Id="rId5" Type="http://schemas.openxmlformats.org/officeDocument/2006/relationships/slideLayout" Target="../slideLayouts/slideLayout6.xml"/><Relationship Id="rId4" Type="http://schemas.openxmlformats.org/officeDocument/2006/relationships/audio" Target="../media/media15.mp3"/></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6.xml"/><Relationship Id="rId7" Type="http://schemas.openxmlformats.org/officeDocument/2006/relationships/image" Target="../media/image22.jp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microsoft.com/office/2007/relationships/media" Target="../media/media22.mp3"/><Relationship Id="rId7" Type="http://schemas.openxmlformats.org/officeDocument/2006/relationships/image" Target="../media/image6.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notesSlide" Target="../notesSlides/notesSlide28.xml"/><Relationship Id="rId5" Type="http://schemas.openxmlformats.org/officeDocument/2006/relationships/slideLayout" Target="../slideLayouts/slideLayout6.xml"/><Relationship Id="rId4" Type="http://schemas.openxmlformats.org/officeDocument/2006/relationships/audio" Target="../media/media22.mp3"/></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5" Type="http://schemas.openxmlformats.org/officeDocument/2006/relationships/slideLayout" Target="../slideLayouts/slideLayout11.xml"/><Relationship Id="rId4" Type="http://schemas.openxmlformats.org/officeDocument/2006/relationships/audio" Target="../media/media2.m4a"/></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microsoft.com/office/2007/relationships/media" Target="../media/media25.mp3"/><Relationship Id="rId7" Type="http://schemas.openxmlformats.org/officeDocument/2006/relationships/slideLayout" Target="../slideLayouts/slideLayout6.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media26.mp3"/><Relationship Id="rId5" Type="http://schemas.microsoft.com/office/2007/relationships/media" Target="../media/media26.mp3"/><Relationship Id="rId4" Type="http://schemas.openxmlformats.org/officeDocument/2006/relationships/audio" Target="../media/media25.mp3"/><Relationship Id="rId9"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6.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notesSlide" Target="../notesSlides/notesSlide47.xml"/><Relationship Id="rId5" Type="http://schemas.openxmlformats.org/officeDocument/2006/relationships/slideLayout" Target="../slideLayouts/slideLayout6.xml"/><Relationship Id="rId4" Type="http://schemas.openxmlformats.org/officeDocument/2006/relationships/audio" Target="../media/media28.mp3"/></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6.png"/><Relationship Id="rId5" Type="http://schemas.openxmlformats.org/officeDocument/2006/relationships/image" Target="../media/image50.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6.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6.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6.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p3"/><Relationship Id="rId7" Type="http://schemas.openxmlformats.org/officeDocument/2006/relationships/image" Target="../media/image7.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audio" Target="../media/media4.mp3"/></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7.mp3"/><Relationship Id="rId7" Type="http://schemas.openxmlformats.org/officeDocument/2006/relationships/image" Target="../media/image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9.xml"/><Relationship Id="rId5" Type="http://schemas.openxmlformats.org/officeDocument/2006/relationships/slideLayout" Target="../slideLayouts/slideLayout6.xml"/><Relationship Id="rId4" Type="http://schemas.openxmlformats.org/officeDocument/2006/relationships/audio" Target="../media/media7.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17864-E950-B494-ABDB-ACFC1C1B2327}"/>
            </a:ext>
          </a:extLst>
        </p:cNvPr>
        <p:cNvGrpSpPr/>
        <p:nvPr/>
      </p:nvGrpSpPr>
      <p:grpSpPr>
        <a:xfrm>
          <a:off x="0" y="0"/>
          <a:ext cx="0" cy="0"/>
          <a:chOff x="0" y="0"/>
          <a:chExt cx="0" cy="0"/>
        </a:xfrm>
      </p:grpSpPr>
      <p:pic>
        <p:nvPicPr>
          <p:cNvPr id="6" name="图片 5" descr="图片包含 烟, 户外, 自然, 蒸汽&#10;&#10;描述已自动生成">
            <a:extLst>
              <a:ext uri="{FF2B5EF4-FFF2-40B4-BE49-F238E27FC236}">
                <a16:creationId xmlns:a16="http://schemas.microsoft.com/office/drawing/2014/main" id="{F0D1D69E-98B5-37ED-6052-0D5524892212}"/>
              </a:ext>
            </a:extLst>
          </p:cNvPr>
          <p:cNvPicPr>
            <a:picLocks noChangeAspect="1"/>
          </p:cNvPicPr>
          <p:nvPr/>
        </p:nvPicPr>
        <p:blipFill>
          <a:blip r:embed="rId3"/>
          <a:stretch>
            <a:fillRect/>
          </a:stretch>
        </p:blipFill>
        <p:spPr>
          <a:xfrm>
            <a:off x="3857625" y="-4217703"/>
            <a:ext cx="8334375" cy="11316890"/>
          </a:xfrm>
          <a:prstGeom prst="rect">
            <a:avLst/>
          </a:prstGeom>
        </p:spPr>
      </p:pic>
      <p:pic>
        <p:nvPicPr>
          <p:cNvPr id="10" name="图片 9">
            <a:extLst>
              <a:ext uri="{FF2B5EF4-FFF2-40B4-BE49-F238E27FC236}">
                <a16:creationId xmlns:a16="http://schemas.microsoft.com/office/drawing/2014/main" id="{EE602CB4-1CA0-0ED4-1A6D-F439B7BDB7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7" name="TextBox 1">
            <a:extLst>
              <a:ext uri="{FF2B5EF4-FFF2-40B4-BE49-F238E27FC236}">
                <a16:creationId xmlns:a16="http://schemas.microsoft.com/office/drawing/2014/main" id="{D96F8B99-FAC7-9AFD-FDBD-2E9EE18F07D1}"/>
              </a:ext>
            </a:extLst>
          </p:cNvPr>
          <p:cNvSpPr txBox="1"/>
          <p:nvPr/>
        </p:nvSpPr>
        <p:spPr>
          <a:xfrm>
            <a:off x="655232" y="1093718"/>
            <a:ext cx="7707810" cy="243143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5400" b="1" dirty="0">
                <a:solidFill>
                  <a:schemeClr val="bg1"/>
                </a:solidFill>
                <a:latin typeface="微软雅黑" panose="020B0503020204020204" pitchFamily="34" charset="-122"/>
                <a:ea typeface="微软雅黑" panose="020B0503020204020204" pitchFamily="34" charset="-122"/>
              </a:rPr>
              <a:t>犹太民族</a:t>
            </a:r>
            <a:r>
              <a:rPr lang="en-US" altLang="zh-CN" sz="2400" b="1" dirty="0">
                <a:solidFill>
                  <a:schemeClr val="bg1"/>
                </a:solidFill>
                <a:latin typeface="微软雅黑" panose="020B0503020204020204" pitchFamily="34" charset="-122"/>
                <a:ea typeface="微软雅黑" panose="020B0503020204020204" pitchFamily="34" charset="-122"/>
              </a:rPr>
              <a:t>&amp;</a:t>
            </a:r>
          </a:p>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以巴冲突</a:t>
            </a:r>
            <a:endParaRPr kumimoji="0" lang="en-US" altLang="zh-CN" sz="5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基督徒应该如何看待？</a:t>
            </a:r>
            <a:endParaRPr kumimoji="0" 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1" name="椭圆 10">
            <a:extLst>
              <a:ext uri="{FF2B5EF4-FFF2-40B4-BE49-F238E27FC236}">
                <a16:creationId xmlns:a16="http://schemas.microsoft.com/office/drawing/2014/main" id="{C8CA5DED-C03C-E5C7-79D3-487D2BFCE822}"/>
              </a:ext>
            </a:extLst>
          </p:cNvPr>
          <p:cNvSpPr/>
          <p:nvPr/>
        </p:nvSpPr>
        <p:spPr>
          <a:xfrm>
            <a:off x="10908118" y="695326"/>
            <a:ext cx="228600" cy="2286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18017AE5-3998-6543-808B-30D291891148}"/>
              </a:ext>
            </a:extLst>
          </p:cNvPr>
          <p:cNvSpPr/>
          <p:nvPr/>
        </p:nvSpPr>
        <p:spPr>
          <a:xfrm>
            <a:off x="11266302" y="698502"/>
            <a:ext cx="228600" cy="228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
            <a:extLst>
              <a:ext uri="{FF2B5EF4-FFF2-40B4-BE49-F238E27FC236}">
                <a16:creationId xmlns:a16="http://schemas.microsoft.com/office/drawing/2014/main" id="{D5A15EA9-1506-C13A-8594-0FFEEB86B30F}"/>
              </a:ext>
            </a:extLst>
          </p:cNvPr>
          <p:cNvSpPr txBox="1"/>
          <p:nvPr/>
        </p:nvSpPr>
        <p:spPr>
          <a:xfrm>
            <a:off x="664757" y="4281805"/>
            <a:ext cx="7707810" cy="1272143"/>
          </a:xfrm>
          <a:prstGeom prst="rect">
            <a:avLst/>
          </a:prstGeom>
          <a:noFill/>
        </p:spPr>
        <p:txBody>
          <a:bodyPr wrap="square" rtlCol="0">
            <a:spAutoFit/>
          </a:bodyPr>
          <a:lstStyle/>
          <a:p>
            <a:pPr marL="0" marR="0" lvl="0" indent="0" defTabSz="914400" rtl="0" eaLnBrk="1" fontAlgn="auto" latinLnBrk="0" hangingPunct="1">
              <a:lnSpc>
                <a:spcPts val="23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巴勒斯坦属于犹太人吗？ </a:t>
            </a:r>
          </a:p>
          <a:p>
            <a:pPr marL="0" marR="0" lvl="0" indent="0" defTabSz="914400" rtl="0" eaLnBrk="1" fontAlgn="auto" latinLnBrk="0" hangingPunct="1">
              <a:lnSpc>
                <a:spcPts val="23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神赞</a:t>
            </a:r>
            <a:r>
              <a:rPr lang="zh-CN" altLang="en-US" sz="2000" dirty="0">
                <a:solidFill>
                  <a:schemeClr val="bg1"/>
                </a:solidFill>
                <a:latin typeface="微软雅黑" panose="020B0503020204020204" pitchFamily="34" charset="-122"/>
                <a:ea typeface="微软雅黑" panose="020B0503020204020204" pitchFamily="34" charset="-122"/>
              </a:rPr>
              <a:t>同</a:t>
            </a:r>
            <a:r>
              <a:rPr kumimoji="0" lang="zh-CN" altLang="en-US"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以军在加沙的所作所为吗？ </a:t>
            </a:r>
          </a:p>
          <a:p>
            <a:pPr marL="0" marR="0" lvl="0" indent="0" defTabSz="914400" rtl="0" eaLnBrk="1" fontAlgn="auto" latinLnBrk="0" hangingPunct="1">
              <a:lnSpc>
                <a:spcPts val="23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神为何选择犹太人？他们还是选民吗？</a:t>
            </a:r>
          </a:p>
          <a:p>
            <a:pPr marL="0" marR="0" lvl="0" indent="0" defTabSz="914400" rtl="0" eaLnBrk="1" fontAlgn="auto" latinLnBrk="0" hangingPunct="1">
              <a:lnSpc>
                <a:spcPts val="23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神今天</a:t>
            </a:r>
            <a:r>
              <a:rPr lang="zh-CN" altLang="en-US" sz="2000" dirty="0">
                <a:solidFill>
                  <a:schemeClr val="bg1"/>
                </a:solidFill>
                <a:latin typeface="微软雅黑" panose="020B0503020204020204" pitchFamily="34" charset="-122"/>
                <a:ea typeface="微软雅黑" panose="020B0503020204020204" pitchFamily="34" charset="-122"/>
              </a:rPr>
              <a:t>怎么使用</a:t>
            </a:r>
            <a:r>
              <a:rPr kumimoji="0" lang="zh-CN" altLang="en-US"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犹太人？</a:t>
            </a:r>
            <a:endParaRPr kumimoji="0" lang="en-US"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4046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A1777-041F-1680-BE63-D26F4936A2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C16F20-A507-A855-8D0E-05FB88343DD9}"/>
              </a:ext>
            </a:extLst>
          </p:cNvPr>
          <p:cNvSpPr txBox="1"/>
          <p:nvPr/>
        </p:nvSpPr>
        <p:spPr>
          <a:xfrm>
            <a:off x="727072" y="1381556"/>
            <a:ext cx="110934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3. </a:t>
            </a:r>
            <a:r>
              <a:rPr kumimoji="0" lang="zh-CN" altLang="en-US"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神选择了犹太人，基督是通过他们来到世界。</a:t>
            </a:r>
          </a:p>
        </p:txBody>
      </p:sp>
      <p:sp>
        <p:nvSpPr>
          <p:cNvPr id="6" name="标题 5">
            <a:extLst>
              <a:ext uri="{FF2B5EF4-FFF2-40B4-BE49-F238E27FC236}">
                <a16:creationId xmlns:a16="http://schemas.microsoft.com/office/drawing/2014/main" id="{6AE2C8FF-B7E0-18CD-4F2D-EA2CF9C860F3}"/>
              </a:ext>
            </a:extLst>
          </p:cNvPr>
          <p:cNvSpPr>
            <a:spLocks noGrp="1"/>
          </p:cNvSpPr>
          <p:nvPr>
            <p:ph type="title"/>
          </p:nvPr>
        </p:nvSpPr>
        <p:spPr/>
        <p:txBody>
          <a:bodyPr/>
          <a:lstStyle/>
          <a:p>
            <a:r>
              <a:rPr lang="zh-CN" altLang="en-US" dirty="0"/>
              <a:t>一</a:t>
            </a:r>
            <a:r>
              <a:rPr lang="en-US" altLang="zh-CN" dirty="0"/>
              <a:t>. </a:t>
            </a:r>
            <a:r>
              <a:rPr lang="zh-CN" altLang="en-US" dirty="0"/>
              <a:t>神为什么拣选犹太人？祂的目标是什么？</a:t>
            </a:r>
          </a:p>
        </p:txBody>
      </p:sp>
      <p:sp>
        <p:nvSpPr>
          <p:cNvPr id="7" name="TextBox 2">
            <a:extLst>
              <a:ext uri="{FF2B5EF4-FFF2-40B4-BE49-F238E27FC236}">
                <a16:creationId xmlns:a16="http://schemas.microsoft.com/office/drawing/2014/main" id="{EB751D66-9DAD-34DB-6673-A5057113727C}"/>
              </a:ext>
            </a:extLst>
          </p:cNvPr>
          <p:cNvSpPr txBox="1"/>
          <p:nvPr/>
        </p:nvSpPr>
        <p:spPr>
          <a:xfrm>
            <a:off x="5740231" y="2511976"/>
            <a:ext cx="5788027" cy="2246769"/>
          </a:xfrm>
          <a:prstGeom prst="rect">
            <a:avLst/>
          </a:prstGeom>
          <a:noFill/>
        </p:spPr>
        <p:txBody>
          <a:bodyPr wrap="square" rtlCol="0">
            <a:spAutoFit/>
          </a:bodyPr>
          <a:lstStyle>
            <a:defPPr>
              <a:defRPr lang="en-US"/>
            </a:defPPr>
            <a:lvl1pPr>
              <a:defRPr sz="2800">
                <a:effectLst/>
                <a:latin typeface="楷体" panose="02010609060101010101" pitchFamily="49" charset="-122"/>
                <a:ea typeface="楷体" panose="02010609060101010101" pitchFamily="49" charset="-122"/>
              </a:defRPr>
            </a:lvl1pPr>
          </a:lstStyle>
          <a:p>
            <a:r>
              <a:rPr lang="zh-CN" altLang="zh-CN" sz="2800" dirty="0">
                <a:effectLst/>
                <a:latin typeface="楷体" panose="02010609060101010101" pitchFamily="49" charset="-122"/>
                <a:ea typeface="楷体" panose="02010609060101010101" pitchFamily="49" charset="-122"/>
              </a:rPr>
              <a:t>罗</a:t>
            </a:r>
            <a:r>
              <a:rPr lang="zh-CN" altLang="en-US" sz="2800" dirty="0">
                <a:effectLst/>
                <a:latin typeface="楷体" panose="02010609060101010101" pitchFamily="49" charset="-122"/>
                <a:ea typeface="楷体" panose="02010609060101010101" pitchFamily="49" charset="-122"/>
              </a:rPr>
              <a:t>马书</a:t>
            </a:r>
            <a:r>
              <a:rPr lang="en-US" altLang="zh-CN" dirty="0"/>
              <a:t>9</a:t>
            </a:r>
            <a:r>
              <a:rPr lang="zh-CN" altLang="en-US" dirty="0"/>
              <a:t>：</a:t>
            </a:r>
            <a:r>
              <a:rPr lang="en-US" altLang="zh-CN" dirty="0"/>
              <a:t>4</a:t>
            </a:r>
            <a:r>
              <a:rPr lang="zh-CN" altLang="zh-CN" dirty="0"/>
              <a:t>他们是以色列人，那儿子的名分、荣耀、诸约、律法、礼仪、应许，都是他们的。</a:t>
            </a:r>
            <a:r>
              <a:rPr lang="en-US" altLang="zh-CN" dirty="0"/>
              <a:t>5</a:t>
            </a:r>
            <a:r>
              <a:rPr lang="zh-CN" altLang="zh-CN" dirty="0"/>
              <a:t>列祖就是他们的祖宗，按肉体说，基督也是从他们出来的</a:t>
            </a:r>
            <a:r>
              <a:rPr lang="en-US" altLang="zh-CN" dirty="0"/>
              <a:t>……</a:t>
            </a:r>
            <a:endParaRPr lang="zh-CN" altLang="zh-CN" dirty="0"/>
          </a:p>
        </p:txBody>
      </p:sp>
      <p:sp>
        <p:nvSpPr>
          <p:cNvPr id="2" name="TextBox 2">
            <a:extLst>
              <a:ext uri="{FF2B5EF4-FFF2-40B4-BE49-F238E27FC236}">
                <a16:creationId xmlns:a16="http://schemas.microsoft.com/office/drawing/2014/main" id="{AE2EB49E-D54F-D40D-0730-C06D42336C68}"/>
              </a:ext>
            </a:extLst>
          </p:cNvPr>
          <p:cNvSpPr txBox="1"/>
          <p:nvPr/>
        </p:nvSpPr>
        <p:spPr>
          <a:xfrm>
            <a:off x="5740230" y="4888891"/>
            <a:ext cx="5788027" cy="954107"/>
          </a:xfrm>
          <a:prstGeom prst="rect">
            <a:avLst/>
          </a:prstGeom>
          <a:noFill/>
        </p:spPr>
        <p:txBody>
          <a:bodyPr wrap="square" rtlCol="0">
            <a:spAutoFit/>
          </a:bodyPr>
          <a:lstStyle>
            <a:defPPr>
              <a:defRPr lang="en-US"/>
            </a:defPPr>
            <a:lvl1pPr>
              <a:defRPr sz="2800">
                <a:effectLst/>
                <a:latin typeface="楷体" panose="02010609060101010101" pitchFamily="49" charset="-122"/>
                <a:ea typeface="楷体" panose="02010609060101010101" pitchFamily="49" charset="-122"/>
              </a:defRPr>
            </a:lvl1pPr>
          </a:lstStyle>
          <a:p>
            <a:r>
              <a:rPr lang="zh-CN" altLang="en-US" sz="2800" dirty="0"/>
              <a:t>约翰福音</a:t>
            </a:r>
            <a:r>
              <a:rPr lang="en-US" altLang="zh-CN" dirty="0"/>
              <a:t>4</a:t>
            </a:r>
            <a:r>
              <a:rPr lang="zh-CN" altLang="en-US" dirty="0"/>
              <a:t>：</a:t>
            </a:r>
            <a:r>
              <a:rPr lang="en-US" altLang="zh-CN" dirty="0"/>
              <a:t>22……</a:t>
            </a:r>
            <a:r>
              <a:rPr lang="zh-CN" altLang="zh-CN" dirty="0"/>
              <a:t>因为救恩是从犹太人出来的。</a:t>
            </a:r>
          </a:p>
        </p:txBody>
      </p:sp>
      <p:pic>
        <p:nvPicPr>
          <p:cNvPr id="9" name="图片 8" descr="一群男人和女人在接吻&#10;&#10;描述已自动生成">
            <a:extLst>
              <a:ext uri="{FF2B5EF4-FFF2-40B4-BE49-F238E27FC236}">
                <a16:creationId xmlns:a16="http://schemas.microsoft.com/office/drawing/2014/main" id="{8F636CD6-69B7-BBD0-9D0C-69B16906325F}"/>
              </a:ext>
            </a:extLst>
          </p:cNvPr>
          <p:cNvPicPr>
            <a:picLocks noChangeAspect="1"/>
          </p:cNvPicPr>
          <p:nvPr/>
        </p:nvPicPr>
        <p:blipFill>
          <a:blip r:embed="rId7">
            <a:extLst>
              <a:ext uri="{28A0092B-C50C-407E-A947-70E740481C1C}">
                <a14:useLocalDpi xmlns:a14="http://schemas.microsoft.com/office/drawing/2010/main" val="0"/>
              </a:ext>
            </a:extLst>
          </a:blip>
          <a:srcRect l="3599" t="1857" r="5208" b="2282"/>
          <a:stretch/>
        </p:blipFill>
        <p:spPr>
          <a:xfrm>
            <a:off x="850231" y="2304221"/>
            <a:ext cx="4700337" cy="3705726"/>
          </a:xfrm>
          <a:prstGeom prst="rect">
            <a:avLst/>
          </a:prstGeom>
        </p:spPr>
      </p:pic>
      <p:pic>
        <p:nvPicPr>
          <p:cNvPr id="13" name="08 约翰福音4章22节">
            <a:hlinkClick r:id="" action="ppaction://media"/>
            <a:extLst>
              <a:ext uri="{FF2B5EF4-FFF2-40B4-BE49-F238E27FC236}">
                <a16:creationId xmlns:a16="http://schemas.microsoft.com/office/drawing/2014/main" id="{FAD832FC-7D9E-743F-4829-ADF2335FA9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00488" y="512726"/>
            <a:ext cx="468000" cy="468000"/>
          </a:xfrm>
          <a:prstGeom prst="rect">
            <a:avLst/>
          </a:prstGeom>
        </p:spPr>
      </p:pic>
      <p:pic>
        <p:nvPicPr>
          <p:cNvPr id="4" name="07 罗马书9章4至5节">
            <a:hlinkClick r:id="" action="ppaction://media"/>
            <a:extLst>
              <a:ext uri="{FF2B5EF4-FFF2-40B4-BE49-F238E27FC236}">
                <a16:creationId xmlns:a16="http://schemas.microsoft.com/office/drawing/2014/main" id="{B3CC14CC-959C-58BA-4612-6BA58D1FC6F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17775" y="512726"/>
            <a:ext cx="468000" cy="468000"/>
          </a:xfrm>
          <a:prstGeom prst="rect">
            <a:avLst/>
          </a:prstGeom>
        </p:spPr>
      </p:pic>
    </p:spTree>
    <p:extLst>
      <p:ext uri="{BB962C8B-B14F-4D97-AF65-F5344CB8AC3E}">
        <p14:creationId xmlns:p14="http://schemas.microsoft.com/office/powerpoint/2010/main" val="44505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04"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3"/>
                </p:tgtEl>
              </p:cMediaNode>
            </p:audio>
            <p:audio>
              <p:cMediaNode vol="80000">
                <p:cTn id="20" fill="hold" display="0">
                  <p:stCondLst>
                    <p:cond delay="indefinite"/>
                  </p:stCondLst>
                  <p:endCondLst>
                    <p:cond evt="onStopAudio" delay="0">
                      <p:tgtEl>
                        <p:sldTgt/>
                      </p:tgtEl>
                    </p:cond>
                  </p:endCondLst>
                </p:cTn>
                <p:tgtEl>
                  <p:spTgt spid="4"/>
                </p:tgtEl>
              </p:cMediaNode>
            </p:audio>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951AE-E9DB-B3D4-53E1-CCEA8DA634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0B6E24-A411-4DB4-407E-C338E5F3DC28}"/>
              </a:ext>
            </a:extLst>
          </p:cNvPr>
          <p:cNvSpPr txBox="1"/>
          <p:nvPr/>
        </p:nvSpPr>
        <p:spPr>
          <a:xfrm>
            <a:off x="727075" y="1381556"/>
            <a:ext cx="11093450" cy="523220"/>
          </a:xfrm>
          <a:prstGeom prst="rect">
            <a:avLst/>
          </a:prstGeom>
          <a:noFill/>
        </p:spPr>
        <p:txBody>
          <a:bodyPr wrap="square" rtlCol="0">
            <a:spAutoFit/>
          </a:bodyPr>
          <a:lstStyle/>
          <a:p>
            <a:pPr lvl="0">
              <a:defRPr/>
            </a:pPr>
            <a:r>
              <a:rPr kumimoji="0" lang="en-US" altLang="zh-CN"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4. </a:t>
            </a:r>
            <a:r>
              <a:rPr lang="zh-CN" altLang="en-US" sz="2800" dirty="0">
                <a:solidFill>
                  <a:schemeClr val="accent2">
                    <a:lumMod val="50000"/>
                  </a:schemeClr>
                </a:solidFill>
                <a:latin typeface="Microsoft YaHei" panose="020B0503020204020204" pitchFamily="34" charset="-122"/>
                <a:ea typeface="Microsoft YaHei" panose="020B0503020204020204" pitchFamily="34" charset="-122"/>
              </a:rPr>
              <a:t>神</a:t>
            </a:r>
            <a:r>
              <a:rPr kumimoji="0" lang="zh-CN" altLang="en-US"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选择犹太人为祂向全世界作见证。</a:t>
            </a:r>
          </a:p>
        </p:txBody>
      </p:sp>
      <p:sp>
        <p:nvSpPr>
          <p:cNvPr id="6" name="标题 5">
            <a:extLst>
              <a:ext uri="{FF2B5EF4-FFF2-40B4-BE49-F238E27FC236}">
                <a16:creationId xmlns:a16="http://schemas.microsoft.com/office/drawing/2014/main" id="{899C5B7D-C1F4-F8A6-547D-46EA79B2EB56}"/>
              </a:ext>
            </a:extLst>
          </p:cNvPr>
          <p:cNvSpPr>
            <a:spLocks noGrp="1"/>
          </p:cNvSpPr>
          <p:nvPr>
            <p:ph type="title"/>
          </p:nvPr>
        </p:nvSpPr>
        <p:spPr/>
        <p:txBody>
          <a:bodyPr/>
          <a:lstStyle/>
          <a:p>
            <a:r>
              <a:rPr lang="zh-CN" altLang="en-US" dirty="0"/>
              <a:t>一</a:t>
            </a:r>
            <a:r>
              <a:rPr lang="en-US" altLang="zh-CN" dirty="0"/>
              <a:t>. </a:t>
            </a:r>
            <a:r>
              <a:rPr lang="zh-CN" altLang="en-US" dirty="0"/>
              <a:t>神为什么拣选犹太人？祂的目标是什么？</a:t>
            </a:r>
          </a:p>
        </p:txBody>
      </p:sp>
      <p:sp>
        <p:nvSpPr>
          <p:cNvPr id="4" name="TextBox 2">
            <a:extLst>
              <a:ext uri="{FF2B5EF4-FFF2-40B4-BE49-F238E27FC236}">
                <a16:creationId xmlns:a16="http://schemas.microsoft.com/office/drawing/2014/main" id="{E2423CC9-28B5-2D41-1EDD-4FF930BD73F6}"/>
              </a:ext>
            </a:extLst>
          </p:cNvPr>
          <p:cNvSpPr txBox="1"/>
          <p:nvPr/>
        </p:nvSpPr>
        <p:spPr>
          <a:xfrm>
            <a:off x="794084" y="2174268"/>
            <a:ext cx="10785141" cy="2123658"/>
          </a:xfrm>
          <a:prstGeom prst="rect">
            <a:avLst/>
          </a:prstGeom>
          <a:noFill/>
        </p:spPr>
        <p:txBody>
          <a:bodyPr wrap="square" rtlCol="0">
            <a:spAutoFit/>
          </a:bodyPr>
          <a:lstStyle/>
          <a:p>
            <a:pPr marL="457200" lvl="0" indent="-457200">
              <a:spcAft>
                <a:spcPts val="1800"/>
              </a:spcAft>
              <a:buFont typeface="Arial" panose="020B0604020202020204" pitchFamily="34" charset="0"/>
              <a:buChar char="•"/>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神通过耶稣基督赐给人类的救恩</a:t>
            </a:r>
            <a:r>
              <a:rPr lang="zh-CN" altLang="en-US" sz="2800" dirty="0">
                <a:solidFill>
                  <a:prstClr val="black"/>
                </a:solidFill>
                <a:latin typeface="Microsoft YaHei" panose="020B0503020204020204" pitchFamily="34" charset="-122"/>
                <a:ea typeface="Microsoft YaHei" panose="020B0503020204020204" pitchFamily="34" charset="-122"/>
              </a:rPr>
              <a:t>，犹太人本应为</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此做见证，但他们大多数人并没有做。</a:t>
            </a:r>
          </a:p>
          <a:p>
            <a:pPr marL="457200" lvl="0" indent="-457200">
              <a:spcAft>
                <a:spcPts val="2400"/>
              </a:spcAft>
              <a:buFont typeface="Arial" panose="020B0604020202020204" pitchFamily="34" charset="0"/>
              <a:buChar char="•"/>
              <a:defRPr/>
            </a:pPr>
            <a:r>
              <a:rPr lang="zh-CN" altLang="en-US" sz="2800" dirty="0">
                <a:solidFill>
                  <a:prstClr val="black"/>
                </a:solidFill>
                <a:latin typeface="Microsoft YaHei" panose="020B0503020204020204" pitchFamily="34" charset="-122"/>
                <a:ea typeface="Microsoft YaHei" panose="020B0503020204020204" pitchFamily="34" charset="-122"/>
              </a:rPr>
              <a:t>反而，通过</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他们的</a:t>
            </a:r>
            <a:r>
              <a:rPr lang="zh-CN" altLang="en-US" sz="2800" noProof="0" dirty="0">
                <a:solidFill>
                  <a:prstClr val="black"/>
                </a:solidFill>
                <a:latin typeface="Microsoft YaHei" panose="020B0503020204020204" pitchFamily="34" charset="-122"/>
                <a:ea typeface="Microsoft YaHei" panose="020B0503020204020204" pitchFamily="34" charset="-122"/>
              </a:rPr>
              <a:t>兴衰史，</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见证了</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圣经</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lang="zh-CN" altLang="en-US" sz="2800" dirty="0">
                <a:solidFill>
                  <a:prstClr val="black"/>
                </a:solidFill>
                <a:latin typeface="Microsoft YaHei" panose="020B0503020204020204" pitchFamily="34" charset="-122"/>
                <a:ea typeface="Microsoft YaHei" panose="020B0503020204020204" pitchFamily="34" charset="-122"/>
              </a:rPr>
              <a:t>真理和</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启示性</a:t>
            </a:r>
            <a:r>
              <a:rPr lang="en-US" altLang="zh-CN" sz="2800" dirty="0">
                <a:solidFill>
                  <a:prstClr val="black"/>
                </a:solidFill>
                <a:latin typeface="Microsoft YaHei" panose="020B0503020204020204" pitchFamily="34" charset="-122"/>
                <a:ea typeface="Microsoft YaHei" panose="020B0503020204020204" pitchFamily="34" charset="-122"/>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无论他们愿意与否！</a:t>
            </a:r>
          </a:p>
        </p:txBody>
      </p:sp>
      <p:pic>
        <p:nvPicPr>
          <p:cNvPr id="8" name="图片 7" descr="图片包含 游戏机, 桌子&#10;&#10;描述已自动生成">
            <a:extLst>
              <a:ext uri="{FF2B5EF4-FFF2-40B4-BE49-F238E27FC236}">
                <a16:creationId xmlns:a16="http://schemas.microsoft.com/office/drawing/2014/main" id="{25C9FA6E-3ACF-513D-0D43-96E50C4A6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7575"/>
            <a:ext cx="12192000" cy="3140425"/>
          </a:xfrm>
          <a:prstGeom prst="rect">
            <a:avLst/>
          </a:prstGeom>
        </p:spPr>
      </p:pic>
    </p:spTree>
    <p:extLst>
      <p:ext uri="{BB962C8B-B14F-4D97-AF65-F5344CB8AC3E}">
        <p14:creationId xmlns:p14="http://schemas.microsoft.com/office/powerpoint/2010/main" val="113362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9BA5290-F561-21AA-CF4B-6E8A43B439B7}"/>
              </a:ext>
            </a:extLst>
          </p:cNvPr>
          <p:cNvGrpSpPr/>
          <p:nvPr/>
        </p:nvGrpSpPr>
        <p:grpSpPr>
          <a:xfrm>
            <a:off x="0" y="1"/>
            <a:ext cx="3691759" cy="6857999"/>
            <a:chOff x="1457325" y="0"/>
            <a:chExt cx="3238500" cy="6705603"/>
          </a:xfrm>
        </p:grpSpPr>
        <p:sp>
          <p:nvSpPr>
            <p:cNvPr id="3" name="等腰三角形 2">
              <a:extLst>
                <a:ext uri="{FF2B5EF4-FFF2-40B4-BE49-F238E27FC236}">
                  <a16:creationId xmlns:a16="http://schemas.microsoft.com/office/drawing/2014/main" id="{D329D96B-D0F0-C2EA-2C67-DB1C6781AF88}"/>
                </a:ext>
              </a:extLst>
            </p:cNvPr>
            <p:cNvSpPr/>
            <p:nvPr/>
          </p:nvSpPr>
          <p:spPr>
            <a:xfrm rot="5400000">
              <a:off x="533400" y="2543178"/>
              <a:ext cx="6705600" cy="1619250"/>
            </a:xfrm>
            <a:prstGeom prst="triangle">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ED66DE3F-A0A8-EA65-20E1-637FC88853F1}"/>
                </a:ext>
              </a:extLst>
            </p:cNvPr>
            <p:cNvSpPr/>
            <p:nvPr/>
          </p:nvSpPr>
          <p:spPr>
            <a:xfrm>
              <a:off x="1457325" y="0"/>
              <a:ext cx="1619251" cy="6705600"/>
            </a:xfrm>
            <a:prstGeom prst="rect">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标题 8">
            <a:extLst>
              <a:ext uri="{FF2B5EF4-FFF2-40B4-BE49-F238E27FC236}">
                <a16:creationId xmlns:a16="http://schemas.microsoft.com/office/drawing/2014/main" id="{FDAC1E58-8631-8571-34F8-E92B4C4A393F}"/>
              </a:ext>
            </a:extLst>
          </p:cNvPr>
          <p:cNvSpPr txBox="1">
            <a:spLocks/>
          </p:cNvSpPr>
          <p:nvPr/>
        </p:nvSpPr>
        <p:spPr>
          <a:xfrm>
            <a:off x="1180123" y="3141661"/>
            <a:ext cx="1976924"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b="1" dirty="0">
                <a:solidFill>
                  <a:schemeClr val="bg1"/>
                </a:solidFill>
                <a:latin typeface="微软雅黑" panose="020B0503020204020204" pitchFamily="34" charset="-122"/>
                <a:ea typeface="微软雅黑" panose="020B0503020204020204" pitchFamily="34" charset="-122"/>
              </a:rPr>
              <a:t>小结</a:t>
            </a:r>
          </a:p>
        </p:txBody>
      </p:sp>
      <p:sp>
        <p:nvSpPr>
          <p:cNvPr id="9" name="标题 5">
            <a:extLst>
              <a:ext uri="{FF2B5EF4-FFF2-40B4-BE49-F238E27FC236}">
                <a16:creationId xmlns:a16="http://schemas.microsoft.com/office/drawing/2014/main" id="{A483BA74-539A-AF1D-2834-790BFBFD5ECC}"/>
              </a:ext>
            </a:extLst>
          </p:cNvPr>
          <p:cNvSpPr txBox="1">
            <a:spLocks/>
          </p:cNvSpPr>
          <p:nvPr/>
        </p:nvSpPr>
        <p:spPr>
          <a:xfrm>
            <a:off x="4041146" y="1334700"/>
            <a:ext cx="7316421" cy="574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800" b="1" dirty="0">
                <a:solidFill>
                  <a:schemeClr val="accent2">
                    <a:lumMod val="75000"/>
                  </a:schemeClr>
                </a:solidFill>
                <a:latin typeface="微软雅黑" panose="020B0503020204020204" pitchFamily="34" charset="-122"/>
                <a:ea typeface="微软雅黑" panose="020B0503020204020204" pitchFamily="34" charset="-122"/>
              </a:rPr>
              <a:t>一</a:t>
            </a:r>
            <a:r>
              <a:rPr lang="en-US" altLang="zh-CN" sz="2800" b="1" dirty="0">
                <a:solidFill>
                  <a:schemeClr val="accent2">
                    <a:lumMod val="75000"/>
                  </a:schemeClr>
                </a:solidFill>
                <a:latin typeface="微软雅黑" panose="020B0503020204020204" pitchFamily="34" charset="-122"/>
                <a:ea typeface="微软雅黑" panose="020B0503020204020204" pitchFamily="34" charset="-122"/>
              </a:rPr>
              <a:t>. </a:t>
            </a:r>
            <a:r>
              <a:rPr lang="zh-CN" altLang="en-US" sz="2800" b="1" dirty="0">
                <a:solidFill>
                  <a:schemeClr val="accent2">
                    <a:lumMod val="75000"/>
                  </a:schemeClr>
                </a:solidFill>
                <a:latin typeface="微软雅黑" panose="020B0503020204020204" pitchFamily="34" charset="-122"/>
                <a:ea typeface="微软雅黑" panose="020B0503020204020204" pitchFamily="34" charset="-122"/>
              </a:rPr>
              <a:t>神为什么拣选犹太人？祂的目标是什么？</a:t>
            </a:r>
          </a:p>
        </p:txBody>
      </p:sp>
      <p:sp>
        <p:nvSpPr>
          <p:cNvPr id="10" name="TextBox 2">
            <a:extLst>
              <a:ext uri="{FF2B5EF4-FFF2-40B4-BE49-F238E27FC236}">
                <a16:creationId xmlns:a16="http://schemas.microsoft.com/office/drawing/2014/main" id="{6ACAE414-DFA1-CC29-EB27-F9E244767305}"/>
              </a:ext>
            </a:extLst>
          </p:cNvPr>
          <p:cNvSpPr txBox="1"/>
          <p:nvPr/>
        </p:nvSpPr>
        <p:spPr>
          <a:xfrm>
            <a:off x="4142746" y="2235487"/>
            <a:ext cx="6869131" cy="3139321"/>
          </a:xfrm>
          <a:prstGeom prst="rect">
            <a:avLst/>
          </a:prstGeom>
          <a:noFill/>
        </p:spPr>
        <p:txBody>
          <a:bodyPr wrap="square" rtlCol="0">
            <a:spAutoFit/>
          </a:bodyPr>
          <a:lstStyle/>
          <a:p>
            <a:pPr marL="514350" marR="0" lvl="0" indent="-514350" algn="l" defTabSz="914400" rtl="0" eaLnBrk="1" fontAlgn="auto" latinLnBrk="0" hangingPunct="1">
              <a:spcBef>
                <a:spcPts val="0"/>
              </a:spcBef>
              <a:spcAft>
                <a:spcPts val="120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神选择犹太人来祝福世界。</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14350" indent="-514350">
              <a:spcAft>
                <a:spcPts val="1200"/>
              </a:spcAft>
              <a:buFontTx/>
              <a:buAutoNum type="arabicPeriod"/>
              <a:defRPr/>
            </a:pPr>
            <a:r>
              <a:rPr lang="zh-CN" altLang="en-US" sz="2800" dirty="0">
                <a:solidFill>
                  <a:prstClr val="black"/>
                </a:solidFill>
                <a:latin typeface="Microsoft YaHei" panose="020B0503020204020204" pitchFamily="34" charset="-122"/>
                <a:ea typeface="Microsoft YaHei" panose="020B0503020204020204" pitchFamily="34" charset="-122"/>
              </a:rPr>
              <a:t>神</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选择了犹太人，通过他们颁布了摩西律法和整部旧约</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圣经</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a:p>
            <a:pPr marL="514350" indent="-514350">
              <a:spcAft>
                <a:spcPts val="1200"/>
              </a:spcAft>
              <a:buFontTx/>
              <a:buAutoNum type="arabicPeriod"/>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神选择了犹太人，基督是通过他们来到世界。</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14350" indent="-514350">
              <a:spcAft>
                <a:spcPts val="1200"/>
              </a:spcAft>
              <a:buFontTx/>
              <a:buAutoNum type="arabicPeriod"/>
              <a:defRPr/>
            </a:pPr>
            <a:r>
              <a:rPr lang="zh-CN" altLang="en-US" sz="2800" dirty="0">
                <a:solidFill>
                  <a:prstClr val="black"/>
                </a:solidFill>
                <a:latin typeface="Microsoft YaHei" panose="020B0503020204020204" pitchFamily="34" charset="-122"/>
                <a:ea typeface="Microsoft YaHei" panose="020B0503020204020204" pitchFamily="34" charset="-122"/>
              </a:rPr>
              <a:t>神</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选择犹太人为祂向全世界作见证。</a:t>
            </a:r>
          </a:p>
        </p:txBody>
      </p:sp>
    </p:spTree>
    <p:extLst>
      <p:ext uri="{BB962C8B-B14F-4D97-AF65-F5344CB8AC3E}">
        <p14:creationId xmlns:p14="http://schemas.microsoft.com/office/powerpoint/2010/main" val="4237481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F8D07-A645-09EE-42AB-142E2D7FDAE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9F0060-E0F9-1AD2-65C0-D25432196041}"/>
              </a:ext>
            </a:extLst>
          </p:cNvPr>
          <p:cNvSpPr txBox="1"/>
          <p:nvPr/>
        </p:nvSpPr>
        <p:spPr>
          <a:xfrm>
            <a:off x="1169582" y="2423935"/>
            <a:ext cx="5340633" cy="3539430"/>
          </a:xfrm>
          <a:prstGeom prst="rect">
            <a:avLst/>
          </a:prstGeom>
          <a:noFill/>
        </p:spPr>
        <p:txBody>
          <a:bodyPr wrap="square" rtlCol="0">
            <a:spAutoFit/>
          </a:bodyPr>
          <a:lstStyle>
            <a:defPPr>
              <a:defRPr lang="en-US"/>
            </a:defPPr>
            <a:lvl1pPr>
              <a:defRPr sz="2800">
                <a:effectLst/>
                <a:latin typeface="楷体" panose="02010609060101010101" pitchFamily="49" charset="-122"/>
                <a:ea typeface="楷体" panose="02010609060101010101" pitchFamily="49" charset="-122"/>
              </a:defRPr>
            </a:lvl1pPr>
          </a:lstStyle>
          <a:p>
            <a:pPr algn="just"/>
            <a:r>
              <a:rPr lang="zh-CN" altLang="en-US" dirty="0"/>
              <a:t>创世记</a:t>
            </a:r>
            <a:r>
              <a:rPr lang="en-US" altLang="zh-CN" dirty="0"/>
              <a:t>12</a:t>
            </a:r>
            <a:r>
              <a:rPr lang="zh-CN" altLang="en-US" dirty="0"/>
              <a:t>：</a:t>
            </a:r>
            <a:r>
              <a:rPr lang="en-US" altLang="zh-CN" dirty="0"/>
              <a:t>4</a:t>
            </a:r>
            <a:r>
              <a:rPr lang="zh-CN" altLang="en-US" dirty="0"/>
              <a:t> 亚伯兰</a:t>
            </a:r>
            <a:r>
              <a:rPr lang="en-US" altLang="zh-CN" dirty="0"/>
              <a:t>【</a:t>
            </a:r>
            <a:r>
              <a:rPr lang="zh-CN" altLang="en-US" dirty="0"/>
              <a:t>亚伯拉罕</a:t>
            </a:r>
            <a:r>
              <a:rPr lang="en-US" altLang="zh-CN" dirty="0"/>
              <a:t>】</a:t>
            </a:r>
            <a:r>
              <a:rPr lang="zh-CN" altLang="en-US" dirty="0"/>
              <a:t>就照着耶和华吩咐他的去了</a:t>
            </a:r>
            <a:r>
              <a:rPr lang="en-US" altLang="zh-CN" dirty="0"/>
              <a:t>……</a:t>
            </a:r>
            <a:br>
              <a:rPr lang="en-US" altLang="zh-CN" dirty="0"/>
            </a:br>
            <a:r>
              <a:rPr lang="en-US" altLang="zh-CN" dirty="0"/>
              <a:t>5……</a:t>
            </a:r>
            <a:r>
              <a:rPr lang="zh-CN" altLang="en-US" dirty="0"/>
              <a:t>到迦南地去。</a:t>
            </a:r>
            <a:r>
              <a:rPr lang="en-US" altLang="zh-CN" dirty="0"/>
              <a:t>7</a:t>
            </a:r>
            <a:r>
              <a:rPr lang="zh-CN" altLang="en-US" dirty="0"/>
              <a:t> 耶和华向亚伯兰显现，说</a:t>
            </a:r>
            <a:r>
              <a:rPr lang="en-US" altLang="zh-CN" dirty="0"/>
              <a:t>:“</a:t>
            </a:r>
            <a:r>
              <a:rPr lang="zh-CN" altLang="en-US" dirty="0"/>
              <a:t>我要把这地赐给你的后裔。”</a:t>
            </a:r>
            <a:r>
              <a:rPr lang="en-US" altLang="zh-CN" dirty="0"/>
              <a:t>…… 17</a:t>
            </a:r>
            <a:r>
              <a:rPr lang="zh-CN" altLang="en-US" dirty="0"/>
              <a:t>：</a:t>
            </a:r>
            <a:r>
              <a:rPr lang="en-US" altLang="zh-CN" dirty="0"/>
              <a:t>8“</a:t>
            </a:r>
            <a:r>
              <a:rPr lang="zh-CN" altLang="en-US" dirty="0"/>
              <a:t>我要将你现在寄居的地，就是迦南全地，赐给你和你的后裔永远为业</a:t>
            </a:r>
            <a:r>
              <a:rPr lang="en-US" altLang="zh-CN" dirty="0"/>
              <a:t>……”</a:t>
            </a:r>
          </a:p>
        </p:txBody>
      </p:sp>
      <p:sp>
        <p:nvSpPr>
          <p:cNvPr id="6" name="标题 5">
            <a:extLst>
              <a:ext uri="{FF2B5EF4-FFF2-40B4-BE49-F238E27FC236}">
                <a16:creationId xmlns:a16="http://schemas.microsoft.com/office/drawing/2014/main" id="{6F5F1877-E056-E3C0-415C-546B59824517}"/>
              </a:ext>
            </a:extLst>
          </p:cNvPr>
          <p:cNvSpPr>
            <a:spLocks noGrp="1"/>
          </p:cNvSpPr>
          <p:nvPr>
            <p:ph type="title"/>
          </p:nvPr>
        </p:nvSpPr>
        <p:spPr/>
        <p:txBody>
          <a:bodyPr/>
          <a:lstStyle/>
          <a:p>
            <a:r>
              <a:rPr lang="zh-CN" altLang="en-US" dirty="0"/>
              <a:t>二</a:t>
            </a:r>
            <a:r>
              <a:rPr lang="en-US" altLang="zh-CN" dirty="0"/>
              <a:t>. </a:t>
            </a:r>
            <a:r>
              <a:rPr lang="zh-CN" altLang="en-US" dirty="0"/>
              <a:t>神向犹太人应许了什么？</a:t>
            </a:r>
          </a:p>
        </p:txBody>
      </p:sp>
      <p:sp>
        <p:nvSpPr>
          <p:cNvPr id="7" name="TextBox 2">
            <a:extLst>
              <a:ext uri="{FF2B5EF4-FFF2-40B4-BE49-F238E27FC236}">
                <a16:creationId xmlns:a16="http://schemas.microsoft.com/office/drawing/2014/main" id="{469894C9-833B-ED45-CCAE-6330BCBA57C6}"/>
              </a:ext>
            </a:extLst>
          </p:cNvPr>
          <p:cNvSpPr txBox="1"/>
          <p:nvPr/>
        </p:nvSpPr>
        <p:spPr>
          <a:xfrm>
            <a:off x="1135911" y="1325522"/>
            <a:ext cx="9920177" cy="584775"/>
          </a:xfrm>
          <a:prstGeom prst="rect">
            <a:avLst/>
          </a:prstGeom>
          <a:noFill/>
        </p:spPr>
        <p:txBody>
          <a:bodyPr wrap="square" rtlCol="0">
            <a:spAutoFit/>
          </a:bodyPr>
          <a:lstStyle/>
          <a:p>
            <a:pPr algn="ctr">
              <a:defRPr/>
            </a:pPr>
            <a:r>
              <a:rPr lang="en-US" altLang="zh-CN" sz="3200" b="1" dirty="0">
                <a:solidFill>
                  <a:schemeClr val="accent2">
                    <a:lumMod val="50000"/>
                  </a:schemeClr>
                </a:solidFill>
                <a:latin typeface="Microsoft YaHei" panose="020B0503020204020204" pitchFamily="34" charset="-122"/>
                <a:ea typeface="Microsoft YaHei" panose="020B0503020204020204" pitchFamily="34" charset="-122"/>
              </a:rPr>
              <a:t>1. </a:t>
            </a:r>
            <a:r>
              <a:rPr lang="zh-CN" altLang="en-US" sz="3200" b="1" dirty="0">
                <a:solidFill>
                  <a:schemeClr val="accent2">
                    <a:lumMod val="50000"/>
                  </a:schemeClr>
                </a:solidFill>
                <a:latin typeface="Microsoft YaHei" panose="020B0503020204020204" pitchFamily="34" charset="-122"/>
                <a:ea typeface="Microsoft YaHei" panose="020B0503020204020204" pitchFamily="34" charset="-122"/>
              </a:rPr>
              <a:t>迦南地</a:t>
            </a:r>
            <a:endParaRPr lang="en-US" altLang="zh-CN" sz="3200" b="1" dirty="0">
              <a:solidFill>
                <a:schemeClr val="accent2">
                  <a:lumMod val="50000"/>
                </a:schemeClr>
              </a:solidFill>
              <a:latin typeface="Microsoft YaHei" panose="020B0503020204020204" pitchFamily="34" charset="-122"/>
              <a:ea typeface="Microsoft YaHei" panose="020B0503020204020204" pitchFamily="34" charset="-122"/>
            </a:endParaRPr>
          </a:p>
        </p:txBody>
      </p:sp>
      <p:pic>
        <p:nvPicPr>
          <p:cNvPr id="4" name="图片 3" descr="一群卡通人物&#10;&#10;描述已自动生成">
            <a:extLst>
              <a:ext uri="{FF2B5EF4-FFF2-40B4-BE49-F238E27FC236}">
                <a16:creationId xmlns:a16="http://schemas.microsoft.com/office/drawing/2014/main" id="{A61FD04C-2509-9C32-1A72-8340A91B4B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7433" y="2549649"/>
            <a:ext cx="3934821" cy="3288001"/>
          </a:xfrm>
          <a:prstGeom prst="rect">
            <a:avLst/>
          </a:prstGeom>
        </p:spPr>
      </p:pic>
      <p:pic>
        <p:nvPicPr>
          <p:cNvPr id="8" name="09 创世记12章4至7节，17章8节">
            <a:hlinkClick r:id="" action="ppaction://media"/>
            <a:extLst>
              <a:ext uri="{FF2B5EF4-FFF2-40B4-BE49-F238E27FC236}">
                <a16:creationId xmlns:a16="http://schemas.microsoft.com/office/drawing/2014/main" id="{03CD9BB1-5F78-9F86-6993-02C7B15279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6925" y="526557"/>
            <a:ext cx="468000" cy="468000"/>
          </a:xfrm>
          <a:prstGeom prst="rect">
            <a:avLst/>
          </a:prstGeom>
        </p:spPr>
      </p:pic>
    </p:spTree>
    <p:extLst>
      <p:ext uri="{BB962C8B-B14F-4D97-AF65-F5344CB8AC3E}">
        <p14:creationId xmlns:p14="http://schemas.microsoft.com/office/powerpoint/2010/main" val="418280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6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61F11394-1803-384B-AA9A-D8E35D1E81B9}"/>
              </a:ext>
            </a:extLst>
          </p:cNvPr>
          <p:cNvPicPr>
            <a:picLocks noChangeAspect="1"/>
          </p:cNvPicPr>
          <p:nvPr/>
        </p:nvPicPr>
        <p:blipFill>
          <a:blip r:embed="rId3"/>
          <a:stretch>
            <a:fillRect/>
          </a:stretch>
        </p:blipFill>
        <p:spPr>
          <a:xfrm>
            <a:off x="6663885" y="2699895"/>
            <a:ext cx="4765755" cy="3216885"/>
          </a:xfrm>
          <a:prstGeom prst="rect">
            <a:avLst/>
          </a:prstGeom>
          <a:noFill/>
        </p:spPr>
      </p:pic>
      <p:pic>
        <p:nvPicPr>
          <p:cNvPr id="12" name="Picture 1">
            <a:extLst>
              <a:ext uri="{FF2B5EF4-FFF2-40B4-BE49-F238E27FC236}">
                <a16:creationId xmlns:a16="http://schemas.microsoft.com/office/drawing/2014/main" id="{F04FEDC4-C400-B042-9E62-89894F7B5336}"/>
              </a:ext>
            </a:extLst>
          </p:cNvPr>
          <p:cNvPicPr>
            <a:picLocks noChangeAspect="1"/>
          </p:cNvPicPr>
          <p:nvPr/>
        </p:nvPicPr>
        <p:blipFill>
          <a:blip r:embed="rId4"/>
          <a:stretch>
            <a:fillRect/>
          </a:stretch>
        </p:blipFill>
        <p:spPr>
          <a:xfrm>
            <a:off x="3635172" y="2187924"/>
            <a:ext cx="4057507" cy="4057507"/>
          </a:xfrm>
          <a:prstGeom prst="rect">
            <a:avLst/>
          </a:prstGeom>
          <a:effectLst>
            <a:outerShdw blurRad="190500" dist="76200" dir="2700000" algn="tl" rotWithShape="0">
              <a:prstClr val="black">
                <a:alpha val="24000"/>
              </a:prstClr>
            </a:outerShdw>
          </a:effectLst>
        </p:spPr>
      </p:pic>
      <p:pic>
        <p:nvPicPr>
          <p:cNvPr id="13" name="Picture 4">
            <a:extLst>
              <a:ext uri="{FF2B5EF4-FFF2-40B4-BE49-F238E27FC236}">
                <a16:creationId xmlns:a16="http://schemas.microsoft.com/office/drawing/2014/main" id="{EDAA06F0-480D-854C-B720-9CB9EC4DC4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2360" y="2703871"/>
            <a:ext cx="3321934" cy="3321934"/>
          </a:xfrm>
          <a:prstGeom prst="rect">
            <a:avLst/>
          </a:prstGeom>
          <a:noFill/>
        </p:spPr>
      </p:pic>
      <p:grpSp>
        <p:nvGrpSpPr>
          <p:cNvPr id="20" name="组合 19">
            <a:extLst>
              <a:ext uri="{FF2B5EF4-FFF2-40B4-BE49-F238E27FC236}">
                <a16:creationId xmlns:a16="http://schemas.microsoft.com/office/drawing/2014/main" id="{D01AF060-82DD-4841-9642-6B8155201B1A}"/>
              </a:ext>
            </a:extLst>
          </p:cNvPr>
          <p:cNvGrpSpPr/>
          <p:nvPr/>
        </p:nvGrpSpPr>
        <p:grpSpPr>
          <a:xfrm>
            <a:off x="4084294" y="4029172"/>
            <a:ext cx="1687615" cy="335666"/>
            <a:chOff x="2560294" y="3657600"/>
            <a:chExt cx="1687615" cy="335666"/>
          </a:xfrm>
        </p:grpSpPr>
        <p:sp>
          <p:nvSpPr>
            <p:cNvPr id="14" name="矩形 13">
              <a:extLst>
                <a:ext uri="{FF2B5EF4-FFF2-40B4-BE49-F238E27FC236}">
                  <a16:creationId xmlns:a16="http://schemas.microsoft.com/office/drawing/2014/main" id="{041E28D8-0B87-D64C-AE53-BA6D40AB147F}"/>
                </a:ext>
              </a:extLst>
            </p:cNvPr>
            <p:cNvSpPr/>
            <p:nvPr/>
          </p:nvSpPr>
          <p:spPr>
            <a:xfrm>
              <a:off x="4051139" y="3657600"/>
              <a:ext cx="196770" cy="33566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18" name="直线箭头连接符 17">
              <a:extLst>
                <a:ext uri="{FF2B5EF4-FFF2-40B4-BE49-F238E27FC236}">
                  <a16:creationId xmlns:a16="http://schemas.microsoft.com/office/drawing/2014/main" id="{EAEB4808-1DD0-0D4C-B53A-7BE414B1DD54}"/>
                </a:ext>
              </a:extLst>
            </p:cNvPr>
            <p:cNvCxnSpPr>
              <a:cxnSpLocks/>
              <a:stCxn id="14" idx="1"/>
            </p:cNvCxnSpPr>
            <p:nvPr/>
          </p:nvCxnSpPr>
          <p:spPr>
            <a:xfrm flipH="1" flipV="1">
              <a:off x="2560294" y="3657600"/>
              <a:ext cx="1490845" cy="1678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4" name="TextBox 2">
            <a:extLst>
              <a:ext uri="{FF2B5EF4-FFF2-40B4-BE49-F238E27FC236}">
                <a16:creationId xmlns:a16="http://schemas.microsoft.com/office/drawing/2014/main" id="{58F67655-D382-BEEA-645A-2C6EC28FEE3B}"/>
              </a:ext>
            </a:extLst>
          </p:cNvPr>
          <p:cNvSpPr txBox="1"/>
          <p:nvPr/>
        </p:nvSpPr>
        <p:spPr>
          <a:xfrm>
            <a:off x="1135911" y="1325522"/>
            <a:ext cx="992017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“迦南地”大约等同于现在的以色列国</a:t>
            </a:r>
            <a:endParaRPr lang="en-US" altLang="zh-CN" dirty="0"/>
          </a:p>
        </p:txBody>
      </p:sp>
      <p:sp>
        <p:nvSpPr>
          <p:cNvPr id="5" name="标题 4">
            <a:extLst>
              <a:ext uri="{FF2B5EF4-FFF2-40B4-BE49-F238E27FC236}">
                <a16:creationId xmlns:a16="http://schemas.microsoft.com/office/drawing/2014/main" id="{2E9D76DD-13CF-04B8-3284-A3DE8C63E5D0}"/>
              </a:ext>
            </a:extLst>
          </p:cNvPr>
          <p:cNvSpPr>
            <a:spLocks noGrp="1"/>
          </p:cNvSpPr>
          <p:nvPr>
            <p:ph type="title"/>
          </p:nvPr>
        </p:nvSpPr>
        <p:spPr/>
        <p:txBody>
          <a:bodyPr/>
          <a:lstStyle/>
          <a:p>
            <a:r>
              <a:rPr lang="zh-CN" altLang="en-US" dirty="0"/>
              <a:t>二</a:t>
            </a:r>
            <a:r>
              <a:rPr lang="en-US" altLang="zh-CN" dirty="0"/>
              <a:t>. </a:t>
            </a:r>
            <a:r>
              <a:rPr lang="zh-CN" altLang="en-US" dirty="0"/>
              <a:t>神向犹太人应许了什么？</a:t>
            </a:r>
          </a:p>
        </p:txBody>
      </p:sp>
    </p:spTree>
    <p:extLst>
      <p:ext uri="{BB962C8B-B14F-4D97-AF65-F5344CB8AC3E}">
        <p14:creationId xmlns:p14="http://schemas.microsoft.com/office/powerpoint/2010/main" val="28809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6FE07-7C26-01F6-EC90-7AA853C5857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0382A3-8FC3-AF30-6973-4BD05B872911}"/>
              </a:ext>
            </a:extLst>
          </p:cNvPr>
          <p:cNvSpPr txBox="1"/>
          <p:nvPr/>
        </p:nvSpPr>
        <p:spPr>
          <a:xfrm>
            <a:off x="727075" y="1983782"/>
            <a:ext cx="10826750" cy="954107"/>
          </a:xfrm>
          <a:prstGeom prst="rect">
            <a:avLst/>
          </a:prstGeom>
          <a:noFill/>
        </p:spPr>
        <p:txBody>
          <a:bodyPr wrap="square" rtlCol="0">
            <a:spAutoFit/>
          </a:bodyPr>
          <a:lstStyle>
            <a:defPPr>
              <a:defRPr lang="en-US"/>
            </a:defPPr>
            <a:lvl1pPr>
              <a:defRPr sz="2800">
                <a:effectLst/>
                <a:latin typeface="楷体" panose="02010609060101010101" pitchFamily="49" charset="-122"/>
                <a:ea typeface="楷体" panose="02010609060101010101" pitchFamily="49" charset="-122"/>
              </a:defRPr>
            </a:lvl1pPr>
          </a:lstStyle>
          <a:p>
            <a:r>
              <a:rPr lang="zh-CN" altLang="en-US" dirty="0"/>
              <a:t>列王纪下</a:t>
            </a:r>
            <a:r>
              <a:rPr lang="en-US" altLang="zh-CN" dirty="0"/>
              <a:t>21</a:t>
            </a:r>
            <a:r>
              <a:rPr lang="zh-CN" altLang="en-US" dirty="0"/>
              <a:t>：</a:t>
            </a:r>
            <a:r>
              <a:rPr lang="en-US" altLang="zh-CN" dirty="0"/>
              <a:t>7……</a:t>
            </a:r>
            <a:r>
              <a:rPr lang="zh-CN" altLang="zh-CN" dirty="0"/>
              <a:t>我在以色列众支派中所选择的耶路撒冷和这殿，必立我的名，直到永远。</a:t>
            </a:r>
            <a:endParaRPr lang="en-US" dirty="0"/>
          </a:p>
        </p:txBody>
      </p:sp>
      <p:sp>
        <p:nvSpPr>
          <p:cNvPr id="7" name="标题 6">
            <a:extLst>
              <a:ext uri="{FF2B5EF4-FFF2-40B4-BE49-F238E27FC236}">
                <a16:creationId xmlns:a16="http://schemas.microsoft.com/office/drawing/2014/main" id="{F3B23A20-121D-08E9-1A74-CF7B56532C88}"/>
              </a:ext>
            </a:extLst>
          </p:cNvPr>
          <p:cNvSpPr>
            <a:spLocks noGrp="1"/>
          </p:cNvSpPr>
          <p:nvPr>
            <p:ph type="title"/>
          </p:nvPr>
        </p:nvSpPr>
        <p:spPr/>
        <p:txBody>
          <a:bodyPr/>
          <a:lstStyle/>
          <a:p>
            <a:r>
              <a:rPr lang="zh-CN" altLang="en-US" dirty="0"/>
              <a:t>二</a:t>
            </a:r>
            <a:r>
              <a:rPr lang="en-US" altLang="zh-CN" dirty="0"/>
              <a:t>. </a:t>
            </a:r>
            <a:r>
              <a:rPr lang="zh-CN" altLang="en-US" dirty="0"/>
              <a:t>神向犹太人应许了什么？</a:t>
            </a:r>
          </a:p>
        </p:txBody>
      </p:sp>
      <p:sp>
        <p:nvSpPr>
          <p:cNvPr id="8" name="TextBox 2">
            <a:extLst>
              <a:ext uri="{FF2B5EF4-FFF2-40B4-BE49-F238E27FC236}">
                <a16:creationId xmlns:a16="http://schemas.microsoft.com/office/drawing/2014/main" id="{BB73F59F-BD28-DDCD-E5C5-6DA429ACDEFB}"/>
              </a:ext>
            </a:extLst>
          </p:cNvPr>
          <p:cNvSpPr txBox="1"/>
          <p:nvPr/>
        </p:nvSpPr>
        <p:spPr>
          <a:xfrm>
            <a:off x="1135911" y="1325522"/>
            <a:ext cx="99201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2. </a:t>
            </a:r>
            <a:r>
              <a:rPr kumimoji="0" lang="zh-CN" altLang="en-US" sz="3200" b="1"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耶路撒冷</a:t>
            </a:r>
            <a:endParaRPr kumimoji="0" lang="en-US" altLang="zh-CN" sz="3200" b="1"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endParaRPr>
          </a:p>
        </p:txBody>
      </p:sp>
      <p:pic>
        <p:nvPicPr>
          <p:cNvPr id="4" name="图片 3" descr="建筑的摆设布局&#10;&#10;描述已自动生成">
            <a:extLst>
              <a:ext uri="{FF2B5EF4-FFF2-40B4-BE49-F238E27FC236}">
                <a16:creationId xmlns:a16="http://schemas.microsoft.com/office/drawing/2014/main" id="{BC835AEC-F5E6-E9E8-BAEC-6B19ED41E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274" y="3075542"/>
            <a:ext cx="10082463" cy="3446996"/>
          </a:xfrm>
          <a:prstGeom prst="rect">
            <a:avLst/>
          </a:prstGeom>
        </p:spPr>
      </p:pic>
      <p:pic>
        <p:nvPicPr>
          <p:cNvPr id="5" name="10 列王纪下21章7节">
            <a:hlinkClick r:id="" action="ppaction://media"/>
            <a:extLst>
              <a:ext uri="{FF2B5EF4-FFF2-40B4-BE49-F238E27FC236}">
                <a16:creationId xmlns:a16="http://schemas.microsoft.com/office/drawing/2014/main" id="{7097E79A-CB2C-1899-4C4D-48B0E460FE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5825" y="526557"/>
            <a:ext cx="468000" cy="468000"/>
          </a:xfrm>
          <a:prstGeom prst="rect">
            <a:avLst/>
          </a:prstGeom>
        </p:spPr>
      </p:pic>
    </p:spTree>
    <p:extLst>
      <p:ext uri="{BB962C8B-B14F-4D97-AF65-F5344CB8AC3E}">
        <p14:creationId xmlns:p14="http://schemas.microsoft.com/office/powerpoint/2010/main" val="55145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3CA07-ABC5-81CD-0AB0-1253917A90C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FC8904-F06F-FC44-B1CA-0FF5C39CA0A3}"/>
              </a:ext>
            </a:extLst>
          </p:cNvPr>
          <p:cNvSpPr txBox="1"/>
          <p:nvPr/>
        </p:nvSpPr>
        <p:spPr>
          <a:xfrm>
            <a:off x="727076" y="1982747"/>
            <a:ext cx="5959474" cy="4401205"/>
          </a:xfrm>
          <a:prstGeom prst="rect">
            <a:avLst/>
          </a:prstGeom>
          <a:noFill/>
        </p:spPr>
        <p:txBody>
          <a:bodyPr wrap="square" rtlCol="0">
            <a:spAutoFit/>
          </a:bodyPr>
          <a:lstStyle>
            <a:defPPr>
              <a:defRPr lang="en-US"/>
            </a:defPPr>
            <a:lvl1pPr>
              <a:defRPr sz="2800">
                <a:effectLst/>
                <a:latin typeface="楷体" panose="02010609060101010101" pitchFamily="49" charset="-122"/>
                <a:ea typeface="楷体" panose="02010609060101010101" pitchFamily="49" charset="-122"/>
              </a:defRPr>
            </a:lvl1pPr>
          </a:lstStyle>
          <a:p>
            <a:pPr algn="just"/>
            <a:r>
              <a:rPr lang="zh-CN" altLang="en-US" dirty="0"/>
              <a:t>申命记</a:t>
            </a:r>
            <a:r>
              <a:rPr lang="en-US" altLang="zh-CN" dirty="0"/>
              <a:t>28</a:t>
            </a:r>
            <a:r>
              <a:rPr lang="zh-CN" altLang="en-US" dirty="0"/>
              <a:t>：</a:t>
            </a:r>
            <a:r>
              <a:rPr lang="en-US" altLang="zh-CN" dirty="0"/>
              <a:t>1</a:t>
            </a:r>
            <a:r>
              <a:rPr lang="zh-CN" altLang="en-US" dirty="0"/>
              <a:t>你若留意听从耶和华你神的话，谨守遵行他的一切诫命，就是我今日所吩咐你的，他必使你超乎天下万民之上。</a:t>
            </a:r>
            <a:r>
              <a:rPr lang="en-US" altLang="zh-CN" dirty="0"/>
              <a:t>……58-59……</a:t>
            </a:r>
            <a:r>
              <a:rPr lang="zh-CN" altLang="en-US" dirty="0"/>
              <a:t>你若不谨守遵行，耶和华就必将奇灾</a:t>
            </a:r>
            <a:r>
              <a:rPr lang="en-US" altLang="zh-CN" dirty="0"/>
              <a:t>……</a:t>
            </a:r>
            <a:r>
              <a:rPr lang="zh-CN" altLang="en-US" dirty="0"/>
              <a:t>加在你和你后裔的身上；</a:t>
            </a:r>
            <a:r>
              <a:rPr lang="en-US" altLang="zh-CN" dirty="0"/>
              <a:t>63……</a:t>
            </a:r>
            <a:r>
              <a:rPr lang="zh-CN" altLang="en-US" dirty="0"/>
              <a:t>你们从所要进去得的地上，必被拔除。</a:t>
            </a:r>
            <a:r>
              <a:rPr lang="en-US" altLang="zh-CN" dirty="0"/>
              <a:t>64</a:t>
            </a:r>
            <a:r>
              <a:rPr lang="zh-CN" altLang="en-US" dirty="0"/>
              <a:t>耶和华必使你们分散在万民中，从地这边到地那边</a:t>
            </a:r>
            <a:r>
              <a:rPr lang="en-US" altLang="zh-CN" dirty="0"/>
              <a:t>……65</a:t>
            </a:r>
            <a:r>
              <a:rPr lang="zh-CN" altLang="en-US" dirty="0"/>
              <a:t>在那些国中，你必不得安逸，也不得落脚之地</a:t>
            </a:r>
            <a:r>
              <a:rPr lang="en-US" altLang="zh-CN" dirty="0"/>
              <a:t>……</a:t>
            </a:r>
            <a:endParaRPr lang="en-US" dirty="0"/>
          </a:p>
        </p:txBody>
      </p:sp>
      <p:sp>
        <p:nvSpPr>
          <p:cNvPr id="6" name="标题 5">
            <a:extLst>
              <a:ext uri="{FF2B5EF4-FFF2-40B4-BE49-F238E27FC236}">
                <a16:creationId xmlns:a16="http://schemas.microsoft.com/office/drawing/2014/main" id="{5F31C797-BA1B-069F-3466-16FE31101246}"/>
              </a:ext>
            </a:extLst>
          </p:cNvPr>
          <p:cNvSpPr>
            <a:spLocks noGrp="1"/>
          </p:cNvSpPr>
          <p:nvPr>
            <p:ph type="title"/>
          </p:nvPr>
        </p:nvSpPr>
        <p:spPr/>
        <p:txBody>
          <a:bodyPr/>
          <a:lstStyle/>
          <a:p>
            <a:r>
              <a:rPr lang="zh-CN" altLang="en-US" dirty="0"/>
              <a:t>二</a:t>
            </a:r>
            <a:r>
              <a:rPr lang="en-US" altLang="zh-CN" dirty="0"/>
              <a:t>. </a:t>
            </a:r>
            <a:r>
              <a:rPr lang="zh-CN" altLang="en-US" dirty="0"/>
              <a:t>神向犹太人应许了什么？</a:t>
            </a:r>
          </a:p>
        </p:txBody>
      </p:sp>
      <p:sp>
        <p:nvSpPr>
          <p:cNvPr id="2" name="TextBox 2">
            <a:extLst>
              <a:ext uri="{FF2B5EF4-FFF2-40B4-BE49-F238E27FC236}">
                <a16:creationId xmlns:a16="http://schemas.microsoft.com/office/drawing/2014/main" id="{3FA27F05-D6A6-68C9-61F4-F6E2D071CAA0}"/>
              </a:ext>
            </a:extLst>
          </p:cNvPr>
          <p:cNvSpPr txBox="1"/>
          <p:nvPr/>
        </p:nvSpPr>
        <p:spPr>
          <a:xfrm>
            <a:off x="727075" y="1381556"/>
            <a:ext cx="10706833"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en-US" altLang="zh-CN" dirty="0"/>
              <a:t>3. </a:t>
            </a:r>
            <a:r>
              <a:rPr lang="zh-CN" altLang="en-US" dirty="0"/>
              <a:t>分散全球、受逼迫</a:t>
            </a:r>
          </a:p>
        </p:txBody>
      </p:sp>
      <p:pic>
        <p:nvPicPr>
          <p:cNvPr id="4" name="11 申命记28章1至65节">
            <a:hlinkClick r:id="" action="ppaction://media"/>
            <a:extLst>
              <a:ext uri="{FF2B5EF4-FFF2-40B4-BE49-F238E27FC236}">
                <a16:creationId xmlns:a16="http://schemas.microsoft.com/office/drawing/2014/main" id="{B3FA3D0B-883B-001E-8DDF-D4A21E9D74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6925" y="526557"/>
            <a:ext cx="468000" cy="468000"/>
          </a:xfrm>
          <a:prstGeom prst="rect">
            <a:avLst/>
          </a:prstGeom>
        </p:spPr>
      </p:pic>
      <p:grpSp>
        <p:nvGrpSpPr>
          <p:cNvPr id="8" name="组合 7">
            <a:extLst>
              <a:ext uri="{FF2B5EF4-FFF2-40B4-BE49-F238E27FC236}">
                <a16:creationId xmlns:a16="http://schemas.microsoft.com/office/drawing/2014/main" id="{D6525EE1-A90B-2E9B-0EF3-9289F46644A5}"/>
              </a:ext>
            </a:extLst>
          </p:cNvPr>
          <p:cNvGrpSpPr/>
          <p:nvPr/>
        </p:nvGrpSpPr>
        <p:grpSpPr>
          <a:xfrm>
            <a:off x="6807200" y="2362261"/>
            <a:ext cx="4470400" cy="3662857"/>
            <a:chOff x="6807200" y="2362261"/>
            <a:chExt cx="4470400" cy="3662857"/>
          </a:xfrm>
        </p:grpSpPr>
        <p:pic>
          <p:nvPicPr>
            <p:cNvPr id="9" name="图片 8" descr="一群人在山谷里&#10;&#10;中度可信度描述已自动生成">
              <a:extLst>
                <a:ext uri="{FF2B5EF4-FFF2-40B4-BE49-F238E27FC236}">
                  <a16:creationId xmlns:a16="http://schemas.microsoft.com/office/drawing/2014/main" id="{27530CDB-09E4-BD31-3A26-C9BA16B7BF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7200" y="2362261"/>
              <a:ext cx="4470400" cy="3051853"/>
            </a:xfrm>
            <a:prstGeom prst="rect">
              <a:avLst/>
            </a:prstGeom>
          </p:spPr>
        </p:pic>
        <p:sp>
          <p:nvSpPr>
            <p:cNvPr id="10" name="TextBox 1">
              <a:extLst>
                <a:ext uri="{FF2B5EF4-FFF2-40B4-BE49-F238E27FC236}">
                  <a16:creationId xmlns:a16="http://schemas.microsoft.com/office/drawing/2014/main" id="{7FA8B8EB-8940-5D87-AD2D-8DAE39B36EE7}"/>
                </a:ext>
              </a:extLst>
            </p:cNvPr>
            <p:cNvSpPr txBox="1"/>
            <p:nvPr/>
          </p:nvSpPr>
          <p:spPr>
            <a:xfrm>
              <a:off x="7324969" y="5563453"/>
              <a:ext cx="3434862" cy="461665"/>
            </a:xfrm>
            <a:prstGeom prst="rect">
              <a:avLst/>
            </a:prstGeom>
            <a:no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solidFill>
                    <a:prstClr val="black"/>
                  </a:solidFill>
                  <a:latin typeface="微软雅黑" panose="020B0503020204020204" pitchFamily="34" charset="-122"/>
                  <a:ea typeface="微软雅黑" panose="020B0503020204020204" pitchFamily="34" charset="-122"/>
                </a:rPr>
                <a:t>以色列人被巴比伦掳掠</a:t>
              </a:r>
              <a:endParaRPr kumimoji="0" lang="en-US" sz="2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59966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0D725-34A4-BB14-1BAB-E89E7B22438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1DB9EF-5990-801F-1BA7-D4F608A80135}"/>
              </a:ext>
            </a:extLst>
          </p:cNvPr>
          <p:cNvSpPr txBox="1"/>
          <p:nvPr/>
        </p:nvSpPr>
        <p:spPr>
          <a:xfrm>
            <a:off x="6897565" y="2874732"/>
            <a:ext cx="3894364" cy="2246769"/>
          </a:xfrm>
          <a:prstGeom prst="rect">
            <a:avLst/>
          </a:prstGeom>
          <a:noFill/>
        </p:spPr>
        <p:txBody>
          <a:bodyPr wrap="square" rtlCol="0">
            <a:spAutoFit/>
          </a:bodyPr>
          <a:lstStyle>
            <a:defPPr>
              <a:defRPr lang="en-US"/>
            </a:defPPr>
            <a:lvl1pPr>
              <a:defRPr sz="2800">
                <a:effectLst/>
                <a:latin typeface="楷体" panose="02010609060101010101" pitchFamily="49" charset="-122"/>
                <a:ea typeface="楷体" panose="02010609060101010101" pitchFamily="49" charset="-122"/>
              </a:defRPr>
            </a:lvl1pPr>
          </a:lstStyle>
          <a:p>
            <a:r>
              <a:rPr lang="zh-CN" altLang="en-US" dirty="0"/>
              <a:t>路加福音</a:t>
            </a:r>
            <a:r>
              <a:rPr lang="en-US" altLang="zh-CN" dirty="0"/>
              <a:t>21</a:t>
            </a:r>
            <a:r>
              <a:rPr lang="zh-CN" altLang="en-US" dirty="0"/>
              <a:t>：</a:t>
            </a:r>
            <a:r>
              <a:rPr lang="en-US" altLang="zh-CN" dirty="0"/>
              <a:t>24</a:t>
            </a:r>
            <a:r>
              <a:rPr lang="zh-CN" altLang="en-US" dirty="0"/>
              <a:t>他们要倒在刀下，又被掳到各国去。耶路撒冷要被外邦人践踏，直到外邦人的日期满了。</a:t>
            </a:r>
            <a:endParaRPr lang="en-US" altLang="zh-CN" dirty="0"/>
          </a:p>
        </p:txBody>
      </p:sp>
      <p:pic>
        <p:nvPicPr>
          <p:cNvPr id="4" name="Picture 4">
            <a:extLst>
              <a:ext uri="{FF2B5EF4-FFF2-40B4-BE49-F238E27FC236}">
                <a16:creationId xmlns:a16="http://schemas.microsoft.com/office/drawing/2014/main" id="{5030B636-6F69-0C48-ECF6-A3EAC5A92A3A}"/>
              </a:ext>
            </a:extLst>
          </p:cNvPr>
          <p:cNvPicPr>
            <a:picLocks noChangeAspect="1"/>
          </p:cNvPicPr>
          <p:nvPr/>
        </p:nvPicPr>
        <p:blipFill>
          <a:blip r:embed="rId5"/>
          <a:stretch>
            <a:fillRect/>
          </a:stretch>
        </p:blipFill>
        <p:spPr>
          <a:xfrm>
            <a:off x="1736133" y="2271548"/>
            <a:ext cx="4586514" cy="3351213"/>
          </a:xfrm>
          <a:prstGeom prst="rect">
            <a:avLst/>
          </a:prstGeom>
          <a:noFill/>
        </p:spPr>
      </p:pic>
      <p:sp>
        <p:nvSpPr>
          <p:cNvPr id="7" name="标题 6">
            <a:extLst>
              <a:ext uri="{FF2B5EF4-FFF2-40B4-BE49-F238E27FC236}">
                <a16:creationId xmlns:a16="http://schemas.microsoft.com/office/drawing/2014/main" id="{DCC73612-B83A-F460-FA3D-3C427202F291}"/>
              </a:ext>
            </a:extLst>
          </p:cNvPr>
          <p:cNvSpPr>
            <a:spLocks noGrp="1"/>
          </p:cNvSpPr>
          <p:nvPr>
            <p:ph type="title"/>
          </p:nvPr>
        </p:nvSpPr>
        <p:spPr/>
        <p:txBody>
          <a:bodyPr/>
          <a:lstStyle/>
          <a:p>
            <a:r>
              <a:rPr lang="zh-CN" altLang="en-US" dirty="0"/>
              <a:t>二</a:t>
            </a:r>
            <a:r>
              <a:rPr lang="en-US" altLang="zh-CN" dirty="0"/>
              <a:t>. </a:t>
            </a:r>
            <a:r>
              <a:rPr lang="zh-CN" altLang="en-US" dirty="0"/>
              <a:t>神向犹太人应许了什么？</a:t>
            </a:r>
          </a:p>
        </p:txBody>
      </p:sp>
      <p:sp>
        <p:nvSpPr>
          <p:cNvPr id="10" name="TextBox 2">
            <a:extLst>
              <a:ext uri="{FF2B5EF4-FFF2-40B4-BE49-F238E27FC236}">
                <a16:creationId xmlns:a16="http://schemas.microsoft.com/office/drawing/2014/main" id="{B2ECDA73-A8DD-3046-F84D-6A40738D2BCF}"/>
              </a:ext>
            </a:extLst>
          </p:cNvPr>
          <p:cNvSpPr txBox="1"/>
          <p:nvPr/>
        </p:nvSpPr>
        <p:spPr>
          <a:xfrm>
            <a:off x="727075" y="1381556"/>
            <a:ext cx="10706833"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en-US" altLang="zh-CN" dirty="0"/>
              <a:t>3. </a:t>
            </a:r>
            <a:r>
              <a:rPr lang="zh-CN" altLang="en-US" dirty="0"/>
              <a:t>分散全球、受逼迫</a:t>
            </a:r>
          </a:p>
        </p:txBody>
      </p:sp>
      <p:pic>
        <p:nvPicPr>
          <p:cNvPr id="2" name="12 路加福音21章24节">
            <a:hlinkClick r:id="" action="ppaction://media"/>
            <a:extLst>
              <a:ext uri="{FF2B5EF4-FFF2-40B4-BE49-F238E27FC236}">
                <a16:creationId xmlns:a16="http://schemas.microsoft.com/office/drawing/2014/main" id="{B1E35B93-2DE4-2B3C-2BC0-8D0DE411FC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6925" y="526557"/>
            <a:ext cx="468000" cy="468000"/>
          </a:xfrm>
          <a:prstGeom prst="rect">
            <a:avLst/>
          </a:prstGeom>
        </p:spPr>
      </p:pic>
      <p:sp>
        <p:nvSpPr>
          <p:cNvPr id="5" name="TextBox 1">
            <a:extLst>
              <a:ext uri="{FF2B5EF4-FFF2-40B4-BE49-F238E27FC236}">
                <a16:creationId xmlns:a16="http://schemas.microsoft.com/office/drawing/2014/main" id="{83267DDF-6BC4-918B-47E0-8632CBAE5A69}"/>
              </a:ext>
            </a:extLst>
          </p:cNvPr>
          <p:cNvSpPr txBox="1"/>
          <p:nvPr/>
        </p:nvSpPr>
        <p:spPr>
          <a:xfrm>
            <a:off x="2311959" y="5697145"/>
            <a:ext cx="3434862" cy="461665"/>
          </a:xfrm>
          <a:prstGeom prst="rect">
            <a:avLst/>
          </a:prstGeom>
          <a:no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solidFill>
                  <a:prstClr val="black"/>
                </a:solidFill>
                <a:latin typeface="微软雅黑" panose="020B0503020204020204" pitchFamily="34" charset="-122"/>
                <a:ea typeface="微软雅黑" panose="020B0503020204020204" pitchFamily="34" charset="-122"/>
              </a:rPr>
              <a:t>以色列人被罗马人掳掠</a:t>
            </a:r>
            <a:endParaRPr kumimoji="0" lang="en-US" sz="2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2822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840BE8A-ACFA-034C-BB3A-7E266B489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047" y="0"/>
            <a:ext cx="9999906" cy="6858000"/>
          </a:xfrm>
          <a:prstGeom prst="rect">
            <a:avLst/>
          </a:prstGeom>
          <a:noFill/>
        </p:spPr>
      </p:pic>
      <p:sp>
        <p:nvSpPr>
          <p:cNvPr id="3" name="弧 2">
            <a:extLst>
              <a:ext uri="{FF2B5EF4-FFF2-40B4-BE49-F238E27FC236}">
                <a16:creationId xmlns:a16="http://schemas.microsoft.com/office/drawing/2014/main" id="{8D49A331-96CD-8947-91CD-EE4AD600345B}"/>
              </a:ext>
            </a:extLst>
          </p:cNvPr>
          <p:cNvSpPr/>
          <p:nvPr/>
        </p:nvSpPr>
        <p:spPr>
          <a:xfrm>
            <a:off x="8077200" y="914400"/>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 name="文本框 4">
            <a:extLst>
              <a:ext uri="{FF2B5EF4-FFF2-40B4-BE49-F238E27FC236}">
                <a16:creationId xmlns:a16="http://schemas.microsoft.com/office/drawing/2014/main" id="{3607DFDA-D4F9-6741-8BEA-7E9F03A6AA9D}"/>
              </a:ext>
            </a:extLst>
          </p:cNvPr>
          <p:cNvSpPr txBox="1"/>
          <p:nvPr/>
        </p:nvSpPr>
        <p:spPr>
          <a:xfrm>
            <a:off x="8040032" y="282714"/>
            <a:ext cx="223651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公元</a:t>
            </a:r>
            <a:r>
              <a:rPr kumimoji="1" lang="en-US" altLang="zh-C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135</a:t>
            </a:r>
            <a:r>
              <a:rPr kumimoji="1"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年 </a:t>
            </a:r>
            <a:endParaRPr kumimoji="1" lang="en-US" altLang="zh-C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犹太人被罗马</a:t>
            </a:r>
            <a:r>
              <a:rPr kumimoji="1" lang="zh-CN" altLang="en-US" sz="2000" b="1" dirty="0">
                <a:solidFill>
                  <a:prstClr val="white"/>
                </a:solidFill>
                <a:latin typeface="Microsoft YaHei" panose="020B0503020204020204" pitchFamily="34" charset="-122"/>
                <a:ea typeface="Microsoft YaHei" panose="020B0503020204020204" pitchFamily="34" charset="-122"/>
              </a:rPr>
              <a:t>驱逐</a:t>
            </a:r>
            <a:endParaRPr kumimoji="1"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2" name="TextBox 1">
            <a:extLst>
              <a:ext uri="{FF2B5EF4-FFF2-40B4-BE49-F238E27FC236}">
                <a16:creationId xmlns:a16="http://schemas.microsoft.com/office/drawing/2014/main" id="{7799B17B-D027-2956-E9F5-FBF78533BF02}"/>
              </a:ext>
            </a:extLst>
          </p:cNvPr>
          <p:cNvSpPr txBox="1"/>
          <p:nvPr/>
        </p:nvSpPr>
        <p:spPr>
          <a:xfrm>
            <a:off x="6193410" y="1043941"/>
            <a:ext cx="4622227" cy="1200329"/>
          </a:xfrm>
          <a:prstGeom prst="rect">
            <a:avLst/>
          </a:prstGeom>
          <a:solidFill>
            <a:srgbClr val="D79F6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公</a:t>
            </a:r>
            <a:r>
              <a:rPr lang="zh-CN" altLang="en-US" sz="2400" dirty="0">
                <a:solidFill>
                  <a:schemeClr val="bg1"/>
                </a:solidFill>
                <a:latin typeface="微软雅黑" panose="020B0503020204020204" pitchFamily="34" charset="-122"/>
                <a:ea typeface="微软雅黑" panose="020B0503020204020204" pitchFamily="34" charset="-122"/>
              </a:rPr>
              <a:t>元</a:t>
            </a:r>
            <a:r>
              <a:rPr kumimoji="0" lang="en-US" altLang="zh-CN" sz="2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135</a:t>
            </a:r>
            <a:r>
              <a:rPr kumimoji="0" lang="zh-CN" altLang="en-US" sz="2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年后的几百年中没有犹太人居住巴勒斯坦。到了</a:t>
            </a:r>
            <a:r>
              <a:rPr kumimoji="0" lang="en-US" sz="2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1500</a:t>
            </a:r>
            <a:r>
              <a:rPr kumimoji="0" lang="zh-CN" altLang="en-US" sz="2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年，有大约</a:t>
            </a:r>
            <a:r>
              <a:rPr kumimoji="0" lang="en-US" altLang="zh-CN" sz="2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5000</a:t>
            </a:r>
            <a:r>
              <a:rPr kumimoji="0" lang="zh-CN" altLang="en-US" sz="2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犹太人居住。</a:t>
            </a:r>
            <a:endParaRPr kumimoji="0" lang="en-US" sz="2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87483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874B2104-CE63-DF47-9299-62D768B33ACD}"/>
              </a:ext>
            </a:extLst>
          </p:cNvPr>
          <p:cNvGrpSpPr/>
          <p:nvPr/>
        </p:nvGrpSpPr>
        <p:grpSpPr>
          <a:xfrm>
            <a:off x="0" y="3015"/>
            <a:ext cx="12192000" cy="6388482"/>
            <a:chOff x="0" y="749063"/>
            <a:chExt cx="9144000" cy="4678721"/>
          </a:xfrm>
        </p:grpSpPr>
        <p:pic>
          <p:nvPicPr>
            <p:cNvPr id="45" name="图片 4">
              <a:extLst>
                <a:ext uri="{FF2B5EF4-FFF2-40B4-BE49-F238E27FC236}">
                  <a16:creationId xmlns:a16="http://schemas.microsoft.com/office/drawing/2014/main" id="{3237F163-A6EA-7C4E-94EB-1C8428F2DF2D}"/>
                </a:ext>
              </a:extLst>
            </p:cNvPr>
            <p:cNvPicPr>
              <a:picLocks noChangeAspect="1"/>
            </p:cNvPicPr>
            <p:nvPr/>
          </p:nvPicPr>
          <p:blipFill rotWithShape="1">
            <a:blip r:embed="rId3">
              <a:extLst>
                <a:ext uri="{28A0092B-C50C-407E-A947-70E740481C1C}">
                  <a14:useLocalDpi xmlns:a14="http://schemas.microsoft.com/office/drawing/2010/main" val="0"/>
                </a:ext>
              </a:extLst>
            </a:blip>
            <a:srcRect t="22604" b="4261"/>
            <a:stretch/>
          </p:blipFill>
          <p:spPr>
            <a:xfrm>
              <a:off x="0" y="749063"/>
              <a:ext cx="9144000" cy="4678721"/>
            </a:xfrm>
            <a:prstGeom prst="rect">
              <a:avLst/>
            </a:prstGeom>
          </p:spPr>
        </p:pic>
        <p:sp>
          <p:nvSpPr>
            <p:cNvPr id="47" name="椭圆 11">
              <a:extLst>
                <a:ext uri="{FF2B5EF4-FFF2-40B4-BE49-F238E27FC236}">
                  <a16:creationId xmlns:a16="http://schemas.microsoft.com/office/drawing/2014/main" id="{08A9FD34-2F53-FD46-928B-59250FFE1DBF}"/>
                </a:ext>
              </a:extLst>
            </p:cNvPr>
            <p:cNvSpPr>
              <a:spLocks noChangeAspect="1"/>
            </p:cNvSpPr>
            <p:nvPr/>
          </p:nvSpPr>
          <p:spPr>
            <a:xfrm flipV="1">
              <a:off x="7268785" y="2188801"/>
              <a:ext cx="108000" cy="108000"/>
            </a:xfrm>
            <a:prstGeom prst="ellipse">
              <a:avLst/>
            </a:prstGeom>
            <a:solidFill>
              <a:srgbClr val="FFC000"/>
            </a:solidFill>
            <a:ln w="1905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8" name="椭圆 13">
              <a:extLst>
                <a:ext uri="{FF2B5EF4-FFF2-40B4-BE49-F238E27FC236}">
                  <a16:creationId xmlns:a16="http://schemas.microsoft.com/office/drawing/2014/main" id="{74BD4E48-B69B-354A-A99A-020EFBF27DCD}"/>
                </a:ext>
              </a:extLst>
            </p:cNvPr>
            <p:cNvSpPr>
              <a:spLocks noChangeAspect="1"/>
            </p:cNvSpPr>
            <p:nvPr/>
          </p:nvSpPr>
          <p:spPr>
            <a:xfrm flipV="1">
              <a:off x="8151426" y="4261565"/>
              <a:ext cx="108000" cy="108000"/>
            </a:xfrm>
            <a:prstGeom prst="ellipse">
              <a:avLst/>
            </a:prstGeom>
            <a:solidFill>
              <a:srgbClr val="FFC000"/>
            </a:solidFill>
            <a:ln w="1905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9" name="椭圆 15">
              <a:extLst>
                <a:ext uri="{FF2B5EF4-FFF2-40B4-BE49-F238E27FC236}">
                  <a16:creationId xmlns:a16="http://schemas.microsoft.com/office/drawing/2014/main" id="{18BF3100-5672-7041-AE5C-7AAC09C3C5B3}"/>
                </a:ext>
              </a:extLst>
            </p:cNvPr>
            <p:cNvSpPr>
              <a:spLocks noChangeAspect="1"/>
            </p:cNvSpPr>
            <p:nvPr/>
          </p:nvSpPr>
          <p:spPr>
            <a:xfrm>
              <a:off x="1342790" y="1639244"/>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0" name="椭圆 17">
              <a:extLst>
                <a:ext uri="{FF2B5EF4-FFF2-40B4-BE49-F238E27FC236}">
                  <a16:creationId xmlns:a16="http://schemas.microsoft.com/office/drawing/2014/main" id="{F36ABA68-7BE6-9E4A-AB79-E79519A12DBF}"/>
                </a:ext>
              </a:extLst>
            </p:cNvPr>
            <p:cNvSpPr>
              <a:spLocks noChangeAspect="1"/>
            </p:cNvSpPr>
            <p:nvPr/>
          </p:nvSpPr>
          <p:spPr>
            <a:xfrm>
              <a:off x="1131595" y="1878460"/>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1" name="椭圆 19">
              <a:extLst>
                <a:ext uri="{FF2B5EF4-FFF2-40B4-BE49-F238E27FC236}">
                  <a16:creationId xmlns:a16="http://schemas.microsoft.com/office/drawing/2014/main" id="{1B763C9D-8281-174A-B901-26292ED8223F}"/>
                </a:ext>
              </a:extLst>
            </p:cNvPr>
            <p:cNvSpPr>
              <a:spLocks noChangeAspect="1"/>
            </p:cNvSpPr>
            <p:nvPr/>
          </p:nvSpPr>
          <p:spPr>
            <a:xfrm>
              <a:off x="1245921" y="1969348"/>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2" name="椭圆 22">
              <a:extLst>
                <a:ext uri="{FF2B5EF4-FFF2-40B4-BE49-F238E27FC236}">
                  <a16:creationId xmlns:a16="http://schemas.microsoft.com/office/drawing/2014/main" id="{41BB01C5-5BCD-F84B-91D9-3EB22839EEF2}"/>
                </a:ext>
              </a:extLst>
            </p:cNvPr>
            <p:cNvSpPr>
              <a:spLocks noChangeAspect="1"/>
            </p:cNvSpPr>
            <p:nvPr/>
          </p:nvSpPr>
          <p:spPr>
            <a:xfrm>
              <a:off x="1809408" y="1484605"/>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3" name="椭圆 24">
              <a:extLst>
                <a:ext uri="{FF2B5EF4-FFF2-40B4-BE49-F238E27FC236}">
                  <a16:creationId xmlns:a16="http://schemas.microsoft.com/office/drawing/2014/main" id="{C36B97FB-A1AA-1647-BBEA-E49425BBA601}"/>
                </a:ext>
              </a:extLst>
            </p:cNvPr>
            <p:cNvSpPr>
              <a:spLocks noChangeAspect="1"/>
            </p:cNvSpPr>
            <p:nvPr/>
          </p:nvSpPr>
          <p:spPr>
            <a:xfrm>
              <a:off x="1131593" y="1988781"/>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4" name="椭圆 25">
              <a:extLst>
                <a:ext uri="{FF2B5EF4-FFF2-40B4-BE49-F238E27FC236}">
                  <a16:creationId xmlns:a16="http://schemas.microsoft.com/office/drawing/2014/main" id="{63FB8CCB-1766-9146-8DC0-44085BB9DFC3}"/>
                </a:ext>
              </a:extLst>
            </p:cNvPr>
            <p:cNvSpPr>
              <a:spLocks noChangeAspect="1"/>
            </p:cNvSpPr>
            <p:nvPr/>
          </p:nvSpPr>
          <p:spPr>
            <a:xfrm>
              <a:off x="1265954" y="1763605"/>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5" name="椭圆 27">
              <a:extLst>
                <a:ext uri="{FF2B5EF4-FFF2-40B4-BE49-F238E27FC236}">
                  <a16:creationId xmlns:a16="http://schemas.microsoft.com/office/drawing/2014/main" id="{936D0272-5925-1B4C-9D77-5DC45C8AA9F0}"/>
                </a:ext>
              </a:extLst>
            </p:cNvPr>
            <p:cNvSpPr>
              <a:spLocks noChangeAspect="1"/>
            </p:cNvSpPr>
            <p:nvPr/>
          </p:nvSpPr>
          <p:spPr>
            <a:xfrm>
              <a:off x="1465020" y="172187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6" name="椭圆 29">
              <a:extLst>
                <a:ext uri="{FF2B5EF4-FFF2-40B4-BE49-F238E27FC236}">
                  <a16:creationId xmlns:a16="http://schemas.microsoft.com/office/drawing/2014/main" id="{805DF11D-AD2C-8643-89BA-2C0856332A76}"/>
                </a:ext>
              </a:extLst>
            </p:cNvPr>
            <p:cNvSpPr>
              <a:spLocks noChangeAspect="1"/>
            </p:cNvSpPr>
            <p:nvPr/>
          </p:nvSpPr>
          <p:spPr>
            <a:xfrm>
              <a:off x="1511166" y="188522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7" name="椭圆 31">
              <a:extLst>
                <a:ext uri="{FF2B5EF4-FFF2-40B4-BE49-F238E27FC236}">
                  <a16:creationId xmlns:a16="http://schemas.microsoft.com/office/drawing/2014/main" id="{FDE07F2F-DCA8-CF4B-90F2-28C56E12AFE2}"/>
                </a:ext>
              </a:extLst>
            </p:cNvPr>
            <p:cNvSpPr>
              <a:spLocks noChangeAspect="1"/>
            </p:cNvSpPr>
            <p:nvPr/>
          </p:nvSpPr>
          <p:spPr>
            <a:xfrm>
              <a:off x="1419950" y="2023037"/>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8" name="椭圆 36">
              <a:extLst>
                <a:ext uri="{FF2B5EF4-FFF2-40B4-BE49-F238E27FC236}">
                  <a16:creationId xmlns:a16="http://schemas.microsoft.com/office/drawing/2014/main" id="{D8D00A2B-643B-2D42-89FF-C131C082C491}"/>
                </a:ext>
              </a:extLst>
            </p:cNvPr>
            <p:cNvSpPr>
              <a:spLocks noChangeAspect="1"/>
            </p:cNvSpPr>
            <p:nvPr/>
          </p:nvSpPr>
          <p:spPr>
            <a:xfrm>
              <a:off x="816183" y="204649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9" name="椭圆 37">
              <a:extLst>
                <a:ext uri="{FF2B5EF4-FFF2-40B4-BE49-F238E27FC236}">
                  <a16:creationId xmlns:a16="http://schemas.microsoft.com/office/drawing/2014/main" id="{DE52999D-9398-E34E-9A6D-C5080CAA11E9}"/>
                </a:ext>
              </a:extLst>
            </p:cNvPr>
            <p:cNvSpPr>
              <a:spLocks noChangeAspect="1"/>
            </p:cNvSpPr>
            <p:nvPr/>
          </p:nvSpPr>
          <p:spPr>
            <a:xfrm>
              <a:off x="1014130" y="1790779"/>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0" name="椭圆 42">
              <a:extLst>
                <a:ext uri="{FF2B5EF4-FFF2-40B4-BE49-F238E27FC236}">
                  <a16:creationId xmlns:a16="http://schemas.microsoft.com/office/drawing/2014/main" id="{8EDFE557-71EE-3D47-B600-5121FDCC7BE8}"/>
                </a:ext>
              </a:extLst>
            </p:cNvPr>
            <p:cNvSpPr>
              <a:spLocks noChangeAspect="1"/>
            </p:cNvSpPr>
            <p:nvPr/>
          </p:nvSpPr>
          <p:spPr>
            <a:xfrm>
              <a:off x="651611" y="164033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1" name="椭圆 43">
              <a:extLst>
                <a:ext uri="{FF2B5EF4-FFF2-40B4-BE49-F238E27FC236}">
                  <a16:creationId xmlns:a16="http://schemas.microsoft.com/office/drawing/2014/main" id="{CC35E831-8B6E-CC41-B030-DD20E5A228EA}"/>
                </a:ext>
              </a:extLst>
            </p:cNvPr>
            <p:cNvSpPr>
              <a:spLocks noChangeAspect="1"/>
            </p:cNvSpPr>
            <p:nvPr/>
          </p:nvSpPr>
          <p:spPr>
            <a:xfrm>
              <a:off x="539508" y="1676558"/>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2" name="椭圆 45">
              <a:extLst>
                <a:ext uri="{FF2B5EF4-FFF2-40B4-BE49-F238E27FC236}">
                  <a16:creationId xmlns:a16="http://schemas.microsoft.com/office/drawing/2014/main" id="{377D3FC0-F2C6-C64C-AE2B-752FE1D18406}"/>
                </a:ext>
              </a:extLst>
            </p:cNvPr>
            <p:cNvSpPr>
              <a:spLocks noChangeAspect="1"/>
            </p:cNvSpPr>
            <p:nvPr/>
          </p:nvSpPr>
          <p:spPr>
            <a:xfrm>
              <a:off x="936086" y="1712255"/>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3" name="椭圆 50">
              <a:extLst>
                <a:ext uri="{FF2B5EF4-FFF2-40B4-BE49-F238E27FC236}">
                  <a16:creationId xmlns:a16="http://schemas.microsoft.com/office/drawing/2014/main" id="{E3EC3605-C1DF-F44A-9644-C23B9282A7FE}"/>
                </a:ext>
              </a:extLst>
            </p:cNvPr>
            <p:cNvSpPr>
              <a:spLocks noChangeAspect="1"/>
            </p:cNvSpPr>
            <p:nvPr/>
          </p:nvSpPr>
          <p:spPr>
            <a:xfrm>
              <a:off x="806333" y="258777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4" name="椭圆 52">
              <a:extLst>
                <a:ext uri="{FF2B5EF4-FFF2-40B4-BE49-F238E27FC236}">
                  <a16:creationId xmlns:a16="http://schemas.microsoft.com/office/drawing/2014/main" id="{6AD8D0E5-9801-FF49-9407-5959E0E0C223}"/>
                </a:ext>
              </a:extLst>
            </p:cNvPr>
            <p:cNvSpPr>
              <a:spLocks noChangeAspect="1"/>
            </p:cNvSpPr>
            <p:nvPr/>
          </p:nvSpPr>
          <p:spPr>
            <a:xfrm>
              <a:off x="567794" y="2485542"/>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5" name="椭圆 53">
              <a:extLst>
                <a:ext uri="{FF2B5EF4-FFF2-40B4-BE49-F238E27FC236}">
                  <a16:creationId xmlns:a16="http://schemas.microsoft.com/office/drawing/2014/main" id="{2C137FA5-575C-714D-81D7-51ADF5AB6673}"/>
                </a:ext>
              </a:extLst>
            </p:cNvPr>
            <p:cNvSpPr>
              <a:spLocks noChangeAspect="1"/>
            </p:cNvSpPr>
            <p:nvPr/>
          </p:nvSpPr>
          <p:spPr>
            <a:xfrm>
              <a:off x="1626489" y="2484669"/>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6" name="椭圆 80">
              <a:extLst>
                <a:ext uri="{FF2B5EF4-FFF2-40B4-BE49-F238E27FC236}">
                  <a16:creationId xmlns:a16="http://schemas.microsoft.com/office/drawing/2014/main" id="{8C514290-14FA-6448-8420-05E7A5FADFAD}"/>
                </a:ext>
              </a:extLst>
            </p:cNvPr>
            <p:cNvSpPr>
              <a:spLocks noChangeAspect="1"/>
            </p:cNvSpPr>
            <p:nvPr/>
          </p:nvSpPr>
          <p:spPr>
            <a:xfrm flipV="1">
              <a:off x="7214785" y="2712288"/>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7" name="椭圆 81">
              <a:extLst>
                <a:ext uri="{FF2B5EF4-FFF2-40B4-BE49-F238E27FC236}">
                  <a16:creationId xmlns:a16="http://schemas.microsoft.com/office/drawing/2014/main" id="{02C99984-41D9-274E-BB3F-F118B25ACF9D}"/>
                </a:ext>
              </a:extLst>
            </p:cNvPr>
            <p:cNvSpPr>
              <a:spLocks noChangeAspect="1"/>
            </p:cNvSpPr>
            <p:nvPr/>
          </p:nvSpPr>
          <p:spPr>
            <a:xfrm flipV="1">
              <a:off x="8408043" y="348595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8" name="椭圆 82">
              <a:extLst>
                <a:ext uri="{FF2B5EF4-FFF2-40B4-BE49-F238E27FC236}">
                  <a16:creationId xmlns:a16="http://schemas.microsoft.com/office/drawing/2014/main" id="{F1A79481-E56F-7648-8B77-3235F3592E24}"/>
                </a:ext>
              </a:extLst>
            </p:cNvPr>
            <p:cNvSpPr>
              <a:spLocks noChangeAspect="1"/>
            </p:cNvSpPr>
            <p:nvPr/>
          </p:nvSpPr>
          <p:spPr>
            <a:xfrm flipV="1">
              <a:off x="8373319" y="415728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9" name="椭圆 83">
              <a:extLst>
                <a:ext uri="{FF2B5EF4-FFF2-40B4-BE49-F238E27FC236}">
                  <a16:creationId xmlns:a16="http://schemas.microsoft.com/office/drawing/2014/main" id="{C7F51968-93B8-EA49-B28F-DA38ACAC3B4F}"/>
                </a:ext>
              </a:extLst>
            </p:cNvPr>
            <p:cNvSpPr>
              <a:spLocks noChangeAspect="1"/>
            </p:cNvSpPr>
            <p:nvPr/>
          </p:nvSpPr>
          <p:spPr>
            <a:xfrm flipV="1">
              <a:off x="1575984" y="2009745"/>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0" name="椭圆 84">
              <a:extLst>
                <a:ext uri="{FF2B5EF4-FFF2-40B4-BE49-F238E27FC236}">
                  <a16:creationId xmlns:a16="http://schemas.microsoft.com/office/drawing/2014/main" id="{5F4BD3DA-0B30-104D-8101-7B10DDF19DAA}"/>
                </a:ext>
              </a:extLst>
            </p:cNvPr>
            <p:cNvSpPr>
              <a:spLocks noChangeAspect="1"/>
            </p:cNvSpPr>
            <p:nvPr/>
          </p:nvSpPr>
          <p:spPr>
            <a:xfrm flipV="1">
              <a:off x="1416002" y="1551839"/>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1" name="椭圆 85">
              <a:extLst>
                <a:ext uri="{FF2B5EF4-FFF2-40B4-BE49-F238E27FC236}">
                  <a16:creationId xmlns:a16="http://schemas.microsoft.com/office/drawing/2014/main" id="{B5A99332-D279-294C-B4A2-A55482D60E91}"/>
                </a:ext>
              </a:extLst>
            </p:cNvPr>
            <p:cNvSpPr>
              <a:spLocks noChangeAspect="1"/>
            </p:cNvSpPr>
            <p:nvPr/>
          </p:nvSpPr>
          <p:spPr>
            <a:xfrm flipV="1">
              <a:off x="858353" y="1824550"/>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2" name="椭圆 86">
              <a:extLst>
                <a:ext uri="{FF2B5EF4-FFF2-40B4-BE49-F238E27FC236}">
                  <a16:creationId xmlns:a16="http://schemas.microsoft.com/office/drawing/2014/main" id="{BBC1F0DF-28E4-264D-BAC3-A91904909293}"/>
                </a:ext>
              </a:extLst>
            </p:cNvPr>
            <p:cNvSpPr>
              <a:spLocks noChangeAspect="1"/>
            </p:cNvSpPr>
            <p:nvPr/>
          </p:nvSpPr>
          <p:spPr>
            <a:xfrm flipV="1">
              <a:off x="1363170" y="215067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3" name="椭圆 87">
              <a:extLst>
                <a:ext uri="{FF2B5EF4-FFF2-40B4-BE49-F238E27FC236}">
                  <a16:creationId xmlns:a16="http://schemas.microsoft.com/office/drawing/2014/main" id="{B7FB765B-C05F-7D44-9FD3-2CBD0A678040}"/>
                </a:ext>
              </a:extLst>
            </p:cNvPr>
            <p:cNvSpPr>
              <a:spLocks noChangeAspect="1"/>
            </p:cNvSpPr>
            <p:nvPr/>
          </p:nvSpPr>
          <p:spPr>
            <a:xfrm flipV="1">
              <a:off x="1274241" y="225867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4" name="椭圆 88">
              <a:extLst>
                <a:ext uri="{FF2B5EF4-FFF2-40B4-BE49-F238E27FC236}">
                  <a16:creationId xmlns:a16="http://schemas.microsoft.com/office/drawing/2014/main" id="{524E6F13-84EE-0A4E-A244-F7AA0F0C761D}"/>
                </a:ext>
              </a:extLst>
            </p:cNvPr>
            <p:cNvSpPr>
              <a:spLocks noChangeAspect="1"/>
            </p:cNvSpPr>
            <p:nvPr/>
          </p:nvSpPr>
          <p:spPr>
            <a:xfrm flipV="1">
              <a:off x="1050869" y="2119175"/>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5" name="椭圆 89">
              <a:extLst>
                <a:ext uri="{FF2B5EF4-FFF2-40B4-BE49-F238E27FC236}">
                  <a16:creationId xmlns:a16="http://schemas.microsoft.com/office/drawing/2014/main" id="{C5E6A755-488E-CC42-B7E9-6F9CB827C724}"/>
                </a:ext>
              </a:extLst>
            </p:cNvPr>
            <p:cNvSpPr>
              <a:spLocks noChangeAspect="1"/>
            </p:cNvSpPr>
            <p:nvPr/>
          </p:nvSpPr>
          <p:spPr>
            <a:xfrm flipV="1">
              <a:off x="1235753" y="205323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6" name="椭圆 90">
              <a:extLst>
                <a:ext uri="{FF2B5EF4-FFF2-40B4-BE49-F238E27FC236}">
                  <a16:creationId xmlns:a16="http://schemas.microsoft.com/office/drawing/2014/main" id="{AABE2552-36DB-4B4A-9C0C-ECD656497BC3}"/>
                </a:ext>
              </a:extLst>
            </p:cNvPr>
            <p:cNvSpPr>
              <a:spLocks noChangeAspect="1"/>
            </p:cNvSpPr>
            <p:nvPr/>
          </p:nvSpPr>
          <p:spPr>
            <a:xfrm flipV="1">
              <a:off x="1595517" y="2225623"/>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7" name="椭圆 91">
              <a:extLst>
                <a:ext uri="{FF2B5EF4-FFF2-40B4-BE49-F238E27FC236}">
                  <a16:creationId xmlns:a16="http://schemas.microsoft.com/office/drawing/2014/main" id="{C89D898B-B60F-FE44-855A-4E48A26675D4}"/>
                </a:ext>
              </a:extLst>
            </p:cNvPr>
            <p:cNvSpPr>
              <a:spLocks noChangeAspect="1"/>
            </p:cNvSpPr>
            <p:nvPr/>
          </p:nvSpPr>
          <p:spPr>
            <a:xfrm flipV="1">
              <a:off x="912353" y="198869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8" name="椭圆 92">
              <a:extLst>
                <a:ext uri="{FF2B5EF4-FFF2-40B4-BE49-F238E27FC236}">
                  <a16:creationId xmlns:a16="http://schemas.microsoft.com/office/drawing/2014/main" id="{A9C7AF9E-4839-EF44-A9A1-26E429468BB8}"/>
                </a:ext>
              </a:extLst>
            </p:cNvPr>
            <p:cNvSpPr>
              <a:spLocks noChangeAspect="1"/>
            </p:cNvSpPr>
            <p:nvPr/>
          </p:nvSpPr>
          <p:spPr>
            <a:xfrm flipV="1">
              <a:off x="1448567" y="263933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9" name="椭圆 93">
              <a:extLst>
                <a:ext uri="{FF2B5EF4-FFF2-40B4-BE49-F238E27FC236}">
                  <a16:creationId xmlns:a16="http://schemas.microsoft.com/office/drawing/2014/main" id="{872655FC-7349-8A4C-889D-304273146448}"/>
                </a:ext>
              </a:extLst>
            </p:cNvPr>
            <p:cNvSpPr>
              <a:spLocks noChangeAspect="1"/>
            </p:cNvSpPr>
            <p:nvPr/>
          </p:nvSpPr>
          <p:spPr>
            <a:xfrm flipV="1">
              <a:off x="1193734" y="263933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0" name="椭圆 94">
              <a:extLst>
                <a:ext uri="{FF2B5EF4-FFF2-40B4-BE49-F238E27FC236}">
                  <a16:creationId xmlns:a16="http://schemas.microsoft.com/office/drawing/2014/main" id="{1A6F4A31-236F-9A4E-914F-8EED7F8E12C1}"/>
                </a:ext>
              </a:extLst>
            </p:cNvPr>
            <p:cNvSpPr>
              <a:spLocks noChangeAspect="1"/>
            </p:cNvSpPr>
            <p:nvPr/>
          </p:nvSpPr>
          <p:spPr>
            <a:xfrm flipV="1">
              <a:off x="472932" y="253954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1" name="椭圆 95">
              <a:extLst>
                <a:ext uri="{FF2B5EF4-FFF2-40B4-BE49-F238E27FC236}">
                  <a16:creationId xmlns:a16="http://schemas.microsoft.com/office/drawing/2014/main" id="{49CABDB1-68AC-C64A-94C9-742A2EE5E5C3}"/>
                </a:ext>
              </a:extLst>
            </p:cNvPr>
            <p:cNvSpPr>
              <a:spLocks noChangeAspect="1"/>
            </p:cNvSpPr>
            <p:nvPr/>
          </p:nvSpPr>
          <p:spPr>
            <a:xfrm flipV="1">
              <a:off x="922031" y="2371583"/>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2" name="椭圆 96">
              <a:extLst>
                <a:ext uri="{FF2B5EF4-FFF2-40B4-BE49-F238E27FC236}">
                  <a16:creationId xmlns:a16="http://schemas.microsoft.com/office/drawing/2014/main" id="{28A56958-D8F5-6B4D-9229-09DB128CDC60}"/>
                </a:ext>
              </a:extLst>
            </p:cNvPr>
            <p:cNvSpPr>
              <a:spLocks noChangeAspect="1"/>
            </p:cNvSpPr>
            <p:nvPr/>
          </p:nvSpPr>
          <p:spPr>
            <a:xfrm flipV="1">
              <a:off x="1477073" y="308601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3" name="椭圆 97">
              <a:extLst>
                <a:ext uri="{FF2B5EF4-FFF2-40B4-BE49-F238E27FC236}">
                  <a16:creationId xmlns:a16="http://schemas.microsoft.com/office/drawing/2014/main" id="{7F688110-AE40-5E44-BA9F-05460A8B3CEA}"/>
                </a:ext>
              </a:extLst>
            </p:cNvPr>
            <p:cNvSpPr>
              <a:spLocks noChangeAspect="1"/>
            </p:cNvSpPr>
            <p:nvPr/>
          </p:nvSpPr>
          <p:spPr>
            <a:xfrm flipV="1">
              <a:off x="1313655" y="407838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4" name="椭圆 98">
              <a:extLst>
                <a:ext uri="{FF2B5EF4-FFF2-40B4-BE49-F238E27FC236}">
                  <a16:creationId xmlns:a16="http://schemas.microsoft.com/office/drawing/2014/main" id="{E73CE801-4014-FC4C-A24C-DB5C7BB5CBCA}"/>
                </a:ext>
              </a:extLst>
            </p:cNvPr>
            <p:cNvSpPr>
              <a:spLocks noChangeAspect="1"/>
            </p:cNvSpPr>
            <p:nvPr/>
          </p:nvSpPr>
          <p:spPr>
            <a:xfrm flipV="1">
              <a:off x="3511439" y="2415333"/>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5" name="椭圆 99">
              <a:extLst>
                <a:ext uri="{FF2B5EF4-FFF2-40B4-BE49-F238E27FC236}">
                  <a16:creationId xmlns:a16="http://schemas.microsoft.com/office/drawing/2014/main" id="{02920FE5-84FE-334F-8569-EAE73BF19C1D}"/>
                </a:ext>
              </a:extLst>
            </p:cNvPr>
            <p:cNvSpPr>
              <a:spLocks noChangeAspect="1"/>
            </p:cNvSpPr>
            <p:nvPr/>
          </p:nvSpPr>
          <p:spPr>
            <a:xfrm flipV="1">
              <a:off x="2737720" y="2684301"/>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6" name="椭圆 100">
              <a:extLst>
                <a:ext uri="{FF2B5EF4-FFF2-40B4-BE49-F238E27FC236}">
                  <a16:creationId xmlns:a16="http://schemas.microsoft.com/office/drawing/2014/main" id="{18FEEA24-0757-0146-9340-D7BCE06B5B9C}"/>
                </a:ext>
              </a:extLst>
            </p:cNvPr>
            <p:cNvSpPr>
              <a:spLocks noChangeAspect="1"/>
            </p:cNvSpPr>
            <p:nvPr/>
          </p:nvSpPr>
          <p:spPr>
            <a:xfrm flipV="1">
              <a:off x="2407937" y="218962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7" name="椭圆 101">
              <a:extLst>
                <a:ext uri="{FF2B5EF4-FFF2-40B4-BE49-F238E27FC236}">
                  <a16:creationId xmlns:a16="http://schemas.microsoft.com/office/drawing/2014/main" id="{CC4F679E-74CD-A84C-8C64-05CAD7E0CFE1}"/>
                </a:ext>
              </a:extLst>
            </p:cNvPr>
            <p:cNvSpPr>
              <a:spLocks noChangeAspect="1"/>
            </p:cNvSpPr>
            <p:nvPr/>
          </p:nvSpPr>
          <p:spPr>
            <a:xfrm flipV="1">
              <a:off x="3863708" y="1530914"/>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8" name="椭圆 102">
              <a:extLst>
                <a:ext uri="{FF2B5EF4-FFF2-40B4-BE49-F238E27FC236}">
                  <a16:creationId xmlns:a16="http://schemas.microsoft.com/office/drawing/2014/main" id="{336607EE-577C-5E45-A93E-F69B958C9534}"/>
                </a:ext>
              </a:extLst>
            </p:cNvPr>
            <p:cNvSpPr>
              <a:spLocks noChangeAspect="1"/>
            </p:cNvSpPr>
            <p:nvPr/>
          </p:nvSpPr>
          <p:spPr>
            <a:xfrm flipV="1">
              <a:off x="1890507" y="2713464"/>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9" name="椭圆 103">
              <a:extLst>
                <a:ext uri="{FF2B5EF4-FFF2-40B4-BE49-F238E27FC236}">
                  <a16:creationId xmlns:a16="http://schemas.microsoft.com/office/drawing/2014/main" id="{DC38F861-A819-3C4F-AF78-FC8CD425F0AF}"/>
                </a:ext>
              </a:extLst>
            </p:cNvPr>
            <p:cNvSpPr>
              <a:spLocks noChangeAspect="1"/>
            </p:cNvSpPr>
            <p:nvPr/>
          </p:nvSpPr>
          <p:spPr>
            <a:xfrm flipV="1">
              <a:off x="1830547" y="243614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0" name="椭圆 104">
              <a:extLst>
                <a:ext uri="{FF2B5EF4-FFF2-40B4-BE49-F238E27FC236}">
                  <a16:creationId xmlns:a16="http://schemas.microsoft.com/office/drawing/2014/main" id="{04A20BA5-8522-B144-9EB8-BDAD564F4AA1}"/>
                </a:ext>
              </a:extLst>
            </p:cNvPr>
            <p:cNvSpPr>
              <a:spLocks noChangeAspect="1"/>
            </p:cNvSpPr>
            <p:nvPr/>
          </p:nvSpPr>
          <p:spPr>
            <a:xfrm flipV="1">
              <a:off x="1683984" y="238214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1" name="椭圆 106">
              <a:extLst>
                <a:ext uri="{FF2B5EF4-FFF2-40B4-BE49-F238E27FC236}">
                  <a16:creationId xmlns:a16="http://schemas.microsoft.com/office/drawing/2014/main" id="{D8B83CB3-EB7F-124C-BF0B-572197C0DE0F}"/>
                </a:ext>
              </a:extLst>
            </p:cNvPr>
            <p:cNvSpPr/>
            <p:nvPr/>
          </p:nvSpPr>
          <p:spPr>
            <a:xfrm flipV="1">
              <a:off x="7806069" y="2763017"/>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2" name="椭圆 107">
              <a:extLst>
                <a:ext uri="{FF2B5EF4-FFF2-40B4-BE49-F238E27FC236}">
                  <a16:creationId xmlns:a16="http://schemas.microsoft.com/office/drawing/2014/main" id="{FC722691-DE5B-9042-AE56-B2A197679CCE}"/>
                </a:ext>
              </a:extLst>
            </p:cNvPr>
            <p:cNvSpPr/>
            <p:nvPr/>
          </p:nvSpPr>
          <p:spPr>
            <a:xfrm flipV="1">
              <a:off x="8065230" y="2968390"/>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3" name="椭圆 108">
              <a:extLst>
                <a:ext uri="{FF2B5EF4-FFF2-40B4-BE49-F238E27FC236}">
                  <a16:creationId xmlns:a16="http://schemas.microsoft.com/office/drawing/2014/main" id="{A039C29B-F64C-C94B-9CC9-F66575C602C8}"/>
                </a:ext>
              </a:extLst>
            </p:cNvPr>
            <p:cNvSpPr/>
            <p:nvPr/>
          </p:nvSpPr>
          <p:spPr>
            <a:xfrm flipV="1">
              <a:off x="8037466" y="2792301"/>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4" name="椭圆 109">
              <a:extLst>
                <a:ext uri="{FF2B5EF4-FFF2-40B4-BE49-F238E27FC236}">
                  <a16:creationId xmlns:a16="http://schemas.microsoft.com/office/drawing/2014/main" id="{C9AAA22B-6D4D-7647-9A6C-A34C95A6E532}"/>
                </a:ext>
              </a:extLst>
            </p:cNvPr>
            <p:cNvSpPr/>
            <p:nvPr/>
          </p:nvSpPr>
          <p:spPr>
            <a:xfrm flipV="1">
              <a:off x="7934628" y="2860390"/>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5" name="椭圆 110">
              <a:extLst>
                <a:ext uri="{FF2B5EF4-FFF2-40B4-BE49-F238E27FC236}">
                  <a16:creationId xmlns:a16="http://schemas.microsoft.com/office/drawing/2014/main" id="{57252AD8-3117-D349-9F57-1F93311D17B0}"/>
                </a:ext>
              </a:extLst>
            </p:cNvPr>
            <p:cNvSpPr/>
            <p:nvPr/>
          </p:nvSpPr>
          <p:spPr>
            <a:xfrm flipV="1">
              <a:off x="7831790" y="288031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6" name="椭圆 111">
              <a:extLst>
                <a:ext uri="{FF2B5EF4-FFF2-40B4-BE49-F238E27FC236}">
                  <a16:creationId xmlns:a16="http://schemas.microsoft.com/office/drawing/2014/main" id="{1A0D5B8F-9FC4-6E4A-B849-946DD4B17334}"/>
                </a:ext>
              </a:extLst>
            </p:cNvPr>
            <p:cNvSpPr/>
            <p:nvPr/>
          </p:nvSpPr>
          <p:spPr>
            <a:xfrm flipV="1">
              <a:off x="8137291" y="282936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7" name="椭圆 112">
              <a:extLst>
                <a:ext uri="{FF2B5EF4-FFF2-40B4-BE49-F238E27FC236}">
                  <a16:creationId xmlns:a16="http://schemas.microsoft.com/office/drawing/2014/main" id="{3209D180-9163-874A-818E-5587359E517D}"/>
                </a:ext>
              </a:extLst>
            </p:cNvPr>
            <p:cNvSpPr/>
            <p:nvPr/>
          </p:nvSpPr>
          <p:spPr>
            <a:xfrm flipV="1">
              <a:off x="8249757" y="2848924"/>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8" name="椭圆 113">
              <a:extLst>
                <a:ext uri="{FF2B5EF4-FFF2-40B4-BE49-F238E27FC236}">
                  <a16:creationId xmlns:a16="http://schemas.microsoft.com/office/drawing/2014/main" id="{C879C1E2-684E-DD44-8693-EB38891664F8}"/>
                </a:ext>
              </a:extLst>
            </p:cNvPr>
            <p:cNvSpPr/>
            <p:nvPr/>
          </p:nvSpPr>
          <p:spPr>
            <a:xfrm flipV="1">
              <a:off x="7752069" y="306613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9" name="椭圆 114">
              <a:extLst>
                <a:ext uri="{FF2B5EF4-FFF2-40B4-BE49-F238E27FC236}">
                  <a16:creationId xmlns:a16="http://schemas.microsoft.com/office/drawing/2014/main" id="{099F827F-A27E-EF4A-BD24-1FA733D8BD66}"/>
                </a:ext>
              </a:extLst>
            </p:cNvPr>
            <p:cNvSpPr/>
            <p:nvPr/>
          </p:nvSpPr>
          <p:spPr>
            <a:xfrm flipV="1">
              <a:off x="8022494" y="400009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0" name="椭圆 115">
              <a:extLst>
                <a:ext uri="{FF2B5EF4-FFF2-40B4-BE49-F238E27FC236}">
                  <a16:creationId xmlns:a16="http://schemas.microsoft.com/office/drawing/2014/main" id="{D6731D59-7846-D247-A481-71CA851D8FA9}"/>
                </a:ext>
              </a:extLst>
            </p:cNvPr>
            <p:cNvSpPr/>
            <p:nvPr/>
          </p:nvSpPr>
          <p:spPr>
            <a:xfrm flipV="1">
              <a:off x="7968706" y="321771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1" name="椭圆 116">
              <a:extLst>
                <a:ext uri="{FF2B5EF4-FFF2-40B4-BE49-F238E27FC236}">
                  <a16:creationId xmlns:a16="http://schemas.microsoft.com/office/drawing/2014/main" id="{6D6A8A26-58A9-194A-9C69-ADE8E69FD3EC}"/>
                </a:ext>
              </a:extLst>
            </p:cNvPr>
            <p:cNvSpPr/>
            <p:nvPr/>
          </p:nvSpPr>
          <p:spPr>
            <a:xfrm flipV="1">
              <a:off x="8319319" y="312205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2" name="椭圆 117">
              <a:extLst>
                <a:ext uri="{FF2B5EF4-FFF2-40B4-BE49-F238E27FC236}">
                  <a16:creationId xmlns:a16="http://schemas.microsoft.com/office/drawing/2014/main" id="{E04685BD-8902-C942-86A1-C346A3615EAE}"/>
                </a:ext>
              </a:extLst>
            </p:cNvPr>
            <p:cNvSpPr/>
            <p:nvPr/>
          </p:nvSpPr>
          <p:spPr>
            <a:xfrm flipV="1">
              <a:off x="8330555" y="391696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3" name="椭圆 118">
              <a:extLst>
                <a:ext uri="{FF2B5EF4-FFF2-40B4-BE49-F238E27FC236}">
                  <a16:creationId xmlns:a16="http://schemas.microsoft.com/office/drawing/2014/main" id="{C8728EE1-3A55-E640-81D9-63D78B9A7320}"/>
                </a:ext>
              </a:extLst>
            </p:cNvPr>
            <p:cNvSpPr/>
            <p:nvPr/>
          </p:nvSpPr>
          <p:spPr>
            <a:xfrm flipV="1">
              <a:off x="7885580" y="3550227"/>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4" name="椭圆 119">
              <a:extLst>
                <a:ext uri="{FF2B5EF4-FFF2-40B4-BE49-F238E27FC236}">
                  <a16:creationId xmlns:a16="http://schemas.microsoft.com/office/drawing/2014/main" id="{1B08EBD5-3E7D-E847-8FD8-6231B47A1021}"/>
                </a:ext>
              </a:extLst>
            </p:cNvPr>
            <p:cNvSpPr/>
            <p:nvPr/>
          </p:nvSpPr>
          <p:spPr>
            <a:xfrm flipV="1">
              <a:off x="8149631" y="311503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5" name="椭圆 120">
              <a:extLst>
                <a:ext uri="{FF2B5EF4-FFF2-40B4-BE49-F238E27FC236}">
                  <a16:creationId xmlns:a16="http://schemas.microsoft.com/office/drawing/2014/main" id="{AF06A09F-51A3-6D4B-9912-C45F5770F3A0}"/>
                </a:ext>
              </a:extLst>
            </p:cNvPr>
            <p:cNvSpPr/>
            <p:nvPr/>
          </p:nvSpPr>
          <p:spPr>
            <a:xfrm flipV="1">
              <a:off x="8379453" y="321282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6" name="椭圆 121">
              <a:extLst>
                <a:ext uri="{FF2B5EF4-FFF2-40B4-BE49-F238E27FC236}">
                  <a16:creationId xmlns:a16="http://schemas.microsoft.com/office/drawing/2014/main" id="{A0850427-EB18-8543-8A7E-B32C8726A192}"/>
                </a:ext>
              </a:extLst>
            </p:cNvPr>
            <p:cNvSpPr/>
            <p:nvPr/>
          </p:nvSpPr>
          <p:spPr>
            <a:xfrm flipV="1">
              <a:off x="7849866" y="308080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7" name="椭圆 122">
              <a:extLst>
                <a:ext uri="{FF2B5EF4-FFF2-40B4-BE49-F238E27FC236}">
                  <a16:creationId xmlns:a16="http://schemas.microsoft.com/office/drawing/2014/main" id="{8BD59443-3F30-F943-AC05-C31BA1D02012}"/>
                </a:ext>
              </a:extLst>
            </p:cNvPr>
            <p:cNvSpPr>
              <a:spLocks noChangeAspect="1"/>
            </p:cNvSpPr>
            <p:nvPr/>
          </p:nvSpPr>
          <p:spPr>
            <a:xfrm flipV="1">
              <a:off x="6867675" y="135154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8" name="椭圆 124">
              <a:extLst>
                <a:ext uri="{FF2B5EF4-FFF2-40B4-BE49-F238E27FC236}">
                  <a16:creationId xmlns:a16="http://schemas.microsoft.com/office/drawing/2014/main" id="{07D98562-C21F-9F49-A8FA-AEB718C59820}"/>
                </a:ext>
              </a:extLst>
            </p:cNvPr>
            <p:cNvSpPr/>
            <p:nvPr/>
          </p:nvSpPr>
          <p:spPr>
            <a:xfrm flipV="1">
              <a:off x="1222867" y="216152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9" name="椭圆 125">
              <a:extLst>
                <a:ext uri="{FF2B5EF4-FFF2-40B4-BE49-F238E27FC236}">
                  <a16:creationId xmlns:a16="http://schemas.microsoft.com/office/drawing/2014/main" id="{1BD685BB-40A5-4B49-94F4-6CB88DE614AD}"/>
                </a:ext>
              </a:extLst>
            </p:cNvPr>
            <p:cNvSpPr/>
            <p:nvPr/>
          </p:nvSpPr>
          <p:spPr>
            <a:xfrm flipV="1">
              <a:off x="1550487" y="238157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0" name="椭圆 126">
              <a:extLst>
                <a:ext uri="{FF2B5EF4-FFF2-40B4-BE49-F238E27FC236}">
                  <a16:creationId xmlns:a16="http://schemas.microsoft.com/office/drawing/2014/main" id="{8B0CD65C-5E17-6845-AADC-0144B14258C7}"/>
                </a:ext>
              </a:extLst>
            </p:cNvPr>
            <p:cNvSpPr/>
            <p:nvPr/>
          </p:nvSpPr>
          <p:spPr>
            <a:xfrm flipV="1">
              <a:off x="968596" y="158452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1" name="椭圆 127">
              <a:extLst>
                <a:ext uri="{FF2B5EF4-FFF2-40B4-BE49-F238E27FC236}">
                  <a16:creationId xmlns:a16="http://schemas.microsoft.com/office/drawing/2014/main" id="{D8C57111-E733-C84B-9252-E46D59E3EB5D}"/>
                </a:ext>
              </a:extLst>
            </p:cNvPr>
            <p:cNvSpPr/>
            <p:nvPr/>
          </p:nvSpPr>
          <p:spPr>
            <a:xfrm flipV="1">
              <a:off x="576636" y="227472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2" name="椭圆 128">
              <a:extLst>
                <a:ext uri="{FF2B5EF4-FFF2-40B4-BE49-F238E27FC236}">
                  <a16:creationId xmlns:a16="http://schemas.microsoft.com/office/drawing/2014/main" id="{A469136B-9CF4-9544-A781-E03284BA5956}"/>
                </a:ext>
              </a:extLst>
            </p:cNvPr>
            <p:cNvSpPr/>
            <p:nvPr/>
          </p:nvSpPr>
          <p:spPr>
            <a:xfrm flipV="1">
              <a:off x="528511" y="178990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3" name="椭圆 129">
              <a:extLst>
                <a:ext uri="{FF2B5EF4-FFF2-40B4-BE49-F238E27FC236}">
                  <a16:creationId xmlns:a16="http://schemas.microsoft.com/office/drawing/2014/main" id="{6285A8A3-13D9-FA49-A4F0-9778B8595910}"/>
                </a:ext>
              </a:extLst>
            </p:cNvPr>
            <p:cNvSpPr/>
            <p:nvPr/>
          </p:nvSpPr>
          <p:spPr>
            <a:xfrm flipV="1">
              <a:off x="968597" y="189258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4" name="椭圆 130">
              <a:extLst>
                <a:ext uri="{FF2B5EF4-FFF2-40B4-BE49-F238E27FC236}">
                  <a16:creationId xmlns:a16="http://schemas.microsoft.com/office/drawing/2014/main" id="{FE5FE493-AF51-B841-AD7D-7176D0F63E6C}"/>
                </a:ext>
              </a:extLst>
            </p:cNvPr>
            <p:cNvSpPr/>
            <p:nvPr/>
          </p:nvSpPr>
          <p:spPr>
            <a:xfrm flipV="1">
              <a:off x="675206" y="217619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5" name="椭圆 131">
              <a:extLst>
                <a:ext uri="{FF2B5EF4-FFF2-40B4-BE49-F238E27FC236}">
                  <a16:creationId xmlns:a16="http://schemas.microsoft.com/office/drawing/2014/main" id="{95E1C603-1636-1540-BD82-FD13F44ADE9B}"/>
                </a:ext>
              </a:extLst>
            </p:cNvPr>
            <p:cNvSpPr/>
            <p:nvPr/>
          </p:nvSpPr>
          <p:spPr>
            <a:xfrm flipV="1">
              <a:off x="513841" y="218597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6" name="椭圆 132">
              <a:extLst>
                <a:ext uri="{FF2B5EF4-FFF2-40B4-BE49-F238E27FC236}">
                  <a16:creationId xmlns:a16="http://schemas.microsoft.com/office/drawing/2014/main" id="{61E3DD4C-AF17-9348-8FBE-BDB989B5A6D6}"/>
                </a:ext>
              </a:extLst>
            </p:cNvPr>
            <p:cNvSpPr/>
            <p:nvPr/>
          </p:nvSpPr>
          <p:spPr>
            <a:xfrm flipV="1">
              <a:off x="1071283" y="237179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7" name="椭圆 133">
              <a:extLst>
                <a:ext uri="{FF2B5EF4-FFF2-40B4-BE49-F238E27FC236}">
                  <a16:creationId xmlns:a16="http://schemas.microsoft.com/office/drawing/2014/main" id="{67BDE31E-D2C7-9F43-BB70-E6E4ACB8E3B1}"/>
                </a:ext>
              </a:extLst>
            </p:cNvPr>
            <p:cNvSpPr/>
            <p:nvPr/>
          </p:nvSpPr>
          <p:spPr>
            <a:xfrm flipV="1">
              <a:off x="753443" y="194637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8" name="椭圆 134">
              <a:extLst>
                <a:ext uri="{FF2B5EF4-FFF2-40B4-BE49-F238E27FC236}">
                  <a16:creationId xmlns:a16="http://schemas.microsoft.com/office/drawing/2014/main" id="{AF520690-C820-BE46-BEA6-EE7BCC9B564B}"/>
                </a:ext>
              </a:extLst>
            </p:cNvPr>
            <p:cNvSpPr/>
            <p:nvPr/>
          </p:nvSpPr>
          <p:spPr>
            <a:xfrm flipV="1">
              <a:off x="1367233" y="145042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9" name="椭圆 135">
              <a:extLst>
                <a:ext uri="{FF2B5EF4-FFF2-40B4-BE49-F238E27FC236}">
                  <a16:creationId xmlns:a16="http://schemas.microsoft.com/office/drawing/2014/main" id="{B36B1ECD-AC5F-8542-9C09-D521E31E67D6}"/>
                </a:ext>
              </a:extLst>
            </p:cNvPr>
            <p:cNvSpPr/>
            <p:nvPr/>
          </p:nvSpPr>
          <p:spPr>
            <a:xfrm flipV="1">
              <a:off x="1401957" y="125365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0" name="椭圆 136">
              <a:extLst>
                <a:ext uri="{FF2B5EF4-FFF2-40B4-BE49-F238E27FC236}">
                  <a16:creationId xmlns:a16="http://schemas.microsoft.com/office/drawing/2014/main" id="{53A6D420-5892-E14C-94B9-C82D03DB523A}"/>
                </a:ext>
              </a:extLst>
            </p:cNvPr>
            <p:cNvSpPr/>
            <p:nvPr/>
          </p:nvSpPr>
          <p:spPr>
            <a:xfrm flipV="1">
              <a:off x="1182039" y="113791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1" name="椭圆 137">
              <a:extLst>
                <a:ext uri="{FF2B5EF4-FFF2-40B4-BE49-F238E27FC236}">
                  <a16:creationId xmlns:a16="http://schemas.microsoft.com/office/drawing/2014/main" id="{50CEDBF0-90D8-CA4A-B242-1948EDAAAC9F}"/>
                </a:ext>
              </a:extLst>
            </p:cNvPr>
            <p:cNvSpPr/>
            <p:nvPr/>
          </p:nvSpPr>
          <p:spPr>
            <a:xfrm flipV="1">
              <a:off x="967908" y="134625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2" name="椭圆 138">
              <a:extLst>
                <a:ext uri="{FF2B5EF4-FFF2-40B4-BE49-F238E27FC236}">
                  <a16:creationId xmlns:a16="http://schemas.microsoft.com/office/drawing/2014/main" id="{B7800FDF-F63E-5C4B-9936-0E688CBBF0A5}"/>
                </a:ext>
              </a:extLst>
            </p:cNvPr>
            <p:cNvSpPr/>
            <p:nvPr/>
          </p:nvSpPr>
          <p:spPr>
            <a:xfrm flipV="1">
              <a:off x="565061" y="2378897"/>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3" name="椭圆 139">
              <a:extLst>
                <a:ext uri="{FF2B5EF4-FFF2-40B4-BE49-F238E27FC236}">
                  <a16:creationId xmlns:a16="http://schemas.microsoft.com/office/drawing/2014/main" id="{FBB78E15-089E-EE4D-874E-60A5F3C11121}"/>
                </a:ext>
              </a:extLst>
            </p:cNvPr>
            <p:cNvSpPr/>
            <p:nvPr/>
          </p:nvSpPr>
          <p:spPr>
            <a:xfrm flipV="1">
              <a:off x="1349075" y="334406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4" name="椭圆 140">
              <a:extLst>
                <a:ext uri="{FF2B5EF4-FFF2-40B4-BE49-F238E27FC236}">
                  <a16:creationId xmlns:a16="http://schemas.microsoft.com/office/drawing/2014/main" id="{4DE0A1D7-68FE-BE4E-B73B-A6DA1E956484}"/>
                </a:ext>
              </a:extLst>
            </p:cNvPr>
            <p:cNvSpPr/>
            <p:nvPr/>
          </p:nvSpPr>
          <p:spPr>
            <a:xfrm flipV="1">
              <a:off x="1690529" y="3303554"/>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5" name="椭圆 141">
              <a:extLst>
                <a:ext uri="{FF2B5EF4-FFF2-40B4-BE49-F238E27FC236}">
                  <a16:creationId xmlns:a16="http://schemas.microsoft.com/office/drawing/2014/main" id="{5BB4F9C7-27C3-6A42-9F2B-6676873B20D5}"/>
                </a:ext>
              </a:extLst>
            </p:cNvPr>
            <p:cNvSpPr/>
            <p:nvPr/>
          </p:nvSpPr>
          <p:spPr>
            <a:xfrm flipV="1">
              <a:off x="1389587" y="367394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6" name="椭圆 142">
              <a:extLst>
                <a:ext uri="{FF2B5EF4-FFF2-40B4-BE49-F238E27FC236}">
                  <a16:creationId xmlns:a16="http://schemas.microsoft.com/office/drawing/2014/main" id="{1F9DD63F-4536-9749-B69C-2C6D2621120C}"/>
                </a:ext>
              </a:extLst>
            </p:cNvPr>
            <p:cNvSpPr/>
            <p:nvPr/>
          </p:nvSpPr>
          <p:spPr>
            <a:xfrm flipV="1">
              <a:off x="1487972" y="378390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7" name="椭圆 143">
              <a:extLst>
                <a:ext uri="{FF2B5EF4-FFF2-40B4-BE49-F238E27FC236}">
                  <a16:creationId xmlns:a16="http://schemas.microsoft.com/office/drawing/2014/main" id="{A5885B5B-C0C8-3B4B-A6C8-57FF453AEC70}"/>
                </a:ext>
              </a:extLst>
            </p:cNvPr>
            <p:cNvSpPr/>
            <p:nvPr/>
          </p:nvSpPr>
          <p:spPr>
            <a:xfrm flipV="1">
              <a:off x="1702104" y="366815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8" name="椭圆 144">
              <a:extLst>
                <a:ext uri="{FF2B5EF4-FFF2-40B4-BE49-F238E27FC236}">
                  <a16:creationId xmlns:a16="http://schemas.microsoft.com/office/drawing/2014/main" id="{EC875F1A-1879-A840-8EA0-31515A0F2D0C}"/>
                </a:ext>
              </a:extLst>
            </p:cNvPr>
            <p:cNvSpPr/>
            <p:nvPr/>
          </p:nvSpPr>
          <p:spPr>
            <a:xfrm flipV="1">
              <a:off x="1181242" y="361028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9" name="椭圆 145">
              <a:extLst>
                <a:ext uri="{FF2B5EF4-FFF2-40B4-BE49-F238E27FC236}">
                  <a16:creationId xmlns:a16="http://schemas.microsoft.com/office/drawing/2014/main" id="{BD2182F3-B5F2-6647-BD59-03B38EAFE05E}"/>
                </a:ext>
              </a:extLst>
            </p:cNvPr>
            <p:cNvSpPr/>
            <p:nvPr/>
          </p:nvSpPr>
          <p:spPr>
            <a:xfrm flipV="1">
              <a:off x="1412736" y="347138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0" name="椭圆 146">
              <a:extLst>
                <a:ext uri="{FF2B5EF4-FFF2-40B4-BE49-F238E27FC236}">
                  <a16:creationId xmlns:a16="http://schemas.microsoft.com/office/drawing/2014/main" id="{A2A171EE-7750-E845-AA22-42ACB16FE0F7}"/>
                </a:ext>
              </a:extLst>
            </p:cNvPr>
            <p:cNvSpPr/>
            <p:nvPr/>
          </p:nvSpPr>
          <p:spPr>
            <a:xfrm flipV="1">
              <a:off x="1700247" y="2532904"/>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1" name="椭圆 147">
              <a:extLst>
                <a:ext uri="{FF2B5EF4-FFF2-40B4-BE49-F238E27FC236}">
                  <a16:creationId xmlns:a16="http://schemas.microsoft.com/office/drawing/2014/main" id="{B8EC0153-6EBC-4D41-96E5-FA32F22208DF}"/>
                </a:ext>
              </a:extLst>
            </p:cNvPr>
            <p:cNvSpPr/>
            <p:nvPr/>
          </p:nvSpPr>
          <p:spPr>
            <a:xfrm flipV="1">
              <a:off x="1885442" y="294959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2" name="椭圆 148">
              <a:extLst>
                <a:ext uri="{FF2B5EF4-FFF2-40B4-BE49-F238E27FC236}">
                  <a16:creationId xmlns:a16="http://schemas.microsoft.com/office/drawing/2014/main" id="{F61B271B-199C-D943-85EC-A1963838E692}"/>
                </a:ext>
              </a:extLst>
            </p:cNvPr>
            <p:cNvSpPr/>
            <p:nvPr/>
          </p:nvSpPr>
          <p:spPr>
            <a:xfrm flipV="1">
              <a:off x="2406303" y="2388220"/>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3" name="椭圆 149">
              <a:extLst>
                <a:ext uri="{FF2B5EF4-FFF2-40B4-BE49-F238E27FC236}">
                  <a16:creationId xmlns:a16="http://schemas.microsoft.com/office/drawing/2014/main" id="{94B83F80-B0DD-AF4B-95AA-FF4EA3D2B30E}"/>
                </a:ext>
              </a:extLst>
            </p:cNvPr>
            <p:cNvSpPr/>
            <p:nvPr/>
          </p:nvSpPr>
          <p:spPr>
            <a:xfrm flipV="1">
              <a:off x="2244258" y="2231961"/>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4" name="椭圆 150">
              <a:extLst>
                <a:ext uri="{FF2B5EF4-FFF2-40B4-BE49-F238E27FC236}">
                  <a16:creationId xmlns:a16="http://schemas.microsoft.com/office/drawing/2014/main" id="{BA28C225-C803-8343-B92A-AA1D242C0EF1}"/>
                </a:ext>
              </a:extLst>
            </p:cNvPr>
            <p:cNvSpPr/>
            <p:nvPr/>
          </p:nvSpPr>
          <p:spPr>
            <a:xfrm flipV="1">
              <a:off x="3291767" y="318687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5" name="椭圆 151">
              <a:extLst>
                <a:ext uri="{FF2B5EF4-FFF2-40B4-BE49-F238E27FC236}">
                  <a16:creationId xmlns:a16="http://schemas.microsoft.com/office/drawing/2014/main" id="{315F656D-8F1D-1642-8DCD-B7AA441B7955}"/>
                </a:ext>
              </a:extLst>
            </p:cNvPr>
            <p:cNvSpPr/>
            <p:nvPr/>
          </p:nvSpPr>
          <p:spPr>
            <a:xfrm flipV="1">
              <a:off x="3621645" y="272967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6" name="椭圆 152">
              <a:extLst>
                <a:ext uri="{FF2B5EF4-FFF2-40B4-BE49-F238E27FC236}">
                  <a16:creationId xmlns:a16="http://schemas.microsoft.com/office/drawing/2014/main" id="{29A55B4D-6164-5E4D-B1ED-5C2A10BB7801}"/>
                </a:ext>
              </a:extLst>
            </p:cNvPr>
            <p:cNvSpPr/>
            <p:nvPr/>
          </p:nvSpPr>
          <p:spPr>
            <a:xfrm flipV="1">
              <a:off x="4235104" y="232455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7" name="椭圆 153">
              <a:extLst>
                <a:ext uri="{FF2B5EF4-FFF2-40B4-BE49-F238E27FC236}">
                  <a16:creationId xmlns:a16="http://schemas.microsoft.com/office/drawing/2014/main" id="{72C8483B-3CF4-4F4F-84A1-52445B1F09A6}"/>
                </a:ext>
              </a:extLst>
            </p:cNvPr>
            <p:cNvSpPr/>
            <p:nvPr/>
          </p:nvSpPr>
          <p:spPr>
            <a:xfrm flipV="1">
              <a:off x="2770906" y="311163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8" name="椭圆 154">
              <a:extLst>
                <a:ext uri="{FF2B5EF4-FFF2-40B4-BE49-F238E27FC236}">
                  <a16:creationId xmlns:a16="http://schemas.microsoft.com/office/drawing/2014/main" id="{D9511A01-2B23-564E-8EB3-D4912B628CA9}"/>
                </a:ext>
              </a:extLst>
            </p:cNvPr>
            <p:cNvSpPr/>
            <p:nvPr/>
          </p:nvSpPr>
          <p:spPr>
            <a:xfrm flipV="1">
              <a:off x="3818415" y="301903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9" name="椭圆 155">
              <a:extLst>
                <a:ext uri="{FF2B5EF4-FFF2-40B4-BE49-F238E27FC236}">
                  <a16:creationId xmlns:a16="http://schemas.microsoft.com/office/drawing/2014/main" id="{81CC40DD-DAE0-854E-9B2B-F7FC4B6ECB9F}"/>
                </a:ext>
              </a:extLst>
            </p:cNvPr>
            <p:cNvSpPr/>
            <p:nvPr/>
          </p:nvSpPr>
          <p:spPr>
            <a:xfrm flipV="1">
              <a:off x="4154081" y="395080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6" name="Group 35">
            <a:extLst>
              <a:ext uri="{FF2B5EF4-FFF2-40B4-BE49-F238E27FC236}">
                <a16:creationId xmlns:a16="http://schemas.microsoft.com/office/drawing/2014/main" id="{007AF21D-1690-A247-852F-40DC0E66A35E}"/>
              </a:ext>
            </a:extLst>
          </p:cNvPr>
          <p:cNvGrpSpPr/>
          <p:nvPr/>
        </p:nvGrpSpPr>
        <p:grpSpPr>
          <a:xfrm>
            <a:off x="723952" y="5313631"/>
            <a:ext cx="2154778" cy="1156792"/>
            <a:chOff x="4855621" y="5322062"/>
            <a:chExt cx="2154778" cy="1156792"/>
          </a:xfrm>
        </p:grpSpPr>
        <p:sp>
          <p:nvSpPr>
            <p:cNvPr id="37" name="文本框 5">
              <a:extLst>
                <a:ext uri="{FF2B5EF4-FFF2-40B4-BE49-F238E27FC236}">
                  <a16:creationId xmlns:a16="http://schemas.microsoft.com/office/drawing/2014/main" id="{C6913361-2A77-924A-95A2-2634C5972447}"/>
                </a:ext>
              </a:extLst>
            </p:cNvPr>
            <p:cNvSpPr txBox="1"/>
            <p:nvPr/>
          </p:nvSpPr>
          <p:spPr>
            <a:xfrm>
              <a:off x="5124946" y="5322062"/>
              <a:ext cx="1885453" cy="115679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犹太人口</a:t>
              </a:r>
              <a:r>
                <a:rPr kumimoji="1"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a:t>
              </a:r>
              <a:r>
                <a:rPr kumimoji="1"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万以下</a:t>
              </a:r>
              <a:endParaRPr kumimoji="1"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犹太人口</a:t>
              </a:r>
              <a:r>
                <a:rPr kumimoji="1"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a:t>
              </a:r>
              <a:r>
                <a:rPr kumimoji="1"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万</a:t>
              </a:r>
              <a:r>
                <a:rPr kumimoji="1"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-10</a:t>
              </a:r>
              <a:r>
                <a:rPr kumimoji="1"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万</a:t>
              </a:r>
              <a:endParaRPr kumimoji="1"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犹太人口</a:t>
              </a:r>
              <a:r>
                <a:rPr kumimoji="1"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10</a:t>
              </a:r>
              <a:r>
                <a:rPr kumimoji="1"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万以上</a:t>
              </a:r>
            </a:p>
          </p:txBody>
        </p:sp>
        <p:sp>
          <p:nvSpPr>
            <p:cNvPr id="39" name="矩形 6">
              <a:extLst>
                <a:ext uri="{FF2B5EF4-FFF2-40B4-BE49-F238E27FC236}">
                  <a16:creationId xmlns:a16="http://schemas.microsoft.com/office/drawing/2014/main" id="{1550E23F-76AA-D643-8899-2D5765BA44DB}"/>
                </a:ext>
              </a:extLst>
            </p:cNvPr>
            <p:cNvSpPr/>
            <p:nvPr/>
          </p:nvSpPr>
          <p:spPr>
            <a:xfrm>
              <a:off x="4855621" y="5454581"/>
              <a:ext cx="228600"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0" name="矩形 7">
              <a:extLst>
                <a:ext uri="{FF2B5EF4-FFF2-40B4-BE49-F238E27FC236}">
                  <a16:creationId xmlns:a16="http://schemas.microsoft.com/office/drawing/2014/main" id="{6F1F8A79-6617-E44E-9A7C-5CCB0B60C719}"/>
                </a:ext>
              </a:extLst>
            </p:cNvPr>
            <p:cNvSpPr/>
            <p:nvPr/>
          </p:nvSpPr>
          <p:spPr>
            <a:xfrm>
              <a:off x="4855621" y="5817997"/>
              <a:ext cx="228600" cy="228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2" name="矩形 8">
              <a:extLst>
                <a:ext uri="{FF2B5EF4-FFF2-40B4-BE49-F238E27FC236}">
                  <a16:creationId xmlns:a16="http://schemas.microsoft.com/office/drawing/2014/main" id="{B9FFC774-C807-AB46-9CC1-F964EA2D206E}"/>
                </a:ext>
              </a:extLst>
            </p:cNvPr>
            <p:cNvSpPr/>
            <p:nvPr/>
          </p:nvSpPr>
          <p:spPr>
            <a:xfrm>
              <a:off x="4855621" y="6181412"/>
              <a:ext cx="228600" cy="228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40422088-FD0D-71F4-4ED5-E735ADDC4CA7}"/>
              </a:ext>
            </a:extLst>
          </p:cNvPr>
          <p:cNvGrpSpPr/>
          <p:nvPr/>
        </p:nvGrpSpPr>
        <p:grpSpPr>
          <a:xfrm>
            <a:off x="2457450" y="450791"/>
            <a:ext cx="6438900" cy="1606609"/>
            <a:chOff x="2457450" y="450791"/>
            <a:chExt cx="6438900" cy="1606609"/>
          </a:xfrm>
        </p:grpSpPr>
        <p:sp>
          <p:nvSpPr>
            <p:cNvPr id="2" name="TextBox 1">
              <a:extLst>
                <a:ext uri="{FF2B5EF4-FFF2-40B4-BE49-F238E27FC236}">
                  <a16:creationId xmlns:a16="http://schemas.microsoft.com/office/drawing/2014/main" id="{D83C3CAE-08B9-E6DB-21CD-82B7831BB2BF}"/>
                </a:ext>
              </a:extLst>
            </p:cNvPr>
            <p:cNvSpPr txBox="1"/>
            <p:nvPr/>
          </p:nvSpPr>
          <p:spPr>
            <a:xfrm>
              <a:off x="3070810" y="450791"/>
              <a:ext cx="5825540" cy="954107"/>
            </a:xfrm>
            <a:prstGeom prst="rect">
              <a:avLst/>
            </a:prstGeom>
            <a:noFill/>
            <a:ln w="444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在</a:t>
              </a:r>
              <a:r>
                <a:rPr kumimoji="0" lang="en-US" altLang="zh-CN" sz="28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1938</a:t>
              </a:r>
              <a:r>
                <a:rPr kumimoji="0" lang="zh-CN" altLang="en-US" sz="28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年，大约 </a:t>
              </a:r>
              <a:r>
                <a:rPr kumimoji="0" lang="en-US" altLang="zh-CN" sz="28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40 </a:t>
              </a:r>
              <a:r>
                <a:rPr kumimoji="0" lang="zh-CN" altLang="en-US" sz="28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万犹太人居住巴勒斯坦地，比欧洲、北美少得多。</a:t>
              </a:r>
              <a:endParaRPr kumimoji="0" lang="en-US" sz="28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6" name="Straight Arrow Connector 5">
              <a:extLst>
                <a:ext uri="{FF2B5EF4-FFF2-40B4-BE49-F238E27FC236}">
                  <a16:creationId xmlns:a16="http://schemas.microsoft.com/office/drawing/2014/main" id="{3CCBFF44-19E1-8B80-E1E9-7B003EF87224}"/>
                </a:ext>
              </a:extLst>
            </p:cNvPr>
            <p:cNvCxnSpPr>
              <a:cxnSpLocks/>
            </p:cNvCxnSpPr>
            <p:nvPr/>
          </p:nvCxnSpPr>
          <p:spPr>
            <a:xfrm flipH="1">
              <a:off x="2457450" y="1404898"/>
              <a:ext cx="1935441" cy="65250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文本框 7">
            <a:extLst>
              <a:ext uri="{FF2B5EF4-FFF2-40B4-BE49-F238E27FC236}">
                <a16:creationId xmlns:a16="http://schemas.microsoft.com/office/drawing/2014/main" id="{2740A256-AE1D-184F-9BC0-4862D2C8F432}"/>
              </a:ext>
            </a:extLst>
          </p:cNvPr>
          <p:cNvSpPr txBox="1"/>
          <p:nvPr/>
        </p:nvSpPr>
        <p:spPr>
          <a:xfrm>
            <a:off x="5531269" y="5925713"/>
            <a:ext cx="16081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1938</a:t>
            </a:r>
            <a:r>
              <a:rPr kumimoji="1" lang="zh-CN" altLang="en-US"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a:t>
            </a:r>
          </a:p>
        </p:txBody>
      </p:sp>
    </p:spTree>
    <p:extLst>
      <p:ext uri="{BB962C8B-B14F-4D97-AF65-F5344CB8AC3E}">
        <p14:creationId xmlns:p14="http://schemas.microsoft.com/office/powerpoint/2010/main" val="375679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a:extLst>
            <a:ext uri="{FF2B5EF4-FFF2-40B4-BE49-F238E27FC236}">
              <a16:creationId xmlns:a16="http://schemas.microsoft.com/office/drawing/2014/main" id="{819D575D-6A23-FA4B-476C-B69422D5D7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2F13A40-785C-3738-EF12-192AE27AE5E0}"/>
              </a:ext>
            </a:extLst>
          </p:cNvPr>
          <p:cNvSpPr txBox="1"/>
          <p:nvPr/>
        </p:nvSpPr>
        <p:spPr>
          <a:xfrm>
            <a:off x="5832476" y="1521529"/>
            <a:ext cx="5292724" cy="3662541"/>
          </a:xfrm>
          <a:prstGeom prst="rect">
            <a:avLst/>
          </a:prstGeom>
          <a:noFill/>
        </p:spPr>
        <p:txBody>
          <a:bodyPr wrap="square" rtlCol="0">
            <a:spAutoFit/>
          </a:bodyPr>
          <a:lstStyle/>
          <a:p>
            <a:pPr marL="0" marR="0" lvl="0" indent="0" algn="l" defTabSz="914400" rtl="0" eaLnBrk="1" fontAlgn="auto" latinLnBrk="0" hangingPunct="1">
              <a:lnSpc>
                <a:spcPct val="100000"/>
              </a:lnSpc>
              <a:spcAft>
                <a:spcPts val="240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整个巴勒斯坦地区是否都属于犹太人？</a:t>
            </a:r>
            <a:endParaRPr kumimoji="0" lang="en-US" altLang="zh-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Aft>
                <a:spcPts val="240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神是否同意以色列军队在加沙所做的一切？</a:t>
            </a:r>
            <a:endParaRPr kumimoji="0" lang="en-US" altLang="zh-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Aft>
                <a:spcPts val="240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基督徒是否应该为现代政治国家以色列祈福和祈祷？</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组合 11">
            <a:extLst>
              <a:ext uri="{FF2B5EF4-FFF2-40B4-BE49-F238E27FC236}">
                <a16:creationId xmlns:a16="http://schemas.microsoft.com/office/drawing/2014/main" id="{62801C97-1B9F-9180-8899-9B43DC5DB326}"/>
              </a:ext>
            </a:extLst>
          </p:cNvPr>
          <p:cNvGrpSpPr/>
          <p:nvPr/>
        </p:nvGrpSpPr>
        <p:grpSpPr>
          <a:xfrm>
            <a:off x="0" y="1"/>
            <a:ext cx="5353050" cy="6857999"/>
            <a:chOff x="0" y="0"/>
            <a:chExt cx="4695825" cy="6705603"/>
          </a:xfrm>
        </p:grpSpPr>
        <p:sp>
          <p:nvSpPr>
            <p:cNvPr id="10" name="等腰三角形 9">
              <a:extLst>
                <a:ext uri="{FF2B5EF4-FFF2-40B4-BE49-F238E27FC236}">
                  <a16:creationId xmlns:a16="http://schemas.microsoft.com/office/drawing/2014/main" id="{B9491BEC-4758-AF44-D0DE-6B06BEB937C6}"/>
                </a:ext>
              </a:extLst>
            </p:cNvPr>
            <p:cNvSpPr/>
            <p:nvPr/>
          </p:nvSpPr>
          <p:spPr>
            <a:xfrm rot="5400000">
              <a:off x="533400" y="2543178"/>
              <a:ext cx="6705600" cy="1619250"/>
            </a:xfrm>
            <a:prstGeom prst="triangle">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DA4C68A1-507D-FD6E-8B6A-F43F4E5E75B0}"/>
                </a:ext>
              </a:extLst>
            </p:cNvPr>
            <p:cNvSpPr/>
            <p:nvPr/>
          </p:nvSpPr>
          <p:spPr>
            <a:xfrm>
              <a:off x="0" y="0"/>
              <a:ext cx="3076575" cy="6705600"/>
            </a:xfrm>
            <a:prstGeom prst="rect">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标题 8">
            <a:extLst>
              <a:ext uri="{FF2B5EF4-FFF2-40B4-BE49-F238E27FC236}">
                <a16:creationId xmlns:a16="http://schemas.microsoft.com/office/drawing/2014/main" id="{3A519A2E-49CC-DDBB-EC58-7780CF59054D}"/>
              </a:ext>
            </a:extLst>
          </p:cNvPr>
          <p:cNvSpPr>
            <a:spLocks noGrp="1"/>
          </p:cNvSpPr>
          <p:nvPr>
            <p:ph type="title" idx="4294967295"/>
          </p:nvPr>
        </p:nvSpPr>
        <p:spPr>
          <a:xfrm>
            <a:off x="819150" y="3646487"/>
            <a:ext cx="3838575" cy="574675"/>
          </a:xfrm>
        </p:spPr>
        <p:txBody>
          <a:bodyPr>
            <a:noAutofit/>
          </a:bodyPr>
          <a:lstStyle/>
          <a:p>
            <a:r>
              <a:rPr lang="zh-CN" altLang="en-US" sz="4000" b="1" dirty="0">
                <a:solidFill>
                  <a:schemeClr val="bg1"/>
                </a:solidFill>
                <a:latin typeface="微软雅黑" panose="020B0503020204020204" pitchFamily="34" charset="-122"/>
                <a:ea typeface="微软雅黑" panose="020B0503020204020204" pitchFamily="34" charset="-122"/>
              </a:rPr>
              <a:t>基督徒应该如何看待以巴冲突？</a:t>
            </a:r>
          </a:p>
        </p:txBody>
      </p:sp>
      <p:sp>
        <p:nvSpPr>
          <p:cNvPr id="15" name="标题 8">
            <a:extLst>
              <a:ext uri="{FF2B5EF4-FFF2-40B4-BE49-F238E27FC236}">
                <a16:creationId xmlns:a16="http://schemas.microsoft.com/office/drawing/2014/main" id="{922B4D7C-CF24-6CE4-8433-E935D9332005}"/>
              </a:ext>
            </a:extLst>
          </p:cNvPr>
          <p:cNvSpPr txBox="1">
            <a:spLocks/>
          </p:cNvSpPr>
          <p:nvPr/>
        </p:nvSpPr>
        <p:spPr>
          <a:xfrm>
            <a:off x="1344614" y="2360612"/>
            <a:ext cx="2847975"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8800" b="1" dirty="0">
                <a:solidFill>
                  <a:schemeClr val="bg1"/>
                </a:solidFill>
                <a:latin typeface="微软雅黑" panose="020B0503020204020204" pitchFamily="34" charset="-122"/>
                <a:ea typeface="微软雅黑" panose="020B0503020204020204" pitchFamily="34" charset="-122"/>
              </a:rPr>
              <a:t>引言</a:t>
            </a:r>
          </a:p>
        </p:txBody>
      </p:sp>
    </p:spTree>
    <p:extLst>
      <p:ext uri="{BB962C8B-B14F-4D97-AF65-F5344CB8AC3E}">
        <p14:creationId xmlns:p14="http://schemas.microsoft.com/office/powerpoint/2010/main" val="123854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7EBD5-7213-AC84-1F70-E0B68723BC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689647-655C-D2BD-37B1-10FECA4D43FE}"/>
              </a:ext>
            </a:extLst>
          </p:cNvPr>
          <p:cNvSpPr txBox="1"/>
          <p:nvPr/>
        </p:nvSpPr>
        <p:spPr>
          <a:xfrm>
            <a:off x="1169581" y="2373272"/>
            <a:ext cx="10260419" cy="954107"/>
          </a:xfrm>
          <a:prstGeom prst="rect">
            <a:avLst/>
          </a:prstGeom>
          <a:noFill/>
        </p:spPr>
        <p:txBody>
          <a:bodyPr wrap="square" rtlCol="0">
            <a:spAutoFit/>
          </a:bodyPr>
          <a:lstStyle>
            <a:defPPr>
              <a:defRPr lang="en-US"/>
            </a:defPPr>
            <a:lvl1pPr>
              <a:defRPr sz="2800">
                <a:effectLst/>
                <a:latin typeface="楷体" panose="02010609060101010101" pitchFamily="49" charset="-122"/>
                <a:ea typeface="楷体" panose="02010609060101010101" pitchFamily="49" charset="-122"/>
              </a:defRPr>
            </a:lvl1pPr>
          </a:lstStyle>
          <a:p>
            <a:r>
              <a:rPr lang="zh-CN" altLang="en-US" dirty="0"/>
              <a:t>以西结书</a:t>
            </a:r>
            <a:r>
              <a:rPr lang="en-US" altLang="zh-CN" dirty="0"/>
              <a:t>37</a:t>
            </a:r>
            <a:r>
              <a:rPr lang="zh-CN" altLang="en-US" dirty="0"/>
              <a:t>：</a:t>
            </a:r>
            <a:r>
              <a:rPr lang="en-US" altLang="zh-CN" dirty="0"/>
              <a:t>21</a:t>
            </a:r>
            <a:r>
              <a:rPr lang="zh-CN" altLang="en-US" dirty="0"/>
              <a:t>“</a:t>
            </a:r>
            <a:r>
              <a:rPr lang="en-US" altLang="zh-CN" dirty="0"/>
              <a:t>……</a:t>
            </a:r>
            <a:r>
              <a:rPr lang="zh-CN" altLang="en-US" dirty="0"/>
              <a:t>主耶和华如此说：‘我要将以色列人从他们所到的</a:t>
            </a:r>
            <a:r>
              <a:rPr lang="zh-CN" altLang="en-US" b="1" dirty="0">
                <a:solidFill>
                  <a:srgbClr val="FF0000"/>
                </a:solidFill>
              </a:rPr>
              <a:t>各国收取</a:t>
            </a:r>
            <a:r>
              <a:rPr lang="zh-CN" altLang="en-US" dirty="0"/>
              <a:t>；又从四围聚集他们，引导他们</a:t>
            </a:r>
            <a:r>
              <a:rPr lang="zh-CN" altLang="en-US" b="1" dirty="0">
                <a:solidFill>
                  <a:srgbClr val="FF0000"/>
                </a:solidFill>
              </a:rPr>
              <a:t>归回本地</a:t>
            </a:r>
            <a:r>
              <a:rPr lang="zh-CN" altLang="en-US" dirty="0"/>
              <a:t>。’”</a:t>
            </a:r>
            <a:endParaRPr lang="en-US" altLang="zh-CN" dirty="0"/>
          </a:p>
        </p:txBody>
      </p:sp>
      <p:sp>
        <p:nvSpPr>
          <p:cNvPr id="6" name="TextBox 2">
            <a:extLst>
              <a:ext uri="{FF2B5EF4-FFF2-40B4-BE49-F238E27FC236}">
                <a16:creationId xmlns:a16="http://schemas.microsoft.com/office/drawing/2014/main" id="{0A9092E8-740E-A9D4-1DE3-FF4DFE175F64}"/>
              </a:ext>
            </a:extLst>
          </p:cNvPr>
          <p:cNvSpPr txBox="1"/>
          <p:nvPr/>
        </p:nvSpPr>
        <p:spPr>
          <a:xfrm>
            <a:off x="727075" y="1381556"/>
            <a:ext cx="10702925"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en-US" altLang="zh-CN" dirty="0"/>
              <a:t>4. </a:t>
            </a:r>
            <a:r>
              <a:rPr lang="zh-CN" altLang="en-US" dirty="0"/>
              <a:t>回归</a:t>
            </a:r>
          </a:p>
        </p:txBody>
      </p:sp>
      <p:sp>
        <p:nvSpPr>
          <p:cNvPr id="7" name="标题 6">
            <a:extLst>
              <a:ext uri="{FF2B5EF4-FFF2-40B4-BE49-F238E27FC236}">
                <a16:creationId xmlns:a16="http://schemas.microsoft.com/office/drawing/2014/main" id="{342B3C7D-E7C7-0D1D-EDF8-9F838D138038}"/>
              </a:ext>
            </a:extLst>
          </p:cNvPr>
          <p:cNvSpPr>
            <a:spLocks noGrp="1"/>
          </p:cNvSpPr>
          <p:nvPr>
            <p:ph type="title"/>
          </p:nvPr>
        </p:nvSpPr>
        <p:spPr/>
        <p:txBody>
          <a:bodyPr/>
          <a:lstStyle/>
          <a:p>
            <a:r>
              <a:rPr lang="zh-CN" altLang="en-US" dirty="0"/>
              <a:t>二</a:t>
            </a:r>
            <a:r>
              <a:rPr lang="en-US" altLang="zh-CN" dirty="0"/>
              <a:t>. </a:t>
            </a:r>
            <a:r>
              <a:rPr lang="zh-CN" altLang="en-US" dirty="0"/>
              <a:t>神向犹太人应许了什么？</a:t>
            </a:r>
          </a:p>
        </p:txBody>
      </p:sp>
      <p:sp>
        <p:nvSpPr>
          <p:cNvPr id="8" name="TextBox 2">
            <a:extLst>
              <a:ext uri="{FF2B5EF4-FFF2-40B4-BE49-F238E27FC236}">
                <a16:creationId xmlns:a16="http://schemas.microsoft.com/office/drawing/2014/main" id="{EFFCBA69-44C3-C8E0-587F-C66E612359D1}"/>
              </a:ext>
            </a:extLst>
          </p:cNvPr>
          <p:cNvSpPr txBox="1"/>
          <p:nvPr/>
        </p:nvSpPr>
        <p:spPr>
          <a:xfrm>
            <a:off x="1143590" y="3734320"/>
            <a:ext cx="10260419" cy="1815882"/>
          </a:xfrm>
          <a:prstGeom prst="rect">
            <a:avLst/>
          </a:prstGeom>
          <a:noFill/>
        </p:spPr>
        <p:txBody>
          <a:bodyPr wrap="square" rtlCol="0">
            <a:spAutoFit/>
          </a:bodyPr>
          <a:lstStyle>
            <a:defPPr>
              <a:defRPr lang="en-US"/>
            </a:defPPr>
            <a:lvl1pPr>
              <a:defRPr sz="2800">
                <a:effectLst/>
                <a:latin typeface="楷体" panose="02010609060101010101" pitchFamily="49" charset="-122"/>
                <a:ea typeface="楷体" panose="02010609060101010101" pitchFamily="49" charset="-122"/>
              </a:defRPr>
            </a:lvl1pPr>
          </a:lstStyle>
          <a:p>
            <a:r>
              <a:rPr lang="zh-CN" altLang="en-US" dirty="0"/>
              <a:t>以赛亚书</a:t>
            </a:r>
            <a:r>
              <a:rPr lang="en-US" altLang="zh-CN" dirty="0"/>
              <a:t>11</a:t>
            </a:r>
            <a:r>
              <a:rPr lang="zh-CN" altLang="en-US" dirty="0"/>
              <a:t>：</a:t>
            </a:r>
            <a:r>
              <a:rPr lang="en-US" altLang="zh-CN" dirty="0"/>
              <a:t>11</a:t>
            </a:r>
            <a:r>
              <a:rPr lang="zh-CN" altLang="en-US" dirty="0"/>
              <a:t>当那日，主必</a:t>
            </a:r>
            <a:r>
              <a:rPr lang="zh-CN" altLang="en-US" b="1" dirty="0">
                <a:solidFill>
                  <a:srgbClr val="FF0000"/>
                </a:solidFill>
              </a:rPr>
              <a:t>二次伸手</a:t>
            </a:r>
            <a:r>
              <a:rPr lang="zh-CN" altLang="en-US" dirty="0"/>
              <a:t>救回自己百姓中所余剩的，就是在亚述、埃及、巴忒罗、古实、以拦、示拿、哈马，并</a:t>
            </a:r>
            <a:r>
              <a:rPr lang="zh-CN" altLang="en-US" b="1" dirty="0">
                <a:solidFill>
                  <a:srgbClr val="FF0000"/>
                </a:solidFill>
              </a:rPr>
              <a:t>众海岛</a:t>
            </a:r>
            <a:r>
              <a:rPr lang="zh-CN" altLang="en-US" dirty="0"/>
              <a:t>所剩下的。</a:t>
            </a:r>
            <a:r>
              <a:rPr lang="en-US" altLang="zh-CN" dirty="0"/>
              <a:t>12……</a:t>
            </a:r>
            <a:r>
              <a:rPr lang="zh-CN" altLang="en-US" dirty="0"/>
              <a:t>招回以色列被赶散的人，又从</a:t>
            </a:r>
            <a:r>
              <a:rPr lang="zh-CN" altLang="en-US" b="1" dirty="0">
                <a:solidFill>
                  <a:srgbClr val="FF0000"/>
                </a:solidFill>
              </a:rPr>
              <a:t>地的四方</a:t>
            </a:r>
            <a:r>
              <a:rPr lang="zh-CN" altLang="en-US" dirty="0"/>
              <a:t>聚集分散的犹大人。</a:t>
            </a:r>
            <a:endParaRPr lang="en-US" altLang="zh-CN" dirty="0"/>
          </a:p>
        </p:txBody>
      </p:sp>
      <p:pic>
        <p:nvPicPr>
          <p:cNvPr id="2" name="13 以西结书37章21节">
            <a:hlinkClick r:id="" action="ppaction://media"/>
            <a:extLst>
              <a:ext uri="{FF2B5EF4-FFF2-40B4-BE49-F238E27FC236}">
                <a16:creationId xmlns:a16="http://schemas.microsoft.com/office/drawing/2014/main" id="{4280B4CE-78FB-DB1A-B92F-CD0277489D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17775" y="526557"/>
            <a:ext cx="468000" cy="468000"/>
          </a:xfrm>
          <a:prstGeom prst="rect">
            <a:avLst/>
          </a:prstGeom>
        </p:spPr>
      </p:pic>
      <p:pic>
        <p:nvPicPr>
          <p:cNvPr id="4" name="14 以赛亚书11章11至12节">
            <a:hlinkClick r:id="" action="ppaction://media"/>
            <a:extLst>
              <a:ext uri="{FF2B5EF4-FFF2-40B4-BE49-F238E27FC236}">
                <a16:creationId xmlns:a16="http://schemas.microsoft.com/office/drawing/2014/main" id="{A92257B5-7B65-8D80-B4CC-481F1786F01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62000" y="526557"/>
            <a:ext cx="468000" cy="468000"/>
          </a:xfrm>
          <a:prstGeom prst="rect">
            <a:avLst/>
          </a:prstGeom>
        </p:spPr>
      </p:pic>
    </p:spTree>
    <p:extLst>
      <p:ext uri="{BB962C8B-B14F-4D97-AF65-F5344CB8AC3E}">
        <p14:creationId xmlns:p14="http://schemas.microsoft.com/office/powerpoint/2010/main" val="200387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964"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audio>
              <p:cMediaNode vol="80000">
                <p:cTn id="20" fill="hold" display="0">
                  <p:stCondLst>
                    <p:cond delay="indefinite"/>
                  </p:stCondLst>
                  <p:endCondLst>
                    <p:cond evt="onStopAudio" delay="0">
                      <p:tgtEl>
                        <p:sldTgt/>
                      </p:tgtEl>
                    </p:cond>
                  </p:endCondLst>
                </p:cTn>
                <p:tgtEl>
                  <p:spTgt spid="4"/>
                </p:tgtEl>
              </p:cMediaNode>
            </p:audio>
          </p:childTnLst>
        </p:cTn>
      </p:par>
    </p:tnLst>
    <p:bldLst>
      <p:bldP spid="3"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A3B7-6489-C674-565E-0B118291013E}"/>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62FCF33D-9BB9-007C-403C-CC7F4CEB83E5}"/>
              </a:ext>
            </a:extLst>
          </p:cNvPr>
          <p:cNvGrpSpPr/>
          <p:nvPr/>
        </p:nvGrpSpPr>
        <p:grpSpPr>
          <a:xfrm>
            <a:off x="0" y="1"/>
            <a:ext cx="3691759" cy="6857999"/>
            <a:chOff x="1457325" y="0"/>
            <a:chExt cx="3238500" cy="6705603"/>
          </a:xfrm>
        </p:grpSpPr>
        <p:sp>
          <p:nvSpPr>
            <p:cNvPr id="3" name="等腰三角形 2">
              <a:extLst>
                <a:ext uri="{FF2B5EF4-FFF2-40B4-BE49-F238E27FC236}">
                  <a16:creationId xmlns:a16="http://schemas.microsoft.com/office/drawing/2014/main" id="{8B011741-ABC8-B8EB-6198-3B647F0BD7AF}"/>
                </a:ext>
              </a:extLst>
            </p:cNvPr>
            <p:cNvSpPr/>
            <p:nvPr/>
          </p:nvSpPr>
          <p:spPr>
            <a:xfrm rot="5400000">
              <a:off x="533400" y="2543178"/>
              <a:ext cx="6705600" cy="1619250"/>
            </a:xfrm>
            <a:prstGeom prst="triangle">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4DD4E249-A79B-2914-88F5-0900DF765865}"/>
                </a:ext>
              </a:extLst>
            </p:cNvPr>
            <p:cNvSpPr/>
            <p:nvPr/>
          </p:nvSpPr>
          <p:spPr>
            <a:xfrm>
              <a:off x="1457325" y="0"/>
              <a:ext cx="1619251" cy="6705600"/>
            </a:xfrm>
            <a:prstGeom prst="rect">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标题 8">
            <a:extLst>
              <a:ext uri="{FF2B5EF4-FFF2-40B4-BE49-F238E27FC236}">
                <a16:creationId xmlns:a16="http://schemas.microsoft.com/office/drawing/2014/main" id="{B6B017C7-54F2-3372-3FC9-F697DCBD75F3}"/>
              </a:ext>
            </a:extLst>
          </p:cNvPr>
          <p:cNvSpPr txBox="1">
            <a:spLocks/>
          </p:cNvSpPr>
          <p:nvPr/>
        </p:nvSpPr>
        <p:spPr>
          <a:xfrm>
            <a:off x="1180123" y="3141661"/>
            <a:ext cx="1976924"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b="1" dirty="0">
                <a:solidFill>
                  <a:schemeClr val="bg1"/>
                </a:solidFill>
                <a:latin typeface="微软雅黑" panose="020B0503020204020204" pitchFamily="34" charset="-122"/>
                <a:ea typeface="微软雅黑" panose="020B0503020204020204" pitchFamily="34" charset="-122"/>
              </a:rPr>
              <a:t>小结</a:t>
            </a:r>
          </a:p>
        </p:txBody>
      </p:sp>
      <p:sp>
        <p:nvSpPr>
          <p:cNvPr id="9" name="标题 5">
            <a:extLst>
              <a:ext uri="{FF2B5EF4-FFF2-40B4-BE49-F238E27FC236}">
                <a16:creationId xmlns:a16="http://schemas.microsoft.com/office/drawing/2014/main" id="{03C8BFBB-0635-097E-EED3-494216FFAD1A}"/>
              </a:ext>
            </a:extLst>
          </p:cNvPr>
          <p:cNvSpPr txBox="1">
            <a:spLocks/>
          </p:cNvSpPr>
          <p:nvPr/>
        </p:nvSpPr>
        <p:spPr>
          <a:xfrm>
            <a:off x="4041146" y="1764546"/>
            <a:ext cx="7316421" cy="574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800" b="1" dirty="0">
                <a:solidFill>
                  <a:schemeClr val="accent2">
                    <a:lumMod val="75000"/>
                  </a:schemeClr>
                </a:solidFill>
                <a:latin typeface="微软雅黑" panose="020B0503020204020204" pitchFamily="34" charset="-122"/>
                <a:ea typeface="微软雅黑" panose="020B0503020204020204" pitchFamily="34" charset="-122"/>
              </a:rPr>
              <a:t>二</a:t>
            </a:r>
            <a:r>
              <a:rPr lang="en-US" altLang="zh-CN" sz="2800" b="1" dirty="0">
                <a:solidFill>
                  <a:schemeClr val="accent2">
                    <a:lumMod val="75000"/>
                  </a:schemeClr>
                </a:solidFill>
                <a:latin typeface="微软雅黑" panose="020B0503020204020204" pitchFamily="34" charset="-122"/>
                <a:ea typeface="微软雅黑" panose="020B0503020204020204" pitchFamily="34" charset="-122"/>
              </a:rPr>
              <a:t>. </a:t>
            </a:r>
            <a:r>
              <a:rPr lang="zh-CN" altLang="en-US" sz="2800" b="1" dirty="0">
                <a:solidFill>
                  <a:schemeClr val="accent2">
                    <a:lumMod val="75000"/>
                  </a:schemeClr>
                </a:solidFill>
                <a:latin typeface="微软雅黑" panose="020B0503020204020204" pitchFamily="34" charset="-122"/>
                <a:ea typeface="微软雅黑" panose="020B0503020204020204" pitchFamily="34" charset="-122"/>
              </a:rPr>
              <a:t>神向犹太人应许了什么？</a:t>
            </a:r>
          </a:p>
        </p:txBody>
      </p:sp>
      <p:sp>
        <p:nvSpPr>
          <p:cNvPr id="10" name="TextBox 2">
            <a:extLst>
              <a:ext uri="{FF2B5EF4-FFF2-40B4-BE49-F238E27FC236}">
                <a16:creationId xmlns:a16="http://schemas.microsoft.com/office/drawing/2014/main" id="{1FB41AA1-604B-B34C-8788-0FBD6CC0EB3F}"/>
              </a:ext>
            </a:extLst>
          </p:cNvPr>
          <p:cNvSpPr txBox="1"/>
          <p:nvPr/>
        </p:nvSpPr>
        <p:spPr>
          <a:xfrm>
            <a:off x="4142746" y="2665333"/>
            <a:ext cx="6869131" cy="2277547"/>
          </a:xfrm>
          <a:prstGeom prst="rect">
            <a:avLst/>
          </a:prstGeom>
          <a:noFill/>
        </p:spPr>
        <p:txBody>
          <a:bodyPr wrap="square" rtlCol="0">
            <a:spAutoFit/>
          </a:bodyPr>
          <a:lstStyle/>
          <a:p>
            <a:pPr marL="514350" marR="0" lvl="0" indent="-514350" algn="l" defTabSz="914400" rtl="0" eaLnBrk="1" fontAlgn="auto" latinLnBrk="0" hangingPunct="1">
              <a:spcBef>
                <a:spcPts val="0"/>
              </a:spcBef>
              <a:spcAft>
                <a:spcPts val="1200"/>
              </a:spcAft>
              <a:buClrTx/>
              <a:buSzTx/>
              <a:buFontTx/>
              <a:buAutoNum type="arabicPeriod"/>
              <a:tabLst/>
              <a:defRPr/>
            </a:pPr>
            <a:r>
              <a:rPr lang="zh-CN" altLang="en-US" sz="2800" dirty="0">
                <a:solidFill>
                  <a:prstClr val="black"/>
                </a:solidFill>
                <a:latin typeface="Microsoft YaHei" panose="020B0503020204020204" pitchFamily="34" charset="-122"/>
                <a:ea typeface="Microsoft YaHei" panose="020B0503020204020204" pitchFamily="34" charset="-122"/>
              </a:rPr>
              <a:t>迦南地。</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14350" indent="-514350">
              <a:spcAft>
                <a:spcPts val="1200"/>
              </a:spcAft>
              <a:buFontTx/>
              <a:buAutoNum type="arabicPeriod"/>
              <a:defRPr/>
            </a:pPr>
            <a:r>
              <a:rPr lang="zh-CN" altLang="en-US" sz="2800" dirty="0">
                <a:solidFill>
                  <a:prstClr val="black"/>
                </a:solidFill>
                <a:latin typeface="Microsoft YaHei" panose="020B0503020204020204" pitchFamily="34" charset="-122"/>
                <a:ea typeface="Microsoft YaHei" panose="020B0503020204020204" pitchFamily="34" charset="-122"/>
              </a:rPr>
              <a:t>耶路撒冷。</a:t>
            </a:r>
            <a:endPar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14350" indent="-514350">
              <a:spcAft>
                <a:spcPts val="1200"/>
              </a:spcAft>
              <a:buFontTx/>
              <a:buAutoNum type="arabicPeriod"/>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分散全球、受逼迫。</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14350" indent="-514350">
              <a:spcAft>
                <a:spcPts val="1200"/>
              </a:spcAft>
              <a:buFontTx/>
              <a:buAutoNum type="arabicPeriod"/>
              <a:defRPr/>
            </a:pPr>
            <a:r>
              <a:rPr lang="zh-CN" altLang="en-US" sz="2800" dirty="0">
                <a:solidFill>
                  <a:prstClr val="black"/>
                </a:solidFill>
                <a:latin typeface="Microsoft YaHei" panose="020B0503020204020204" pitchFamily="34" charset="-122"/>
                <a:ea typeface="Microsoft YaHei" panose="020B0503020204020204" pitchFamily="34" charset="-122"/>
              </a:rPr>
              <a:t>回归</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p:txBody>
      </p:sp>
    </p:spTree>
    <p:extLst>
      <p:ext uri="{BB962C8B-B14F-4D97-AF65-F5344CB8AC3E}">
        <p14:creationId xmlns:p14="http://schemas.microsoft.com/office/powerpoint/2010/main" val="146376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A2FDC-B15E-E2A3-5C62-C0E874FCBD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F891AC6-8EC9-B805-24B7-F09E47C19565}"/>
              </a:ext>
            </a:extLst>
          </p:cNvPr>
          <p:cNvSpPr txBox="1"/>
          <p:nvPr/>
        </p:nvSpPr>
        <p:spPr>
          <a:xfrm>
            <a:off x="727075" y="2097047"/>
            <a:ext cx="10198100" cy="169277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肉身上</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，是的，所以物质上的应许在他们身上仍然适用</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包括关于惩罚的</a:t>
            </a:r>
            <a:r>
              <a:rPr lang="zh-CN" altLang="en-US" sz="2800" dirty="0">
                <a:solidFill>
                  <a:prstClr val="black"/>
                </a:solidFill>
                <a:latin typeface="Microsoft YaHei" panose="020B0503020204020204" pitchFamily="34" charset="-122"/>
                <a:ea typeface="Microsoft YaHei" panose="020B0503020204020204" pitchFamily="34" charset="-122"/>
              </a:rPr>
              <a:t>警告</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45720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属灵上</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，只有真正信基督的人才是神的选民。</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 name="标题 5">
            <a:extLst>
              <a:ext uri="{FF2B5EF4-FFF2-40B4-BE49-F238E27FC236}">
                <a16:creationId xmlns:a16="http://schemas.microsoft.com/office/drawing/2014/main" id="{49189DFB-316C-CA4D-DCD4-BB5D46F6F72C}"/>
              </a:ext>
            </a:extLst>
          </p:cNvPr>
          <p:cNvSpPr>
            <a:spLocks noGrp="1"/>
          </p:cNvSpPr>
          <p:nvPr>
            <p:ph type="title"/>
          </p:nvPr>
        </p:nvSpPr>
        <p:spPr/>
        <p:txBody>
          <a:bodyPr/>
          <a:lstStyle/>
          <a:p>
            <a:r>
              <a:rPr lang="zh-CN" altLang="en-US" dirty="0"/>
              <a:t>三</a:t>
            </a:r>
            <a:r>
              <a:rPr lang="en-US" altLang="zh-CN" dirty="0"/>
              <a:t>. </a:t>
            </a:r>
            <a:r>
              <a:rPr lang="zh-CN" altLang="en-US" dirty="0"/>
              <a:t>犹太人还是神的选民吗？</a:t>
            </a:r>
          </a:p>
        </p:txBody>
      </p:sp>
      <p:sp>
        <p:nvSpPr>
          <p:cNvPr id="8" name="文本框 7">
            <a:extLst>
              <a:ext uri="{FF2B5EF4-FFF2-40B4-BE49-F238E27FC236}">
                <a16:creationId xmlns:a16="http://schemas.microsoft.com/office/drawing/2014/main" id="{79965627-4D01-23AE-1C5A-9252C0454AE3}"/>
              </a:ext>
            </a:extLst>
          </p:cNvPr>
          <p:cNvSpPr txBox="1"/>
          <p:nvPr/>
        </p:nvSpPr>
        <p:spPr>
          <a:xfrm>
            <a:off x="1164491" y="3932115"/>
            <a:ext cx="8941533" cy="523220"/>
          </a:xfrm>
          <a:prstGeom prst="rect">
            <a:avLst/>
          </a:prstGeom>
          <a:noFill/>
        </p:spPr>
        <p:txBody>
          <a:bodyPr wrap="square" rtlCol="0">
            <a:spAutoFit/>
          </a:bodyPr>
          <a:lstStyle>
            <a:defPPr>
              <a:defRPr lang="en-US"/>
            </a:defPPr>
            <a:lvl1pPr>
              <a:defRPr sz="2800">
                <a:effectLst/>
                <a:latin typeface="楷体" panose="02010609060101010101" pitchFamily="49" charset="-122"/>
                <a:ea typeface="楷体" panose="02010609060101010101" pitchFamily="49" charset="-122"/>
              </a:defRPr>
            </a:lvl1pPr>
          </a:lstStyle>
          <a:p>
            <a:r>
              <a:rPr lang="zh-CN" altLang="en-US" dirty="0"/>
              <a:t>罗马书</a:t>
            </a:r>
            <a:r>
              <a:rPr lang="en-US" altLang="zh-CN" dirty="0"/>
              <a:t>9</a:t>
            </a:r>
            <a:r>
              <a:rPr lang="zh-CN" altLang="en-US" dirty="0"/>
              <a:t>：</a:t>
            </a:r>
            <a:r>
              <a:rPr lang="en-US" altLang="zh-CN" dirty="0"/>
              <a:t>6……</a:t>
            </a:r>
            <a:r>
              <a:rPr lang="zh-CN" altLang="zh-CN" dirty="0"/>
              <a:t>因为从以色列生的，不都是以色列人</a:t>
            </a:r>
            <a:r>
              <a:rPr lang="zh-CN" altLang="en-US" dirty="0"/>
              <a:t>。</a:t>
            </a:r>
          </a:p>
        </p:txBody>
      </p:sp>
      <p:pic>
        <p:nvPicPr>
          <p:cNvPr id="2" name="15 罗马书9章6节">
            <a:hlinkClick r:id="" action="ppaction://media"/>
            <a:extLst>
              <a:ext uri="{FF2B5EF4-FFF2-40B4-BE49-F238E27FC236}">
                <a16:creationId xmlns:a16="http://schemas.microsoft.com/office/drawing/2014/main" id="{9585DD2F-A61D-F730-AF02-33BD5805C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6925" y="526557"/>
            <a:ext cx="468000" cy="468000"/>
          </a:xfrm>
          <a:prstGeom prst="rect">
            <a:avLst/>
          </a:prstGeom>
        </p:spPr>
      </p:pic>
    </p:spTree>
    <p:extLst>
      <p:ext uri="{BB962C8B-B14F-4D97-AF65-F5344CB8AC3E}">
        <p14:creationId xmlns:p14="http://schemas.microsoft.com/office/powerpoint/2010/main" val="85895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C13E2-2EAF-06D7-7109-56483628B0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A48CCF-7D3D-7BCC-576D-4B671C12DDB0}"/>
              </a:ext>
            </a:extLst>
          </p:cNvPr>
          <p:cNvSpPr txBox="1"/>
          <p:nvPr/>
        </p:nvSpPr>
        <p:spPr>
          <a:xfrm>
            <a:off x="727075" y="1565461"/>
            <a:ext cx="10598150" cy="169277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2400"/>
              </a:spcAft>
              <a:buClrTx/>
              <a:buSzTx/>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基督徒会提到某些 “很虔诚的 ”犹太人，并且有些犹太人非常有宗教生活和道德。</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R="0" lvl="0" algn="l" defTabSz="914400" rtl="0" eaLnBrk="1" fontAlgn="auto" latinLnBrk="0" hangingPunct="1">
              <a:lnSpc>
                <a:spcPct val="100000"/>
              </a:lnSpc>
              <a:spcBef>
                <a:spcPts val="0"/>
              </a:spcBef>
              <a:spcAft>
                <a:spcPts val="2400"/>
              </a:spcAft>
              <a:buClrTx/>
              <a:buSzTx/>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但如果一个人拒绝耶稣，他就是拒绝亚伯拉罕的神耶和华：</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 name="标题 5">
            <a:extLst>
              <a:ext uri="{FF2B5EF4-FFF2-40B4-BE49-F238E27FC236}">
                <a16:creationId xmlns:a16="http://schemas.microsoft.com/office/drawing/2014/main" id="{12110175-C221-26E9-22F7-C3CEAF426725}"/>
              </a:ext>
            </a:extLst>
          </p:cNvPr>
          <p:cNvSpPr>
            <a:spLocks noGrp="1"/>
          </p:cNvSpPr>
          <p:nvPr>
            <p:ph type="title"/>
          </p:nvPr>
        </p:nvSpPr>
        <p:spPr/>
        <p:txBody>
          <a:bodyPr/>
          <a:lstStyle/>
          <a:p>
            <a:r>
              <a:rPr lang="zh-CN" altLang="en-US" dirty="0"/>
              <a:t>三</a:t>
            </a:r>
            <a:r>
              <a:rPr lang="en-US" altLang="zh-CN" dirty="0"/>
              <a:t>. </a:t>
            </a:r>
            <a:r>
              <a:rPr lang="zh-CN" altLang="en-US" dirty="0"/>
              <a:t>犹太人还是神的选民吗？</a:t>
            </a:r>
          </a:p>
        </p:txBody>
      </p:sp>
      <p:sp>
        <p:nvSpPr>
          <p:cNvPr id="8" name="文本框 7">
            <a:extLst>
              <a:ext uri="{FF2B5EF4-FFF2-40B4-BE49-F238E27FC236}">
                <a16:creationId xmlns:a16="http://schemas.microsoft.com/office/drawing/2014/main" id="{E3D0FB35-8F4A-8278-D8FF-C32F3FA4EE03}"/>
              </a:ext>
            </a:extLst>
          </p:cNvPr>
          <p:cNvSpPr txBox="1"/>
          <p:nvPr/>
        </p:nvSpPr>
        <p:spPr>
          <a:xfrm>
            <a:off x="1171575" y="3319918"/>
            <a:ext cx="9496425" cy="1384995"/>
          </a:xfrm>
          <a:prstGeom prst="rect">
            <a:avLst/>
          </a:prstGeom>
          <a:noFill/>
        </p:spPr>
        <p:txBody>
          <a:bodyPr wrap="square" rtlCol="0">
            <a:spAutoFit/>
          </a:bodyPr>
          <a:lstStyle>
            <a:defPPr>
              <a:defRPr lang="en-US"/>
            </a:defPPr>
            <a:lvl1pPr>
              <a:defRPr sz="2800">
                <a:effectLst/>
                <a:latin typeface="楷体" panose="02010609060101010101" pitchFamily="49" charset="-122"/>
                <a:ea typeface="楷体" panose="02010609060101010101" pitchFamily="49" charset="-122"/>
              </a:defRPr>
            </a:lvl1pPr>
          </a:lstStyle>
          <a:p>
            <a:r>
              <a:rPr lang="zh-CN" altLang="en-US" dirty="0"/>
              <a:t>约翰一书</a:t>
            </a:r>
            <a:r>
              <a:rPr lang="en-US" altLang="zh-CN" dirty="0"/>
              <a:t>2</a:t>
            </a:r>
            <a:r>
              <a:rPr lang="zh-CN" altLang="en-US" dirty="0"/>
              <a:t>：</a:t>
            </a:r>
            <a:r>
              <a:rPr lang="en-US" altLang="zh-CN" dirty="0"/>
              <a:t>22</a:t>
            </a:r>
            <a:r>
              <a:rPr lang="zh-CN" altLang="zh-CN" dirty="0"/>
              <a:t>谁是说谎话的呢？不是那不认耶稣为基督的吗？不认父与子的，这就是敌基督的。</a:t>
            </a:r>
            <a:r>
              <a:rPr lang="en-US" altLang="zh-CN" dirty="0"/>
              <a:t>23</a:t>
            </a:r>
            <a:r>
              <a:rPr lang="zh-CN" altLang="zh-CN" dirty="0"/>
              <a:t>凡不认子的，就没有父；认子的，连父也有了。</a:t>
            </a:r>
            <a:endParaRPr lang="zh-CN" altLang="en-US" dirty="0"/>
          </a:p>
        </p:txBody>
      </p:sp>
      <p:sp>
        <p:nvSpPr>
          <p:cNvPr id="9" name="TextBox 2">
            <a:extLst>
              <a:ext uri="{FF2B5EF4-FFF2-40B4-BE49-F238E27FC236}">
                <a16:creationId xmlns:a16="http://schemas.microsoft.com/office/drawing/2014/main" id="{1D84C745-807B-959A-D630-3AB88E61C3BB}"/>
              </a:ext>
            </a:extLst>
          </p:cNvPr>
          <p:cNvSpPr txBox="1"/>
          <p:nvPr/>
        </p:nvSpPr>
        <p:spPr>
          <a:xfrm>
            <a:off x="727075" y="4853683"/>
            <a:ext cx="10598150" cy="954107"/>
          </a:xfrm>
          <a:prstGeom prst="rect">
            <a:avLst/>
          </a:prstGeom>
          <a:noFill/>
        </p:spPr>
        <p:txBody>
          <a:bodyPr wrap="square" rtlCol="0">
            <a:spAutoFit/>
          </a:bodyPr>
          <a:lstStyle/>
          <a:p>
            <a:pPr lvl="0">
              <a:spcAft>
                <a:spcPts val="2400"/>
              </a:spcAf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尽管如此，由于犹太人在</a:t>
            </a:r>
            <a:r>
              <a:rPr lang="zh-CN" altLang="en-US" sz="2800" b="1" dirty="0">
                <a:solidFill>
                  <a:srgbClr val="FF0000"/>
                </a:solidFill>
                <a:latin typeface="Microsoft YaHei" panose="020B0503020204020204" pitchFamily="34" charset="-122"/>
                <a:ea typeface="Microsoft YaHei" panose="020B0503020204020204" pitchFamily="34" charset="-122"/>
              </a:rPr>
              <a:t>肉身</a:t>
            </a:r>
            <a:r>
              <a:rPr lang="zh-CN" altLang="en-US" sz="2800" dirty="0">
                <a:solidFill>
                  <a:prstClr val="black"/>
                </a:solidFill>
                <a:latin typeface="Microsoft YaHei" panose="020B0503020204020204" pitchFamily="34" charset="-122"/>
                <a:ea typeface="Microsoft YaHei" panose="020B0503020204020204" pitchFamily="34" charset="-122"/>
              </a:rPr>
              <a:t>上</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仍是神的选民，神已经</a:t>
            </a:r>
            <a:r>
              <a:rPr kumimoji="0" lang="zh-CN" altLang="en-US" sz="28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开始</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履行将他们重新聚集到以色列应许之地的承诺。</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pic>
        <p:nvPicPr>
          <p:cNvPr id="2" name="16 约翰一书2章22至23节">
            <a:hlinkClick r:id="" action="ppaction://media"/>
            <a:extLst>
              <a:ext uri="{FF2B5EF4-FFF2-40B4-BE49-F238E27FC236}">
                <a16:creationId xmlns:a16="http://schemas.microsoft.com/office/drawing/2014/main" id="{9B054290-3B64-8B54-3926-3D3C4CCE72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6925" y="526557"/>
            <a:ext cx="468000" cy="468000"/>
          </a:xfrm>
          <a:prstGeom prst="rect">
            <a:avLst/>
          </a:prstGeom>
        </p:spPr>
      </p:pic>
    </p:spTree>
    <p:extLst>
      <p:ext uri="{BB962C8B-B14F-4D97-AF65-F5344CB8AC3E}">
        <p14:creationId xmlns:p14="http://schemas.microsoft.com/office/powerpoint/2010/main" val="137790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132" fill="hold"/>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1FBF4-A8DA-38C1-CE7B-8BE4C6A766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4C3A35-5107-E94F-99CC-46F8C050B5EA}"/>
              </a:ext>
            </a:extLst>
          </p:cNvPr>
          <p:cNvSpPr txBox="1"/>
          <p:nvPr/>
        </p:nvSpPr>
        <p:spPr>
          <a:xfrm>
            <a:off x="727075" y="1929495"/>
            <a:ext cx="10702925" cy="954107"/>
          </a:xfrm>
          <a:prstGeom prst="rect">
            <a:avLst/>
          </a:prstGeom>
          <a:noFill/>
        </p:spPr>
        <p:txBody>
          <a:bodyPr wrap="square" rtlCol="0">
            <a:spAutoFit/>
          </a:bodyPr>
          <a:lstStyle>
            <a:defPPr>
              <a:defRPr lang="en-US"/>
            </a:defPPr>
            <a:lvl1pPr>
              <a:defRPr sz="2800">
                <a:effectLst/>
                <a:latin typeface="楷体" panose="02010609060101010101" pitchFamily="49" charset="-122"/>
                <a:ea typeface="楷体" panose="02010609060101010101" pitchFamily="49" charset="-122"/>
              </a:defRPr>
            </a:lvl1pPr>
          </a:lstStyle>
          <a:p>
            <a:r>
              <a:rPr lang="zh-CN" altLang="en-US" dirty="0"/>
              <a:t>以西结书</a:t>
            </a:r>
            <a:r>
              <a:rPr lang="en-US" altLang="zh-CN" dirty="0"/>
              <a:t>37</a:t>
            </a:r>
            <a:r>
              <a:rPr lang="zh-CN" altLang="en-US" dirty="0"/>
              <a:t>：</a:t>
            </a:r>
            <a:r>
              <a:rPr lang="en-US" altLang="zh-CN" dirty="0"/>
              <a:t>21</a:t>
            </a:r>
            <a:r>
              <a:rPr lang="zh-CN" altLang="en-US" dirty="0"/>
              <a:t>“</a:t>
            </a:r>
            <a:r>
              <a:rPr lang="en-US" altLang="zh-CN" dirty="0"/>
              <a:t>……</a:t>
            </a:r>
            <a:r>
              <a:rPr lang="zh-CN" altLang="en-US" dirty="0"/>
              <a:t>主耶和华如此说：‘我要将以色列人从他们所到的</a:t>
            </a:r>
            <a:r>
              <a:rPr lang="zh-CN" altLang="en-US" b="1" dirty="0">
                <a:solidFill>
                  <a:srgbClr val="FF0000"/>
                </a:solidFill>
              </a:rPr>
              <a:t>各国收取</a:t>
            </a:r>
            <a:r>
              <a:rPr lang="zh-CN" altLang="en-US" dirty="0"/>
              <a:t>；又从四围聚集他们，引导他们</a:t>
            </a:r>
            <a:r>
              <a:rPr lang="zh-CN" altLang="en-US" b="1" dirty="0">
                <a:solidFill>
                  <a:srgbClr val="FF0000"/>
                </a:solidFill>
              </a:rPr>
              <a:t>归回本地</a:t>
            </a:r>
            <a:r>
              <a:rPr lang="zh-CN" altLang="en-US" dirty="0"/>
              <a:t>。’”</a:t>
            </a:r>
            <a:endParaRPr lang="en-US" altLang="zh-CN" dirty="0"/>
          </a:p>
        </p:txBody>
      </p:sp>
      <p:sp>
        <p:nvSpPr>
          <p:cNvPr id="4" name="标题 3">
            <a:extLst>
              <a:ext uri="{FF2B5EF4-FFF2-40B4-BE49-F238E27FC236}">
                <a16:creationId xmlns:a16="http://schemas.microsoft.com/office/drawing/2014/main" id="{38E167F1-9653-302E-52E7-D4F0DCD6F9B3}"/>
              </a:ext>
            </a:extLst>
          </p:cNvPr>
          <p:cNvSpPr>
            <a:spLocks noGrp="1"/>
          </p:cNvSpPr>
          <p:nvPr>
            <p:ph type="title"/>
          </p:nvPr>
        </p:nvSpPr>
        <p:spPr/>
        <p:txBody>
          <a:bodyPr/>
          <a:lstStyle/>
          <a:p>
            <a:r>
              <a:rPr lang="zh-CN" altLang="en-US" dirty="0"/>
              <a:t>三</a:t>
            </a:r>
            <a:r>
              <a:rPr lang="en-US" altLang="zh-CN" dirty="0"/>
              <a:t>. </a:t>
            </a:r>
            <a:r>
              <a:rPr lang="zh-CN" altLang="en-US" dirty="0"/>
              <a:t>犹太人还是神的选民吗？</a:t>
            </a:r>
          </a:p>
        </p:txBody>
      </p:sp>
      <p:sp>
        <p:nvSpPr>
          <p:cNvPr id="5" name="TextBox 2">
            <a:extLst>
              <a:ext uri="{FF2B5EF4-FFF2-40B4-BE49-F238E27FC236}">
                <a16:creationId xmlns:a16="http://schemas.microsoft.com/office/drawing/2014/main" id="{29A3FB02-820F-6C28-6034-7204C4D697A1}"/>
              </a:ext>
            </a:extLst>
          </p:cNvPr>
          <p:cNvSpPr txBox="1"/>
          <p:nvPr/>
        </p:nvSpPr>
        <p:spPr>
          <a:xfrm>
            <a:off x="727075" y="1300905"/>
            <a:ext cx="10702925"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回归</a:t>
            </a:r>
          </a:p>
        </p:txBody>
      </p:sp>
      <p:pic>
        <p:nvPicPr>
          <p:cNvPr id="2" name="17 以西结书37章21节">
            <a:hlinkClick r:id="" action="ppaction://media"/>
            <a:extLst>
              <a:ext uri="{FF2B5EF4-FFF2-40B4-BE49-F238E27FC236}">
                <a16:creationId xmlns:a16="http://schemas.microsoft.com/office/drawing/2014/main" id="{5B95243F-DB8D-460C-4DD8-D972DC7280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2000" y="526557"/>
            <a:ext cx="468000" cy="468000"/>
          </a:xfrm>
          <a:prstGeom prst="rect">
            <a:avLst/>
          </a:prstGeom>
        </p:spPr>
      </p:pic>
      <p:pic>
        <p:nvPicPr>
          <p:cNvPr id="15" name="图片 14">
            <a:extLst>
              <a:ext uri="{FF2B5EF4-FFF2-40B4-BE49-F238E27FC236}">
                <a16:creationId xmlns:a16="http://schemas.microsoft.com/office/drawing/2014/main" id="{98B8E17E-A97F-5944-1F3F-A467510A2A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2674" y="3335996"/>
            <a:ext cx="5012493" cy="2819840"/>
          </a:xfrm>
          <a:prstGeom prst="rect">
            <a:avLst/>
          </a:prstGeom>
        </p:spPr>
      </p:pic>
      <p:pic>
        <p:nvPicPr>
          <p:cNvPr id="7" name="图片 6">
            <a:extLst>
              <a:ext uri="{FF2B5EF4-FFF2-40B4-BE49-F238E27FC236}">
                <a16:creationId xmlns:a16="http://schemas.microsoft.com/office/drawing/2014/main" id="{4F7C0E62-A455-8645-E1E4-C49B22D4E7C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26833" y="3335997"/>
            <a:ext cx="4178846" cy="2819840"/>
          </a:xfrm>
          <a:prstGeom prst="rect">
            <a:avLst/>
          </a:prstGeom>
        </p:spPr>
      </p:pic>
      <p:pic>
        <p:nvPicPr>
          <p:cNvPr id="13" name="图片 12">
            <a:extLst>
              <a:ext uri="{FF2B5EF4-FFF2-40B4-BE49-F238E27FC236}">
                <a16:creationId xmlns:a16="http://schemas.microsoft.com/office/drawing/2014/main" id="{0475FA2D-2FEC-2E2B-21D7-CB4EEBC1C8F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329140" y="3335996"/>
            <a:ext cx="3220374" cy="2819840"/>
          </a:xfrm>
          <a:prstGeom prst="rect">
            <a:avLst/>
          </a:prstGeom>
        </p:spPr>
      </p:pic>
    </p:spTree>
    <p:extLst>
      <p:ext uri="{BB962C8B-B14F-4D97-AF65-F5344CB8AC3E}">
        <p14:creationId xmlns:p14="http://schemas.microsoft.com/office/powerpoint/2010/main" val="305281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036" fill="hold"/>
                                        <p:tgtEl>
                                          <p:spTgt spid="2"/>
                                        </p:tgtEl>
                                      </p:cBhvr>
                                    </p:cmd>
                                  </p:childTnLst>
                                </p:cTn>
                              </p:par>
                              <p:par>
                                <p:cTn id="15" presetID="1" presetClass="entr" presetSubtype="0" fill="hold" nodeType="withEffect">
                                  <p:stCondLst>
                                    <p:cond delay="0"/>
                                  </p:stCondLst>
                                  <p:childTnLst>
                                    <p:set>
                                      <p:cBhvr>
                                        <p:cTn id="16" dur="1" fill="hold">
                                          <p:stCondLst>
                                            <p:cond delay="999"/>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1999"/>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29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08BDF-2420-6B6A-7F32-91CDC8C206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BBCE55F-A9B1-3502-9F8E-3692DBD66FFD}"/>
              </a:ext>
            </a:extLst>
          </p:cNvPr>
          <p:cNvSpPr txBox="1"/>
          <p:nvPr/>
        </p:nvSpPr>
        <p:spPr>
          <a:xfrm>
            <a:off x="727075" y="4358180"/>
            <a:ext cx="10877321" cy="1692771"/>
          </a:xfrm>
          <a:prstGeom prst="rect">
            <a:avLst/>
          </a:prstGeom>
          <a:noFill/>
        </p:spPr>
        <p:txBody>
          <a:bodyPr wrap="square" rtlCol="0">
            <a:spAutoFit/>
          </a:bodyPr>
          <a:lstStyle/>
          <a:p>
            <a:pPr marL="457200" lvl="0" indent="-457200">
              <a:spcAft>
                <a:spcPts val="2400"/>
              </a:spcAft>
              <a:buFont typeface="Arial" panose="020B0604020202020204" pitchFamily="34" charset="0"/>
              <a:buChar char="•"/>
              <a:defRPr/>
            </a:pPr>
            <a:r>
              <a:rPr kumimoji="0" lang="zh-CN" altLang="en-US"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以赛亚书第</a:t>
            </a:r>
            <a:r>
              <a:rPr kumimoji="0" lang="en-US" altLang="zh-CN"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11</a:t>
            </a:r>
            <a:r>
              <a:rPr kumimoji="0" lang="zh-CN" altLang="en-US"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章中预言的犹太人的完全归回要等到千禧年才能</a:t>
            </a:r>
            <a:r>
              <a:rPr lang="zh-CN" altLang="en-US" sz="2800" b="1" dirty="0">
                <a:solidFill>
                  <a:srgbClr val="FF0000"/>
                </a:solidFill>
                <a:latin typeface="Microsoft YaHei" panose="020B0503020204020204" pitchFamily="34" charset="-122"/>
                <a:ea typeface="Microsoft YaHei" panose="020B0503020204020204" pitchFamily="34" charset="-122"/>
              </a:rPr>
              <a:t>完成</a:t>
            </a:r>
            <a:r>
              <a:rPr kumimoji="0" lang="zh-CN" altLang="en-US"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，那时 </a:t>
            </a:r>
            <a:r>
              <a:rPr kumimoji="0" lang="zh-CN" altLang="en-US" sz="280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lang="zh-CN" altLang="en-US" sz="2800" dirty="0">
                <a:solidFill>
                  <a:prstClr val="black"/>
                </a:solidFill>
                <a:latin typeface="微软雅黑" panose="020B0503020204020204" pitchFamily="34" charset="-122"/>
                <a:ea typeface="微软雅黑" panose="020B0503020204020204" pitchFamily="34" charset="-122"/>
              </a:rPr>
              <a:t>狮子必吃草，与牛一样</a:t>
            </a:r>
            <a:r>
              <a:rPr kumimoji="0" lang="zh-CN" altLang="en-US" sz="280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zh-CN" altLang="en-US"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endParaRPr kumimoji="0" lang="en-US" altLang="zh-CN"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45720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zh-CN" altLang="en-US"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但预言在我们这个时代已经得</a:t>
            </a:r>
            <a:r>
              <a:rPr lang="zh-CN" altLang="en-US" sz="2800" dirty="0">
                <a:solidFill>
                  <a:prstClr val="black"/>
                </a:solidFill>
                <a:latin typeface="Microsoft YaHei" panose="020B0503020204020204" pitchFamily="34" charset="-122"/>
                <a:ea typeface="Microsoft YaHei" panose="020B0503020204020204" pitchFamily="34" charset="-122"/>
              </a:rPr>
              <a:t>到</a:t>
            </a:r>
            <a:r>
              <a:rPr kumimoji="0" lang="zh-CN" altLang="en-US"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了</a:t>
            </a:r>
            <a:r>
              <a:rPr lang="zh-CN" altLang="en-US" sz="2800" b="1" dirty="0">
                <a:solidFill>
                  <a:srgbClr val="FF0000"/>
                </a:solidFill>
                <a:latin typeface="Microsoft YaHei" panose="020B0503020204020204" pitchFamily="34" charset="-122"/>
                <a:ea typeface="Microsoft YaHei" panose="020B0503020204020204" pitchFamily="34" charset="-122"/>
              </a:rPr>
              <a:t>部分</a:t>
            </a:r>
            <a:r>
              <a:rPr kumimoji="0" lang="zh-CN" altLang="en-US"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应验，而且还在实现。</a:t>
            </a:r>
            <a:endParaRPr kumimoji="0" lang="en-US" altLang="zh-CN"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标题 3">
            <a:extLst>
              <a:ext uri="{FF2B5EF4-FFF2-40B4-BE49-F238E27FC236}">
                <a16:creationId xmlns:a16="http://schemas.microsoft.com/office/drawing/2014/main" id="{244C5A2D-2837-7A29-94B2-57D722624A38}"/>
              </a:ext>
            </a:extLst>
          </p:cNvPr>
          <p:cNvSpPr>
            <a:spLocks noGrp="1"/>
          </p:cNvSpPr>
          <p:nvPr>
            <p:ph type="title"/>
          </p:nvPr>
        </p:nvSpPr>
        <p:spPr/>
        <p:txBody>
          <a:bodyPr/>
          <a:lstStyle/>
          <a:p>
            <a:r>
              <a:rPr lang="zh-CN" altLang="en-US" dirty="0"/>
              <a:t>三</a:t>
            </a:r>
            <a:r>
              <a:rPr lang="en-US" altLang="zh-CN" dirty="0"/>
              <a:t>. </a:t>
            </a:r>
            <a:r>
              <a:rPr lang="zh-CN" altLang="en-US" dirty="0"/>
              <a:t>犹太人还是神的选民吗？</a:t>
            </a:r>
          </a:p>
        </p:txBody>
      </p:sp>
      <p:sp>
        <p:nvSpPr>
          <p:cNvPr id="2" name="TextBox 2">
            <a:extLst>
              <a:ext uri="{FF2B5EF4-FFF2-40B4-BE49-F238E27FC236}">
                <a16:creationId xmlns:a16="http://schemas.microsoft.com/office/drawing/2014/main" id="{B8563F22-27FF-22E2-80E1-8590242B94C3}"/>
              </a:ext>
            </a:extLst>
          </p:cNvPr>
          <p:cNvSpPr txBox="1"/>
          <p:nvPr/>
        </p:nvSpPr>
        <p:spPr>
          <a:xfrm>
            <a:off x="727074" y="1909124"/>
            <a:ext cx="10877322" cy="2246769"/>
          </a:xfrm>
          <a:prstGeom prst="rect">
            <a:avLst/>
          </a:prstGeom>
          <a:noFill/>
        </p:spPr>
        <p:txBody>
          <a:bodyPr wrap="square" rtlCol="0">
            <a:spAutoFit/>
          </a:bodyPr>
          <a:lstStyle>
            <a:defPPr>
              <a:defRPr lang="en-US"/>
            </a:defPPr>
            <a:lvl1pPr>
              <a:defRPr sz="2800">
                <a:effectLst/>
                <a:latin typeface="楷体" panose="02010609060101010101" pitchFamily="49" charset="-122"/>
                <a:ea typeface="楷体" panose="02010609060101010101" pitchFamily="49" charset="-122"/>
              </a:defRPr>
            </a:lvl1pPr>
          </a:lstStyle>
          <a:p>
            <a:r>
              <a:rPr lang="zh-CN" altLang="en-US" dirty="0"/>
              <a:t>以赛亚书</a:t>
            </a:r>
            <a:r>
              <a:rPr lang="en-US" altLang="zh-CN" dirty="0"/>
              <a:t>11</a:t>
            </a:r>
            <a:r>
              <a:rPr lang="zh-CN" altLang="en-US" dirty="0"/>
              <a:t>：</a:t>
            </a:r>
            <a:r>
              <a:rPr lang="en-US" altLang="zh-CN" dirty="0"/>
              <a:t>6……</a:t>
            </a:r>
            <a:r>
              <a:rPr lang="zh-CN" altLang="en-US" dirty="0"/>
              <a:t>少壮狮子与牛犊并肥畜同群；小孩子要牵引它们。</a:t>
            </a:r>
            <a:r>
              <a:rPr lang="en-US" altLang="zh-CN" dirty="0"/>
              <a:t>7</a:t>
            </a:r>
            <a:r>
              <a:rPr lang="zh-CN" altLang="en-US" dirty="0"/>
              <a:t>牛必与熊同食；牛犊必与小熊同卧；狮子必吃草，与牛一样。</a:t>
            </a:r>
            <a:r>
              <a:rPr lang="en-US" altLang="zh-CN" dirty="0"/>
              <a:t>…… 11</a:t>
            </a:r>
            <a:r>
              <a:rPr lang="zh-CN" altLang="en-US" dirty="0"/>
              <a:t>当那日，主必</a:t>
            </a:r>
            <a:r>
              <a:rPr lang="zh-CN" altLang="en-US" b="1" dirty="0">
                <a:solidFill>
                  <a:srgbClr val="FF0000"/>
                </a:solidFill>
              </a:rPr>
              <a:t>二次伸手</a:t>
            </a:r>
            <a:r>
              <a:rPr lang="zh-CN" altLang="en-US" dirty="0"/>
              <a:t>救回自己百姓中所余剩的，就是在亚述、埃及、巴忒罗、古实、以拦、示拿、哈马，并</a:t>
            </a:r>
            <a:r>
              <a:rPr lang="zh-CN" altLang="en-US" b="1" dirty="0">
                <a:solidFill>
                  <a:srgbClr val="FF0000"/>
                </a:solidFill>
              </a:rPr>
              <a:t>众海岛</a:t>
            </a:r>
            <a:r>
              <a:rPr lang="zh-CN" altLang="en-US" dirty="0"/>
              <a:t>所剩下的。</a:t>
            </a:r>
            <a:r>
              <a:rPr lang="en-US" altLang="zh-CN" dirty="0"/>
              <a:t>12……</a:t>
            </a:r>
            <a:r>
              <a:rPr lang="zh-CN" altLang="en-US" dirty="0"/>
              <a:t>招回以色列被赶散的人，又从</a:t>
            </a:r>
            <a:r>
              <a:rPr lang="zh-CN" altLang="en-US" b="1" dirty="0">
                <a:solidFill>
                  <a:srgbClr val="FF0000"/>
                </a:solidFill>
              </a:rPr>
              <a:t>地的四方</a:t>
            </a:r>
            <a:r>
              <a:rPr lang="zh-CN" altLang="en-US" dirty="0"/>
              <a:t>聚集分散的犹大人。</a:t>
            </a:r>
            <a:endParaRPr lang="en-US" altLang="zh-CN" dirty="0"/>
          </a:p>
        </p:txBody>
      </p:sp>
      <p:sp>
        <p:nvSpPr>
          <p:cNvPr id="9" name="TextBox 2">
            <a:extLst>
              <a:ext uri="{FF2B5EF4-FFF2-40B4-BE49-F238E27FC236}">
                <a16:creationId xmlns:a16="http://schemas.microsoft.com/office/drawing/2014/main" id="{03032740-FAB1-0621-8646-F42D6096180F}"/>
              </a:ext>
            </a:extLst>
          </p:cNvPr>
          <p:cNvSpPr txBox="1"/>
          <p:nvPr/>
        </p:nvSpPr>
        <p:spPr>
          <a:xfrm>
            <a:off x="727075" y="1186122"/>
            <a:ext cx="10702925"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何时回归</a:t>
            </a:r>
            <a:r>
              <a:rPr lang="en-US" altLang="zh-CN" dirty="0"/>
              <a:t>?</a:t>
            </a:r>
            <a:endParaRPr lang="zh-CN" altLang="en-US" dirty="0"/>
          </a:p>
        </p:txBody>
      </p:sp>
      <p:pic>
        <p:nvPicPr>
          <p:cNvPr id="5" name="18 以赛亚书11章6至12节">
            <a:hlinkClick r:id="" action="ppaction://media"/>
            <a:extLst>
              <a:ext uri="{FF2B5EF4-FFF2-40B4-BE49-F238E27FC236}">
                <a16:creationId xmlns:a16="http://schemas.microsoft.com/office/drawing/2014/main" id="{1ADF3614-B86B-6348-C91B-9C04B47059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6925" y="526557"/>
            <a:ext cx="468000" cy="468000"/>
          </a:xfrm>
          <a:prstGeom prst="rect">
            <a:avLst/>
          </a:prstGeom>
        </p:spPr>
      </p:pic>
    </p:spTree>
    <p:extLst>
      <p:ext uri="{BB962C8B-B14F-4D97-AF65-F5344CB8AC3E}">
        <p14:creationId xmlns:p14="http://schemas.microsoft.com/office/powerpoint/2010/main" val="27631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168"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0C4B0-2DC9-04CD-43D0-1CCA1044BDD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B0F0823-89C4-DE5D-05FE-1F87B6E50FAE}"/>
              </a:ext>
            </a:extLst>
          </p:cNvPr>
          <p:cNvSpPr txBox="1"/>
          <p:nvPr/>
        </p:nvSpPr>
        <p:spPr>
          <a:xfrm>
            <a:off x="727075" y="1720392"/>
            <a:ext cx="6454775"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lang="zh-CN" altLang="en-US" sz="2800" dirty="0">
                <a:solidFill>
                  <a:prstClr val="black"/>
                </a:solidFill>
                <a:latin typeface="Microsoft YaHei" panose="020B0503020204020204" pitchFamily="34" charset="-122"/>
                <a:ea typeface="Microsoft YaHei" panose="020B0503020204020204" pitchFamily="34" charset="-122"/>
              </a:rPr>
              <a:t>犹太人部分归回</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必须发生在基督再来到世界和千禧年开始之前，因为</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圣经</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说，在耶稣回到地球上之前，也就是在千禧年开始之前：</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14350" marR="0" lvl="0" indent="-514350" algn="l" defTabSz="914400" rtl="0" eaLnBrk="1" fontAlgn="auto" latinLnBrk="0" hangingPunct="1">
              <a:lnSpc>
                <a:spcPct val="100000"/>
              </a:lnSpc>
              <a:spcBef>
                <a:spcPts val="0"/>
              </a:spcBef>
              <a:spcAft>
                <a:spcPts val="2400"/>
              </a:spcAft>
              <a:buClrTx/>
              <a:buSzTx/>
              <a:buFont typeface="+mj-lt"/>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在耶路撒冷会有犹太教的圣殿；</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14350" lvl="0" indent="-514350">
              <a:spcAft>
                <a:spcPts val="2400"/>
              </a:spcAft>
              <a:buFont typeface="+mj-lt"/>
              <a:buAutoNum type="arabicPeriod"/>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统治全球的“兽”会带领军队在</a:t>
            </a:r>
            <a:r>
              <a:rPr kumimoji="0" lang="zh-CN" altLang="en-US" sz="2800" b="0" i="0" u="sng"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哈米吉多顿</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战场攻击</a:t>
            </a:r>
            <a:r>
              <a:rPr lang="zh-CN" altLang="en-US" sz="2800" dirty="0">
                <a:solidFill>
                  <a:prstClr val="black"/>
                </a:solidFill>
                <a:latin typeface="Microsoft YaHei" panose="020B0503020204020204" pitchFamily="34" charset="-122"/>
                <a:ea typeface="Microsoft YaHei" panose="020B0503020204020204" pitchFamily="34" charset="-122"/>
              </a:rPr>
              <a:t>在以色列国的</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犹太人，</a:t>
            </a:r>
            <a:r>
              <a:rPr lang="zh-CN" altLang="en-US" sz="2800" dirty="0">
                <a:solidFill>
                  <a:prstClr val="black"/>
                </a:solidFill>
                <a:latin typeface="Microsoft YaHei" panose="020B0503020204020204" pitchFamily="34" charset="-122"/>
                <a:ea typeface="Microsoft YaHei" panose="020B0503020204020204" pitchFamily="34" charset="-122"/>
              </a:rPr>
              <a:t>意味着以色列国已存在</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图片 1">
            <a:extLst>
              <a:ext uri="{FF2B5EF4-FFF2-40B4-BE49-F238E27FC236}">
                <a16:creationId xmlns:a16="http://schemas.microsoft.com/office/drawing/2014/main" id="{B4F242FA-FE60-C160-9415-28BCE8BDB939}"/>
              </a:ext>
            </a:extLst>
          </p:cNvPr>
          <p:cNvPicPr>
            <a:picLocks noChangeAspect="1"/>
          </p:cNvPicPr>
          <p:nvPr/>
        </p:nvPicPr>
        <p:blipFill>
          <a:blip r:embed="rId3"/>
          <a:stretch>
            <a:fillRect/>
          </a:stretch>
        </p:blipFill>
        <p:spPr>
          <a:xfrm>
            <a:off x="7682842" y="3563736"/>
            <a:ext cx="3657602" cy="2499536"/>
          </a:xfrm>
          <a:prstGeom prst="rect">
            <a:avLst/>
          </a:prstGeom>
        </p:spPr>
      </p:pic>
      <p:pic>
        <p:nvPicPr>
          <p:cNvPr id="9" name="Picture 8">
            <a:extLst>
              <a:ext uri="{FF2B5EF4-FFF2-40B4-BE49-F238E27FC236}">
                <a16:creationId xmlns:a16="http://schemas.microsoft.com/office/drawing/2014/main" id="{647CB92D-FF07-289A-BCA2-CB8846942B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82842" y="772848"/>
            <a:ext cx="3667783" cy="2656152"/>
          </a:xfrm>
          <a:prstGeom prst="rect">
            <a:avLst/>
          </a:prstGeom>
        </p:spPr>
      </p:pic>
      <p:sp>
        <p:nvSpPr>
          <p:cNvPr id="8" name="标题 7">
            <a:extLst>
              <a:ext uri="{FF2B5EF4-FFF2-40B4-BE49-F238E27FC236}">
                <a16:creationId xmlns:a16="http://schemas.microsoft.com/office/drawing/2014/main" id="{101F5C70-8FA2-0E7F-558F-D6D62EB739D2}"/>
              </a:ext>
            </a:extLst>
          </p:cNvPr>
          <p:cNvSpPr>
            <a:spLocks noGrp="1"/>
          </p:cNvSpPr>
          <p:nvPr>
            <p:ph type="title"/>
          </p:nvPr>
        </p:nvSpPr>
        <p:spPr/>
        <p:txBody>
          <a:bodyPr/>
          <a:lstStyle/>
          <a:p>
            <a:r>
              <a:rPr lang="zh-CN" altLang="en-US" dirty="0"/>
              <a:t>三</a:t>
            </a:r>
            <a:r>
              <a:rPr lang="en-US" altLang="zh-CN" dirty="0"/>
              <a:t>. </a:t>
            </a:r>
            <a:r>
              <a:rPr lang="zh-CN" altLang="en-US" dirty="0"/>
              <a:t>犹太人还是神的选民吗？</a:t>
            </a:r>
          </a:p>
        </p:txBody>
      </p:sp>
    </p:spTree>
    <p:extLst>
      <p:ext uri="{BB962C8B-B14F-4D97-AF65-F5344CB8AC3E}">
        <p14:creationId xmlns:p14="http://schemas.microsoft.com/office/powerpoint/2010/main" val="202546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96594-F886-5093-1339-82A4020A712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2478E9-C9A9-4B2D-2933-819713D7889C}"/>
              </a:ext>
            </a:extLst>
          </p:cNvPr>
          <p:cNvSpPr txBox="1"/>
          <p:nvPr/>
        </p:nvSpPr>
        <p:spPr>
          <a:xfrm>
            <a:off x="727075" y="1299083"/>
            <a:ext cx="10956925" cy="1200329"/>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在耶稣回到地球上之前，也就是在千禧年开始之前，在耶路撒冷必须有犹太教的圣殿。耶稣发预言：</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7204165-7B3D-7506-1129-46186DB945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59547" y="3522645"/>
            <a:ext cx="4163247" cy="3076899"/>
          </a:xfrm>
          <a:prstGeom prst="rect">
            <a:avLst/>
          </a:prstGeom>
        </p:spPr>
      </p:pic>
      <p:pic>
        <p:nvPicPr>
          <p:cNvPr id="6" name="Picture 2">
            <a:extLst>
              <a:ext uri="{FF2B5EF4-FFF2-40B4-BE49-F238E27FC236}">
                <a16:creationId xmlns:a16="http://schemas.microsoft.com/office/drawing/2014/main" id="{338D39C6-0CCA-036C-21FD-AFAFC276A4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553350" y="3512627"/>
            <a:ext cx="4278327" cy="3096935"/>
          </a:xfrm>
          <a:prstGeom prst="rect">
            <a:avLst/>
          </a:prstGeom>
        </p:spPr>
      </p:pic>
      <p:sp>
        <p:nvSpPr>
          <p:cNvPr id="4" name="标题 3">
            <a:extLst>
              <a:ext uri="{FF2B5EF4-FFF2-40B4-BE49-F238E27FC236}">
                <a16:creationId xmlns:a16="http://schemas.microsoft.com/office/drawing/2014/main" id="{4F56FA78-9B4F-BFE5-49D0-B00D414048C9}"/>
              </a:ext>
            </a:extLst>
          </p:cNvPr>
          <p:cNvSpPr>
            <a:spLocks noGrp="1"/>
          </p:cNvSpPr>
          <p:nvPr>
            <p:ph type="title"/>
          </p:nvPr>
        </p:nvSpPr>
        <p:spPr/>
        <p:txBody>
          <a:bodyPr/>
          <a:lstStyle/>
          <a:p>
            <a:r>
              <a:rPr lang="zh-CN" altLang="en-US" dirty="0"/>
              <a:t>三</a:t>
            </a:r>
            <a:r>
              <a:rPr lang="en-US" altLang="zh-CN" dirty="0"/>
              <a:t>. </a:t>
            </a:r>
            <a:r>
              <a:rPr lang="zh-CN" altLang="en-US" dirty="0"/>
              <a:t>犹太人还是神的选民吗？</a:t>
            </a:r>
          </a:p>
        </p:txBody>
      </p:sp>
      <p:sp>
        <p:nvSpPr>
          <p:cNvPr id="7" name="TextBox 2">
            <a:extLst>
              <a:ext uri="{FF2B5EF4-FFF2-40B4-BE49-F238E27FC236}">
                <a16:creationId xmlns:a16="http://schemas.microsoft.com/office/drawing/2014/main" id="{88D09D1A-A093-89C4-5DA9-BE54BCD77180}"/>
              </a:ext>
            </a:extLst>
          </p:cNvPr>
          <p:cNvSpPr txBox="1"/>
          <p:nvPr/>
        </p:nvSpPr>
        <p:spPr>
          <a:xfrm>
            <a:off x="1202149" y="2330295"/>
            <a:ext cx="10262776" cy="954107"/>
          </a:xfrm>
          <a:prstGeom prst="rect">
            <a:avLst/>
          </a:prstGeom>
          <a:noFill/>
        </p:spPr>
        <p:txBody>
          <a:bodyPr wrap="square" rtlCol="0">
            <a:spAutoFit/>
          </a:bodyPr>
          <a:lstStyle>
            <a:defPPr>
              <a:defRPr lang="en-US"/>
            </a:defPPr>
            <a:lvl1pPr>
              <a:defRPr sz="2800">
                <a:effectLst/>
                <a:latin typeface="楷体" panose="02010609060101010101" pitchFamily="49" charset="-122"/>
                <a:ea typeface="楷体" panose="02010609060101010101" pitchFamily="49" charset="-122"/>
              </a:defRPr>
            </a:lvl1pPr>
          </a:lstStyle>
          <a:p>
            <a:r>
              <a:rPr lang="zh-CN" altLang="en-US" dirty="0"/>
              <a:t>马太福音</a:t>
            </a:r>
            <a:r>
              <a:rPr lang="en-US" altLang="zh-CN" dirty="0"/>
              <a:t>24</a:t>
            </a:r>
            <a:r>
              <a:rPr lang="zh-CN" altLang="en-US" dirty="0"/>
              <a:t>：</a:t>
            </a:r>
            <a:r>
              <a:rPr lang="en-US" altLang="zh-CN" dirty="0"/>
              <a:t>14……</a:t>
            </a:r>
            <a:r>
              <a:rPr lang="zh-CN" altLang="en-US" dirty="0"/>
              <a:t>然后末期才来到。</a:t>
            </a:r>
            <a:r>
              <a:rPr lang="en-US" altLang="zh-CN" dirty="0"/>
              <a:t>15</a:t>
            </a:r>
            <a:r>
              <a:rPr lang="zh-CN" altLang="en-US" dirty="0"/>
              <a:t>你们看见先知但以理所说的“那行毁坏可憎的</a:t>
            </a:r>
            <a:r>
              <a:rPr lang="en-US" altLang="zh-CN" dirty="0"/>
              <a:t>”</a:t>
            </a:r>
            <a:r>
              <a:rPr lang="zh-CN" altLang="en-US" dirty="0"/>
              <a:t>站在圣地</a:t>
            </a:r>
            <a:r>
              <a:rPr lang="en-US" altLang="zh-CN" dirty="0"/>
              <a:t>【</a:t>
            </a:r>
            <a:r>
              <a:rPr lang="zh-CN" altLang="en-US" dirty="0"/>
              <a:t>圣殿</a:t>
            </a:r>
            <a:r>
              <a:rPr lang="en-US" altLang="zh-CN" dirty="0"/>
              <a:t>】……</a:t>
            </a:r>
            <a:endParaRPr lang="zh-CN" altLang="en-US" dirty="0"/>
          </a:p>
        </p:txBody>
      </p:sp>
      <p:pic>
        <p:nvPicPr>
          <p:cNvPr id="2" name="19 马太福音24章14至15节">
            <a:hlinkClick r:id="" action="ppaction://media"/>
            <a:extLst>
              <a:ext uri="{FF2B5EF4-FFF2-40B4-BE49-F238E27FC236}">
                <a16:creationId xmlns:a16="http://schemas.microsoft.com/office/drawing/2014/main" id="{326DAE86-876F-34AA-954C-2938464AD4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19775" y="526557"/>
            <a:ext cx="468000" cy="468000"/>
          </a:xfrm>
          <a:prstGeom prst="rect">
            <a:avLst/>
          </a:prstGeom>
        </p:spPr>
      </p:pic>
    </p:spTree>
    <p:extLst>
      <p:ext uri="{BB962C8B-B14F-4D97-AF65-F5344CB8AC3E}">
        <p14:creationId xmlns:p14="http://schemas.microsoft.com/office/powerpoint/2010/main" val="424805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344" fill="hold"/>
                                        <p:tgtEl>
                                          <p:spTgt spid="2"/>
                                        </p:tgtEl>
                                      </p:cBhvr>
                                    </p:cmd>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C602C-FAC2-6BD6-0887-2D2F7C4F87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A8F0384-4C68-3E8D-B18E-62BF26BA4FCE}"/>
              </a:ext>
            </a:extLst>
          </p:cNvPr>
          <p:cNvSpPr txBox="1"/>
          <p:nvPr/>
        </p:nvSpPr>
        <p:spPr>
          <a:xfrm>
            <a:off x="727075" y="1284914"/>
            <a:ext cx="10764928" cy="1384995"/>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在耶稣回到地球上之前，也就是在千禧年开始之前，统治全球的“兽”会带领军队在</a:t>
            </a:r>
            <a:r>
              <a:rPr kumimoji="0" lang="zh-CN" altLang="en-US" sz="2800" b="0" i="0" u="sng"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哈米吉多顿</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战场攻击</a:t>
            </a:r>
            <a:r>
              <a:rPr lang="zh-CN" altLang="en-US" sz="2800" dirty="0">
                <a:solidFill>
                  <a:prstClr val="black"/>
                </a:solidFill>
                <a:latin typeface="Microsoft YaHei" panose="020B0503020204020204" pitchFamily="34" charset="-122"/>
                <a:ea typeface="Microsoft YaHei" panose="020B0503020204020204" pitchFamily="34" charset="-122"/>
              </a:rPr>
              <a:t>在以色列国的</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犹太人，</a:t>
            </a:r>
            <a:r>
              <a:rPr lang="zh-CN" altLang="en-US" sz="2800" dirty="0">
                <a:solidFill>
                  <a:prstClr val="black"/>
                </a:solidFill>
                <a:latin typeface="Microsoft YaHei" panose="020B0503020204020204" pitchFamily="34" charset="-122"/>
                <a:ea typeface="Microsoft YaHei" panose="020B0503020204020204" pitchFamily="34" charset="-122"/>
              </a:rPr>
              <a:t>意味着以色列国已存在</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标题 3">
            <a:extLst>
              <a:ext uri="{FF2B5EF4-FFF2-40B4-BE49-F238E27FC236}">
                <a16:creationId xmlns:a16="http://schemas.microsoft.com/office/drawing/2014/main" id="{EFAC3184-E82B-3228-F591-2AFD809A0FA0}"/>
              </a:ext>
            </a:extLst>
          </p:cNvPr>
          <p:cNvSpPr>
            <a:spLocks noGrp="1"/>
          </p:cNvSpPr>
          <p:nvPr>
            <p:ph type="title"/>
          </p:nvPr>
        </p:nvSpPr>
        <p:spPr/>
        <p:txBody>
          <a:bodyPr/>
          <a:lstStyle/>
          <a:p>
            <a:r>
              <a:rPr lang="zh-CN" altLang="en-US" dirty="0"/>
              <a:t>三</a:t>
            </a:r>
            <a:r>
              <a:rPr lang="en-US" altLang="zh-CN" dirty="0"/>
              <a:t>. </a:t>
            </a:r>
            <a:r>
              <a:rPr lang="zh-CN" altLang="en-US" dirty="0"/>
              <a:t>犹太人还是神的选民吗？</a:t>
            </a:r>
          </a:p>
        </p:txBody>
      </p:sp>
      <p:sp>
        <p:nvSpPr>
          <p:cNvPr id="7" name="TextBox 2">
            <a:extLst>
              <a:ext uri="{FF2B5EF4-FFF2-40B4-BE49-F238E27FC236}">
                <a16:creationId xmlns:a16="http://schemas.microsoft.com/office/drawing/2014/main" id="{916F551C-FCB6-36B2-FB84-D0E74B149125}"/>
              </a:ext>
            </a:extLst>
          </p:cNvPr>
          <p:cNvSpPr txBox="1"/>
          <p:nvPr/>
        </p:nvSpPr>
        <p:spPr>
          <a:xfrm>
            <a:off x="1233599" y="2764464"/>
            <a:ext cx="9920176" cy="1932260"/>
          </a:xfrm>
          <a:prstGeom prst="rect">
            <a:avLst/>
          </a:prstGeom>
          <a:noFill/>
        </p:spPr>
        <p:txBody>
          <a:bodyPr wrap="square" rtlCol="0">
            <a:spAutoFit/>
          </a:bodyPr>
          <a:lstStyle/>
          <a:p>
            <a:pPr defTabSz="685800">
              <a:lnSpc>
                <a:spcPts val="3660"/>
              </a:lnSpc>
              <a:defRPr/>
            </a:pPr>
            <a:r>
              <a:rPr lang="zh-CN" altLang="en-US" sz="2800" dirty="0">
                <a:latin typeface="楷体" panose="02010609060101010101" pitchFamily="49" charset="-122"/>
                <a:ea typeface="楷体" panose="02010609060101010101" pitchFamily="49" charset="-122"/>
              </a:rPr>
              <a:t>撒迦利亚书</a:t>
            </a:r>
            <a:r>
              <a:rPr lang="en-US" altLang="zh-CN" sz="2800" dirty="0">
                <a:latin typeface="楷体" panose="02010609060101010101" pitchFamily="49" charset="-122"/>
                <a:ea typeface="楷体" panose="02010609060101010101" pitchFamily="49" charset="-122"/>
              </a:rPr>
              <a:t>12:2</a:t>
            </a:r>
            <a:r>
              <a:rPr lang="zh-CN" altLang="en-US" sz="2800" dirty="0">
                <a:latin typeface="楷体" panose="02010609060101010101" pitchFamily="49" charset="-122"/>
                <a:ea typeface="楷体" panose="02010609060101010101" pitchFamily="49" charset="-122"/>
              </a:rPr>
              <a:t>“我必使</a:t>
            </a:r>
            <a:r>
              <a:rPr lang="zh-CN" altLang="en-US" sz="2800" b="1" dirty="0">
                <a:solidFill>
                  <a:srgbClr val="FF0000"/>
                </a:solidFill>
                <a:latin typeface="楷体" panose="02010609060101010101" pitchFamily="49" charset="-122"/>
                <a:ea typeface="楷体" panose="02010609060101010101" pitchFamily="49" charset="-122"/>
              </a:rPr>
              <a:t>耶路撒冷</a:t>
            </a:r>
            <a:r>
              <a:rPr lang="zh-CN" altLang="en-US" sz="2800" dirty="0">
                <a:latin typeface="楷体" panose="02010609060101010101" pitchFamily="49" charset="-122"/>
                <a:ea typeface="楷体" panose="02010609060101010101" pitchFamily="49" charset="-122"/>
              </a:rPr>
              <a:t>被围困的时候，向四围列国的民成为令人昏醉的杯；这默示也论到</a:t>
            </a:r>
            <a:r>
              <a:rPr lang="zh-CN" altLang="en-US" sz="2800" b="1" dirty="0">
                <a:solidFill>
                  <a:srgbClr val="FF0000"/>
                </a:solidFill>
                <a:latin typeface="楷体" panose="02010609060101010101" pitchFamily="49" charset="-122"/>
                <a:ea typeface="楷体" panose="02010609060101010101" pitchFamily="49" charset="-122"/>
              </a:rPr>
              <a:t>犹大</a:t>
            </a: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3</a:t>
            </a:r>
            <a:r>
              <a:rPr lang="zh-CN" altLang="en-US" sz="2800" dirty="0">
                <a:latin typeface="楷体" panose="02010609060101010101" pitchFamily="49" charset="-122"/>
                <a:ea typeface="楷体" panose="02010609060101010101" pitchFamily="49" charset="-122"/>
              </a:rPr>
              <a:t>那日，我必使</a:t>
            </a:r>
            <a:r>
              <a:rPr lang="zh-CN" altLang="en-US" sz="2800" b="1" dirty="0">
                <a:solidFill>
                  <a:srgbClr val="FF0000"/>
                </a:solidFill>
                <a:latin typeface="楷体" panose="02010609060101010101" pitchFamily="49" charset="-122"/>
                <a:ea typeface="楷体" panose="02010609060101010101" pitchFamily="49" charset="-122"/>
              </a:rPr>
              <a:t>耶路撒冷</a:t>
            </a:r>
            <a:r>
              <a:rPr lang="zh-CN" altLang="en-US" sz="2800" dirty="0">
                <a:latin typeface="楷体" panose="02010609060101010101" pitchFamily="49" charset="-122"/>
                <a:ea typeface="楷体" panose="02010609060101010101" pitchFamily="49" charset="-122"/>
              </a:rPr>
              <a:t>向聚集攻击她的</a:t>
            </a:r>
            <a:r>
              <a:rPr lang="zh-CN" altLang="en-US" sz="2800" b="1" dirty="0">
                <a:solidFill>
                  <a:srgbClr val="FF0000"/>
                </a:solidFill>
                <a:latin typeface="楷体" panose="02010609060101010101" pitchFamily="49" charset="-122"/>
                <a:ea typeface="楷体" panose="02010609060101010101" pitchFamily="49" charset="-122"/>
              </a:rPr>
              <a:t>万民</a:t>
            </a:r>
            <a:r>
              <a:rPr lang="zh-CN" altLang="en-US" sz="2800" dirty="0">
                <a:latin typeface="楷体" panose="02010609060101010101" pitchFamily="49" charset="-122"/>
                <a:ea typeface="楷体" panose="02010609060101010101" pitchFamily="49" charset="-122"/>
              </a:rPr>
              <a:t>当作一块重石头。凡举起的</a:t>
            </a:r>
            <a:r>
              <a:rPr lang="zh-CN" altLang="en-US" sz="2800" b="1" dirty="0">
                <a:solidFill>
                  <a:srgbClr val="FF0000"/>
                </a:solidFill>
                <a:latin typeface="楷体" panose="02010609060101010101" pitchFamily="49" charset="-122"/>
                <a:ea typeface="楷体" panose="02010609060101010101" pitchFamily="49" charset="-122"/>
              </a:rPr>
              <a:t>必受重伤</a:t>
            </a:r>
            <a:r>
              <a:rPr lang="zh-CN" altLang="en-US" sz="2800" dirty="0">
                <a:latin typeface="楷体" panose="02010609060101010101" pitchFamily="49" charset="-122"/>
                <a:ea typeface="楷体" panose="02010609060101010101" pitchFamily="49" charset="-122"/>
              </a:rPr>
              <a:t>；</a:t>
            </a:r>
            <a:r>
              <a:rPr lang="zh-CN" altLang="en-US" sz="2800" b="1" dirty="0">
                <a:solidFill>
                  <a:srgbClr val="FF0000"/>
                </a:solidFill>
                <a:latin typeface="楷体" panose="02010609060101010101" pitchFamily="49" charset="-122"/>
                <a:ea typeface="楷体" panose="02010609060101010101" pitchFamily="49" charset="-122"/>
              </a:rPr>
              <a:t>地上的万国</a:t>
            </a:r>
            <a:r>
              <a:rPr lang="zh-CN" altLang="en-US" sz="2800" dirty="0">
                <a:latin typeface="楷体" panose="02010609060101010101" pitchFamily="49" charset="-122"/>
                <a:ea typeface="楷体" panose="02010609060101010101" pitchFamily="49" charset="-122"/>
              </a:rPr>
              <a:t>都聚集攻击它。”</a:t>
            </a:r>
            <a:r>
              <a:rPr lang="en-US" sz="1700" dirty="0">
                <a:latin typeface="楷体" panose="02010609060101010101" pitchFamily="49" charset="-122"/>
                <a:ea typeface="楷体" panose="02010609060101010101" pitchFamily="49" charset="-122"/>
              </a:rPr>
              <a:t>《</a:t>
            </a:r>
            <a:r>
              <a:rPr lang="en-US" sz="1700" dirty="0" err="1">
                <a:latin typeface="楷体" panose="02010609060101010101" pitchFamily="49" charset="-122"/>
                <a:ea typeface="楷体" panose="02010609060101010101" pitchFamily="49" charset="-122"/>
              </a:rPr>
              <a:t>和合本》与《和合本修订版》合并使用</a:t>
            </a:r>
            <a:r>
              <a:rPr lang="en-CN" sz="2800" dirty="0">
                <a:latin typeface="楷体" panose="02010609060101010101" pitchFamily="49" charset="-122"/>
                <a:ea typeface="楷体" panose="02010609060101010101" pitchFamily="49" charset="-122"/>
              </a:rPr>
              <a:t> </a:t>
            </a:r>
            <a:endParaRPr lang="en-US" sz="2800" dirty="0">
              <a:latin typeface="楷体" panose="02010609060101010101" pitchFamily="49" charset="-122"/>
              <a:ea typeface="楷体" panose="02010609060101010101" pitchFamily="49" charset="-122"/>
            </a:endParaRPr>
          </a:p>
        </p:txBody>
      </p:sp>
      <p:sp>
        <p:nvSpPr>
          <p:cNvPr id="2" name="TextBox 2">
            <a:extLst>
              <a:ext uri="{FF2B5EF4-FFF2-40B4-BE49-F238E27FC236}">
                <a16:creationId xmlns:a16="http://schemas.microsoft.com/office/drawing/2014/main" id="{0091DA48-3B7F-3B7C-E41D-B0585F04CC3D}"/>
              </a:ext>
            </a:extLst>
          </p:cNvPr>
          <p:cNvSpPr txBox="1"/>
          <p:nvPr/>
        </p:nvSpPr>
        <p:spPr>
          <a:xfrm>
            <a:off x="1233599" y="4791279"/>
            <a:ext cx="9724802" cy="1457771"/>
          </a:xfrm>
          <a:prstGeom prst="rect">
            <a:avLst/>
          </a:prstGeom>
          <a:noFill/>
        </p:spPr>
        <p:txBody>
          <a:bodyPr wrap="square" rtlCol="0">
            <a:spAutoFit/>
          </a:bodyPr>
          <a:lstStyle/>
          <a:p>
            <a:pPr defTabSz="685800">
              <a:lnSpc>
                <a:spcPts val="3660"/>
              </a:lnSpc>
              <a:defRPr/>
            </a:pPr>
            <a:r>
              <a:rPr lang="zh-CN" altLang="en-US" sz="2800" dirty="0">
                <a:latin typeface="楷体" panose="02010609060101010101" pitchFamily="49" charset="-122"/>
                <a:ea typeface="楷体" panose="02010609060101010101" pitchFamily="49" charset="-122"/>
              </a:rPr>
              <a:t>启示录</a:t>
            </a:r>
            <a:r>
              <a:rPr lang="en-US" altLang="zh-CN" sz="2800" dirty="0">
                <a:latin typeface="楷体" panose="02010609060101010101" pitchFamily="49" charset="-122"/>
                <a:ea typeface="楷体" panose="02010609060101010101" pitchFamily="49" charset="-122"/>
              </a:rPr>
              <a:t>16:14……</a:t>
            </a:r>
            <a:r>
              <a:rPr lang="zh-CN" altLang="en-US" sz="2800" dirty="0">
                <a:latin typeface="楷体" panose="02010609060101010101" pitchFamily="49" charset="-122"/>
                <a:ea typeface="楷体" panose="02010609060101010101" pitchFamily="49" charset="-122"/>
              </a:rPr>
              <a:t>出去到普天下众王那里，叫他们在神全能者的大日，聚集争战。</a:t>
            </a:r>
            <a:r>
              <a:rPr lang="en-US" altLang="zh-CN" sz="2800" dirty="0">
                <a:latin typeface="楷体" panose="02010609060101010101" pitchFamily="49" charset="-122"/>
                <a:ea typeface="楷体" panose="02010609060101010101" pitchFamily="49" charset="-122"/>
              </a:rPr>
              <a:t>……16……</a:t>
            </a:r>
            <a:r>
              <a:rPr lang="zh-CN" altLang="en-US" sz="2800" dirty="0">
                <a:latin typeface="楷体" panose="02010609060101010101" pitchFamily="49" charset="-122"/>
                <a:ea typeface="楷体" panose="02010609060101010101" pitchFamily="49" charset="-122"/>
              </a:rPr>
              <a:t>叫</a:t>
            </a:r>
            <a:r>
              <a:rPr lang="zh-CN" altLang="en-US" sz="2800" b="1" dirty="0">
                <a:solidFill>
                  <a:srgbClr val="FF0000"/>
                </a:solidFill>
                <a:latin typeface="楷体" panose="02010609060101010101" pitchFamily="49" charset="-122"/>
                <a:ea typeface="楷体" panose="02010609060101010101" pitchFamily="49" charset="-122"/>
              </a:rPr>
              <a:t>众王聚集在一处</a:t>
            </a:r>
            <a:r>
              <a:rPr lang="zh-CN" altLang="en-US" sz="2800" dirty="0">
                <a:latin typeface="楷体" panose="02010609060101010101" pitchFamily="49" charset="-122"/>
                <a:ea typeface="楷体" panose="02010609060101010101" pitchFamily="49" charset="-122"/>
              </a:rPr>
              <a:t>，希伯来话叫作</a:t>
            </a:r>
            <a:r>
              <a:rPr lang="zh-CN" altLang="en-US" sz="2800" b="1" u="sng" dirty="0">
                <a:solidFill>
                  <a:srgbClr val="FF0000"/>
                </a:solidFill>
                <a:latin typeface="楷体" panose="02010609060101010101" pitchFamily="49" charset="-122"/>
                <a:ea typeface="楷体" panose="02010609060101010101" pitchFamily="49" charset="-122"/>
              </a:rPr>
              <a:t>哈米吉多顿</a:t>
            </a:r>
            <a:r>
              <a:rPr lang="zh-CN" altLang="en-US" sz="2800" dirty="0">
                <a:latin typeface="楷体" panose="02010609060101010101" pitchFamily="49" charset="-122"/>
                <a:ea typeface="楷体" panose="02010609060101010101" pitchFamily="49" charset="-122"/>
              </a:rPr>
              <a:t>。</a:t>
            </a:r>
          </a:p>
        </p:txBody>
      </p:sp>
      <p:pic>
        <p:nvPicPr>
          <p:cNvPr id="6" name="21 启示录16章14至16节">
            <a:hlinkClick r:id="" action="ppaction://media"/>
            <a:extLst>
              <a:ext uri="{FF2B5EF4-FFF2-40B4-BE49-F238E27FC236}">
                <a16:creationId xmlns:a16="http://schemas.microsoft.com/office/drawing/2014/main" id="{1AAEBC5B-6490-1239-E03F-150F03E9C3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6925" y="526557"/>
            <a:ext cx="468000" cy="468000"/>
          </a:xfrm>
          <a:prstGeom prst="rect">
            <a:avLst/>
          </a:prstGeom>
        </p:spPr>
      </p:pic>
      <p:pic>
        <p:nvPicPr>
          <p:cNvPr id="8" name="20 撒迦利亚书12章2至3节">
            <a:hlinkClick r:id="" action="ppaction://media"/>
            <a:extLst>
              <a:ext uri="{FF2B5EF4-FFF2-40B4-BE49-F238E27FC236}">
                <a16:creationId xmlns:a16="http://schemas.microsoft.com/office/drawing/2014/main" id="{7FA97EBE-422B-4A28-98DB-E8A9AFD53DB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315183" y="526557"/>
            <a:ext cx="468000" cy="468000"/>
          </a:xfrm>
          <a:prstGeom prst="rect">
            <a:avLst/>
          </a:prstGeom>
        </p:spPr>
      </p:pic>
    </p:spTree>
    <p:extLst>
      <p:ext uri="{BB962C8B-B14F-4D97-AF65-F5344CB8AC3E}">
        <p14:creationId xmlns:p14="http://schemas.microsoft.com/office/powerpoint/2010/main" val="39159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288"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6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audio>
              <p:cMediaNode vol="80000">
                <p:cTn id="20" fill="hold" display="0">
                  <p:stCondLst>
                    <p:cond delay="indefinite"/>
                  </p:stCondLst>
                  <p:endCondLst>
                    <p:cond evt="onStopAudio" delay="0">
                      <p:tgtEl>
                        <p:sldTgt/>
                      </p:tgtEl>
                    </p:cond>
                  </p:endCondLst>
                </p:cTn>
                <p:tgtEl>
                  <p:spTgt spid="8"/>
                </p:tgtEl>
              </p:cMediaNode>
            </p:audio>
          </p:childTnLst>
        </p:cTn>
      </p:par>
    </p:tnLst>
    <p:bldLst>
      <p:bldP spid="7"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2D1A4-314D-DA72-B279-FDC476BD138D}"/>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CE9FD8F6-3D14-76F5-5CAE-F209B36F6932}"/>
              </a:ext>
            </a:extLst>
          </p:cNvPr>
          <p:cNvGrpSpPr/>
          <p:nvPr/>
        </p:nvGrpSpPr>
        <p:grpSpPr>
          <a:xfrm>
            <a:off x="0" y="1"/>
            <a:ext cx="3691759" cy="6857999"/>
            <a:chOff x="1457325" y="0"/>
            <a:chExt cx="3238500" cy="6705603"/>
          </a:xfrm>
        </p:grpSpPr>
        <p:sp>
          <p:nvSpPr>
            <p:cNvPr id="3" name="等腰三角形 2">
              <a:extLst>
                <a:ext uri="{FF2B5EF4-FFF2-40B4-BE49-F238E27FC236}">
                  <a16:creationId xmlns:a16="http://schemas.microsoft.com/office/drawing/2014/main" id="{F021CDC2-5BB7-08D2-F6D6-9175BFAB3364}"/>
                </a:ext>
              </a:extLst>
            </p:cNvPr>
            <p:cNvSpPr/>
            <p:nvPr/>
          </p:nvSpPr>
          <p:spPr>
            <a:xfrm rot="5400000">
              <a:off x="533400" y="2543178"/>
              <a:ext cx="6705600" cy="1619250"/>
            </a:xfrm>
            <a:prstGeom prst="triangle">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22580EDB-44BA-9406-ADD0-B3F6FB2C541A}"/>
                </a:ext>
              </a:extLst>
            </p:cNvPr>
            <p:cNvSpPr/>
            <p:nvPr/>
          </p:nvSpPr>
          <p:spPr>
            <a:xfrm>
              <a:off x="1457325" y="0"/>
              <a:ext cx="1619251" cy="6705600"/>
            </a:xfrm>
            <a:prstGeom prst="rect">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标题 8">
            <a:extLst>
              <a:ext uri="{FF2B5EF4-FFF2-40B4-BE49-F238E27FC236}">
                <a16:creationId xmlns:a16="http://schemas.microsoft.com/office/drawing/2014/main" id="{B33EA4A4-87EC-A901-D40A-1718995A6F1B}"/>
              </a:ext>
            </a:extLst>
          </p:cNvPr>
          <p:cNvSpPr txBox="1">
            <a:spLocks/>
          </p:cNvSpPr>
          <p:nvPr/>
        </p:nvSpPr>
        <p:spPr>
          <a:xfrm>
            <a:off x="1180123" y="3141661"/>
            <a:ext cx="1976924"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b="1" dirty="0">
                <a:solidFill>
                  <a:schemeClr val="bg1"/>
                </a:solidFill>
                <a:latin typeface="微软雅黑" panose="020B0503020204020204" pitchFamily="34" charset="-122"/>
                <a:ea typeface="微软雅黑" panose="020B0503020204020204" pitchFamily="34" charset="-122"/>
              </a:rPr>
              <a:t>小结</a:t>
            </a:r>
          </a:p>
        </p:txBody>
      </p:sp>
      <p:sp>
        <p:nvSpPr>
          <p:cNvPr id="9" name="标题 5">
            <a:extLst>
              <a:ext uri="{FF2B5EF4-FFF2-40B4-BE49-F238E27FC236}">
                <a16:creationId xmlns:a16="http://schemas.microsoft.com/office/drawing/2014/main" id="{D7831C41-DAEA-832D-9369-A3B2D7EF1235}"/>
              </a:ext>
            </a:extLst>
          </p:cNvPr>
          <p:cNvSpPr txBox="1">
            <a:spLocks/>
          </p:cNvSpPr>
          <p:nvPr/>
        </p:nvSpPr>
        <p:spPr>
          <a:xfrm>
            <a:off x="4041146" y="1616054"/>
            <a:ext cx="7316421" cy="574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800" b="1" dirty="0">
                <a:solidFill>
                  <a:schemeClr val="accent2">
                    <a:lumMod val="75000"/>
                  </a:schemeClr>
                </a:solidFill>
                <a:latin typeface="微软雅黑" panose="020B0503020204020204" pitchFamily="34" charset="-122"/>
                <a:ea typeface="微软雅黑" panose="020B0503020204020204" pitchFamily="34" charset="-122"/>
              </a:rPr>
              <a:t>三</a:t>
            </a:r>
            <a:r>
              <a:rPr lang="en-US" altLang="zh-CN" sz="2800" b="1" dirty="0">
                <a:solidFill>
                  <a:schemeClr val="accent2">
                    <a:lumMod val="75000"/>
                  </a:schemeClr>
                </a:solidFill>
                <a:latin typeface="微软雅黑" panose="020B0503020204020204" pitchFamily="34" charset="-122"/>
                <a:ea typeface="微软雅黑" panose="020B0503020204020204" pitchFamily="34" charset="-122"/>
              </a:rPr>
              <a:t>. </a:t>
            </a:r>
            <a:r>
              <a:rPr lang="zh-CN" altLang="en-US" sz="2800" b="1" dirty="0">
                <a:solidFill>
                  <a:schemeClr val="accent2">
                    <a:lumMod val="75000"/>
                  </a:schemeClr>
                </a:solidFill>
                <a:latin typeface="微软雅黑" panose="020B0503020204020204" pitchFamily="34" charset="-122"/>
                <a:ea typeface="微软雅黑" panose="020B0503020204020204" pitchFamily="34" charset="-122"/>
              </a:rPr>
              <a:t>犹太人还是神的选民吗？</a:t>
            </a:r>
          </a:p>
        </p:txBody>
      </p:sp>
      <p:sp>
        <p:nvSpPr>
          <p:cNvPr id="10" name="TextBox 2">
            <a:extLst>
              <a:ext uri="{FF2B5EF4-FFF2-40B4-BE49-F238E27FC236}">
                <a16:creationId xmlns:a16="http://schemas.microsoft.com/office/drawing/2014/main" id="{3417197B-879E-B58B-99DE-0A23A50806C0}"/>
              </a:ext>
            </a:extLst>
          </p:cNvPr>
          <p:cNvSpPr txBox="1"/>
          <p:nvPr/>
        </p:nvSpPr>
        <p:spPr>
          <a:xfrm>
            <a:off x="4142746" y="2516841"/>
            <a:ext cx="6869131" cy="2554545"/>
          </a:xfrm>
          <a:prstGeom prst="rect">
            <a:avLst/>
          </a:prstGeom>
          <a:noFill/>
        </p:spPr>
        <p:txBody>
          <a:bodyPr wrap="square" rtlCol="0">
            <a:spAutoFit/>
          </a:bodyPr>
          <a:lstStyle/>
          <a:p>
            <a:pPr marL="514350" marR="0" lvl="0" indent="-514350" algn="l" defTabSz="914400" rtl="0" eaLnBrk="1" fontAlgn="auto" latinLnBrk="0" hangingPunct="1">
              <a:spcBef>
                <a:spcPts val="0"/>
              </a:spcBef>
              <a:spcAft>
                <a:spcPts val="120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物质上的应许在犹太民族身上仍然有效；</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14350" marR="0" lvl="0" indent="-514350" algn="l" defTabSz="914400" rtl="0" eaLnBrk="1" fontAlgn="auto" latinLnBrk="0" hangingPunct="1">
              <a:spcBef>
                <a:spcPts val="0"/>
              </a:spcBef>
              <a:spcAft>
                <a:spcPts val="120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属灵上，只有真正信基督的人才是神的选民；</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14350" marR="0" lvl="0" indent="-514350" algn="l" defTabSz="914400" rtl="0" eaLnBrk="1" fontAlgn="auto" latinLnBrk="0" hangingPunct="1">
              <a:spcBef>
                <a:spcPts val="0"/>
              </a:spcBef>
              <a:spcAft>
                <a:spcPts val="1200"/>
              </a:spcAft>
              <a:buClrTx/>
              <a:buSzTx/>
              <a:buFontTx/>
              <a:buAutoNum type="arabicPeriod"/>
              <a:tabLst/>
              <a:defRPr/>
            </a:pPr>
            <a:r>
              <a:rPr lang="zh-CN" altLang="en-US" sz="2800" dirty="0">
                <a:solidFill>
                  <a:prstClr val="black"/>
                </a:solidFill>
                <a:latin typeface="Microsoft YaHei" panose="020B0503020204020204" pitchFamily="34" charset="-122"/>
                <a:ea typeface="Microsoft YaHei" panose="020B0503020204020204" pitchFamily="34" charset="-122"/>
              </a:rPr>
              <a:t>圣经预言，末世前必有犹太人开始归回并复国。</a:t>
            </a:r>
            <a:endPar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1101557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5221C-F58C-1A58-E37A-AC118A788A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F8A8B2A-748D-AFF3-678C-E6D3EE30C4C6}"/>
              </a:ext>
            </a:extLst>
          </p:cNvPr>
          <p:cNvSpPr txBox="1"/>
          <p:nvPr/>
        </p:nvSpPr>
        <p:spPr>
          <a:xfrm>
            <a:off x="5046257" y="1753817"/>
            <a:ext cx="61865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我们应该支持以色列，包括为他们的胜利祈祷。</a:t>
            </a:r>
            <a:endParaRPr kumimoji="0" lang="en-US" altLang="zh-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8" name="TextBox 1">
            <a:extLst>
              <a:ext uri="{FF2B5EF4-FFF2-40B4-BE49-F238E27FC236}">
                <a16:creationId xmlns:a16="http://schemas.microsoft.com/office/drawing/2014/main" id="{464301EA-F144-D678-2BA6-7276956A9365}"/>
              </a:ext>
            </a:extLst>
          </p:cNvPr>
          <p:cNvSpPr txBox="1"/>
          <p:nvPr/>
        </p:nvSpPr>
        <p:spPr>
          <a:xfrm>
            <a:off x="5046256" y="970345"/>
            <a:ext cx="6590857" cy="6463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4000" b="1">
                <a:solidFill>
                  <a:schemeClr val="bg1"/>
                </a:solidFill>
                <a:latin typeface="微软雅黑" panose="020B0503020204020204" pitchFamily="34" charset="-122"/>
                <a:ea typeface="微软雅黑" panose="020B0503020204020204" pitchFamily="34" charset="-122"/>
                <a:cs typeface="+mj-cs"/>
              </a:defRPr>
            </a:lvl1pPr>
          </a:lstStyle>
          <a:p>
            <a:r>
              <a:rPr lang="zh-CN" altLang="en-US" sz="3200" dirty="0">
                <a:solidFill>
                  <a:srgbClr val="D79F64"/>
                </a:solidFill>
              </a:rPr>
              <a:t>一些基督徒说：</a:t>
            </a:r>
            <a:endParaRPr lang="en-US" sz="3200" dirty="0">
              <a:solidFill>
                <a:srgbClr val="D79F64"/>
              </a:solidFill>
            </a:endParaRPr>
          </a:p>
        </p:txBody>
      </p:sp>
      <p:sp>
        <p:nvSpPr>
          <p:cNvPr id="16" name="TextBox 2">
            <a:extLst>
              <a:ext uri="{FF2B5EF4-FFF2-40B4-BE49-F238E27FC236}">
                <a16:creationId xmlns:a16="http://schemas.microsoft.com/office/drawing/2014/main" id="{F0065678-713A-3356-F897-E1510A5ED86C}"/>
              </a:ext>
            </a:extLst>
          </p:cNvPr>
          <p:cNvSpPr txBox="1"/>
          <p:nvPr/>
        </p:nvSpPr>
        <p:spPr>
          <a:xfrm>
            <a:off x="5046257" y="2968177"/>
            <a:ext cx="618651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诗篇</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122</a:t>
            </a: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6</a:t>
            </a: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你们要为耶路撒冷求平安，耶路撒冷啊，爱你的人必然兴旺。</a:t>
            </a:r>
            <a:endPar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p:txBody>
      </p:sp>
      <p:sp>
        <p:nvSpPr>
          <p:cNvPr id="17" name="TextBox 2">
            <a:extLst>
              <a:ext uri="{FF2B5EF4-FFF2-40B4-BE49-F238E27FC236}">
                <a16:creationId xmlns:a16="http://schemas.microsoft.com/office/drawing/2014/main" id="{B2533FE6-3CC0-FF3D-2FB4-53A1CFD4B1E5}"/>
              </a:ext>
            </a:extLst>
          </p:cNvPr>
          <p:cNvSpPr txBox="1"/>
          <p:nvPr/>
        </p:nvSpPr>
        <p:spPr>
          <a:xfrm>
            <a:off x="5046257" y="4537837"/>
            <a:ext cx="6186512" cy="1569660"/>
          </a:xfrm>
          <a:prstGeom prst="rect">
            <a:avLst/>
          </a:prstGeom>
          <a:noFill/>
        </p:spPr>
        <p:txBody>
          <a:bodyPr wrap="square" rtlCol="0">
            <a:spAutoFit/>
          </a:bodyPr>
          <a:lstStyle/>
          <a:p>
            <a:pPr lvl="0">
              <a:defRPr/>
            </a:pP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创世记</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12</a:t>
            </a: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3</a:t>
            </a:r>
            <a:r>
              <a:rPr lang="zh-CN" altLang="en-US" sz="3200" dirty="0">
                <a:solidFill>
                  <a:prstClr val="black"/>
                </a:solidFill>
                <a:latin typeface="楷体" panose="02010609060101010101" pitchFamily="49" charset="-122"/>
                <a:ea typeface="楷体" panose="02010609060101010101" pitchFamily="49" charset="-122"/>
              </a:rPr>
              <a:t>为你祝福的，我必赐福与他；那咒诅你的，我必咒诅他</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endParaRPr kumimoji="0" lang="en-US" sz="1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p:txBody>
      </p:sp>
      <p:grpSp>
        <p:nvGrpSpPr>
          <p:cNvPr id="18" name="组合 17">
            <a:extLst>
              <a:ext uri="{FF2B5EF4-FFF2-40B4-BE49-F238E27FC236}">
                <a16:creationId xmlns:a16="http://schemas.microsoft.com/office/drawing/2014/main" id="{035307D2-74B1-C2AF-901E-A41869E4BC61}"/>
              </a:ext>
            </a:extLst>
          </p:cNvPr>
          <p:cNvGrpSpPr/>
          <p:nvPr/>
        </p:nvGrpSpPr>
        <p:grpSpPr>
          <a:xfrm>
            <a:off x="0" y="1"/>
            <a:ext cx="4724400" cy="6857999"/>
            <a:chOff x="551467" y="0"/>
            <a:chExt cx="4144358" cy="6705603"/>
          </a:xfrm>
        </p:grpSpPr>
        <p:sp>
          <p:nvSpPr>
            <p:cNvPr id="19" name="等腰三角形 18">
              <a:extLst>
                <a:ext uri="{FF2B5EF4-FFF2-40B4-BE49-F238E27FC236}">
                  <a16:creationId xmlns:a16="http://schemas.microsoft.com/office/drawing/2014/main" id="{0545B1E3-AE22-B869-33CD-E53D650C2B99}"/>
                </a:ext>
              </a:extLst>
            </p:cNvPr>
            <p:cNvSpPr/>
            <p:nvPr/>
          </p:nvSpPr>
          <p:spPr>
            <a:xfrm rot="5400000">
              <a:off x="533400" y="2543178"/>
              <a:ext cx="6705600" cy="1619250"/>
            </a:xfrm>
            <a:prstGeom prst="triangle">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42410257-D2AF-65D8-F6A3-367103B66E6F}"/>
                </a:ext>
              </a:extLst>
            </p:cNvPr>
            <p:cNvSpPr/>
            <p:nvPr/>
          </p:nvSpPr>
          <p:spPr>
            <a:xfrm>
              <a:off x="551467" y="0"/>
              <a:ext cx="2525108" cy="6705600"/>
            </a:xfrm>
            <a:prstGeom prst="rect">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1" name="标题 8">
            <a:extLst>
              <a:ext uri="{FF2B5EF4-FFF2-40B4-BE49-F238E27FC236}">
                <a16:creationId xmlns:a16="http://schemas.microsoft.com/office/drawing/2014/main" id="{E81BCAB6-5D69-DD8C-438A-835DE85F6324}"/>
              </a:ext>
            </a:extLst>
          </p:cNvPr>
          <p:cNvSpPr txBox="1">
            <a:spLocks/>
          </p:cNvSpPr>
          <p:nvPr/>
        </p:nvSpPr>
        <p:spPr>
          <a:xfrm>
            <a:off x="570701" y="2393344"/>
            <a:ext cx="3838575"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solidFill>
                  <a:schemeClr val="bg1"/>
                </a:solidFill>
                <a:latin typeface="微软雅黑" panose="020B0503020204020204" pitchFamily="34" charset="-122"/>
                <a:ea typeface="微软雅黑" panose="020B0503020204020204" pitchFamily="34" charset="-122"/>
              </a:rPr>
              <a:t>一些基督徒的</a:t>
            </a:r>
          </a:p>
        </p:txBody>
      </p:sp>
      <p:sp>
        <p:nvSpPr>
          <p:cNvPr id="22" name="标题 8">
            <a:extLst>
              <a:ext uri="{FF2B5EF4-FFF2-40B4-BE49-F238E27FC236}">
                <a16:creationId xmlns:a16="http://schemas.microsoft.com/office/drawing/2014/main" id="{0BA2066A-560F-C075-584D-A3A2B27A883C}"/>
              </a:ext>
            </a:extLst>
          </p:cNvPr>
          <p:cNvSpPr txBox="1">
            <a:spLocks/>
          </p:cNvSpPr>
          <p:nvPr/>
        </p:nvSpPr>
        <p:spPr>
          <a:xfrm>
            <a:off x="959232" y="3428999"/>
            <a:ext cx="3838575"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8800" b="1" dirty="0">
                <a:solidFill>
                  <a:schemeClr val="bg1"/>
                </a:solidFill>
                <a:latin typeface="微软雅黑" panose="020B0503020204020204" pitchFamily="34" charset="-122"/>
                <a:ea typeface="微软雅黑" panose="020B0503020204020204" pitchFamily="34" charset="-122"/>
              </a:rPr>
              <a:t>观点</a:t>
            </a:r>
          </a:p>
        </p:txBody>
      </p:sp>
      <p:pic>
        <p:nvPicPr>
          <p:cNvPr id="5" name="00 诗篇122篇6节">
            <a:hlinkClick r:id="" action="ppaction://media"/>
            <a:extLst>
              <a:ext uri="{FF2B5EF4-FFF2-40B4-BE49-F238E27FC236}">
                <a16:creationId xmlns:a16="http://schemas.microsoft.com/office/drawing/2014/main" id="{99D2B34F-EB19-D766-C7A4-E3EF2713D6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07284" y="500987"/>
            <a:ext cx="468000" cy="468000"/>
          </a:xfrm>
          <a:prstGeom prst="rect">
            <a:avLst/>
          </a:prstGeom>
        </p:spPr>
      </p:pic>
      <p:pic>
        <p:nvPicPr>
          <p:cNvPr id="4" name="Gen12.3">
            <a:hlinkClick r:id="" action="ppaction://media"/>
            <a:extLst>
              <a:ext uri="{FF2B5EF4-FFF2-40B4-BE49-F238E27FC236}">
                <a16:creationId xmlns:a16="http://schemas.microsoft.com/office/drawing/2014/main" id="{2B31441E-5DBE-7A51-F75C-2ACE41838AE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93729" y="563266"/>
            <a:ext cx="406400" cy="406400"/>
          </a:xfrm>
          <a:prstGeom prst="rect">
            <a:avLst/>
          </a:prstGeom>
        </p:spPr>
      </p:pic>
    </p:spTree>
    <p:extLst>
      <p:ext uri="{BB962C8B-B14F-4D97-AF65-F5344CB8AC3E}">
        <p14:creationId xmlns:p14="http://schemas.microsoft.com/office/powerpoint/2010/main" val="35847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12"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4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audio>
              <p:cMediaNode vol="80000">
                <p:cTn id="20" fill="hold" display="0">
                  <p:stCondLst>
                    <p:cond delay="indefinite"/>
                  </p:stCondLst>
                  <p:endCondLst>
                    <p:cond evt="onStopAudio" delay="0">
                      <p:tgtEl>
                        <p:sldTgt/>
                      </p:tgtEl>
                    </p:cond>
                  </p:endCondLst>
                </p:cTn>
                <p:tgtEl>
                  <p:spTgt spid="4"/>
                </p:tgtEl>
              </p:cMediaNode>
            </p:audio>
          </p:childTnLst>
        </p:cTn>
      </p:par>
    </p:tnLst>
    <p:bldLst>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A2C51-DEA0-C7B1-3F91-1809A06C2CE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58E6FE-1F6E-1091-AD23-96D7A51CA909}"/>
              </a:ext>
            </a:extLst>
          </p:cNvPr>
          <p:cNvSpPr txBox="1"/>
          <p:nvPr/>
        </p:nvSpPr>
        <p:spPr>
          <a:xfrm>
            <a:off x="727075" y="1591734"/>
            <a:ext cx="10741025" cy="432426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800"/>
              </a:spcAft>
              <a:buClrTx/>
              <a:buSzPct val="100000"/>
              <a:tabLst/>
              <a:defRPr/>
            </a:pP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区分： 犹太民族与现代以色列国：</a:t>
            </a:r>
            <a:endParaRPr kumimoji="0" lang="en-US" altLang="zh-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457200" indent="-457200">
              <a:spcAft>
                <a:spcPts val="1800"/>
              </a:spcAft>
              <a:buSzPct val="100000"/>
              <a:buFont typeface="Microsoft YaHei Light" panose="020B0502040204020203" pitchFamily="34" charset="-122"/>
              <a:buChar char="•"/>
              <a:defRPr/>
            </a:pPr>
            <a:r>
              <a:rPr lang="zh-CN" altLang="en-US" sz="3200" dirty="0">
                <a:solidFill>
                  <a:prstClr val="black"/>
                </a:solidFill>
                <a:latin typeface="Microsoft YaHei" panose="020B0503020204020204" pitchFamily="34" charset="-122"/>
                <a:ea typeface="Microsoft YaHei" panose="020B0503020204020204" pitchFamily="34" charset="-122"/>
              </a:rPr>
              <a:t>应许是给一个民族群体（雅各的后裔）的，而且应许是部分带条件的</a:t>
            </a:r>
            <a:r>
              <a:rPr lang="en-US" altLang="zh-CN" sz="3200" dirty="0">
                <a:solidFill>
                  <a:prstClr val="black"/>
                </a:solidFill>
                <a:latin typeface="Microsoft YaHei" panose="020B0503020204020204" pitchFamily="34" charset="-122"/>
                <a:ea typeface="Microsoft YaHei" panose="020B0503020204020204" pitchFamily="34" charset="-122"/>
              </a:rPr>
              <a:t>——</a:t>
            </a:r>
            <a:r>
              <a:rPr lang="zh-CN" altLang="en-US" sz="3200" dirty="0">
                <a:solidFill>
                  <a:prstClr val="black"/>
                </a:solidFill>
                <a:latin typeface="Microsoft YaHei" panose="020B0503020204020204" pitchFamily="34" charset="-122"/>
                <a:ea typeface="Microsoft YaHei" panose="020B0503020204020204" pitchFamily="34" charset="-122"/>
              </a:rPr>
              <a:t>要求真正地相信并顺服才能得到；</a:t>
            </a:r>
          </a:p>
          <a:p>
            <a:pPr marL="457200" indent="-457200">
              <a:spcAft>
                <a:spcPts val="4200"/>
              </a:spcAft>
              <a:buSzPct val="100000"/>
              <a:buFont typeface="Microsoft YaHei Light" panose="020B0502040204020203" pitchFamily="34" charset="-122"/>
              <a:buChar char="•"/>
              <a:defRPr/>
            </a:pPr>
            <a:r>
              <a:rPr lang="zh-CN" altLang="en-US" sz="3200" dirty="0">
                <a:solidFill>
                  <a:prstClr val="black"/>
                </a:solidFill>
                <a:latin typeface="Microsoft YaHei" panose="020B0503020204020204" pitchFamily="34" charset="-122"/>
                <a:ea typeface="Microsoft YaHei" panose="020B0503020204020204" pitchFamily="34" charset="-122"/>
              </a:rPr>
              <a:t>应许不是给一个现代实体的国家（以色列国）。</a:t>
            </a:r>
            <a:endParaRPr kumimoji="0" lang="en-US" altLang="zh-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R="0" lvl="0" algn="l" defTabSz="914400" rtl="0" eaLnBrk="1" fontAlgn="auto" latinLnBrk="0" hangingPunct="1">
              <a:lnSpc>
                <a:spcPct val="100000"/>
              </a:lnSpc>
              <a:spcBef>
                <a:spcPts val="0"/>
              </a:spcBef>
              <a:spcAft>
                <a:spcPts val="0"/>
              </a:spcAft>
              <a:buClrTx/>
              <a:buSzTx/>
              <a:tabLst/>
              <a:defRPr/>
            </a:pP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现代以色列国并没完全实现预言；它的</a:t>
            </a:r>
            <a:r>
              <a:rPr lang="zh-CN" altLang="en-US" sz="3200" dirty="0">
                <a:solidFill>
                  <a:prstClr val="black"/>
                </a:solidFill>
                <a:latin typeface="Microsoft YaHei" panose="020B0503020204020204" pitchFamily="34" charset="-122"/>
                <a:ea typeface="Microsoft YaHei" panose="020B0503020204020204" pitchFamily="34" charset="-122"/>
              </a:rPr>
              <a:t>复国与现状</a:t>
            </a: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只是部分预备预言的完全应验。</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标题 3">
            <a:extLst>
              <a:ext uri="{FF2B5EF4-FFF2-40B4-BE49-F238E27FC236}">
                <a16:creationId xmlns:a16="http://schemas.microsoft.com/office/drawing/2014/main" id="{3B0C93A6-CF5E-553D-32F0-26F1AE5AB5FD}"/>
              </a:ext>
            </a:extLst>
          </p:cNvPr>
          <p:cNvSpPr>
            <a:spLocks noGrp="1"/>
          </p:cNvSpPr>
          <p:nvPr>
            <p:ph type="title"/>
          </p:nvPr>
        </p:nvSpPr>
        <p:spPr/>
        <p:txBody>
          <a:bodyPr/>
          <a:lstStyle/>
          <a:p>
            <a:r>
              <a:rPr lang="zh-CN" altLang="en-US" dirty="0"/>
              <a:t>四</a:t>
            </a:r>
            <a:r>
              <a:rPr lang="en-US" altLang="zh-CN" dirty="0"/>
              <a:t>. </a:t>
            </a:r>
            <a:r>
              <a:rPr lang="zh-CN" altLang="en-US" dirty="0"/>
              <a:t>对犹太人的应许适用于现代以色列国吗？</a:t>
            </a:r>
          </a:p>
        </p:txBody>
      </p:sp>
    </p:spTree>
    <p:extLst>
      <p:ext uri="{BB962C8B-B14F-4D97-AF65-F5344CB8AC3E}">
        <p14:creationId xmlns:p14="http://schemas.microsoft.com/office/powerpoint/2010/main" val="81152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9428D-317F-62B5-C876-70F1E72777A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1FB79B8-C724-97D6-0BDC-06A47A9EF384}"/>
              </a:ext>
            </a:extLst>
          </p:cNvPr>
          <p:cNvSpPr txBox="1"/>
          <p:nvPr/>
        </p:nvSpPr>
        <p:spPr>
          <a:xfrm>
            <a:off x="727075" y="1287422"/>
            <a:ext cx="10626725" cy="4893647"/>
          </a:xfrm>
          <a:prstGeom prst="rect">
            <a:avLst/>
          </a:prstGeom>
          <a:noFill/>
        </p:spPr>
        <p:txBody>
          <a:bodyPr wrap="square" rtlCol="0">
            <a:spAutoFit/>
          </a:bodyPr>
          <a:lstStyle/>
          <a:p>
            <a:pPr lvl="0">
              <a:spcAft>
                <a:spcPts val="2400"/>
              </a:spcAf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是的，</a:t>
            </a:r>
            <a:r>
              <a:rPr lang="zh-CN" altLang="en-US" sz="2800" dirty="0">
                <a:solidFill>
                  <a:prstClr val="black"/>
                </a:solidFill>
                <a:latin typeface="Microsoft YaHei" panose="020B0503020204020204" pitchFamily="34" charset="-122"/>
                <a:ea typeface="Microsoft YaHei" panose="020B0503020204020204" pitchFamily="34" charset="-122"/>
              </a:rPr>
              <a:t>神</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允许犹太人回归并重建以色列国，这是预言的部分应验，也是为最终的千禧年国度做准备。</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但是，为实现预言而发生的事情并不意味着神认可这种行为或做出这种行为的人。</a:t>
            </a:r>
          </a:p>
          <a:p>
            <a:pPr marL="1371600" lvl="2" indent="-457200">
              <a:spcAft>
                <a:spcPts val="1200"/>
              </a:spcAft>
              <a:buFont typeface="Microsoft YaHei" panose="020B0503020204020204" pitchFamily="34" charset="-122"/>
              <a:buChar char="◦"/>
              <a:defRPr/>
            </a:pPr>
            <a:r>
              <a:rPr kumimoji="0" lang="zh-CN" altLang="en-US" sz="2800" b="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例如：偶像崇拜者尼布甲尼撒和巴比伦人入侵以色列，犹太人被俘虏到巴比伦去</a:t>
            </a:r>
          </a:p>
          <a:p>
            <a:pPr marL="1371600" lvl="2" indent="-457200">
              <a:spcAft>
                <a:spcPts val="2400"/>
              </a:spcAft>
              <a:buFont typeface="Microsoft YaHei" panose="020B0503020204020204" pitchFamily="34" charset="-122"/>
              <a:buChar char="◦"/>
              <a:defRPr/>
            </a:pPr>
            <a:r>
              <a:rPr kumimoji="0" lang="zh-CN" altLang="en-US" sz="2800" b="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例如：祭司们、罗马人把耶稣钉在十字架上</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即使犹太民族和以色列国大部分的人没有得救，</a:t>
            </a:r>
            <a:r>
              <a:rPr lang="zh-CN" altLang="en-US" sz="2800" dirty="0">
                <a:solidFill>
                  <a:prstClr val="black"/>
                </a:solidFill>
                <a:latin typeface="Microsoft YaHei" panose="020B0503020204020204" pitchFamily="34" charset="-122"/>
                <a:ea typeface="Microsoft YaHei" panose="020B0503020204020204" pitchFamily="34" charset="-122"/>
              </a:rPr>
              <a:t>而且</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他们所做的某些事情是错误的，神仍可能使用他们的选择来实现预言。</a:t>
            </a:r>
          </a:p>
        </p:txBody>
      </p:sp>
      <p:sp>
        <p:nvSpPr>
          <p:cNvPr id="4" name="标题 3">
            <a:extLst>
              <a:ext uri="{FF2B5EF4-FFF2-40B4-BE49-F238E27FC236}">
                <a16:creationId xmlns:a16="http://schemas.microsoft.com/office/drawing/2014/main" id="{039566B2-B11D-8C90-F2EE-655F23CDE355}"/>
              </a:ext>
            </a:extLst>
          </p:cNvPr>
          <p:cNvSpPr>
            <a:spLocks noGrp="1"/>
          </p:cNvSpPr>
          <p:nvPr>
            <p:ph type="title"/>
          </p:nvPr>
        </p:nvSpPr>
        <p:spPr/>
        <p:txBody>
          <a:bodyPr/>
          <a:lstStyle/>
          <a:p>
            <a:r>
              <a:rPr lang="zh-CN" altLang="en-US" dirty="0"/>
              <a:t>四</a:t>
            </a:r>
            <a:r>
              <a:rPr lang="en-US" altLang="zh-CN" dirty="0"/>
              <a:t>. </a:t>
            </a:r>
            <a:r>
              <a:rPr lang="zh-CN" altLang="en-US" dirty="0"/>
              <a:t>对犹太人的应许适用于现代以色列国吗？</a:t>
            </a:r>
          </a:p>
        </p:txBody>
      </p:sp>
    </p:spTree>
    <p:extLst>
      <p:ext uri="{BB962C8B-B14F-4D97-AF65-F5344CB8AC3E}">
        <p14:creationId xmlns:p14="http://schemas.microsoft.com/office/powerpoint/2010/main" val="245771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15994-88CF-C50A-09E6-A0DF73A918C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7CE947E-2475-B0D5-6ACC-ED0F1E0E05C5}"/>
              </a:ext>
            </a:extLst>
          </p:cNvPr>
          <p:cNvSpPr txBox="1"/>
          <p:nvPr/>
        </p:nvSpPr>
        <p:spPr>
          <a:xfrm>
            <a:off x="727075" y="1173122"/>
            <a:ext cx="6692900" cy="5247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要评判这场战争，要看人的</a:t>
            </a:r>
            <a:r>
              <a:rPr kumimoji="0" lang="zh-CN" altLang="en-US"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行动</a:t>
            </a:r>
            <a:r>
              <a:rPr kumimoji="0" lang="zh-CN" altLang="en-US"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，而不是他们的</a:t>
            </a:r>
            <a:r>
              <a:rPr kumimoji="0" lang="zh-CN" altLang="en-US"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身份</a:t>
            </a:r>
            <a:r>
              <a:rPr kumimoji="0" lang="zh-CN" altLang="en-US"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endParaRPr kumimoji="0" lang="en-US" altLang="zh-CN" sz="280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能打正义战争的依据在创世记第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9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章：</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lvl="1">
              <a:spcAft>
                <a:spcPts val="1800"/>
              </a:spcAft>
              <a:defRPr/>
            </a:pPr>
            <a:r>
              <a:rPr kumimoji="0" lang="zh-CN" altLang="en-US"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创世记</a:t>
            </a:r>
            <a:r>
              <a:rPr kumimoji="0" lang="en-US" altLang="zh-CN"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9</a:t>
            </a:r>
            <a:r>
              <a:rPr lang="zh-CN" altLang="en-US" sz="2800" dirty="0">
                <a:solidFill>
                  <a:prstClr val="black"/>
                </a:solidFill>
                <a:latin typeface="楷体" panose="02010609060101010101" pitchFamily="49" charset="-122"/>
                <a:ea typeface="楷体" panose="02010609060101010101" pitchFamily="49" charset="-122"/>
              </a:rPr>
              <a:t>：</a:t>
            </a:r>
            <a:r>
              <a:rPr kumimoji="0" lang="en-US" altLang="zh-CN"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6</a:t>
            </a:r>
            <a:r>
              <a:rPr kumimoji="0" lang="zh-CN" altLang="en-US"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凡流人血的，他的血也必被人所流，因为神造人，是照自己的形象造的。</a:t>
            </a:r>
            <a:endParaRPr kumimoji="0" lang="en-US" altLang="zh-CN"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哈马斯发动袭击，杀害</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1195</a:t>
            </a: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平民，并绑架</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251</a:t>
            </a: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人（其中约</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73</a:t>
            </a: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人已被杀害）；</a:t>
            </a:r>
            <a:endPar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以色列有理由做出强烈反应，包括</a:t>
            </a:r>
            <a:r>
              <a:rPr lang="zh-CN" altLang="en-US" sz="2800" dirty="0">
                <a:solidFill>
                  <a:prstClr val="black"/>
                </a:solidFill>
                <a:latin typeface="宋体" panose="02010600030101010101" pitchFamily="2" charset="-122"/>
                <a:ea typeface="宋体" panose="02010600030101010101" pitchFamily="2" charset="-122"/>
              </a:rPr>
              <a:t>找办法</a:t>
            </a: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确保哈马斯无法再次发动类似袭击；</a:t>
            </a:r>
            <a:endPar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5" name="标题 4">
            <a:extLst>
              <a:ext uri="{FF2B5EF4-FFF2-40B4-BE49-F238E27FC236}">
                <a16:creationId xmlns:a16="http://schemas.microsoft.com/office/drawing/2014/main" id="{C8639FA0-C06D-7D8D-A052-400627209D19}"/>
              </a:ext>
            </a:extLst>
          </p:cNvPr>
          <p:cNvSpPr>
            <a:spLocks noGrp="1"/>
          </p:cNvSpPr>
          <p:nvPr>
            <p:ph type="title"/>
          </p:nvPr>
        </p:nvSpPr>
        <p:spPr/>
        <p:txBody>
          <a:bodyPr/>
          <a:lstStyle/>
          <a:p>
            <a:r>
              <a:rPr lang="zh-CN" altLang="en-US" dirty="0"/>
              <a:t>五</a:t>
            </a:r>
            <a:r>
              <a:rPr lang="en-US" altLang="zh-CN" dirty="0"/>
              <a:t>. </a:t>
            </a:r>
            <a:r>
              <a:rPr lang="zh-CN" altLang="en-US" dirty="0"/>
              <a:t>以色列在加沙战争中的行为是对是错？</a:t>
            </a:r>
          </a:p>
        </p:txBody>
      </p:sp>
      <p:pic>
        <p:nvPicPr>
          <p:cNvPr id="8" name="图片 7" descr="图片包含 桌子, 木, 城市, 街道&#10;&#10;描述已自动生成">
            <a:extLst>
              <a:ext uri="{FF2B5EF4-FFF2-40B4-BE49-F238E27FC236}">
                <a16:creationId xmlns:a16="http://schemas.microsoft.com/office/drawing/2014/main" id="{85B88992-7552-B7E4-FC2E-9E8A2A71B28E}"/>
              </a:ext>
            </a:extLst>
          </p:cNvPr>
          <p:cNvPicPr>
            <a:picLocks noChangeAspect="1"/>
          </p:cNvPicPr>
          <p:nvPr/>
        </p:nvPicPr>
        <p:blipFill rotWithShape="1">
          <a:blip r:embed="rId5">
            <a:extLst>
              <a:ext uri="{28A0092B-C50C-407E-A947-70E740481C1C}">
                <a14:useLocalDpi xmlns:a14="http://schemas.microsoft.com/office/drawing/2010/main" val="0"/>
              </a:ext>
            </a:extLst>
          </a:blip>
          <a:srcRect l="4809" t="-1" r="45366" b="-3580"/>
          <a:stretch/>
        </p:blipFill>
        <p:spPr>
          <a:xfrm>
            <a:off x="7648574" y="1192660"/>
            <a:ext cx="3816351" cy="5192119"/>
          </a:xfrm>
          <a:prstGeom prst="rect">
            <a:avLst/>
          </a:prstGeom>
          <a:solidFill>
            <a:schemeClr val="accent1"/>
          </a:solidFill>
        </p:spPr>
      </p:pic>
      <p:sp>
        <p:nvSpPr>
          <p:cNvPr id="2" name="文本框 1">
            <a:extLst>
              <a:ext uri="{FF2B5EF4-FFF2-40B4-BE49-F238E27FC236}">
                <a16:creationId xmlns:a16="http://schemas.microsoft.com/office/drawing/2014/main" id="{C070D38B-9EE9-9234-73E4-160FD08C5F1A}"/>
              </a:ext>
            </a:extLst>
          </p:cNvPr>
          <p:cNvSpPr txBox="1"/>
          <p:nvPr/>
        </p:nvSpPr>
        <p:spPr>
          <a:xfrm>
            <a:off x="7803539" y="5991411"/>
            <a:ext cx="3506420" cy="400110"/>
          </a:xfrm>
          <a:prstGeom prst="rect">
            <a:avLst/>
          </a:prstGeom>
          <a:noFill/>
        </p:spPr>
        <p:txBody>
          <a:bodyPr wrap="square">
            <a:spAutoFit/>
          </a:bodyPr>
          <a:lstStyle/>
          <a:p>
            <a:pPr algn="ctr"/>
            <a:r>
              <a:rPr lang="zh-CN" altLang="en-US" sz="2000" b="1" dirty="0">
                <a:solidFill>
                  <a:srgbClr val="FFFF00"/>
                </a:solidFill>
                <a:latin typeface="arial" panose="020B0604020202020204" pitchFamily="34" charset="0"/>
                <a:ea typeface="微软雅黑" panose="020B0503020204020204" pitchFamily="34" charset="-122"/>
              </a:rPr>
              <a:t>一名妇人在观看被绑架者名单</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pic>
        <p:nvPicPr>
          <p:cNvPr id="4" name="22 创世记9章6节">
            <a:hlinkClick r:id="" action="ppaction://media"/>
            <a:extLst>
              <a:ext uri="{FF2B5EF4-FFF2-40B4-BE49-F238E27FC236}">
                <a16:creationId xmlns:a16="http://schemas.microsoft.com/office/drawing/2014/main" id="{40E9EFDD-46C6-A46C-1038-EBA8714C6B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6925" y="526557"/>
            <a:ext cx="468000" cy="468000"/>
          </a:xfrm>
          <a:prstGeom prst="rect">
            <a:avLst/>
          </a:prstGeom>
        </p:spPr>
      </p:pic>
    </p:spTree>
    <p:extLst>
      <p:ext uri="{BB962C8B-B14F-4D97-AF65-F5344CB8AC3E}">
        <p14:creationId xmlns:p14="http://schemas.microsoft.com/office/powerpoint/2010/main" val="7970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624"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8C0F6-E571-5272-2C32-2786CD2C9B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1F5330C-0384-2BBA-5960-E88D1BEAC0BE}"/>
              </a:ext>
            </a:extLst>
          </p:cNvPr>
          <p:cNvSpPr txBox="1"/>
          <p:nvPr/>
        </p:nvSpPr>
        <p:spPr>
          <a:xfrm>
            <a:off x="727075" y="1173122"/>
            <a:ext cx="6692900" cy="529375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以色列极力避免杀害平民。他们在攻击居民楼前发出警告。他们好像已经在尽力避免平民死亡</a:t>
            </a:r>
            <a:r>
              <a:rPr lang="zh-CN" altLang="en-US" sz="2800" dirty="0">
                <a:solidFill>
                  <a:prstClr val="black"/>
                </a:solidFill>
                <a:latin typeface="宋体" panose="02010600030101010101" pitchFamily="2" charset="-122"/>
                <a:ea typeface="宋体" panose="02010600030101010101" pitchFamily="2" charset="-122"/>
              </a:rPr>
              <a:t>；</a:t>
            </a:r>
            <a:endPar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a:p>
            <a:pPr marL="457200" lvl="0" indent="-457200">
              <a:spcAft>
                <a:spcPts val="1200"/>
              </a:spcAft>
              <a:buFont typeface="Arial" panose="020B0604020202020204" pitchFamily="34" charset="0"/>
              <a:buChar char="•"/>
              <a:defRPr/>
            </a:pP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哈马斯</a:t>
            </a:r>
            <a:r>
              <a:rPr lang="zh-CN" altLang="en-US" sz="2800" noProof="0" dirty="0">
                <a:solidFill>
                  <a:prstClr val="black"/>
                </a:solidFill>
                <a:latin typeface="宋体" panose="02010600030101010101" pitchFamily="2" charset="-122"/>
                <a:ea typeface="宋体" panose="02010600030101010101" pitchFamily="2" charset="-122"/>
              </a:rPr>
              <a:t>故</a:t>
            </a:r>
            <a:r>
              <a:rPr lang="zh-CN" altLang="en-US" sz="2800" dirty="0">
                <a:solidFill>
                  <a:prstClr val="black"/>
                </a:solidFill>
                <a:latin typeface="宋体" panose="02010600030101010101" pitchFamily="2" charset="-122"/>
                <a:ea typeface="宋体" panose="02010600030101010101" pitchFamily="2" charset="-122"/>
              </a:rPr>
              <a:t>意</a:t>
            </a: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地将战斗人员安置在医院、学校和居民公寓楼内（以及这些建筑正下方的地道中）；</a:t>
            </a:r>
            <a:endPar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哈马斯心怀愤懑，认为只有牺牲平民才能实现自己的目标；</a:t>
            </a:r>
            <a:endPar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同时，许多人说，以色列不允许足够的人道主义援助进入加沙，</a:t>
            </a:r>
            <a:r>
              <a:rPr lang="zh-CN" altLang="en-US" sz="2800" dirty="0">
                <a:solidFill>
                  <a:prstClr val="black"/>
                </a:solidFill>
                <a:latin typeface="宋体" panose="02010600030101010101" pitchFamily="2" charset="-122"/>
                <a:ea typeface="宋体" panose="02010600030101010101" pitchFamily="2" charset="-122"/>
              </a:rPr>
              <a:t>因为以色列</a:t>
            </a: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担心哈马斯会得到武器或经济</a:t>
            </a:r>
            <a:r>
              <a:rPr lang="zh-CN" altLang="en-US" sz="2800" dirty="0">
                <a:solidFill>
                  <a:prstClr val="black"/>
                </a:solidFill>
                <a:latin typeface="宋体" panose="02010600030101010101" pitchFamily="2" charset="-122"/>
                <a:ea typeface="宋体" panose="02010600030101010101" pitchFamily="2" charset="-122"/>
              </a:rPr>
              <a:t>支持</a:t>
            </a: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a:t>
            </a:r>
            <a:endPar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p:sp>
        <p:nvSpPr>
          <p:cNvPr id="5" name="标题 4">
            <a:extLst>
              <a:ext uri="{FF2B5EF4-FFF2-40B4-BE49-F238E27FC236}">
                <a16:creationId xmlns:a16="http://schemas.microsoft.com/office/drawing/2014/main" id="{E3DC015B-3B6A-615D-5259-D588E19D9845}"/>
              </a:ext>
            </a:extLst>
          </p:cNvPr>
          <p:cNvSpPr>
            <a:spLocks noGrp="1"/>
          </p:cNvSpPr>
          <p:nvPr>
            <p:ph type="title"/>
          </p:nvPr>
        </p:nvSpPr>
        <p:spPr/>
        <p:txBody>
          <a:bodyPr/>
          <a:lstStyle/>
          <a:p>
            <a:r>
              <a:rPr lang="zh-CN" altLang="en-US" dirty="0"/>
              <a:t>五</a:t>
            </a:r>
            <a:r>
              <a:rPr lang="en-US" altLang="zh-CN" dirty="0"/>
              <a:t>. </a:t>
            </a:r>
            <a:r>
              <a:rPr lang="zh-CN" altLang="en-US" dirty="0"/>
              <a:t>以色列在加沙战争中的行为是对是错？</a:t>
            </a:r>
          </a:p>
        </p:txBody>
      </p:sp>
      <p:pic>
        <p:nvPicPr>
          <p:cNvPr id="8" name="图片 7">
            <a:extLst>
              <a:ext uri="{FF2B5EF4-FFF2-40B4-BE49-F238E27FC236}">
                <a16:creationId xmlns:a16="http://schemas.microsoft.com/office/drawing/2014/main" id="{C05E4440-50D3-9A71-97B5-72773B71CED7}"/>
              </a:ext>
            </a:extLst>
          </p:cNvPr>
          <p:cNvPicPr>
            <a:picLocks noChangeAspect="1"/>
          </p:cNvPicPr>
          <p:nvPr/>
        </p:nvPicPr>
        <p:blipFill>
          <a:blip r:embed="rId3">
            <a:extLst>
              <a:ext uri="{28A0092B-C50C-407E-A947-70E740481C1C}">
                <a14:useLocalDpi xmlns:a14="http://schemas.microsoft.com/office/drawing/2010/main" val="0"/>
              </a:ext>
            </a:extLst>
          </a:blip>
          <a:srcRect l="28174" r="21082"/>
          <a:stretch/>
        </p:blipFill>
        <p:spPr>
          <a:xfrm>
            <a:off x="7648574" y="1295401"/>
            <a:ext cx="3816351" cy="5012628"/>
          </a:xfrm>
          <a:prstGeom prst="rect">
            <a:avLst/>
          </a:prstGeom>
        </p:spPr>
      </p:pic>
      <p:sp>
        <p:nvSpPr>
          <p:cNvPr id="2" name="文本框 1">
            <a:extLst>
              <a:ext uri="{FF2B5EF4-FFF2-40B4-BE49-F238E27FC236}">
                <a16:creationId xmlns:a16="http://schemas.microsoft.com/office/drawing/2014/main" id="{3671C1CD-DD9C-06F4-0AC6-1052C9F06029}"/>
              </a:ext>
            </a:extLst>
          </p:cNvPr>
          <p:cNvSpPr txBox="1"/>
          <p:nvPr/>
        </p:nvSpPr>
        <p:spPr>
          <a:xfrm>
            <a:off x="8398864" y="5852713"/>
            <a:ext cx="2550489" cy="400110"/>
          </a:xfrm>
          <a:prstGeom prst="rect">
            <a:avLst/>
          </a:prstGeom>
          <a:noFill/>
        </p:spPr>
        <p:txBody>
          <a:bodyPr wrap="square">
            <a:spAutoFit/>
          </a:bodyPr>
          <a:lstStyle>
            <a:defPPr>
              <a:defRPr lang="en-US"/>
            </a:defPPr>
            <a:lvl1pPr algn="ctr">
              <a:defRPr>
                <a:solidFill>
                  <a:srgbClr val="FFFF00"/>
                </a:solidFill>
                <a:latin typeface="arial" panose="020B0604020202020204" pitchFamily="34" charset="0"/>
                <a:ea typeface="微软雅黑" panose="020B0503020204020204" pitchFamily="34" charset="-122"/>
              </a:defRPr>
            </a:lvl1pPr>
          </a:lstStyle>
          <a:p>
            <a:r>
              <a:rPr lang="zh-CN" altLang="en-US" sz="2000" b="1" dirty="0"/>
              <a:t>加沙居民在撤离</a:t>
            </a:r>
          </a:p>
        </p:txBody>
      </p:sp>
    </p:spTree>
    <p:extLst>
      <p:ext uri="{BB962C8B-B14F-4D97-AF65-F5344CB8AC3E}">
        <p14:creationId xmlns:p14="http://schemas.microsoft.com/office/powerpoint/2010/main" val="341256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81BF7-5597-636F-D1D1-82FB18F1332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D5FE66-EC84-DB29-CB18-5A3CB15235D4}"/>
              </a:ext>
            </a:extLst>
          </p:cNvPr>
          <p:cNvSpPr txBox="1"/>
          <p:nvPr/>
        </p:nvSpPr>
        <p:spPr>
          <a:xfrm>
            <a:off x="727075" y="1477922"/>
            <a:ext cx="10741025" cy="44781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作为基督徒，我们的主要目标必须与神永恒不变的目标一致：</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4171950" lvl="8" indent="-514350">
              <a:spcAft>
                <a:spcPts val="600"/>
              </a:spcAft>
              <a:buFont typeface="Arial" panose="020B0604020202020204" pitchFamily="34" charset="0"/>
              <a:buChar char="•"/>
              <a:defRPr/>
            </a:pPr>
            <a:r>
              <a:rPr kumimoji="0" lang="zh-CN" altLang="en-US"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罪人得救</a:t>
            </a:r>
            <a:endParaRPr kumimoji="0" lang="en-US" altLang="zh-CN"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4171950" lvl="8" indent="-514350">
              <a:spcAft>
                <a:spcPts val="1800"/>
              </a:spcAft>
              <a:buFont typeface="Arial" panose="020B0604020202020204" pitchFamily="34" charset="0"/>
              <a:buChar char="•"/>
              <a:defRPr/>
            </a:pPr>
            <a:r>
              <a:rPr kumimoji="0" lang="zh-CN" altLang="en-US"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信徒成圣</a:t>
            </a:r>
            <a:endParaRPr kumimoji="0" lang="en-US" altLang="zh-CN"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R="0" lvl="0" algn="ctr" defTabSz="914400" rtl="0" eaLnBrk="1" fontAlgn="auto" latinLnBrk="0" hangingPunct="1">
              <a:lnSpc>
                <a:spcPct val="100000"/>
              </a:lnSpc>
              <a:spcBef>
                <a:spcPts val="0"/>
              </a:spcBef>
              <a:buClrTx/>
              <a:buSzTx/>
              <a:tabLst/>
              <a:defRPr/>
            </a:pPr>
            <a:endPar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加沙战争的真实情况是：两批走向地狱的罪人互相憎恨、互相争斗。</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我们应祷告神软化交战双方的心，让他们接受福音。</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我们应该为加沙和以色列军队中极少数真正的基督徒祷告，让他们能够分享福音，并让一些人得救。</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标题 3">
            <a:extLst>
              <a:ext uri="{FF2B5EF4-FFF2-40B4-BE49-F238E27FC236}">
                <a16:creationId xmlns:a16="http://schemas.microsoft.com/office/drawing/2014/main" id="{19524A11-11B9-7379-2FDB-0A4B4AB2285E}"/>
              </a:ext>
            </a:extLst>
          </p:cNvPr>
          <p:cNvSpPr>
            <a:spLocks noGrp="1"/>
          </p:cNvSpPr>
          <p:nvPr>
            <p:ph type="title"/>
          </p:nvPr>
        </p:nvSpPr>
        <p:spPr/>
        <p:txBody>
          <a:bodyPr/>
          <a:lstStyle/>
          <a:p>
            <a:r>
              <a:rPr lang="zh-CN" altLang="en-US" dirty="0"/>
              <a:t>五</a:t>
            </a:r>
            <a:r>
              <a:rPr lang="en-US" altLang="zh-CN" dirty="0"/>
              <a:t>. </a:t>
            </a:r>
            <a:r>
              <a:rPr lang="zh-CN" altLang="en-US" dirty="0"/>
              <a:t>以色列在加沙战争中的行为是对是错？</a:t>
            </a:r>
          </a:p>
        </p:txBody>
      </p:sp>
    </p:spTree>
    <p:extLst>
      <p:ext uri="{BB962C8B-B14F-4D97-AF65-F5344CB8AC3E}">
        <p14:creationId xmlns:p14="http://schemas.microsoft.com/office/powerpoint/2010/main" val="17909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F3922-A06F-2DA4-FE82-B3053B3F70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6C1233-C08D-ED9B-5D6A-A4EEA2906B9D}"/>
              </a:ext>
            </a:extLst>
          </p:cNvPr>
          <p:cNvSpPr txBox="1"/>
          <p:nvPr/>
        </p:nvSpPr>
        <p:spPr>
          <a:xfrm>
            <a:off x="4392438" y="2183630"/>
            <a:ext cx="3407126" cy="42011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“巴勒斯坦”一词源于“非利士人”（对比英文：</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Palestine, Philistine</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非利士人早已不复存在，但古希腊人和罗马人曾用他们的名字</a:t>
            </a:r>
            <a:r>
              <a:rPr lang="zh-CN" altLang="en-US" sz="2800" dirty="0">
                <a:solidFill>
                  <a:prstClr val="black"/>
                </a:solidFill>
                <a:latin typeface="Microsoft YaHei" panose="020B0503020204020204" pitchFamily="34" charset="-122"/>
                <a:ea typeface="Microsoft YaHei" panose="020B0503020204020204" pitchFamily="34" charset="-122"/>
              </a:rPr>
              <a:t>代表</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以色列全境和一些邻近地区。</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 name="标题 4">
            <a:extLst>
              <a:ext uri="{FF2B5EF4-FFF2-40B4-BE49-F238E27FC236}">
                <a16:creationId xmlns:a16="http://schemas.microsoft.com/office/drawing/2014/main" id="{3BD243FF-2D59-8CFE-760B-D26AE2240A21}"/>
              </a:ext>
            </a:extLst>
          </p:cNvPr>
          <p:cNvSpPr>
            <a:spLocks noGrp="1"/>
          </p:cNvSpPr>
          <p:nvPr>
            <p:ph type="title"/>
          </p:nvPr>
        </p:nvSpPr>
        <p:spPr/>
        <p:txBody>
          <a:bodyPr/>
          <a:lstStyle/>
          <a:p>
            <a:r>
              <a:rPr lang="zh-CN" altLang="en-US" dirty="0"/>
              <a:t>六</a:t>
            </a:r>
            <a:r>
              <a:rPr lang="en-US" altLang="zh-CN" dirty="0"/>
              <a:t>. </a:t>
            </a:r>
            <a:r>
              <a:rPr lang="zh-CN" altLang="en-US" dirty="0"/>
              <a:t>巴勒斯坦问题的背景是什么？</a:t>
            </a:r>
          </a:p>
        </p:txBody>
      </p:sp>
      <p:pic>
        <p:nvPicPr>
          <p:cNvPr id="10" name="图片 9">
            <a:extLst>
              <a:ext uri="{FF2B5EF4-FFF2-40B4-BE49-F238E27FC236}">
                <a16:creationId xmlns:a16="http://schemas.microsoft.com/office/drawing/2014/main" id="{2484AB16-668A-018B-9A4A-EA800C8B56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7074" y="2087945"/>
            <a:ext cx="3222626" cy="4296834"/>
          </a:xfrm>
          <a:prstGeom prst="rect">
            <a:avLst/>
          </a:prstGeom>
        </p:spPr>
      </p:pic>
      <p:sp>
        <p:nvSpPr>
          <p:cNvPr id="2" name="TextBox 2">
            <a:extLst>
              <a:ext uri="{FF2B5EF4-FFF2-40B4-BE49-F238E27FC236}">
                <a16:creationId xmlns:a16="http://schemas.microsoft.com/office/drawing/2014/main" id="{B29B2E8B-2B36-EB7B-329B-EB2AC8B8770B}"/>
              </a:ext>
            </a:extLst>
          </p:cNvPr>
          <p:cNvSpPr txBox="1"/>
          <p:nvPr/>
        </p:nvSpPr>
        <p:spPr>
          <a:xfrm>
            <a:off x="727075" y="1227690"/>
            <a:ext cx="10737853"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巴勒斯坦人是谁？他们来自哪里？</a:t>
            </a:r>
          </a:p>
        </p:txBody>
      </p:sp>
      <p:pic>
        <p:nvPicPr>
          <p:cNvPr id="4" name="图片 3">
            <a:extLst>
              <a:ext uri="{FF2B5EF4-FFF2-40B4-BE49-F238E27FC236}">
                <a16:creationId xmlns:a16="http://schemas.microsoft.com/office/drawing/2014/main" id="{A69455F0-246B-18BC-A587-6C61BF7DA12A}"/>
              </a:ext>
            </a:extLst>
          </p:cNvPr>
          <p:cNvPicPr>
            <a:picLocks noChangeAspect="1"/>
          </p:cNvPicPr>
          <p:nvPr/>
        </p:nvPicPr>
        <p:blipFill>
          <a:blip r:embed="rId4"/>
          <a:srcRect/>
          <a:stretch/>
        </p:blipFill>
        <p:spPr>
          <a:xfrm>
            <a:off x="8242302" y="2087945"/>
            <a:ext cx="3222626" cy="4296834"/>
          </a:xfrm>
          <a:prstGeom prst="rect">
            <a:avLst/>
          </a:prstGeom>
        </p:spPr>
      </p:pic>
    </p:spTree>
    <p:extLst>
      <p:ext uri="{BB962C8B-B14F-4D97-AF65-F5344CB8AC3E}">
        <p14:creationId xmlns:p14="http://schemas.microsoft.com/office/powerpoint/2010/main" val="111868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22" presetClass="entr" presetSubtype="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2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22D31-DE0E-252F-BE9B-0FC00A28AB8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3F6A151-7462-72CE-A920-5BBADA0DF1C3}"/>
              </a:ext>
            </a:extLst>
          </p:cNvPr>
          <p:cNvSpPr txBox="1"/>
          <p:nvPr/>
        </p:nvSpPr>
        <p:spPr>
          <a:xfrm>
            <a:off x="727076" y="1955681"/>
            <a:ext cx="3973261" cy="46320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公元</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70</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年和</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135</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年犹太人反叛后，罗马人不允许任何犹太人在巴勒斯坦居住。</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此后，大量阿拉伯人迁入巴勒斯坦</a:t>
            </a:r>
            <a:r>
              <a:rPr lang="zh-CN" altLang="en-US" sz="2800" dirty="0">
                <a:solidFill>
                  <a:prstClr val="black"/>
                </a:solidFill>
                <a:latin typeface="Microsoft YaHei" panose="020B0503020204020204" pitchFamily="34" charset="-122"/>
                <a:ea typeface="Microsoft YaHei" panose="020B0503020204020204" pitchFamily="34" charset="-122"/>
              </a:rPr>
              <a:t>地区</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，与当地的其他非犹太人通婚。最终，阿拉伯民族和文化在该地区占据了主导地位。</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8" name="标题 7">
            <a:extLst>
              <a:ext uri="{FF2B5EF4-FFF2-40B4-BE49-F238E27FC236}">
                <a16:creationId xmlns:a16="http://schemas.microsoft.com/office/drawing/2014/main" id="{6D4742B3-860E-7468-81A8-590F13382386}"/>
              </a:ext>
            </a:extLst>
          </p:cNvPr>
          <p:cNvSpPr>
            <a:spLocks noGrp="1"/>
          </p:cNvSpPr>
          <p:nvPr>
            <p:ph type="title"/>
          </p:nvPr>
        </p:nvSpPr>
        <p:spPr/>
        <p:txBody>
          <a:bodyPr/>
          <a:lstStyle/>
          <a:p>
            <a:r>
              <a:rPr lang="zh-CN" altLang="en-US" dirty="0"/>
              <a:t>六</a:t>
            </a:r>
            <a:r>
              <a:rPr lang="en-US" altLang="zh-CN" dirty="0"/>
              <a:t>. </a:t>
            </a:r>
            <a:r>
              <a:rPr lang="zh-CN" altLang="en-US" dirty="0"/>
              <a:t>巴勒斯坦问题的背景是什么？</a:t>
            </a:r>
          </a:p>
        </p:txBody>
      </p:sp>
      <p:sp>
        <p:nvSpPr>
          <p:cNvPr id="6" name="TextBox 2">
            <a:extLst>
              <a:ext uri="{FF2B5EF4-FFF2-40B4-BE49-F238E27FC236}">
                <a16:creationId xmlns:a16="http://schemas.microsoft.com/office/drawing/2014/main" id="{3AAF386F-A8FC-9967-4EEE-7832F661B29D}"/>
              </a:ext>
            </a:extLst>
          </p:cNvPr>
          <p:cNvSpPr txBox="1"/>
          <p:nvPr/>
        </p:nvSpPr>
        <p:spPr>
          <a:xfrm>
            <a:off x="727075" y="1227690"/>
            <a:ext cx="10737853"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巴勒斯坦人是谁？他们来自哪里？</a:t>
            </a:r>
          </a:p>
        </p:txBody>
      </p:sp>
      <p:grpSp>
        <p:nvGrpSpPr>
          <p:cNvPr id="12" name="组合 11">
            <a:extLst>
              <a:ext uri="{FF2B5EF4-FFF2-40B4-BE49-F238E27FC236}">
                <a16:creationId xmlns:a16="http://schemas.microsoft.com/office/drawing/2014/main" id="{4FA237BD-C59E-348A-F623-5EDFC2574FA8}"/>
              </a:ext>
            </a:extLst>
          </p:cNvPr>
          <p:cNvGrpSpPr/>
          <p:nvPr/>
        </p:nvGrpSpPr>
        <p:grpSpPr>
          <a:xfrm>
            <a:off x="5120940" y="2107493"/>
            <a:ext cx="6236871" cy="4277287"/>
            <a:chOff x="5120940" y="2107493"/>
            <a:chExt cx="6236871" cy="4277287"/>
          </a:xfrm>
        </p:grpSpPr>
        <p:pic>
          <p:nvPicPr>
            <p:cNvPr id="7" name="图片 7">
              <a:extLst>
                <a:ext uri="{FF2B5EF4-FFF2-40B4-BE49-F238E27FC236}">
                  <a16:creationId xmlns:a16="http://schemas.microsoft.com/office/drawing/2014/main" id="{7A76C6AC-76E1-DE25-E197-FDC3D13136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0940" y="2107493"/>
              <a:ext cx="6236871" cy="4277287"/>
            </a:xfrm>
            <a:prstGeom prst="rect">
              <a:avLst/>
            </a:prstGeom>
            <a:noFill/>
          </p:spPr>
        </p:pic>
        <p:sp>
          <p:nvSpPr>
            <p:cNvPr id="11" name="文本框 10">
              <a:extLst>
                <a:ext uri="{FF2B5EF4-FFF2-40B4-BE49-F238E27FC236}">
                  <a16:creationId xmlns:a16="http://schemas.microsoft.com/office/drawing/2014/main" id="{91C84C70-1C2D-E38E-1593-978029C1D81A}"/>
                </a:ext>
              </a:extLst>
            </p:cNvPr>
            <p:cNvSpPr txBox="1"/>
            <p:nvPr/>
          </p:nvSpPr>
          <p:spPr>
            <a:xfrm>
              <a:off x="9459759" y="2263914"/>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公元</a:t>
              </a:r>
              <a:r>
                <a:rPr kumimoji="1" lang="en-US" altLang="zh-CN" sz="1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135</a:t>
              </a:r>
              <a:r>
                <a:rPr kumimoji="1" lang="zh-CN" altLang="en-US" sz="1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年 </a:t>
              </a:r>
              <a:endParaRPr kumimoji="1" lang="en-US" altLang="zh-CN" sz="1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犹太人被罗马</a:t>
              </a:r>
              <a:r>
                <a:rPr kumimoji="1" lang="zh-CN" altLang="en-US" sz="1200" b="1" dirty="0">
                  <a:solidFill>
                    <a:prstClr val="white"/>
                  </a:solidFill>
                  <a:latin typeface="Microsoft YaHei" panose="020B0503020204020204" pitchFamily="34" charset="-122"/>
                  <a:ea typeface="Microsoft YaHei" panose="020B0503020204020204" pitchFamily="34" charset="-122"/>
                </a:rPr>
                <a:t>驱逐</a:t>
              </a:r>
              <a:endParaRPr kumimoji="1" lang="zh-CN" altLang="en-US" sz="1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18" name="组合 17">
            <a:extLst>
              <a:ext uri="{FF2B5EF4-FFF2-40B4-BE49-F238E27FC236}">
                <a16:creationId xmlns:a16="http://schemas.microsoft.com/office/drawing/2014/main" id="{5F231FE4-2EC7-6A8A-AC8C-5EF1CBC26932}"/>
              </a:ext>
            </a:extLst>
          </p:cNvPr>
          <p:cNvGrpSpPr/>
          <p:nvPr/>
        </p:nvGrpSpPr>
        <p:grpSpPr>
          <a:xfrm>
            <a:off x="5124485" y="2107492"/>
            <a:ext cx="6229781" cy="4277286"/>
            <a:chOff x="5124485" y="2107492"/>
            <a:chExt cx="6229781" cy="4277286"/>
          </a:xfrm>
        </p:grpSpPr>
        <p:pic>
          <p:nvPicPr>
            <p:cNvPr id="15" name="图片 7">
              <a:extLst>
                <a:ext uri="{FF2B5EF4-FFF2-40B4-BE49-F238E27FC236}">
                  <a16:creationId xmlns:a16="http://schemas.microsoft.com/office/drawing/2014/main" id="{08685DE9-56E6-B7E1-5DFC-2B6791706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24485" y="2107492"/>
              <a:ext cx="6229781" cy="4277286"/>
            </a:xfrm>
            <a:prstGeom prst="rect">
              <a:avLst/>
            </a:prstGeom>
            <a:noFill/>
          </p:spPr>
        </p:pic>
        <p:sp>
          <p:nvSpPr>
            <p:cNvPr id="16" name="文本框 15">
              <a:extLst>
                <a:ext uri="{FF2B5EF4-FFF2-40B4-BE49-F238E27FC236}">
                  <a16:creationId xmlns:a16="http://schemas.microsoft.com/office/drawing/2014/main" id="{80CA7E82-0243-6198-43B0-F11CCD6A9829}"/>
                </a:ext>
              </a:extLst>
            </p:cNvPr>
            <p:cNvSpPr txBox="1"/>
            <p:nvPr/>
          </p:nvSpPr>
          <p:spPr>
            <a:xfrm>
              <a:off x="5229938" y="2829441"/>
              <a:ext cx="2013284" cy="461665"/>
            </a:xfrm>
            <a:prstGeom prst="rect">
              <a:avLst/>
            </a:prstGeom>
            <a:solidFill>
              <a:schemeClr val="bg1"/>
            </a:solidFill>
            <a:ln w="190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chemeClr val="tx1">
                      <a:lumMod val="75000"/>
                      <a:lumOff val="25000"/>
                    </a:schemeClr>
                  </a:solidFill>
                  <a:effectLst/>
                  <a:uLnTx/>
                  <a:uFillTx/>
                  <a:latin typeface="Microsoft YaHei" panose="020B0503020204020204" pitchFamily="34" charset="-122"/>
                  <a:ea typeface="Microsoft YaHei" panose="020B0503020204020204" pitchFamily="34" charset="-122"/>
                  <a:cs typeface="+mn-cs"/>
                </a:rPr>
                <a:t>犹太人</a:t>
              </a:r>
              <a:r>
                <a:rPr kumimoji="1" lang="zh-CN" altLang="en-US" sz="1200" b="1" dirty="0">
                  <a:solidFill>
                    <a:schemeClr val="tx1">
                      <a:lumMod val="75000"/>
                      <a:lumOff val="25000"/>
                    </a:schemeClr>
                  </a:solidFill>
                  <a:latin typeface="Microsoft YaHei" panose="020B0503020204020204" pitchFamily="34" charset="-122"/>
                  <a:ea typeface="Microsoft YaHei" panose="020B0503020204020204" pitchFamily="34" charset="-122"/>
                </a:rPr>
                <a:t>被驱逐后，周边的阿拉伯人逐步聚集于以色列。</a:t>
              </a:r>
              <a:endParaRPr kumimoji="1" lang="zh-CN" altLang="en-US" sz="1200" b="1" i="0" u="none" strike="noStrike" kern="1200" cap="none" spc="0" normalizeH="0" baseline="0" noProof="0" dirty="0">
                <a:ln>
                  <a:noFill/>
                </a:ln>
                <a:solidFill>
                  <a:schemeClr val="tx1">
                    <a:lumMod val="75000"/>
                    <a:lumOff val="25000"/>
                  </a:schemeClr>
                </a:solidFill>
                <a:effectLst/>
                <a:uLnTx/>
                <a:uFillTx/>
                <a:latin typeface="Microsoft YaHei" panose="020B0503020204020204" pitchFamily="34" charset="-122"/>
                <a:ea typeface="Microsoft YaHei" panose="020B0503020204020204" pitchFamily="34" charset="-122"/>
                <a:cs typeface="+mn-cs"/>
              </a:endParaRPr>
            </a:p>
          </p:txBody>
        </p:sp>
      </p:grpSp>
    </p:spTree>
    <p:extLst>
      <p:ext uri="{BB962C8B-B14F-4D97-AF65-F5344CB8AC3E}">
        <p14:creationId xmlns:p14="http://schemas.microsoft.com/office/powerpoint/2010/main" val="259363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9334-E682-6200-EE2B-CB9CA39AD18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A977EF-D99D-F36F-FD58-0748D1D22985}"/>
              </a:ext>
            </a:extLst>
          </p:cNvPr>
          <p:cNvSpPr txBox="1"/>
          <p:nvPr/>
        </p:nvSpPr>
        <p:spPr>
          <a:xfrm>
            <a:off x="725276" y="2362450"/>
            <a:ext cx="492641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今天被称为 “巴勒斯坦人 ”的祖先大部分来自阿拉伯民族。他们从未有过独立的国家；先是罗马人，然后是拜占庭人、阿拉伯帝国和土耳其奥斯曼帝国控制了该地区。直到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20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世纪初，他们才宣称自己是一个独立的民族。</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 name="标题 4">
            <a:extLst>
              <a:ext uri="{FF2B5EF4-FFF2-40B4-BE49-F238E27FC236}">
                <a16:creationId xmlns:a16="http://schemas.microsoft.com/office/drawing/2014/main" id="{7AC87188-1724-64B6-B12A-BC444CD0CAF2}"/>
              </a:ext>
            </a:extLst>
          </p:cNvPr>
          <p:cNvSpPr>
            <a:spLocks noGrp="1"/>
          </p:cNvSpPr>
          <p:nvPr>
            <p:ph type="title"/>
          </p:nvPr>
        </p:nvSpPr>
        <p:spPr/>
        <p:txBody>
          <a:bodyPr/>
          <a:lstStyle/>
          <a:p>
            <a:r>
              <a:rPr lang="zh-CN" altLang="en-US" dirty="0"/>
              <a:t>六</a:t>
            </a:r>
            <a:r>
              <a:rPr lang="en-US" altLang="zh-CN" dirty="0"/>
              <a:t>. </a:t>
            </a:r>
            <a:r>
              <a:rPr lang="zh-CN" altLang="en-US" dirty="0"/>
              <a:t>巴勒斯坦问题的背景是什么？</a:t>
            </a:r>
          </a:p>
        </p:txBody>
      </p:sp>
      <p:pic>
        <p:nvPicPr>
          <p:cNvPr id="13" name="图片 12">
            <a:extLst>
              <a:ext uri="{FF2B5EF4-FFF2-40B4-BE49-F238E27FC236}">
                <a16:creationId xmlns:a16="http://schemas.microsoft.com/office/drawing/2014/main" id="{128044B6-3D82-97D7-CB67-6AF881004B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8021" y="2366463"/>
            <a:ext cx="5366904" cy="3855003"/>
          </a:xfrm>
          <a:prstGeom prst="rect">
            <a:avLst/>
          </a:prstGeom>
        </p:spPr>
      </p:pic>
      <p:sp>
        <p:nvSpPr>
          <p:cNvPr id="4" name="TextBox 2">
            <a:extLst>
              <a:ext uri="{FF2B5EF4-FFF2-40B4-BE49-F238E27FC236}">
                <a16:creationId xmlns:a16="http://schemas.microsoft.com/office/drawing/2014/main" id="{D7CC55A6-8783-E60F-EFEF-0252A4A79315}"/>
              </a:ext>
            </a:extLst>
          </p:cNvPr>
          <p:cNvSpPr txBox="1"/>
          <p:nvPr/>
        </p:nvSpPr>
        <p:spPr>
          <a:xfrm>
            <a:off x="727075" y="1227690"/>
            <a:ext cx="10737853"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巴勒斯坦人是谁？他们来自哪里？</a:t>
            </a:r>
          </a:p>
        </p:txBody>
      </p:sp>
    </p:spTree>
    <p:extLst>
      <p:ext uri="{BB962C8B-B14F-4D97-AF65-F5344CB8AC3E}">
        <p14:creationId xmlns:p14="http://schemas.microsoft.com/office/powerpoint/2010/main" val="807298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6CD5F-7270-7175-3F77-9F17A3DADF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10B8E1-BD7E-A870-0B03-22F4503F4994}"/>
              </a:ext>
            </a:extLst>
          </p:cNvPr>
          <p:cNvSpPr txBox="1"/>
          <p:nvPr/>
        </p:nvSpPr>
        <p:spPr>
          <a:xfrm>
            <a:off x="727075" y="1320716"/>
            <a:ext cx="1066482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1850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年，巴勒斯坦只有约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13000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名犹太人，约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350000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名阿拉伯人和其他人。</a:t>
            </a:r>
            <a:endParaRPr kumimoji="0" lang="en-US" altLang="zh-CN"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pic>
        <p:nvPicPr>
          <p:cNvPr id="3074" name="Picture 2" descr="Yohanan Ben Zakai's Sephardic Synagogue, Jerusalem, 1893.">
            <a:extLst>
              <a:ext uri="{FF2B5EF4-FFF2-40B4-BE49-F238E27FC236}">
                <a16:creationId xmlns:a16="http://schemas.microsoft.com/office/drawing/2014/main" id="{6DB52251-560F-958B-C8E4-39F55ADF2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85" y="2570747"/>
            <a:ext cx="5435097" cy="33919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affa Gate in Jerusalem's Old City, toward the end of the Ottoman Empire's control over Palestine.">
            <a:extLst>
              <a:ext uri="{FF2B5EF4-FFF2-40B4-BE49-F238E27FC236}">
                <a16:creationId xmlns:a16="http://schemas.microsoft.com/office/drawing/2014/main" id="{271E1AD3-38AF-D9D4-52F4-C22717503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912" y="2570747"/>
            <a:ext cx="5087855" cy="3391903"/>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3">
            <a:extLst>
              <a:ext uri="{FF2B5EF4-FFF2-40B4-BE49-F238E27FC236}">
                <a16:creationId xmlns:a16="http://schemas.microsoft.com/office/drawing/2014/main" id="{797AE5A7-9542-16F9-C439-776C047BD764}"/>
              </a:ext>
            </a:extLst>
          </p:cNvPr>
          <p:cNvSpPr>
            <a:spLocks noGrp="1"/>
          </p:cNvSpPr>
          <p:nvPr>
            <p:ph type="title"/>
          </p:nvPr>
        </p:nvSpPr>
        <p:spPr/>
        <p:txBody>
          <a:bodyPr/>
          <a:lstStyle/>
          <a:p>
            <a:r>
              <a:rPr lang="zh-CN" altLang="en-US" dirty="0"/>
              <a:t>六</a:t>
            </a:r>
            <a:r>
              <a:rPr lang="en-US" altLang="zh-CN" dirty="0"/>
              <a:t>. </a:t>
            </a:r>
            <a:r>
              <a:rPr lang="zh-CN" altLang="en-US" dirty="0"/>
              <a:t>巴勒斯坦问题的背景是什么？</a:t>
            </a:r>
          </a:p>
        </p:txBody>
      </p:sp>
      <p:sp>
        <p:nvSpPr>
          <p:cNvPr id="2" name="文本框 1">
            <a:extLst>
              <a:ext uri="{FF2B5EF4-FFF2-40B4-BE49-F238E27FC236}">
                <a16:creationId xmlns:a16="http://schemas.microsoft.com/office/drawing/2014/main" id="{A85782D1-D525-7EEF-4F92-9BEB2EC146CF}"/>
              </a:ext>
            </a:extLst>
          </p:cNvPr>
          <p:cNvSpPr txBox="1"/>
          <p:nvPr/>
        </p:nvSpPr>
        <p:spPr>
          <a:xfrm>
            <a:off x="1722804" y="5533460"/>
            <a:ext cx="3344983" cy="400110"/>
          </a:xfrm>
          <a:prstGeom prst="rect">
            <a:avLst/>
          </a:prstGeom>
          <a:noFill/>
        </p:spPr>
        <p:txBody>
          <a:bodyPr wrap="square">
            <a:spAutoFit/>
          </a:bodyPr>
          <a:lstStyle>
            <a:defPPr>
              <a:defRPr lang="en-US"/>
            </a:defPPr>
            <a:lvl1pPr algn="ctr">
              <a:defRPr>
                <a:solidFill>
                  <a:srgbClr val="FFFF00"/>
                </a:solidFill>
                <a:latin typeface="arial" panose="020B0604020202020204" pitchFamily="34" charset="0"/>
                <a:ea typeface="微软雅黑" panose="020B0503020204020204" pitchFamily="34" charset="-122"/>
              </a:defRPr>
            </a:lvl1pPr>
          </a:lstStyle>
          <a:p>
            <a:r>
              <a:rPr lang="en-US" altLang="zh-CN" sz="2000" b="1" dirty="0">
                <a:effectLst>
                  <a:outerShdw blurRad="38100" dist="38100" dir="2700000" algn="tl">
                    <a:srgbClr val="000000">
                      <a:alpha val="43137"/>
                    </a:srgbClr>
                  </a:outerShdw>
                </a:effectLst>
              </a:rPr>
              <a:t>19</a:t>
            </a:r>
            <a:r>
              <a:rPr lang="zh-CN" altLang="en-US" sz="2000" b="1" dirty="0">
                <a:effectLst>
                  <a:outerShdw blurRad="38100" dist="38100" dir="2700000" algn="tl">
                    <a:srgbClr val="000000">
                      <a:alpha val="43137"/>
                    </a:srgbClr>
                  </a:outerShdw>
                </a:effectLst>
              </a:rPr>
              <a:t>世纪，会堂里的犹太人</a:t>
            </a:r>
          </a:p>
        </p:txBody>
      </p:sp>
      <p:sp>
        <p:nvSpPr>
          <p:cNvPr id="5" name="文本框 4">
            <a:extLst>
              <a:ext uri="{FF2B5EF4-FFF2-40B4-BE49-F238E27FC236}">
                <a16:creationId xmlns:a16="http://schemas.microsoft.com/office/drawing/2014/main" id="{154DDAA4-658D-61EB-CE80-CBDE112FC463}"/>
              </a:ext>
            </a:extLst>
          </p:cNvPr>
          <p:cNvSpPr txBox="1"/>
          <p:nvPr/>
        </p:nvSpPr>
        <p:spPr>
          <a:xfrm>
            <a:off x="7296497" y="5533460"/>
            <a:ext cx="3344983" cy="400110"/>
          </a:xfrm>
          <a:prstGeom prst="rect">
            <a:avLst/>
          </a:prstGeom>
          <a:noFill/>
        </p:spPr>
        <p:txBody>
          <a:bodyPr wrap="square">
            <a:spAutoFit/>
          </a:bodyPr>
          <a:lstStyle>
            <a:defPPr>
              <a:defRPr lang="en-US"/>
            </a:defPPr>
            <a:lvl1pPr algn="ctr">
              <a:defRPr>
                <a:solidFill>
                  <a:srgbClr val="FFFF00"/>
                </a:solidFill>
                <a:latin typeface="arial" panose="020B0604020202020204" pitchFamily="34" charset="0"/>
                <a:ea typeface="微软雅黑" panose="020B0503020204020204" pitchFamily="34" charset="-122"/>
              </a:defRPr>
            </a:lvl1pPr>
          </a:lstStyle>
          <a:p>
            <a:r>
              <a:rPr lang="en-US" altLang="zh-CN" sz="2000" b="1" dirty="0">
                <a:effectLst>
                  <a:outerShdw blurRad="38100" dist="38100" dir="2700000" algn="tl">
                    <a:srgbClr val="000000">
                      <a:alpha val="43137"/>
                    </a:srgbClr>
                  </a:outerShdw>
                </a:effectLst>
              </a:rPr>
              <a:t>19</a:t>
            </a:r>
            <a:r>
              <a:rPr lang="zh-CN" altLang="en-US" sz="2000" b="1" dirty="0">
                <a:effectLst>
                  <a:outerShdw blurRad="38100" dist="38100" dir="2700000" algn="tl">
                    <a:srgbClr val="000000">
                      <a:alpha val="43137"/>
                    </a:srgbClr>
                  </a:outerShdw>
                </a:effectLst>
              </a:rPr>
              <a:t>世纪，集市上的阿拉伯人</a:t>
            </a:r>
          </a:p>
        </p:txBody>
      </p:sp>
    </p:spTree>
    <p:extLst>
      <p:ext uri="{BB962C8B-B14F-4D97-AF65-F5344CB8AC3E}">
        <p14:creationId xmlns:p14="http://schemas.microsoft.com/office/powerpoint/2010/main" val="774175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8F13E-2D96-2779-4F9F-005C4137CC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E17E6ED-565D-D4DF-2D0E-2D41DC17693B}"/>
              </a:ext>
            </a:extLst>
          </p:cNvPr>
          <p:cNvSpPr txBox="1"/>
          <p:nvPr/>
        </p:nvSpPr>
        <p:spPr>
          <a:xfrm>
            <a:off x="727075" y="1173122"/>
            <a:ext cx="103626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19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世纪末，少数犹太人在巴勒斯坦购买了土地，并逐步迁入。</a:t>
            </a:r>
            <a:endParaRPr kumimoji="0" lang="en-US" altLang="zh-CN"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pic>
        <p:nvPicPr>
          <p:cNvPr id="2050" name="Picture 2" descr="The first Aliyah, early Jewish immigrants to Ottoman Palestine, 1882-1903. World History Archive / Alamy Stock Photo.">
            <a:extLst>
              <a:ext uri="{FF2B5EF4-FFF2-40B4-BE49-F238E27FC236}">
                <a16:creationId xmlns:a16="http://schemas.microsoft.com/office/drawing/2014/main" id="{4EA5612C-0F0C-C21D-7B91-1A26E10029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66" b="5497"/>
          <a:stretch/>
        </p:blipFill>
        <p:spPr bwMode="auto">
          <a:xfrm>
            <a:off x="2150645" y="1943100"/>
            <a:ext cx="7890710" cy="4604364"/>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3">
            <a:extLst>
              <a:ext uri="{FF2B5EF4-FFF2-40B4-BE49-F238E27FC236}">
                <a16:creationId xmlns:a16="http://schemas.microsoft.com/office/drawing/2014/main" id="{671E3916-91FD-571D-B9ED-AB9ECB084FDA}"/>
              </a:ext>
            </a:extLst>
          </p:cNvPr>
          <p:cNvSpPr>
            <a:spLocks noGrp="1"/>
          </p:cNvSpPr>
          <p:nvPr>
            <p:ph type="title"/>
          </p:nvPr>
        </p:nvSpPr>
        <p:spPr/>
        <p:txBody>
          <a:bodyPr/>
          <a:lstStyle/>
          <a:p>
            <a:r>
              <a:rPr lang="zh-CN" altLang="en-US" dirty="0"/>
              <a:t>六</a:t>
            </a:r>
            <a:r>
              <a:rPr lang="en-US" altLang="zh-CN" dirty="0"/>
              <a:t>. </a:t>
            </a:r>
            <a:r>
              <a:rPr lang="zh-CN" altLang="en-US" dirty="0"/>
              <a:t>巴勒斯坦问题的背景是什么？</a:t>
            </a:r>
          </a:p>
        </p:txBody>
      </p:sp>
    </p:spTree>
    <p:extLst>
      <p:ext uri="{BB962C8B-B14F-4D97-AF65-F5344CB8AC3E}">
        <p14:creationId xmlns:p14="http://schemas.microsoft.com/office/powerpoint/2010/main" val="2798328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EC0E7-0479-5397-4431-28AE7DEA9A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8F44B7D-5F02-7DA5-7371-80DA24A180E7}"/>
              </a:ext>
            </a:extLst>
          </p:cNvPr>
          <p:cNvSpPr txBox="1"/>
          <p:nvPr/>
        </p:nvSpPr>
        <p:spPr>
          <a:xfrm>
            <a:off x="5046257" y="1561902"/>
            <a:ext cx="618651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这是一个政治问题，我们作为基督徒不应该参与其中，也不应该有偏见。</a:t>
            </a:r>
            <a:endParaRPr kumimoji="0" lang="en-US" altLang="zh-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8" name="TextBox 1">
            <a:extLst>
              <a:ext uri="{FF2B5EF4-FFF2-40B4-BE49-F238E27FC236}">
                <a16:creationId xmlns:a16="http://schemas.microsoft.com/office/drawing/2014/main" id="{5B9EBB32-813B-E12A-0CC9-7A9C0DE0537A}"/>
              </a:ext>
            </a:extLst>
          </p:cNvPr>
          <p:cNvSpPr txBox="1"/>
          <p:nvPr/>
        </p:nvSpPr>
        <p:spPr>
          <a:xfrm>
            <a:off x="5046256" y="760859"/>
            <a:ext cx="6590857" cy="6463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4000" b="1">
                <a:solidFill>
                  <a:schemeClr val="bg1"/>
                </a:solidFill>
                <a:latin typeface="微软雅黑" panose="020B0503020204020204" pitchFamily="34" charset="-122"/>
                <a:ea typeface="微软雅黑" panose="020B0503020204020204" pitchFamily="34" charset="-122"/>
                <a:cs typeface="+mj-cs"/>
              </a:defRPr>
            </a:lvl1pPr>
          </a:lstStyle>
          <a:p>
            <a:r>
              <a:rPr lang="zh-CN" altLang="en-US" sz="3200" dirty="0">
                <a:solidFill>
                  <a:srgbClr val="D79F64"/>
                </a:solidFill>
              </a:rPr>
              <a:t>另一些基督徒说：</a:t>
            </a:r>
            <a:endParaRPr lang="en-US" sz="3200" dirty="0">
              <a:solidFill>
                <a:srgbClr val="D79F64"/>
              </a:solidFill>
            </a:endParaRPr>
          </a:p>
        </p:txBody>
      </p:sp>
      <p:sp>
        <p:nvSpPr>
          <p:cNvPr id="16" name="TextBox 2">
            <a:extLst>
              <a:ext uri="{FF2B5EF4-FFF2-40B4-BE49-F238E27FC236}">
                <a16:creationId xmlns:a16="http://schemas.microsoft.com/office/drawing/2014/main" id="{35F30819-2365-96F7-AF48-8B907274EC01}"/>
              </a:ext>
            </a:extLst>
          </p:cNvPr>
          <p:cNvSpPr txBox="1"/>
          <p:nvPr/>
        </p:nvSpPr>
        <p:spPr>
          <a:xfrm>
            <a:off x="5046257" y="3187830"/>
            <a:ext cx="6186512" cy="10772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现代以色列国并非所做的一切都是正确的。</a:t>
            </a:r>
            <a:endParaRPr kumimoji="0" lang="en-US" altLang="zh-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7" name="TextBox 2">
            <a:extLst>
              <a:ext uri="{FF2B5EF4-FFF2-40B4-BE49-F238E27FC236}">
                <a16:creationId xmlns:a16="http://schemas.microsoft.com/office/drawing/2014/main" id="{7D3F64F2-B5E7-22AB-C7B0-4C2BDD1E0E3F}"/>
              </a:ext>
            </a:extLst>
          </p:cNvPr>
          <p:cNvSpPr txBox="1"/>
          <p:nvPr/>
        </p:nvSpPr>
        <p:spPr>
          <a:xfrm>
            <a:off x="5046257" y="4363492"/>
            <a:ext cx="6186512"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在这场战争中，加沙有几万平民丧生，其中包括许多妇女和儿童。</a:t>
            </a:r>
          </a:p>
        </p:txBody>
      </p:sp>
      <p:grpSp>
        <p:nvGrpSpPr>
          <p:cNvPr id="18" name="组合 17">
            <a:extLst>
              <a:ext uri="{FF2B5EF4-FFF2-40B4-BE49-F238E27FC236}">
                <a16:creationId xmlns:a16="http://schemas.microsoft.com/office/drawing/2014/main" id="{7963F646-881D-0B52-B402-0674D7B46A45}"/>
              </a:ext>
            </a:extLst>
          </p:cNvPr>
          <p:cNvGrpSpPr/>
          <p:nvPr/>
        </p:nvGrpSpPr>
        <p:grpSpPr>
          <a:xfrm>
            <a:off x="0" y="1"/>
            <a:ext cx="4724400" cy="6857999"/>
            <a:chOff x="551467" y="0"/>
            <a:chExt cx="4144358" cy="6705603"/>
          </a:xfrm>
        </p:grpSpPr>
        <p:sp>
          <p:nvSpPr>
            <p:cNvPr id="19" name="等腰三角形 18">
              <a:extLst>
                <a:ext uri="{FF2B5EF4-FFF2-40B4-BE49-F238E27FC236}">
                  <a16:creationId xmlns:a16="http://schemas.microsoft.com/office/drawing/2014/main" id="{66D145F5-81EC-5DBC-427C-B098D21675F0}"/>
                </a:ext>
              </a:extLst>
            </p:cNvPr>
            <p:cNvSpPr/>
            <p:nvPr/>
          </p:nvSpPr>
          <p:spPr>
            <a:xfrm rot="5400000">
              <a:off x="533400" y="2543178"/>
              <a:ext cx="6705600" cy="1619250"/>
            </a:xfrm>
            <a:prstGeom prst="triangle">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CF61B255-D9B9-0D29-8194-EB0CB695B35E}"/>
                </a:ext>
              </a:extLst>
            </p:cNvPr>
            <p:cNvSpPr/>
            <p:nvPr/>
          </p:nvSpPr>
          <p:spPr>
            <a:xfrm>
              <a:off x="551467" y="0"/>
              <a:ext cx="2525108" cy="6705600"/>
            </a:xfrm>
            <a:prstGeom prst="rect">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1" name="标题 8">
            <a:extLst>
              <a:ext uri="{FF2B5EF4-FFF2-40B4-BE49-F238E27FC236}">
                <a16:creationId xmlns:a16="http://schemas.microsoft.com/office/drawing/2014/main" id="{4470B2E5-2398-1EC1-3F2D-20ABF665D535}"/>
              </a:ext>
            </a:extLst>
          </p:cNvPr>
          <p:cNvSpPr txBox="1">
            <a:spLocks/>
          </p:cNvSpPr>
          <p:nvPr/>
        </p:nvSpPr>
        <p:spPr>
          <a:xfrm>
            <a:off x="570701" y="2393344"/>
            <a:ext cx="3838575"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solidFill>
                  <a:schemeClr val="bg1"/>
                </a:solidFill>
                <a:latin typeface="微软雅黑" panose="020B0503020204020204" pitchFamily="34" charset="-122"/>
                <a:ea typeface="微软雅黑" panose="020B0503020204020204" pitchFamily="34" charset="-122"/>
              </a:rPr>
              <a:t>一些基督徒的</a:t>
            </a:r>
          </a:p>
        </p:txBody>
      </p:sp>
      <p:sp>
        <p:nvSpPr>
          <p:cNvPr id="22" name="标题 8">
            <a:extLst>
              <a:ext uri="{FF2B5EF4-FFF2-40B4-BE49-F238E27FC236}">
                <a16:creationId xmlns:a16="http://schemas.microsoft.com/office/drawing/2014/main" id="{1E6CA709-D051-74F1-EDA6-430859C6A309}"/>
              </a:ext>
            </a:extLst>
          </p:cNvPr>
          <p:cNvSpPr txBox="1">
            <a:spLocks/>
          </p:cNvSpPr>
          <p:nvPr/>
        </p:nvSpPr>
        <p:spPr>
          <a:xfrm>
            <a:off x="959232" y="3428999"/>
            <a:ext cx="3838575"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8800" b="1" dirty="0">
                <a:solidFill>
                  <a:schemeClr val="bg1"/>
                </a:solidFill>
                <a:latin typeface="微软雅黑" panose="020B0503020204020204" pitchFamily="34" charset="-122"/>
                <a:ea typeface="微软雅黑" panose="020B0503020204020204" pitchFamily="34" charset="-122"/>
              </a:rPr>
              <a:t>观点</a:t>
            </a:r>
          </a:p>
        </p:txBody>
      </p:sp>
    </p:spTree>
    <p:extLst>
      <p:ext uri="{BB962C8B-B14F-4D97-AF65-F5344CB8AC3E}">
        <p14:creationId xmlns:p14="http://schemas.microsoft.com/office/powerpoint/2010/main" val="24797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121B2-50B4-821F-8EFD-106EEA2348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1701DC7-9ECC-588F-6C47-4B4C17B6C9DC}"/>
              </a:ext>
            </a:extLst>
          </p:cNvPr>
          <p:cNvSpPr txBox="1"/>
          <p:nvPr/>
        </p:nvSpPr>
        <p:spPr>
          <a:xfrm>
            <a:off x="727075" y="1173122"/>
            <a:ext cx="1063098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后来，大约在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1936-1947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年（希特勒的大屠杀期间和之后），许多犹太人突然来到巴勒斯坦，急切地寻找一个安全的地方。他们与巴勒斯坦人发生了冲突。</a:t>
            </a:r>
            <a:endParaRPr kumimoji="0" lang="en-US" altLang="zh-CN"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pic>
        <p:nvPicPr>
          <p:cNvPr id="4098" name="Picture 2">
            <a:extLst>
              <a:ext uri="{FF2B5EF4-FFF2-40B4-BE49-F238E27FC236}">
                <a16:creationId xmlns:a16="http://schemas.microsoft.com/office/drawing/2014/main" id="{CE87EE85-55E8-D88F-D7EB-5073D9E14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40" y="2766359"/>
            <a:ext cx="453087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98EF01-555C-DF92-B6A2-D135B53C3ECB}"/>
              </a:ext>
            </a:extLst>
          </p:cNvPr>
          <p:cNvPicPr>
            <a:picLocks noChangeAspect="1"/>
          </p:cNvPicPr>
          <p:nvPr/>
        </p:nvPicPr>
        <p:blipFill>
          <a:blip r:embed="rId4"/>
          <a:stretch>
            <a:fillRect/>
          </a:stretch>
        </p:blipFill>
        <p:spPr>
          <a:xfrm>
            <a:off x="6484218" y="2766359"/>
            <a:ext cx="4669557" cy="3067050"/>
          </a:xfrm>
          <a:prstGeom prst="rect">
            <a:avLst/>
          </a:prstGeom>
        </p:spPr>
      </p:pic>
      <p:pic>
        <p:nvPicPr>
          <p:cNvPr id="4" name="Picture 3">
            <a:extLst>
              <a:ext uri="{FF2B5EF4-FFF2-40B4-BE49-F238E27FC236}">
                <a16:creationId xmlns:a16="http://schemas.microsoft.com/office/drawing/2014/main" id="{5C16A14E-E731-F3C1-E086-9FA81E27C699}"/>
              </a:ext>
            </a:extLst>
          </p:cNvPr>
          <p:cNvPicPr>
            <a:picLocks noChangeAspect="1"/>
          </p:cNvPicPr>
          <p:nvPr/>
        </p:nvPicPr>
        <p:blipFill>
          <a:blip r:embed="rId5"/>
          <a:stretch>
            <a:fillRect/>
          </a:stretch>
        </p:blipFill>
        <p:spPr>
          <a:xfrm>
            <a:off x="3844925" y="3317730"/>
            <a:ext cx="4191000" cy="3067050"/>
          </a:xfrm>
          <a:prstGeom prst="rect">
            <a:avLst/>
          </a:prstGeom>
        </p:spPr>
      </p:pic>
      <p:sp>
        <p:nvSpPr>
          <p:cNvPr id="6" name="标题 5">
            <a:extLst>
              <a:ext uri="{FF2B5EF4-FFF2-40B4-BE49-F238E27FC236}">
                <a16:creationId xmlns:a16="http://schemas.microsoft.com/office/drawing/2014/main" id="{70275F2E-5702-1D15-8208-88B8FD2D6FCB}"/>
              </a:ext>
            </a:extLst>
          </p:cNvPr>
          <p:cNvSpPr>
            <a:spLocks noGrp="1"/>
          </p:cNvSpPr>
          <p:nvPr>
            <p:ph type="title"/>
          </p:nvPr>
        </p:nvSpPr>
        <p:spPr/>
        <p:txBody>
          <a:bodyPr/>
          <a:lstStyle/>
          <a:p>
            <a:r>
              <a:rPr lang="zh-CN" altLang="en-US" dirty="0"/>
              <a:t>六</a:t>
            </a:r>
            <a:r>
              <a:rPr lang="en-US" altLang="zh-CN" dirty="0"/>
              <a:t>. </a:t>
            </a:r>
            <a:r>
              <a:rPr lang="zh-CN" altLang="en-US" dirty="0"/>
              <a:t>巴勒斯坦问题的背景是什么？</a:t>
            </a:r>
          </a:p>
        </p:txBody>
      </p:sp>
    </p:spTree>
    <p:extLst>
      <p:ext uri="{BB962C8B-B14F-4D97-AF65-F5344CB8AC3E}">
        <p14:creationId xmlns:p14="http://schemas.microsoft.com/office/powerpoint/2010/main" val="123003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09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6BC2E-6745-DF74-6FC8-01E657DD14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B2AE88A-5009-C1E8-7B33-F5BF2606BE27}"/>
              </a:ext>
            </a:extLst>
          </p:cNvPr>
          <p:cNvSpPr txBox="1"/>
          <p:nvPr/>
        </p:nvSpPr>
        <p:spPr>
          <a:xfrm>
            <a:off x="727075" y="1173122"/>
            <a:ext cx="559752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1948</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年，犹太人宣布以色列独立复国，并遭到周边国家的攻击。巴勒斯坦</a:t>
            </a:r>
            <a:r>
              <a:rPr lang="zh-CN" altLang="en-US" sz="2800" dirty="0">
                <a:solidFill>
                  <a:prstClr val="black"/>
                </a:solidFill>
                <a:latin typeface="Microsoft YaHei" panose="020B0503020204020204" pitchFamily="34" charset="-122"/>
                <a:ea typeface="Microsoft YaHei" panose="020B0503020204020204" pitchFamily="34" charset="-122"/>
              </a:rPr>
              <a:t>地区</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被实际分割。</a:t>
            </a:r>
            <a:endParaRPr kumimoji="0" lang="en-US" altLang="zh-CN"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pic>
        <p:nvPicPr>
          <p:cNvPr id="4" name="图片 7">
            <a:extLst>
              <a:ext uri="{FF2B5EF4-FFF2-40B4-BE49-F238E27FC236}">
                <a16:creationId xmlns:a16="http://schemas.microsoft.com/office/drawing/2014/main" id="{98C8A2B0-A886-045A-0C7B-FCDE9AF476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3438" y="2741382"/>
            <a:ext cx="5257800" cy="3483625"/>
          </a:xfrm>
          <a:prstGeom prst="rect">
            <a:avLst/>
          </a:prstGeom>
          <a:noFill/>
        </p:spPr>
      </p:pic>
      <p:sp>
        <p:nvSpPr>
          <p:cNvPr id="8" name="标题 7">
            <a:extLst>
              <a:ext uri="{FF2B5EF4-FFF2-40B4-BE49-F238E27FC236}">
                <a16:creationId xmlns:a16="http://schemas.microsoft.com/office/drawing/2014/main" id="{5664B020-F643-F198-3252-2F4F69A223ED}"/>
              </a:ext>
            </a:extLst>
          </p:cNvPr>
          <p:cNvSpPr>
            <a:spLocks noGrp="1"/>
          </p:cNvSpPr>
          <p:nvPr>
            <p:ph type="title"/>
          </p:nvPr>
        </p:nvSpPr>
        <p:spPr/>
        <p:txBody>
          <a:bodyPr/>
          <a:lstStyle/>
          <a:p>
            <a:r>
              <a:rPr lang="zh-CN" altLang="en-US" dirty="0"/>
              <a:t>六</a:t>
            </a:r>
            <a:r>
              <a:rPr lang="en-US" altLang="zh-CN" dirty="0"/>
              <a:t>. </a:t>
            </a:r>
            <a:r>
              <a:rPr lang="zh-CN" altLang="en-US" dirty="0"/>
              <a:t>巴勒斯坦问题的背景是什么？</a:t>
            </a:r>
          </a:p>
        </p:txBody>
      </p:sp>
      <p:pic>
        <p:nvPicPr>
          <p:cNvPr id="9" name="图片 6">
            <a:extLst>
              <a:ext uri="{FF2B5EF4-FFF2-40B4-BE49-F238E27FC236}">
                <a16:creationId xmlns:a16="http://schemas.microsoft.com/office/drawing/2014/main" id="{E085917F-3FB1-24E0-102F-F81829FC05A6}"/>
              </a:ext>
            </a:extLst>
          </p:cNvPr>
          <p:cNvPicPr>
            <a:picLocks noChangeAspect="1"/>
          </p:cNvPicPr>
          <p:nvPr/>
        </p:nvPicPr>
        <p:blipFill rotWithShape="1">
          <a:blip r:embed="rId4">
            <a:extLst>
              <a:ext uri="{28A0092B-C50C-407E-A947-70E740481C1C}">
                <a14:useLocalDpi xmlns:a14="http://schemas.microsoft.com/office/drawing/2010/main" val="0"/>
              </a:ext>
            </a:extLst>
          </a:blip>
          <a:srcRect l="41732" r="9534" b="4445"/>
          <a:stretch/>
        </p:blipFill>
        <p:spPr>
          <a:xfrm>
            <a:off x="7065962" y="613828"/>
            <a:ext cx="4292600" cy="5611179"/>
          </a:xfrm>
          <a:prstGeom prst="rect">
            <a:avLst/>
          </a:prstGeom>
          <a:noFill/>
        </p:spPr>
      </p:pic>
    </p:spTree>
    <p:extLst>
      <p:ext uri="{BB962C8B-B14F-4D97-AF65-F5344CB8AC3E}">
        <p14:creationId xmlns:p14="http://schemas.microsoft.com/office/powerpoint/2010/main" val="64954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70743-1DCF-335A-A25D-8D4A3BEEA0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15715B-62EE-EE35-38C8-65866C522191}"/>
              </a:ext>
            </a:extLst>
          </p:cNvPr>
          <p:cNvSpPr txBox="1"/>
          <p:nvPr/>
        </p:nvSpPr>
        <p:spPr>
          <a:xfrm>
            <a:off x="727075" y="1173122"/>
            <a:ext cx="106775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自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1948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年以来，犹太人和巴勒斯坦人之间的冲突几乎</a:t>
            </a:r>
            <a:r>
              <a:rPr lang="zh-CN" altLang="en-US" sz="2800" dirty="0">
                <a:solidFill>
                  <a:prstClr val="black"/>
                </a:solidFill>
                <a:latin typeface="Microsoft YaHei" panose="020B0503020204020204" pitchFamily="34" charset="-122"/>
                <a:ea typeface="Microsoft YaHei" panose="020B0503020204020204" pitchFamily="34" charset="-122"/>
              </a:rPr>
              <a:t>从未中断过</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endParaRPr kumimoji="0" lang="en-US" altLang="zh-CN"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 name="标题 4">
            <a:extLst>
              <a:ext uri="{FF2B5EF4-FFF2-40B4-BE49-F238E27FC236}">
                <a16:creationId xmlns:a16="http://schemas.microsoft.com/office/drawing/2014/main" id="{62986F3A-46D9-86BC-359C-59D60DCE139F}"/>
              </a:ext>
            </a:extLst>
          </p:cNvPr>
          <p:cNvSpPr>
            <a:spLocks noGrp="1"/>
          </p:cNvSpPr>
          <p:nvPr>
            <p:ph type="title"/>
          </p:nvPr>
        </p:nvSpPr>
        <p:spPr/>
        <p:txBody>
          <a:bodyPr/>
          <a:lstStyle/>
          <a:p>
            <a:r>
              <a:rPr lang="zh-CN" altLang="en-US" dirty="0"/>
              <a:t>六</a:t>
            </a:r>
            <a:r>
              <a:rPr lang="en-US" altLang="zh-CN" dirty="0"/>
              <a:t>. </a:t>
            </a:r>
            <a:r>
              <a:rPr lang="zh-CN" altLang="en-US" dirty="0"/>
              <a:t>巴勒斯坦问题的背景是什么？</a:t>
            </a:r>
          </a:p>
        </p:txBody>
      </p:sp>
      <p:grpSp>
        <p:nvGrpSpPr>
          <p:cNvPr id="20" name="组合 19">
            <a:extLst>
              <a:ext uri="{FF2B5EF4-FFF2-40B4-BE49-F238E27FC236}">
                <a16:creationId xmlns:a16="http://schemas.microsoft.com/office/drawing/2014/main" id="{928E9E3D-418A-920E-B7F1-1B17CE42B7DB}"/>
              </a:ext>
            </a:extLst>
          </p:cNvPr>
          <p:cNvGrpSpPr/>
          <p:nvPr/>
        </p:nvGrpSpPr>
        <p:grpSpPr>
          <a:xfrm>
            <a:off x="787400" y="1968500"/>
            <a:ext cx="4989851" cy="3251200"/>
            <a:chOff x="787400" y="1968500"/>
            <a:chExt cx="4989851" cy="3251200"/>
          </a:xfrm>
        </p:grpSpPr>
        <p:pic>
          <p:nvPicPr>
            <p:cNvPr id="7" name="图片 6" descr="一群骑马的警察&#10;&#10;描述已自动生成">
              <a:extLst>
                <a:ext uri="{FF2B5EF4-FFF2-40B4-BE49-F238E27FC236}">
                  <a16:creationId xmlns:a16="http://schemas.microsoft.com/office/drawing/2014/main" id="{5E84BF40-2A1E-213C-630C-8EBDDB900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0" y="1968500"/>
              <a:ext cx="4989851" cy="3251200"/>
            </a:xfrm>
            <a:prstGeom prst="rect">
              <a:avLst/>
            </a:prstGeom>
          </p:spPr>
        </p:pic>
        <p:sp>
          <p:nvSpPr>
            <p:cNvPr id="14" name="文本框 13">
              <a:extLst>
                <a:ext uri="{FF2B5EF4-FFF2-40B4-BE49-F238E27FC236}">
                  <a16:creationId xmlns:a16="http://schemas.microsoft.com/office/drawing/2014/main" id="{D839A96D-6C95-4B39-E60B-CE7C97408153}"/>
                </a:ext>
              </a:extLst>
            </p:cNvPr>
            <p:cNvSpPr txBox="1"/>
            <p:nvPr/>
          </p:nvSpPr>
          <p:spPr>
            <a:xfrm>
              <a:off x="805489" y="4850368"/>
              <a:ext cx="1565562" cy="369332"/>
            </a:xfrm>
            <a:prstGeom prst="rect">
              <a:avLst/>
            </a:prstGeom>
            <a:noFill/>
          </p:spPr>
          <p:txBody>
            <a:bodyPr wrap="square">
              <a:spAutoFit/>
            </a:bodyPr>
            <a:lstStyle/>
            <a:p>
              <a:r>
                <a:rPr lang="en-US" altLang="zh-CN" b="0" i="0" dirty="0">
                  <a:solidFill>
                    <a:srgbClr val="FFFF00"/>
                  </a:solidFill>
                  <a:effectLst/>
                  <a:latin typeface="arial" panose="020B0604020202020204" pitchFamily="34" charset="0"/>
                </a:rPr>
                <a:t>1987-1993</a:t>
              </a:r>
              <a:endParaRPr lang="zh-CN" altLang="en-US" dirty="0">
                <a:solidFill>
                  <a:srgbClr val="FFFF00"/>
                </a:solidFill>
              </a:endParaRPr>
            </a:p>
          </p:txBody>
        </p:sp>
      </p:grpSp>
      <p:grpSp>
        <p:nvGrpSpPr>
          <p:cNvPr id="21" name="组合 20">
            <a:extLst>
              <a:ext uri="{FF2B5EF4-FFF2-40B4-BE49-F238E27FC236}">
                <a16:creationId xmlns:a16="http://schemas.microsoft.com/office/drawing/2014/main" id="{FFB70DEA-583D-C5EB-EA23-A5D12B9F1216}"/>
              </a:ext>
            </a:extLst>
          </p:cNvPr>
          <p:cNvGrpSpPr/>
          <p:nvPr/>
        </p:nvGrpSpPr>
        <p:grpSpPr>
          <a:xfrm>
            <a:off x="2606676" y="2513357"/>
            <a:ext cx="4876799" cy="3251199"/>
            <a:chOff x="2606676" y="2513357"/>
            <a:chExt cx="4876799" cy="3251199"/>
          </a:xfrm>
        </p:grpSpPr>
        <p:pic>
          <p:nvPicPr>
            <p:cNvPr id="9" name="图片 8" descr="城市街道与高楼大厦的卡车&#10;&#10;描述已自动生成">
              <a:extLst>
                <a:ext uri="{FF2B5EF4-FFF2-40B4-BE49-F238E27FC236}">
                  <a16:creationId xmlns:a16="http://schemas.microsoft.com/office/drawing/2014/main" id="{44804B89-71DB-8C17-9D76-B96A9F1AB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676" y="2513357"/>
              <a:ext cx="4876799" cy="3251199"/>
            </a:xfrm>
            <a:prstGeom prst="rect">
              <a:avLst/>
            </a:prstGeom>
          </p:spPr>
        </p:pic>
        <p:sp>
          <p:nvSpPr>
            <p:cNvPr id="15" name="文本框 14">
              <a:extLst>
                <a:ext uri="{FF2B5EF4-FFF2-40B4-BE49-F238E27FC236}">
                  <a16:creationId xmlns:a16="http://schemas.microsoft.com/office/drawing/2014/main" id="{7FDAFD7F-7263-9E52-02A1-D0D96F88A056}"/>
                </a:ext>
              </a:extLst>
            </p:cNvPr>
            <p:cNvSpPr txBox="1"/>
            <p:nvPr/>
          </p:nvSpPr>
          <p:spPr>
            <a:xfrm>
              <a:off x="2691727" y="5365830"/>
              <a:ext cx="1565562" cy="369332"/>
            </a:xfrm>
            <a:prstGeom prst="rect">
              <a:avLst/>
            </a:prstGeom>
            <a:noFill/>
          </p:spPr>
          <p:txBody>
            <a:bodyPr wrap="square">
              <a:spAutoFit/>
            </a:bodyPr>
            <a:lstStyle/>
            <a:p>
              <a:r>
                <a:rPr lang="en-US" altLang="zh-CN" b="0" i="0" dirty="0">
                  <a:solidFill>
                    <a:srgbClr val="FFFF00"/>
                  </a:solidFill>
                  <a:effectLst/>
                  <a:latin typeface="arial" panose="020B0604020202020204" pitchFamily="34" charset="0"/>
                </a:rPr>
                <a:t>2000-2005</a:t>
              </a:r>
              <a:endParaRPr lang="zh-CN" altLang="en-US" dirty="0">
                <a:solidFill>
                  <a:srgbClr val="FFFF00"/>
                </a:solidFill>
              </a:endParaRPr>
            </a:p>
          </p:txBody>
        </p:sp>
      </p:grpSp>
      <p:grpSp>
        <p:nvGrpSpPr>
          <p:cNvPr id="22" name="组合 21">
            <a:extLst>
              <a:ext uri="{FF2B5EF4-FFF2-40B4-BE49-F238E27FC236}">
                <a16:creationId xmlns:a16="http://schemas.microsoft.com/office/drawing/2014/main" id="{96A17BEC-EF8E-87BD-BC0D-3EBB6ECEF132}"/>
              </a:ext>
            </a:extLst>
          </p:cNvPr>
          <p:cNvGrpSpPr/>
          <p:nvPr/>
        </p:nvGrpSpPr>
        <p:grpSpPr>
          <a:xfrm>
            <a:off x="4294811" y="3058213"/>
            <a:ext cx="4989851" cy="3326567"/>
            <a:chOff x="4294811" y="3058213"/>
            <a:chExt cx="4989851" cy="3326567"/>
          </a:xfrm>
        </p:grpSpPr>
        <p:pic>
          <p:nvPicPr>
            <p:cNvPr id="11" name="图片 10" descr="建筑前的广场上有许多人&#10;&#10;中度可信度描述已自动生成">
              <a:extLst>
                <a:ext uri="{FF2B5EF4-FFF2-40B4-BE49-F238E27FC236}">
                  <a16:creationId xmlns:a16="http://schemas.microsoft.com/office/drawing/2014/main" id="{F838DCF5-0E6F-CCCF-A821-BAEF748354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4811" y="3058213"/>
              <a:ext cx="4989851" cy="3326567"/>
            </a:xfrm>
            <a:prstGeom prst="rect">
              <a:avLst/>
            </a:prstGeom>
          </p:spPr>
        </p:pic>
        <p:sp>
          <p:nvSpPr>
            <p:cNvPr id="16" name="文本框 15">
              <a:extLst>
                <a:ext uri="{FF2B5EF4-FFF2-40B4-BE49-F238E27FC236}">
                  <a16:creationId xmlns:a16="http://schemas.microsoft.com/office/drawing/2014/main" id="{661A6D1B-AFAC-99ED-340F-7F79C0C96A5B}"/>
                </a:ext>
              </a:extLst>
            </p:cNvPr>
            <p:cNvSpPr txBox="1"/>
            <p:nvPr/>
          </p:nvSpPr>
          <p:spPr>
            <a:xfrm>
              <a:off x="4374863" y="5988082"/>
              <a:ext cx="2039886" cy="369332"/>
            </a:xfrm>
            <a:prstGeom prst="rect">
              <a:avLst/>
            </a:prstGeom>
            <a:noFill/>
          </p:spPr>
          <p:txBody>
            <a:bodyPr wrap="square">
              <a:spAutoFit/>
            </a:bodyPr>
            <a:lstStyle/>
            <a:p>
              <a:r>
                <a:rPr lang="en-US" altLang="zh-CN" b="0" i="0" dirty="0">
                  <a:solidFill>
                    <a:srgbClr val="FFFF00"/>
                  </a:solidFill>
                  <a:effectLst/>
                  <a:latin typeface="arial" panose="020B0604020202020204" pitchFamily="34" charset="0"/>
                </a:rPr>
                <a:t>2008-2009</a:t>
              </a:r>
              <a:r>
                <a:rPr lang="zh-CN" altLang="en-US" b="0" i="0" dirty="0">
                  <a:solidFill>
                    <a:srgbClr val="FFFF00"/>
                  </a:solidFill>
                  <a:effectLst/>
                  <a:latin typeface="arial" panose="020B0604020202020204" pitchFamily="34" charset="0"/>
                </a:rPr>
                <a:t>、</a:t>
              </a:r>
              <a:r>
                <a:rPr lang="en-US" altLang="zh-CN" b="0" i="0" dirty="0">
                  <a:solidFill>
                    <a:srgbClr val="FFFF00"/>
                  </a:solidFill>
                  <a:effectLst/>
                  <a:latin typeface="arial" panose="020B0604020202020204" pitchFamily="34" charset="0"/>
                </a:rPr>
                <a:t>2014</a:t>
              </a:r>
              <a:endParaRPr lang="zh-CN" altLang="en-US" dirty="0">
                <a:solidFill>
                  <a:srgbClr val="FFFF00"/>
                </a:solidFill>
              </a:endParaRPr>
            </a:p>
          </p:txBody>
        </p:sp>
      </p:grpSp>
      <p:grpSp>
        <p:nvGrpSpPr>
          <p:cNvPr id="23" name="组合 22">
            <a:extLst>
              <a:ext uri="{FF2B5EF4-FFF2-40B4-BE49-F238E27FC236}">
                <a16:creationId xmlns:a16="http://schemas.microsoft.com/office/drawing/2014/main" id="{A596B60E-AE72-16B7-1C86-CA92D1BABD6E}"/>
              </a:ext>
            </a:extLst>
          </p:cNvPr>
          <p:cNvGrpSpPr/>
          <p:nvPr/>
        </p:nvGrpSpPr>
        <p:grpSpPr>
          <a:xfrm>
            <a:off x="6448399" y="1968500"/>
            <a:ext cx="4922550" cy="3326567"/>
            <a:chOff x="6448399" y="1968500"/>
            <a:chExt cx="4922550" cy="3326567"/>
          </a:xfrm>
        </p:grpSpPr>
        <p:pic>
          <p:nvPicPr>
            <p:cNvPr id="12" name="图片 11">
              <a:extLst>
                <a:ext uri="{FF2B5EF4-FFF2-40B4-BE49-F238E27FC236}">
                  <a16:creationId xmlns:a16="http://schemas.microsoft.com/office/drawing/2014/main" id="{EECB2F4F-84F9-7301-4452-789EC3EC6AD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48399" y="1968500"/>
              <a:ext cx="4922550" cy="3326567"/>
            </a:xfrm>
            <a:prstGeom prst="rect">
              <a:avLst/>
            </a:prstGeom>
          </p:spPr>
        </p:pic>
        <p:sp>
          <p:nvSpPr>
            <p:cNvPr id="17" name="文本框 16">
              <a:extLst>
                <a:ext uri="{FF2B5EF4-FFF2-40B4-BE49-F238E27FC236}">
                  <a16:creationId xmlns:a16="http://schemas.microsoft.com/office/drawing/2014/main" id="{90D6AC8D-70D9-BD5D-DA0B-4E436979F9B5}"/>
                </a:ext>
              </a:extLst>
            </p:cNvPr>
            <p:cNvSpPr txBox="1"/>
            <p:nvPr/>
          </p:nvSpPr>
          <p:spPr>
            <a:xfrm>
              <a:off x="6491911" y="4922682"/>
              <a:ext cx="1565562" cy="369332"/>
            </a:xfrm>
            <a:prstGeom prst="rect">
              <a:avLst/>
            </a:prstGeom>
            <a:noFill/>
          </p:spPr>
          <p:txBody>
            <a:bodyPr wrap="square">
              <a:spAutoFit/>
            </a:bodyPr>
            <a:lstStyle/>
            <a:p>
              <a:r>
                <a:rPr lang="en-US" altLang="zh-CN" b="0" i="0" dirty="0">
                  <a:solidFill>
                    <a:srgbClr val="FFFF00"/>
                  </a:solidFill>
                  <a:effectLst/>
                  <a:latin typeface="arial" panose="020B0604020202020204" pitchFamily="34" charset="0"/>
                </a:rPr>
                <a:t>2023</a:t>
              </a:r>
              <a:r>
                <a:rPr lang="zh-CN" altLang="en-US" dirty="0">
                  <a:solidFill>
                    <a:srgbClr val="FFFF00"/>
                  </a:solidFill>
                  <a:latin typeface="微软雅黑" panose="020B0503020204020204" pitchFamily="34" charset="-122"/>
                  <a:ea typeface="微软雅黑" panose="020B0503020204020204" pitchFamily="34" charset="-122"/>
                </a:rPr>
                <a:t>至今</a:t>
              </a:r>
            </a:p>
          </p:txBody>
        </p:sp>
      </p:grpSp>
    </p:spTree>
    <p:extLst>
      <p:ext uri="{BB962C8B-B14F-4D97-AF65-F5344CB8AC3E}">
        <p14:creationId xmlns:p14="http://schemas.microsoft.com/office/powerpoint/2010/main" val="252902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2EE22-84DA-8929-C141-6D2B43C6957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1E74D53-3500-2BCD-C0AA-EBBB1E8305C5}"/>
              </a:ext>
            </a:extLst>
          </p:cNvPr>
          <p:cNvSpPr txBox="1"/>
          <p:nvPr/>
        </p:nvSpPr>
        <p:spPr>
          <a:xfrm>
            <a:off x="727075" y="1173122"/>
            <a:ext cx="10741025" cy="1615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神希望犹太人如何对待巴勒斯坦人？</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旧约中，神重复命令犹太人要平等公正地对待生活在他们领土上的非犹太人，甚至要特别善待有需要的外来人：</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标题 3">
            <a:extLst>
              <a:ext uri="{FF2B5EF4-FFF2-40B4-BE49-F238E27FC236}">
                <a16:creationId xmlns:a16="http://schemas.microsoft.com/office/drawing/2014/main" id="{8D22B956-D37B-F415-3FD5-CD14C7AAAD6D}"/>
              </a:ext>
            </a:extLst>
          </p:cNvPr>
          <p:cNvSpPr>
            <a:spLocks noGrp="1"/>
          </p:cNvSpPr>
          <p:nvPr>
            <p:ph type="title"/>
          </p:nvPr>
        </p:nvSpPr>
        <p:spPr/>
        <p:txBody>
          <a:bodyPr/>
          <a:lstStyle/>
          <a:p>
            <a:r>
              <a:rPr lang="zh-CN" altLang="en-US" dirty="0"/>
              <a:t>六</a:t>
            </a:r>
            <a:r>
              <a:rPr lang="en-US" altLang="zh-CN" dirty="0"/>
              <a:t>. </a:t>
            </a:r>
            <a:r>
              <a:rPr lang="zh-CN" altLang="en-US" dirty="0"/>
              <a:t>巴勒斯坦问题的背景是什么？</a:t>
            </a:r>
          </a:p>
        </p:txBody>
      </p:sp>
      <p:sp>
        <p:nvSpPr>
          <p:cNvPr id="5" name="TextBox 2">
            <a:extLst>
              <a:ext uri="{FF2B5EF4-FFF2-40B4-BE49-F238E27FC236}">
                <a16:creationId xmlns:a16="http://schemas.microsoft.com/office/drawing/2014/main" id="{A867F4A5-F266-DDC0-4FF0-C35856AF7CBB}"/>
              </a:ext>
            </a:extLst>
          </p:cNvPr>
          <p:cNvSpPr txBox="1"/>
          <p:nvPr/>
        </p:nvSpPr>
        <p:spPr>
          <a:xfrm>
            <a:off x="1169581" y="2884321"/>
            <a:ext cx="9920177" cy="1482650"/>
          </a:xfrm>
          <a:prstGeom prst="rect">
            <a:avLst/>
          </a:prstGeom>
          <a:noFill/>
        </p:spPr>
        <p:txBody>
          <a:bodyPr wrap="square" rtlCol="0">
            <a:spAutoFit/>
          </a:bodyPr>
          <a:lstStyle>
            <a:defPPr>
              <a:defRPr lang="en-US"/>
            </a:defPPr>
            <a:lvl1pPr defTabSz="685800">
              <a:lnSpc>
                <a:spcPts val="3660"/>
              </a:lnSpc>
              <a:defRPr sz="2800">
                <a:latin typeface="楷体" panose="02010609060101010101" pitchFamily="49" charset="-122"/>
                <a:ea typeface="楷体" panose="02010609060101010101" pitchFamily="49" charset="-122"/>
              </a:defRPr>
            </a:lvl1pPr>
          </a:lstStyle>
          <a:p>
            <a:r>
              <a:rPr lang="zh-CN" altLang="en-US" dirty="0"/>
              <a:t>利未记</a:t>
            </a:r>
            <a:r>
              <a:rPr lang="en-US" altLang="zh-CN" dirty="0"/>
              <a:t>33</a:t>
            </a:r>
            <a:r>
              <a:rPr lang="zh-CN" altLang="en-US" dirty="0"/>
              <a:t>：</a:t>
            </a:r>
            <a:r>
              <a:rPr lang="en-US" altLang="zh-CN" dirty="0"/>
              <a:t>33</a:t>
            </a:r>
            <a:r>
              <a:rPr lang="zh-CN" altLang="en-US" dirty="0"/>
              <a:t>若有外人在你们国中和你同居，就不可欺负他。</a:t>
            </a:r>
            <a:r>
              <a:rPr lang="en-US" altLang="zh-CN" dirty="0"/>
              <a:t>34</a:t>
            </a:r>
            <a:r>
              <a:rPr lang="zh-CN" altLang="en-US" dirty="0"/>
              <a:t>和你们同居的外人，你们要看他如本地人一样，并要爱他如己，因为你们在埃及地也作过寄居的</a:t>
            </a:r>
            <a:r>
              <a:rPr lang="en-US" altLang="zh-CN" dirty="0"/>
              <a:t>……</a:t>
            </a:r>
          </a:p>
        </p:txBody>
      </p:sp>
      <p:sp>
        <p:nvSpPr>
          <p:cNvPr id="6" name="TextBox 2">
            <a:extLst>
              <a:ext uri="{FF2B5EF4-FFF2-40B4-BE49-F238E27FC236}">
                <a16:creationId xmlns:a16="http://schemas.microsoft.com/office/drawing/2014/main" id="{EB272333-B18D-D3F2-9DDB-67160005153B}"/>
              </a:ext>
            </a:extLst>
          </p:cNvPr>
          <p:cNvSpPr txBox="1"/>
          <p:nvPr/>
        </p:nvSpPr>
        <p:spPr>
          <a:xfrm>
            <a:off x="1169581" y="4365499"/>
            <a:ext cx="9920177" cy="508794"/>
          </a:xfrm>
          <a:prstGeom prst="rect">
            <a:avLst/>
          </a:prstGeom>
          <a:noFill/>
        </p:spPr>
        <p:txBody>
          <a:bodyPr wrap="square" rtlCol="0">
            <a:spAutoFit/>
          </a:bodyPr>
          <a:lstStyle>
            <a:defPPr>
              <a:defRPr lang="en-US"/>
            </a:defPPr>
            <a:lvl1pPr defTabSz="685800">
              <a:lnSpc>
                <a:spcPts val="3660"/>
              </a:lnSpc>
              <a:defRPr sz="2800">
                <a:latin typeface="楷体" panose="02010609060101010101" pitchFamily="49" charset="-122"/>
                <a:ea typeface="楷体" panose="02010609060101010101" pitchFamily="49" charset="-122"/>
              </a:defRPr>
            </a:lvl1pPr>
          </a:lstStyle>
          <a:p>
            <a:r>
              <a:rPr lang="zh-CN" altLang="en-US" dirty="0"/>
              <a:t>申命记</a:t>
            </a:r>
            <a:r>
              <a:rPr lang="en-US" altLang="zh-CN" dirty="0"/>
              <a:t>24</a:t>
            </a:r>
            <a:r>
              <a:rPr lang="zh-CN" altLang="en-US" dirty="0"/>
              <a:t>：</a:t>
            </a:r>
            <a:r>
              <a:rPr lang="en-US" altLang="zh-CN" dirty="0"/>
              <a:t>17</a:t>
            </a:r>
            <a:r>
              <a:rPr lang="zh-CN" altLang="en-US" dirty="0"/>
              <a:t>你不可向寄居的和孤儿屈枉正直</a:t>
            </a:r>
            <a:r>
              <a:rPr lang="en-US" altLang="zh-CN" dirty="0"/>
              <a:t>……</a:t>
            </a:r>
          </a:p>
        </p:txBody>
      </p:sp>
      <p:sp>
        <p:nvSpPr>
          <p:cNvPr id="7" name="TextBox 2">
            <a:extLst>
              <a:ext uri="{FF2B5EF4-FFF2-40B4-BE49-F238E27FC236}">
                <a16:creationId xmlns:a16="http://schemas.microsoft.com/office/drawing/2014/main" id="{0565E490-6F40-0DFE-8BDF-2C68BFDB42D4}"/>
              </a:ext>
            </a:extLst>
          </p:cNvPr>
          <p:cNvSpPr txBox="1"/>
          <p:nvPr/>
        </p:nvSpPr>
        <p:spPr>
          <a:xfrm>
            <a:off x="1169581" y="4955992"/>
            <a:ext cx="9920177" cy="1457771"/>
          </a:xfrm>
          <a:prstGeom prst="rect">
            <a:avLst/>
          </a:prstGeom>
          <a:noFill/>
        </p:spPr>
        <p:txBody>
          <a:bodyPr wrap="square" rtlCol="0">
            <a:spAutoFit/>
          </a:bodyPr>
          <a:lstStyle>
            <a:defPPr>
              <a:defRPr lang="en-US"/>
            </a:defPPr>
            <a:lvl1pPr defTabSz="685800">
              <a:lnSpc>
                <a:spcPts val="3660"/>
              </a:lnSpc>
              <a:defRPr sz="2800">
                <a:latin typeface="楷体" panose="02010609060101010101" pitchFamily="49" charset="-122"/>
                <a:ea typeface="楷体" panose="02010609060101010101" pitchFamily="49" charset="-122"/>
              </a:defRPr>
            </a:lvl1pPr>
          </a:lstStyle>
          <a:p>
            <a:r>
              <a:rPr lang="zh-CN" altLang="en-US" dirty="0"/>
              <a:t>申命记</a:t>
            </a:r>
            <a:r>
              <a:rPr lang="en-US" altLang="zh-CN" dirty="0"/>
              <a:t>10</a:t>
            </a:r>
            <a:r>
              <a:rPr lang="zh-CN" altLang="en-US" dirty="0"/>
              <a:t>：</a:t>
            </a:r>
            <a:r>
              <a:rPr lang="en-US" altLang="zh-CN" dirty="0"/>
              <a:t>17</a:t>
            </a:r>
            <a:r>
              <a:rPr lang="zh-CN" altLang="en-US" dirty="0"/>
              <a:t>因为耶和华你们的神</a:t>
            </a:r>
            <a:r>
              <a:rPr lang="en-US" altLang="zh-CN" dirty="0"/>
              <a:t>……</a:t>
            </a:r>
            <a:r>
              <a:rPr lang="zh-CN" altLang="en-US" dirty="0"/>
              <a:t>不以貌取人，也不受贿赂。</a:t>
            </a:r>
            <a:r>
              <a:rPr lang="en-US" altLang="zh-CN" dirty="0"/>
              <a:t>18</a:t>
            </a:r>
            <a:r>
              <a:rPr lang="zh-CN" altLang="en-US" dirty="0"/>
              <a:t>他为孤儿寡妇伸冤，又怜爱寄居的，赐给他衣食，</a:t>
            </a:r>
            <a:r>
              <a:rPr lang="en-US" altLang="zh-CN" dirty="0"/>
              <a:t>19</a:t>
            </a:r>
            <a:r>
              <a:rPr lang="zh-CN" altLang="en-US" dirty="0"/>
              <a:t>所以你们要怜爱寄居的</a:t>
            </a:r>
            <a:r>
              <a:rPr lang="en-US" altLang="zh-CN" dirty="0"/>
              <a:t>……</a:t>
            </a:r>
            <a:endParaRPr lang="zh-CN" altLang="en-US" dirty="0"/>
          </a:p>
        </p:txBody>
      </p:sp>
      <p:pic>
        <p:nvPicPr>
          <p:cNvPr id="2" name="23 利未记33章33至34节">
            <a:hlinkClick r:id="" action="ppaction://media"/>
            <a:extLst>
              <a:ext uri="{FF2B5EF4-FFF2-40B4-BE49-F238E27FC236}">
                <a16:creationId xmlns:a16="http://schemas.microsoft.com/office/drawing/2014/main" id="{73B9A0D0-C007-ED54-A12B-1AF19F3D4D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23806" y="526557"/>
            <a:ext cx="468000" cy="468000"/>
          </a:xfrm>
          <a:prstGeom prst="rect">
            <a:avLst/>
          </a:prstGeom>
        </p:spPr>
      </p:pic>
      <p:pic>
        <p:nvPicPr>
          <p:cNvPr id="11" name="24 申命记24章17节">
            <a:hlinkClick r:id="" action="ppaction://media"/>
            <a:extLst>
              <a:ext uri="{FF2B5EF4-FFF2-40B4-BE49-F238E27FC236}">
                <a16:creationId xmlns:a16="http://schemas.microsoft.com/office/drawing/2014/main" id="{A97060CE-FA2C-8654-AF9F-1FFF48C613C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310365" y="526557"/>
            <a:ext cx="468000" cy="468000"/>
          </a:xfrm>
          <a:prstGeom prst="rect">
            <a:avLst/>
          </a:prstGeom>
        </p:spPr>
      </p:pic>
      <p:pic>
        <p:nvPicPr>
          <p:cNvPr id="12" name="25 申命记10章17至19节">
            <a:hlinkClick r:id="" action="ppaction://media"/>
            <a:extLst>
              <a:ext uri="{FF2B5EF4-FFF2-40B4-BE49-F238E27FC236}">
                <a16:creationId xmlns:a16="http://schemas.microsoft.com/office/drawing/2014/main" id="{B7821CB4-D1AF-A5F7-53BB-93979486B23A}"/>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996925" y="526557"/>
            <a:ext cx="468000" cy="468000"/>
          </a:xfrm>
          <a:prstGeom prst="rect">
            <a:avLst/>
          </a:prstGeom>
        </p:spPr>
      </p:pic>
    </p:spTree>
    <p:extLst>
      <p:ext uri="{BB962C8B-B14F-4D97-AF65-F5344CB8AC3E}">
        <p14:creationId xmlns:p14="http://schemas.microsoft.com/office/powerpoint/2010/main" val="59184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168"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024"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12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audio>
              <p:cMediaNode vol="80000">
                <p:cTn id="32" fill="hold" display="0">
                  <p:stCondLst>
                    <p:cond delay="indefinite"/>
                  </p:stCondLst>
                  <p:endCondLst>
                    <p:cond evt="onStopAudio" delay="0">
                      <p:tgtEl>
                        <p:sldTgt/>
                      </p:tgtEl>
                    </p:cond>
                  </p:endCondLst>
                </p:cTn>
                <p:tgtEl>
                  <p:spTgt spid="11"/>
                </p:tgtEl>
              </p:cMediaNode>
            </p:audio>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790FE-D1AD-AE85-0D48-C6591B8CE9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1021AD-B7E5-D0BA-2FB1-0341182F79E0}"/>
              </a:ext>
            </a:extLst>
          </p:cNvPr>
          <p:cNvSpPr txBox="1"/>
          <p:nvPr/>
        </p:nvSpPr>
        <p:spPr>
          <a:xfrm>
            <a:off x="727074" y="1998622"/>
            <a:ext cx="7515225" cy="33393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以色列约有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250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万非犹太民族的以色列公民（大致位于地图上的</a:t>
            </a:r>
            <a:r>
              <a:rPr kumimoji="0" lang="zh-CN" altLang="en-US" sz="2800"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蓝色区域</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），占比超过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26%</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。其中包括约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200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万阿拉伯人。</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以色列通常给予他们与犹太公民相同的权利，包括投票权。在以色列议会（</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Knesset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）的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120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名议员中，近年来有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10-17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名是非犹太人。</a:t>
            </a:r>
          </a:p>
        </p:txBody>
      </p:sp>
      <p:sp>
        <p:nvSpPr>
          <p:cNvPr id="4" name="标题 3">
            <a:extLst>
              <a:ext uri="{FF2B5EF4-FFF2-40B4-BE49-F238E27FC236}">
                <a16:creationId xmlns:a16="http://schemas.microsoft.com/office/drawing/2014/main" id="{A533A482-B242-47D9-A5E0-E46F1BD2719E}"/>
              </a:ext>
            </a:extLst>
          </p:cNvPr>
          <p:cNvSpPr>
            <a:spLocks noGrp="1"/>
          </p:cNvSpPr>
          <p:nvPr>
            <p:ph type="title"/>
          </p:nvPr>
        </p:nvSpPr>
        <p:spPr/>
        <p:txBody>
          <a:bodyPr/>
          <a:lstStyle/>
          <a:p>
            <a:r>
              <a:rPr lang="zh-CN" altLang="en-US" dirty="0"/>
              <a:t>六</a:t>
            </a:r>
            <a:r>
              <a:rPr lang="en-US" altLang="zh-CN" dirty="0"/>
              <a:t>. </a:t>
            </a:r>
            <a:r>
              <a:rPr lang="zh-CN" altLang="en-US" dirty="0"/>
              <a:t>巴勒斯坦问题的背景是什么？</a:t>
            </a:r>
          </a:p>
        </p:txBody>
      </p:sp>
      <p:pic>
        <p:nvPicPr>
          <p:cNvPr id="11" name="图片 10" descr="地图&#10;&#10;描述已自动生成">
            <a:extLst>
              <a:ext uri="{FF2B5EF4-FFF2-40B4-BE49-F238E27FC236}">
                <a16:creationId xmlns:a16="http://schemas.microsoft.com/office/drawing/2014/main" id="{C43AD6A8-B6E3-0A1F-BFAE-7DCD101F4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249" y="307841"/>
            <a:ext cx="2368301" cy="6242317"/>
          </a:xfrm>
          <a:prstGeom prst="rect">
            <a:avLst/>
          </a:prstGeom>
        </p:spPr>
      </p:pic>
    </p:spTree>
    <p:extLst>
      <p:ext uri="{BB962C8B-B14F-4D97-AF65-F5344CB8AC3E}">
        <p14:creationId xmlns:p14="http://schemas.microsoft.com/office/powerpoint/2010/main" val="184455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B6EB5-7570-0CB7-1EF9-D2D82E3C0717}"/>
            </a:ext>
          </a:extLst>
        </p:cNvPr>
        <p:cNvGrpSpPr/>
        <p:nvPr/>
      </p:nvGrpSpPr>
      <p:grpSpPr>
        <a:xfrm>
          <a:off x="0" y="0"/>
          <a:ext cx="0" cy="0"/>
          <a:chOff x="0" y="0"/>
          <a:chExt cx="0" cy="0"/>
        </a:xfrm>
      </p:grpSpPr>
      <p:sp>
        <p:nvSpPr>
          <p:cNvPr id="5" name="标题 4">
            <a:extLst>
              <a:ext uri="{FF2B5EF4-FFF2-40B4-BE49-F238E27FC236}">
                <a16:creationId xmlns:a16="http://schemas.microsoft.com/office/drawing/2014/main" id="{6088A8CC-9DA9-D36F-5913-67BA700EA867}"/>
              </a:ext>
            </a:extLst>
          </p:cNvPr>
          <p:cNvSpPr>
            <a:spLocks noGrp="1"/>
          </p:cNvSpPr>
          <p:nvPr>
            <p:ph type="title"/>
          </p:nvPr>
        </p:nvSpPr>
        <p:spPr/>
        <p:txBody>
          <a:bodyPr/>
          <a:lstStyle/>
          <a:p>
            <a:r>
              <a:rPr lang="zh-CN" altLang="en-US" dirty="0"/>
              <a:t>六</a:t>
            </a:r>
            <a:r>
              <a:rPr lang="en-US" altLang="zh-CN" dirty="0"/>
              <a:t>. </a:t>
            </a:r>
            <a:r>
              <a:rPr lang="zh-CN" altLang="en-US" dirty="0"/>
              <a:t>巴勒斯坦问题的背景是什么？</a:t>
            </a:r>
          </a:p>
        </p:txBody>
      </p:sp>
      <p:sp>
        <p:nvSpPr>
          <p:cNvPr id="6" name="TextBox 2">
            <a:extLst>
              <a:ext uri="{FF2B5EF4-FFF2-40B4-BE49-F238E27FC236}">
                <a16:creationId xmlns:a16="http://schemas.microsoft.com/office/drawing/2014/main" id="{FB611901-8859-E76F-6A68-BA018027548F}"/>
              </a:ext>
            </a:extLst>
          </p:cNvPr>
          <p:cNvSpPr txBox="1"/>
          <p:nvPr/>
        </p:nvSpPr>
        <p:spPr>
          <a:xfrm>
            <a:off x="727074" y="1998622"/>
            <a:ext cx="7515225" cy="2908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然而，加沙（约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200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万）、西岸（约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300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万）和东耶路撒冷（约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35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万）的大多数巴勒斯坦阿拉伯人（大致位于地图上的</a:t>
            </a:r>
            <a:r>
              <a:rPr kumimoji="0" lang="zh-CN" altLang="en-US" sz="2800" b="0"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红色区域</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）不被视为以色列公民。</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他们被视为永久居民，不得投票，并面临许多其他限制。</a:t>
            </a:r>
          </a:p>
        </p:txBody>
      </p:sp>
      <p:pic>
        <p:nvPicPr>
          <p:cNvPr id="8" name="图片 7" descr="地图&#10;&#10;描述已自动生成">
            <a:extLst>
              <a:ext uri="{FF2B5EF4-FFF2-40B4-BE49-F238E27FC236}">
                <a16:creationId xmlns:a16="http://schemas.microsoft.com/office/drawing/2014/main" id="{5D1C93C3-0D5E-CB50-8E0F-55BEE3A1D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249" y="307841"/>
            <a:ext cx="2368301" cy="6242317"/>
          </a:xfrm>
          <a:prstGeom prst="rect">
            <a:avLst/>
          </a:prstGeom>
        </p:spPr>
      </p:pic>
    </p:spTree>
    <p:extLst>
      <p:ext uri="{BB962C8B-B14F-4D97-AF65-F5344CB8AC3E}">
        <p14:creationId xmlns:p14="http://schemas.microsoft.com/office/powerpoint/2010/main" val="300379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C93DE-003F-D4FC-6390-D513A64E825D}"/>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4FFACC08-534F-9D1D-ECF5-44FD84E1761D}"/>
              </a:ext>
            </a:extLst>
          </p:cNvPr>
          <p:cNvGrpSpPr/>
          <p:nvPr/>
        </p:nvGrpSpPr>
        <p:grpSpPr>
          <a:xfrm>
            <a:off x="0" y="1"/>
            <a:ext cx="3691759" cy="6857999"/>
            <a:chOff x="1457325" y="0"/>
            <a:chExt cx="3238500" cy="6705603"/>
          </a:xfrm>
        </p:grpSpPr>
        <p:sp>
          <p:nvSpPr>
            <p:cNvPr id="3" name="等腰三角形 2">
              <a:extLst>
                <a:ext uri="{FF2B5EF4-FFF2-40B4-BE49-F238E27FC236}">
                  <a16:creationId xmlns:a16="http://schemas.microsoft.com/office/drawing/2014/main" id="{9D54B548-94FC-ADFA-9AAF-5FAEA0CE855A}"/>
                </a:ext>
              </a:extLst>
            </p:cNvPr>
            <p:cNvSpPr/>
            <p:nvPr/>
          </p:nvSpPr>
          <p:spPr>
            <a:xfrm rot="5400000">
              <a:off x="533400" y="2543178"/>
              <a:ext cx="6705600" cy="1619250"/>
            </a:xfrm>
            <a:prstGeom prst="triangle">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A74AD29A-07A1-FB0C-E2F0-BC44F49A968A}"/>
                </a:ext>
              </a:extLst>
            </p:cNvPr>
            <p:cNvSpPr/>
            <p:nvPr/>
          </p:nvSpPr>
          <p:spPr>
            <a:xfrm>
              <a:off x="1457325" y="0"/>
              <a:ext cx="1619251" cy="6705600"/>
            </a:xfrm>
            <a:prstGeom prst="rect">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标题 8">
            <a:extLst>
              <a:ext uri="{FF2B5EF4-FFF2-40B4-BE49-F238E27FC236}">
                <a16:creationId xmlns:a16="http://schemas.microsoft.com/office/drawing/2014/main" id="{3669F463-C541-00A4-0226-27893ABDF107}"/>
              </a:ext>
            </a:extLst>
          </p:cNvPr>
          <p:cNvSpPr txBox="1">
            <a:spLocks/>
          </p:cNvSpPr>
          <p:nvPr/>
        </p:nvSpPr>
        <p:spPr>
          <a:xfrm>
            <a:off x="1180123" y="3141661"/>
            <a:ext cx="1976924"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b="1" dirty="0">
                <a:solidFill>
                  <a:schemeClr val="bg1"/>
                </a:solidFill>
                <a:latin typeface="微软雅黑" panose="020B0503020204020204" pitchFamily="34" charset="-122"/>
                <a:ea typeface="微软雅黑" panose="020B0503020204020204" pitchFamily="34" charset="-122"/>
              </a:rPr>
              <a:t>小结</a:t>
            </a:r>
          </a:p>
        </p:txBody>
      </p:sp>
      <p:sp>
        <p:nvSpPr>
          <p:cNvPr id="9" name="标题 5">
            <a:extLst>
              <a:ext uri="{FF2B5EF4-FFF2-40B4-BE49-F238E27FC236}">
                <a16:creationId xmlns:a16="http://schemas.microsoft.com/office/drawing/2014/main" id="{65AA3FB8-E7F9-31BE-5361-810FF589F565}"/>
              </a:ext>
            </a:extLst>
          </p:cNvPr>
          <p:cNvSpPr txBox="1">
            <a:spLocks/>
          </p:cNvSpPr>
          <p:nvPr/>
        </p:nvSpPr>
        <p:spPr>
          <a:xfrm>
            <a:off x="4041146" y="998639"/>
            <a:ext cx="7316421" cy="574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800" b="1" dirty="0">
                <a:solidFill>
                  <a:schemeClr val="accent2">
                    <a:lumMod val="75000"/>
                  </a:schemeClr>
                </a:solidFill>
                <a:latin typeface="微软雅黑" panose="020B0503020204020204" pitchFamily="34" charset="-122"/>
                <a:ea typeface="微软雅黑" panose="020B0503020204020204" pitchFamily="34" charset="-122"/>
              </a:rPr>
              <a:t>六</a:t>
            </a:r>
            <a:r>
              <a:rPr lang="en-US" altLang="zh-CN" sz="2800" b="1" dirty="0">
                <a:solidFill>
                  <a:schemeClr val="accent2">
                    <a:lumMod val="75000"/>
                  </a:schemeClr>
                </a:solidFill>
                <a:latin typeface="微软雅黑" panose="020B0503020204020204" pitchFamily="34" charset="-122"/>
                <a:ea typeface="微软雅黑" panose="020B0503020204020204" pitchFamily="34" charset="-122"/>
              </a:rPr>
              <a:t>. </a:t>
            </a:r>
            <a:r>
              <a:rPr lang="zh-CN" altLang="en-US" sz="2800" b="1" dirty="0">
                <a:solidFill>
                  <a:schemeClr val="accent2">
                    <a:lumMod val="75000"/>
                  </a:schemeClr>
                </a:solidFill>
                <a:latin typeface="微软雅黑" panose="020B0503020204020204" pitchFamily="34" charset="-122"/>
                <a:ea typeface="微软雅黑" panose="020B0503020204020204" pitchFamily="34" charset="-122"/>
              </a:rPr>
              <a:t>巴勒斯坦问题的背景是什么？</a:t>
            </a:r>
          </a:p>
        </p:txBody>
      </p:sp>
      <p:sp>
        <p:nvSpPr>
          <p:cNvPr id="10" name="TextBox 2">
            <a:extLst>
              <a:ext uri="{FF2B5EF4-FFF2-40B4-BE49-F238E27FC236}">
                <a16:creationId xmlns:a16="http://schemas.microsoft.com/office/drawing/2014/main" id="{79C63DF0-E8C4-039D-B2B2-4CB931BC5479}"/>
              </a:ext>
            </a:extLst>
          </p:cNvPr>
          <p:cNvSpPr txBox="1"/>
          <p:nvPr/>
        </p:nvSpPr>
        <p:spPr>
          <a:xfrm>
            <a:off x="4142746" y="1899426"/>
            <a:ext cx="6869131" cy="3724096"/>
          </a:xfrm>
          <a:prstGeom prst="rect">
            <a:avLst/>
          </a:prstGeom>
          <a:noFill/>
        </p:spPr>
        <p:txBody>
          <a:bodyPr wrap="square" rtlCol="0">
            <a:spAutoFit/>
          </a:bodyPr>
          <a:lstStyle/>
          <a:p>
            <a:pPr marL="514350" marR="0" lvl="0" indent="-514350" algn="l" defTabSz="914400" rtl="0" eaLnBrk="1" fontAlgn="auto" latinLnBrk="0" hangingPunct="1">
              <a:spcBef>
                <a:spcPts val="0"/>
              </a:spcBef>
              <a:spcAft>
                <a:spcPts val="120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“巴勒斯坦”一词源于古代“非利士人”；</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14350" marR="0" lvl="0" indent="-514350" algn="l" defTabSz="914400" rtl="0" eaLnBrk="1" fontAlgn="auto" latinLnBrk="0" hangingPunct="1">
              <a:spcBef>
                <a:spcPts val="0"/>
              </a:spcBef>
              <a:spcAft>
                <a:spcPts val="120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“巴勒斯坦”原来是地名，不是民族；</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14350" marR="0" lvl="0" indent="-514350" algn="l" defTabSz="914400" rtl="0" eaLnBrk="1" fontAlgn="auto" latinLnBrk="0" hangingPunct="1">
              <a:spcBef>
                <a:spcPts val="0"/>
              </a:spcBef>
              <a:spcAft>
                <a:spcPts val="1200"/>
              </a:spcAft>
              <a:buClrTx/>
              <a:buSzTx/>
              <a:buFontTx/>
              <a:buAutoNum type="arabicPeriod"/>
              <a:tabLst/>
              <a:defRPr/>
            </a:pPr>
            <a:r>
              <a:rPr lang="zh-CN" altLang="en-US" sz="2800" dirty="0">
                <a:solidFill>
                  <a:prstClr val="black"/>
                </a:solidFill>
                <a:latin typeface="Microsoft YaHei" panose="020B0503020204020204" pitchFamily="34" charset="-122"/>
                <a:ea typeface="Microsoft YaHei" panose="020B0503020204020204" pitchFamily="34" charset="-122"/>
              </a:rPr>
              <a:t>现在的</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巴勒斯坦人源于阿拉伯人；</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14350" marR="0" lvl="0" indent="-514350" algn="l" defTabSz="914400" rtl="0" eaLnBrk="1" fontAlgn="auto" latinLnBrk="0" hangingPunct="1">
              <a:spcBef>
                <a:spcPts val="0"/>
              </a:spcBef>
              <a:spcAft>
                <a:spcPts val="120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巴勒斯坦地区</a:t>
            </a:r>
            <a:r>
              <a:rPr lang="zh-CN" altLang="en-US" sz="2800" dirty="0">
                <a:solidFill>
                  <a:prstClr val="black"/>
                </a:solidFill>
                <a:latin typeface="Microsoft YaHei" panose="020B0503020204020204" pitchFamily="34" charset="-122"/>
                <a:ea typeface="Microsoft YaHei" panose="020B0503020204020204" pitchFamily="34" charset="-122"/>
              </a:rPr>
              <a:t>从来没有以一个国家独立过；</a:t>
            </a:r>
            <a:endParaRPr lang="en-US" altLang="zh-CN" sz="2800" dirty="0">
              <a:solidFill>
                <a:prstClr val="black"/>
              </a:solidFill>
              <a:latin typeface="Microsoft YaHei" panose="020B0503020204020204" pitchFamily="34" charset="-122"/>
              <a:ea typeface="Microsoft YaHei" panose="020B0503020204020204" pitchFamily="34" charset="-122"/>
            </a:endParaRPr>
          </a:p>
          <a:p>
            <a:pPr marL="514350" marR="0" lvl="0" indent="-514350" algn="l" defTabSz="914400" rtl="0" eaLnBrk="1" fontAlgn="auto" latinLnBrk="0" hangingPunct="1">
              <a:spcBef>
                <a:spcPts val="0"/>
              </a:spcBef>
              <a:spcAft>
                <a:spcPts val="120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多数犹太人归回时，冲突开始。</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1070034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69C47-2EAB-63E7-CF57-DD121321B6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982596A-B73B-CDA8-8CF5-36C7A8BFA459}"/>
              </a:ext>
            </a:extLst>
          </p:cNvPr>
          <p:cNvSpPr txBox="1"/>
          <p:nvPr/>
        </p:nvSpPr>
        <p:spPr>
          <a:xfrm>
            <a:off x="727076" y="1246395"/>
            <a:ext cx="506412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巴勒斯坦人希望建立自己的独立国家，包括有耶路撒冷为首都。许多巴勒斯坦人甚至坚持要彻底赶走犹太人，拥有整个巴勒斯坦地区。</a:t>
            </a:r>
          </a:p>
        </p:txBody>
      </p:sp>
      <p:sp>
        <p:nvSpPr>
          <p:cNvPr id="5" name="标题 4">
            <a:extLst>
              <a:ext uri="{FF2B5EF4-FFF2-40B4-BE49-F238E27FC236}">
                <a16:creationId xmlns:a16="http://schemas.microsoft.com/office/drawing/2014/main" id="{97C72273-1FCD-B605-F698-C0B6BCA14AAD}"/>
              </a:ext>
            </a:extLst>
          </p:cNvPr>
          <p:cNvSpPr>
            <a:spLocks noGrp="1"/>
          </p:cNvSpPr>
          <p:nvPr>
            <p:ph type="title"/>
          </p:nvPr>
        </p:nvSpPr>
        <p:spPr/>
        <p:txBody>
          <a:bodyPr>
            <a:normAutofit/>
          </a:bodyPr>
          <a:lstStyle/>
          <a:p>
            <a:r>
              <a:rPr lang="zh-CN" altLang="en-US" dirty="0"/>
              <a:t>七</a:t>
            </a:r>
            <a:r>
              <a:rPr lang="en-US" altLang="zh-CN" dirty="0"/>
              <a:t>. </a:t>
            </a:r>
            <a:r>
              <a:rPr lang="zh-CN" altLang="en-US" dirty="0"/>
              <a:t>巴勒斯坦问题的解决办法是什么？这一切最终将如何解决？</a:t>
            </a:r>
          </a:p>
        </p:txBody>
      </p:sp>
      <p:sp>
        <p:nvSpPr>
          <p:cNvPr id="7" name="TextBox 2">
            <a:extLst>
              <a:ext uri="{FF2B5EF4-FFF2-40B4-BE49-F238E27FC236}">
                <a16:creationId xmlns:a16="http://schemas.microsoft.com/office/drawing/2014/main" id="{2AF9901F-579D-D067-EB8C-20E7B248C9CB}"/>
              </a:ext>
            </a:extLst>
          </p:cNvPr>
          <p:cNvSpPr txBox="1"/>
          <p:nvPr/>
        </p:nvSpPr>
        <p:spPr>
          <a:xfrm>
            <a:off x="6670676" y="4135855"/>
            <a:ext cx="506412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犹太人坚持认为耶路撒冷是他们的首都，他们不会承认一个</a:t>
            </a:r>
            <a:r>
              <a:rPr lang="zh-CN" altLang="en-US" sz="2800" dirty="0">
                <a:solidFill>
                  <a:prstClr val="black"/>
                </a:solidFill>
                <a:latin typeface="Microsoft YaHei" panose="020B0503020204020204" pitchFamily="34" charset="-122"/>
                <a:ea typeface="Microsoft YaHei" panose="020B0503020204020204" pitchFamily="34" charset="-122"/>
              </a:rPr>
              <a:t>否认</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以色列国主权领土的巴勒斯坦国。一些犹太人甚至想完全接管西岸区，甚至加沙。</a:t>
            </a:r>
          </a:p>
        </p:txBody>
      </p:sp>
      <p:cxnSp>
        <p:nvCxnSpPr>
          <p:cNvPr id="10" name="直接连接符 9">
            <a:extLst>
              <a:ext uri="{FF2B5EF4-FFF2-40B4-BE49-F238E27FC236}">
                <a16:creationId xmlns:a16="http://schemas.microsoft.com/office/drawing/2014/main" id="{E647A098-8A98-5C9A-0877-41DF3A86A1B3}"/>
              </a:ext>
            </a:extLst>
          </p:cNvPr>
          <p:cNvCxnSpPr>
            <a:cxnSpLocks/>
          </p:cNvCxnSpPr>
          <p:nvPr/>
        </p:nvCxnSpPr>
        <p:spPr>
          <a:xfrm>
            <a:off x="6096000" y="1333500"/>
            <a:ext cx="0" cy="4940375"/>
          </a:xfrm>
          <a:prstGeom prst="line">
            <a:avLst/>
          </a:prstGeom>
        </p:spPr>
        <p:style>
          <a:lnRef idx="2">
            <a:schemeClr val="dk1"/>
          </a:lnRef>
          <a:fillRef idx="0">
            <a:schemeClr val="dk1"/>
          </a:fillRef>
          <a:effectRef idx="1">
            <a:schemeClr val="dk1"/>
          </a:effectRef>
          <a:fontRef idx="minor">
            <a:schemeClr val="tx1"/>
          </a:fontRef>
        </p:style>
      </p:cxnSp>
      <p:pic>
        <p:nvPicPr>
          <p:cNvPr id="15" name="图片 14">
            <a:extLst>
              <a:ext uri="{FF2B5EF4-FFF2-40B4-BE49-F238E27FC236}">
                <a16:creationId xmlns:a16="http://schemas.microsoft.com/office/drawing/2014/main" id="{E18C8149-EB20-6845-673B-2CFFD52831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8996" y="3685225"/>
            <a:ext cx="4604269" cy="2588644"/>
          </a:xfrm>
          <a:prstGeom prst="rect">
            <a:avLst/>
          </a:prstGeom>
        </p:spPr>
      </p:pic>
      <p:pic>
        <p:nvPicPr>
          <p:cNvPr id="16" name="图片 15">
            <a:extLst>
              <a:ext uri="{FF2B5EF4-FFF2-40B4-BE49-F238E27FC236}">
                <a16:creationId xmlns:a16="http://schemas.microsoft.com/office/drawing/2014/main" id="{C2B02430-63C8-F332-E954-47311884F9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996" y="3685225"/>
            <a:ext cx="4604267" cy="2588644"/>
          </a:xfrm>
          <a:prstGeom prst="rect">
            <a:avLst/>
          </a:prstGeom>
        </p:spPr>
      </p:pic>
      <p:pic>
        <p:nvPicPr>
          <p:cNvPr id="17" name="图片 16">
            <a:extLst>
              <a:ext uri="{FF2B5EF4-FFF2-40B4-BE49-F238E27FC236}">
                <a16:creationId xmlns:a16="http://schemas.microsoft.com/office/drawing/2014/main" id="{47CD31D3-5874-2F1A-7DE5-0A9F94ACCE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59316" y="1333500"/>
            <a:ext cx="4604269" cy="2588644"/>
          </a:xfrm>
          <a:prstGeom prst="rect">
            <a:avLst/>
          </a:prstGeom>
        </p:spPr>
      </p:pic>
      <p:pic>
        <p:nvPicPr>
          <p:cNvPr id="18" name="图片 17">
            <a:extLst>
              <a:ext uri="{FF2B5EF4-FFF2-40B4-BE49-F238E27FC236}">
                <a16:creationId xmlns:a16="http://schemas.microsoft.com/office/drawing/2014/main" id="{AFF406C9-CA9A-7295-99A1-445BAADC5D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59316" y="1333500"/>
            <a:ext cx="4604267" cy="2588643"/>
          </a:xfrm>
          <a:prstGeom prst="rect">
            <a:avLst/>
          </a:prstGeom>
        </p:spPr>
      </p:pic>
      <p:sp>
        <p:nvSpPr>
          <p:cNvPr id="8" name="TextBox 2">
            <a:extLst>
              <a:ext uri="{FF2B5EF4-FFF2-40B4-BE49-F238E27FC236}">
                <a16:creationId xmlns:a16="http://schemas.microsoft.com/office/drawing/2014/main" id="{A7903454-7CD8-23F9-24E3-D301B8B014D4}"/>
              </a:ext>
            </a:extLst>
          </p:cNvPr>
          <p:cNvSpPr txBox="1"/>
          <p:nvPr/>
        </p:nvSpPr>
        <p:spPr>
          <a:xfrm>
            <a:off x="3783012" y="3252941"/>
            <a:ext cx="4625975" cy="646331"/>
          </a:xfrm>
          <a:prstGeom prst="rect">
            <a:avLst/>
          </a:prstGeom>
          <a:solidFill>
            <a:schemeClr val="accent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  似乎没有解决的办法！</a:t>
            </a:r>
          </a:p>
        </p:txBody>
      </p:sp>
    </p:spTree>
    <p:extLst>
      <p:ext uri="{BB962C8B-B14F-4D97-AF65-F5344CB8AC3E}">
        <p14:creationId xmlns:p14="http://schemas.microsoft.com/office/powerpoint/2010/main" val="307362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par>
                                <p:cTn id="16" presetID="22" presetClass="entr" presetSubtype="1" fill="hold" nodeType="withEffect">
                                  <p:stCondLst>
                                    <p:cond delay="100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1"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out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4F06D-A3F4-A9DA-51A1-0B75125FCD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8633F6-E889-9960-EB83-A098E8CA0AB0}"/>
              </a:ext>
            </a:extLst>
          </p:cNvPr>
          <p:cNvSpPr txBox="1"/>
          <p:nvPr/>
        </p:nvSpPr>
        <p:spPr>
          <a:xfrm>
            <a:off x="727075" y="1473170"/>
            <a:ext cx="106838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dirty="0">
                <a:solidFill>
                  <a:prstClr val="black"/>
                </a:solidFill>
                <a:latin typeface="Microsoft YaHei" panose="020B0503020204020204" pitchFamily="34" charset="-122"/>
                <a:ea typeface="Microsoft YaHei" panose="020B0503020204020204" pitchFamily="34" charset="-122"/>
              </a:rPr>
              <a:t>可悲的是，圣经清楚地表明，在耶稣再来之前，以色列、巴勒斯坦地区不会有持久的和平。</a:t>
            </a:r>
            <a:endParaRPr lang="en-US" altLang="zh-CN" sz="2800" dirty="0">
              <a:solidFill>
                <a:prstClr val="black"/>
              </a:solidFill>
              <a:latin typeface="Microsoft YaHei" panose="020B0503020204020204" pitchFamily="34" charset="-122"/>
              <a:ea typeface="Microsoft YaHei" panose="020B0503020204020204" pitchFamily="34" charset="-122"/>
            </a:endParaRPr>
          </a:p>
        </p:txBody>
      </p:sp>
      <p:sp>
        <p:nvSpPr>
          <p:cNvPr id="4" name="标题 3">
            <a:extLst>
              <a:ext uri="{FF2B5EF4-FFF2-40B4-BE49-F238E27FC236}">
                <a16:creationId xmlns:a16="http://schemas.microsoft.com/office/drawing/2014/main" id="{B1F86CC5-74A6-3AA8-1969-5AC3004CC0E4}"/>
              </a:ext>
            </a:extLst>
          </p:cNvPr>
          <p:cNvSpPr>
            <a:spLocks noGrp="1"/>
          </p:cNvSpPr>
          <p:nvPr>
            <p:ph type="title"/>
          </p:nvPr>
        </p:nvSpPr>
        <p:spPr/>
        <p:txBody>
          <a:bodyPr/>
          <a:lstStyle/>
          <a:p>
            <a:r>
              <a:rPr lang="zh-CN" altLang="en-US" dirty="0"/>
              <a:t>七</a:t>
            </a:r>
            <a:r>
              <a:rPr lang="en-US" altLang="zh-CN" dirty="0"/>
              <a:t>. </a:t>
            </a:r>
            <a:r>
              <a:rPr lang="zh-CN" altLang="en-US" dirty="0"/>
              <a:t>巴勒斯坦问题的解决办法是什么？这一切最终将如何解决？</a:t>
            </a:r>
          </a:p>
        </p:txBody>
      </p:sp>
      <p:sp>
        <p:nvSpPr>
          <p:cNvPr id="7" name="TextBox 2">
            <a:extLst>
              <a:ext uri="{FF2B5EF4-FFF2-40B4-BE49-F238E27FC236}">
                <a16:creationId xmlns:a16="http://schemas.microsoft.com/office/drawing/2014/main" id="{7276B7CB-C78D-EF6E-677F-5C397971A37E}"/>
              </a:ext>
            </a:extLst>
          </p:cNvPr>
          <p:cNvSpPr txBox="1"/>
          <p:nvPr/>
        </p:nvSpPr>
        <p:spPr>
          <a:xfrm>
            <a:off x="727074" y="2671577"/>
            <a:ext cx="10683875" cy="1457771"/>
          </a:xfrm>
          <a:prstGeom prst="rect">
            <a:avLst/>
          </a:prstGeom>
          <a:noFill/>
        </p:spPr>
        <p:txBody>
          <a:bodyPr wrap="square" rtlCol="0">
            <a:spAutoFit/>
          </a:bodyPr>
          <a:lstStyle>
            <a:defPPr>
              <a:defRPr lang="en-US"/>
            </a:defPPr>
            <a:lvl1pPr defTabSz="685800">
              <a:lnSpc>
                <a:spcPts val="3660"/>
              </a:lnSpc>
              <a:defRPr sz="2800">
                <a:latin typeface="楷体" panose="02010609060101010101" pitchFamily="49" charset="-122"/>
                <a:ea typeface="楷体" panose="02010609060101010101" pitchFamily="49" charset="-122"/>
              </a:defRPr>
            </a:lvl1pPr>
          </a:lstStyle>
          <a:p>
            <a:r>
              <a:rPr lang="zh-CN" altLang="en-US" dirty="0"/>
              <a:t>但以理书</a:t>
            </a:r>
            <a:r>
              <a:rPr lang="en-US" altLang="zh-CN" dirty="0"/>
              <a:t>9</a:t>
            </a:r>
            <a:r>
              <a:rPr lang="zh-CN" altLang="en-US" dirty="0"/>
              <a:t>：</a:t>
            </a:r>
            <a:r>
              <a:rPr lang="en-US" altLang="zh-CN" dirty="0"/>
              <a:t>27</a:t>
            </a:r>
            <a:r>
              <a:rPr lang="zh-CN" altLang="zh-CN" dirty="0"/>
              <a:t>一七之内，他必与许多人坚定盟约；一七之半，他必使祭祀与供献止息。那行毁坏可憎的如飞而来，并且有愤怒倾在那行毁坏的身上直到所定的结局。</a:t>
            </a:r>
            <a:r>
              <a:rPr lang="en-US" altLang="zh-CN" dirty="0"/>
              <a:t>”</a:t>
            </a:r>
            <a:endParaRPr lang="zh-CN" altLang="zh-CN" dirty="0"/>
          </a:p>
        </p:txBody>
      </p:sp>
      <p:sp>
        <p:nvSpPr>
          <p:cNvPr id="8" name="TextBox 2">
            <a:extLst>
              <a:ext uri="{FF2B5EF4-FFF2-40B4-BE49-F238E27FC236}">
                <a16:creationId xmlns:a16="http://schemas.microsoft.com/office/drawing/2014/main" id="{A5BF08A2-1D38-D6DC-B89B-24EA07D1EDB7}"/>
              </a:ext>
            </a:extLst>
          </p:cNvPr>
          <p:cNvSpPr txBox="1"/>
          <p:nvPr/>
        </p:nvSpPr>
        <p:spPr>
          <a:xfrm>
            <a:off x="727073" y="4270472"/>
            <a:ext cx="10683875" cy="1932260"/>
          </a:xfrm>
          <a:prstGeom prst="rect">
            <a:avLst/>
          </a:prstGeom>
          <a:noFill/>
        </p:spPr>
        <p:txBody>
          <a:bodyPr wrap="square" rtlCol="0">
            <a:spAutoFit/>
          </a:bodyPr>
          <a:lstStyle>
            <a:defPPr>
              <a:defRPr lang="en-US"/>
            </a:defPPr>
            <a:lvl1pPr defTabSz="685800">
              <a:lnSpc>
                <a:spcPts val="3660"/>
              </a:lnSpc>
              <a:defRPr sz="2800">
                <a:latin typeface="楷体" panose="02010609060101010101" pitchFamily="49" charset="-122"/>
                <a:ea typeface="楷体" panose="02010609060101010101" pitchFamily="49" charset="-122"/>
              </a:defRPr>
            </a:lvl1pPr>
          </a:lstStyle>
          <a:p>
            <a:r>
              <a:rPr lang="zh-CN" altLang="en-US" dirty="0"/>
              <a:t>以西结书</a:t>
            </a:r>
            <a:r>
              <a:rPr lang="en-US" altLang="zh-CN" dirty="0"/>
              <a:t>38</a:t>
            </a:r>
            <a:r>
              <a:rPr lang="zh-CN" altLang="en-US" dirty="0"/>
              <a:t>：</a:t>
            </a:r>
            <a:r>
              <a:rPr lang="en-US" altLang="zh-CN" dirty="0"/>
              <a:t>8</a:t>
            </a:r>
            <a:r>
              <a:rPr lang="zh-CN" altLang="zh-CN" dirty="0"/>
              <a:t>过了多日，你必被差派。到末后之年，你必来到脱离刀剑从列国收回之地，到以色列常久荒凉的山上；但那从列国中招聚出来的必在其上安然居住。</a:t>
            </a:r>
            <a:r>
              <a:rPr lang="en-US" dirty="0"/>
              <a:t>9</a:t>
            </a:r>
            <a:r>
              <a:rPr lang="zh-CN" altLang="en-US" dirty="0"/>
              <a:t>你和你的军队，并同著你许多国的民，必如暴风上来，如密云遮盖地面。</a:t>
            </a:r>
            <a:r>
              <a:rPr lang="en-US" dirty="0"/>
              <a:t>’”</a:t>
            </a:r>
            <a:endParaRPr lang="zh-CN" altLang="zh-CN" dirty="0"/>
          </a:p>
        </p:txBody>
      </p:sp>
      <p:pic>
        <p:nvPicPr>
          <p:cNvPr id="2" name="26 但以理书9章27节">
            <a:hlinkClick r:id="" action="ppaction://media"/>
            <a:extLst>
              <a:ext uri="{FF2B5EF4-FFF2-40B4-BE49-F238E27FC236}">
                <a16:creationId xmlns:a16="http://schemas.microsoft.com/office/drawing/2014/main" id="{489A8656-84DD-DD59-71E3-072C0A9140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31798" y="526557"/>
            <a:ext cx="468000" cy="468000"/>
          </a:xfrm>
          <a:prstGeom prst="rect">
            <a:avLst/>
          </a:prstGeom>
        </p:spPr>
      </p:pic>
      <p:pic>
        <p:nvPicPr>
          <p:cNvPr id="5" name="27 以西结书38章8至9节">
            <a:hlinkClick r:id="" action="ppaction://media"/>
            <a:extLst>
              <a:ext uri="{FF2B5EF4-FFF2-40B4-BE49-F238E27FC236}">
                <a16:creationId xmlns:a16="http://schemas.microsoft.com/office/drawing/2014/main" id="{36417648-EF9B-E090-1CEA-C7A0ACE5EA2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76948" y="526557"/>
            <a:ext cx="468000" cy="468000"/>
          </a:xfrm>
          <a:prstGeom prst="rect">
            <a:avLst/>
          </a:prstGeom>
        </p:spPr>
      </p:pic>
    </p:spTree>
    <p:extLst>
      <p:ext uri="{BB962C8B-B14F-4D97-AF65-F5344CB8AC3E}">
        <p14:creationId xmlns:p14="http://schemas.microsoft.com/office/powerpoint/2010/main" val="70200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292"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1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audio>
              <p:cMediaNode vol="80000">
                <p:cTn id="20" fill="hold" display="0">
                  <p:stCondLst>
                    <p:cond delay="indefinite"/>
                  </p:stCondLst>
                  <p:endCondLst>
                    <p:cond evt="onStopAudio" delay="0">
                      <p:tgtEl>
                        <p:sldTgt/>
                      </p:tgtEl>
                    </p:cond>
                  </p:endCondLst>
                </p:cTn>
                <p:tgtEl>
                  <p:spTgt spid="5"/>
                </p:tgtEl>
              </p:cMediaNode>
            </p:audio>
          </p:childTnLst>
        </p:cTn>
      </p:par>
    </p:tnLst>
    <p:bldLst>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645F8-04BF-3C68-5B08-16CD93C0C81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FC9D9E8-8BD1-B671-C389-7C53A1119A97}"/>
              </a:ext>
            </a:extLst>
          </p:cNvPr>
          <p:cNvSpPr txBox="1"/>
          <p:nvPr/>
        </p:nvSpPr>
        <p:spPr>
          <a:xfrm>
            <a:off x="727075" y="1243697"/>
            <a:ext cx="103626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但在千禧年之初，问题就会得到解决：</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8" name="标题 7">
            <a:extLst>
              <a:ext uri="{FF2B5EF4-FFF2-40B4-BE49-F238E27FC236}">
                <a16:creationId xmlns:a16="http://schemas.microsoft.com/office/drawing/2014/main" id="{CECE6E25-7063-2C51-F1D8-F4B2B60FA0F6}"/>
              </a:ext>
            </a:extLst>
          </p:cNvPr>
          <p:cNvSpPr>
            <a:spLocks noGrp="1"/>
          </p:cNvSpPr>
          <p:nvPr>
            <p:ph type="title"/>
          </p:nvPr>
        </p:nvSpPr>
        <p:spPr/>
        <p:txBody>
          <a:bodyPr/>
          <a:lstStyle/>
          <a:p>
            <a:r>
              <a:rPr lang="zh-CN" altLang="en-US" dirty="0"/>
              <a:t>七</a:t>
            </a:r>
            <a:r>
              <a:rPr lang="en-US" altLang="zh-CN" dirty="0"/>
              <a:t>. </a:t>
            </a:r>
            <a:r>
              <a:rPr lang="zh-CN" altLang="en-US" dirty="0"/>
              <a:t>巴勒斯坦问题的解决办法是什么？这一切最终将如何解决？</a:t>
            </a:r>
          </a:p>
        </p:txBody>
      </p:sp>
      <p:sp>
        <p:nvSpPr>
          <p:cNvPr id="9" name="TextBox 2">
            <a:extLst>
              <a:ext uri="{FF2B5EF4-FFF2-40B4-BE49-F238E27FC236}">
                <a16:creationId xmlns:a16="http://schemas.microsoft.com/office/drawing/2014/main" id="{66E7B00F-94CB-550D-0A56-5FE29C4E1683}"/>
              </a:ext>
            </a:extLst>
          </p:cNvPr>
          <p:cNvSpPr txBox="1"/>
          <p:nvPr/>
        </p:nvSpPr>
        <p:spPr>
          <a:xfrm>
            <a:off x="633663" y="5401086"/>
            <a:ext cx="1110907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dirty="0">
                <a:solidFill>
                  <a:prstClr val="black"/>
                </a:solidFill>
                <a:latin typeface="Microsoft YaHei" panose="020B0503020204020204" pitchFamily="34" charset="-122"/>
                <a:ea typeface="Microsoft YaHei" panose="020B0503020204020204" pitchFamily="34" charset="-122"/>
              </a:rPr>
              <a:t>有耶稣作王，犹太人和非犹太人和睦同居巴勒斯坦地区中，彼此相爱，平等的分享土地和资源，顺服神的儿子，神的弥赛亚，主耶稣基督！</a:t>
            </a:r>
            <a:endParaRPr lang="en-US" altLang="zh-CN" sz="2800" dirty="0">
              <a:solidFill>
                <a:prstClr val="black"/>
              </a:solidFill>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40481720-C6E8-D172-6D75-FCAE2BDBCFC2}"/>
              </a:ext>
            </a:extLst>
          </p:cNvPr>
          <p:cNvSpPr txBox="1"/>
          <p:nvPr/>
        </p:nvSpPr>
        <p:spPr>
          <a:xfrm>
            <a:off x="727075" y="1906138"/>
            <a:ext cx="7633154" cy="3355727"/>
          </a:xfrm>
          <a:prstGeom prst="rect">
            <a:avLst/>
          </a:prstGeom>
          <a:noFill/>
        </p:spPr>
        <p:txBody>
          <a:bodyPr wrap="square" rtlCol="0">
            <a:spAutoFit/>
          </a:bodyPr>
          <a:lstStyle>
            <a:defPPr>
              <a:defRPr lang="en-US"/>
            </a:defPPr>
            <a:lvl1pPr defTabSz="685800">
              <a:lnSpc>
                <a:spcPts val="3660"/>
              </a:lnSpc>
              <a:defRPr sz="2800">
                <a:latin typeface="楷体" panose="02010609060101010101" pitchFamily="49" charset="-122"/>
                <a:ea typeface="楷体" panose="02010609060101010101" pitchFamily="49" charset="-122"/>
              </a:defRPr>
            </a:lvl1pPr>
          </a:lstStyle>
          <a:p>
            <a:r>
              <a:rPr lang="zh-CN" altLang="en-US" dirty="0"/>
              <a:t>以西结书</a:t>
            </a:r>
            <a:r>
              <a:rPr lang="en-US" altLang="zh-CN" dirty="0"/>
              <a:t>47</a:t>
            </a:r>
            <a:r>
              <a:rPr lang="zh-CN" altLang="en-US" dirty="0"/>
              <a:t>：</a:t>
            </a:r>
            <a:r>
              <a:rPr lang="en-US" altLang="zh-CN" dirty="0"/>
              <a:t>21</a:t>
            </a:r>
            <a:r>
              <a:rPr lang="zh-CN" altLang="zh-CN" dirty="0"/>
              <a:t>你们要按着以色列的支派彼此分这地。</a:t>
            </a:r>
            <a:r>
              <a:rPr lang="en-US" altLang="zh-CN" dirty="0"/>
              <a:t>22</a:t>
            </a:r>
            <a:r>
              <a:rPr lang="zh-CN" altLang="zh-CN" dirty="0"/>
              <a:t>要拈阄分这地为业，归与自己和你们中间寄居的外人，就是在你们中间生养儿女的外人。你们要看他们如同以色列人中所生的一样；他们在以色列支派中要与你们同得地业。</a:t>
            </a:r>
            <a:r>
              <a:rPr lang="en-US" altLang="zh-CN" dirty="0"/>
              <a:t>23</a:t>
            </a:r>
            <a:r>
              <a:rPr lang="zh-CN" altLang="zh-CN" dirty="0"/>
              <a:t>外人寄居在哪支派中，你们就在那里分给他地业。这是主耶和华说的。</a:t>
            </a:r>
            <a:r>
              <a:rPr lang="en-US" altLang="zh-CN" dirty="0"/>
              <a:t>”</a:t>
            </a:r>
            <a:endParaRPr lang="zh-CN" altLang="zh-CN" dirty="0"/>
          </a:p>
        </p:txBody>
      </p:sp>
      <p:pic>
        <p:nvPicPr>
          <p:cNvPr id="16" name="图片 15">
            <a:extLst>
              <a:ext uri="{FF2B5EF4-FFF2-40B4-BE49-F238E27FC236}">
                <a16:creationId xmlns:a16="http://schemas.microsoft.com/office/drawing/2014/main" id="{F44FDD3B-E787-E19F-0B7C-5BDCBFAE1B2F}"/>
              </a:ext>
            </a:extLst>
          </p:cNvPr>
          <p:cNvPicPr>
            <a:picLocks noChangeAspect="1"/>
          </p:cNvPicPr>
          <p:nvPr/>
        </p:nvPicPr>
        <p:blipFill>
          <a:blip r:embed="rId5"/>
          <a:srcRect/>
          <a:stretch/>
        </p:blipFill>
        <p:spPr>
          <a:xfrm>
            <a:off x="8361260" y="1373175"/>
            <a:ext cx="2926970" cy="3852271"/>
          </a:xfrm>
          <a:prstGeom prst="rect">
            <a:avLst/>
          </a:prstGeom>
        </p:spPr>
      </p:pic>
      <p:pic>
        <p:nvPicPr>
          <p:cNvPr id="2" name="28 以西结书47章21至23节">
            <a:hlinkClick r:id="" action="ppaction://media"/>
            <a:extLst>
              <a:ext uri="{FF2B5EF4-FFF2-40B4-BE49-F238E27FC236}">
                <a16:creationId xmlns:a16="http://schemas.microsoft.com/office/drawing/2014/main" id="{3E664A9C-3E98-1AF2-FB10-DEAAFBB6B8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6925" y="526557"/>
            <a:ext cx="468000" cy="468000"/>
          </a:xfrm>
          <a:prstGeom prst="rect">
            <a:avLst/>
          </a:prstGeom>
        </p:spPr>
      </p:pic>
    </p:spTree>
    <p:extLst>
      <p:ext uri="{BB962C8B-B14F-4D97-AF65-F5344CB8AC3E}">
        <p14:creationId xmlns:p14="http://schemas.microsoft.com/office/powerpoint/2010/main" val="253818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552"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9"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8334C-0299-3A56-4882-1EF84DC400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AF8618F-7C3E-4CD3-3BAF-97DA56F555E7}"/>
              </a:ext>
            </a:extLst>
          </p:cNvPr>
          <p:cNvSpPr txBox="1"/>
          <p:nvPr/>
        </p:nvSpPr>
        <p:spPr>
          <a:xfrm>
            <a:off x="5046257" y="2012168"/>
            <a:ext cx="6186512" cy="10772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基督徒似乎总是支持现代以色列国，即使他们在做坏事。</a:t>
            </a:r>
            <a:endParaRPr kumimoji="0" lang="en-US" altLang="zh-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8" name="TextBox 1">
            <a:extLst>
              <a:ext uri="{FF2B5EF4-FFF2-40B4-BE49-F238E27FC236}">
                <a16:creationId xmlns:a16="http://schemas.microsoft.com/office/drawing/2014/main" id="{49380E2E-A6ED-4095-1A38-A3063F181769}"/>
              </a:ext>
            </a:extLst>
          </p:cNvPr>
          <p:cNvSpPr txBox="1"/>
          <p:nvPr/>
        </p:nvSpPr>
        <p:spPr>
          <a:xfrm>
            <a:off x="5046256" y="1267393"/>
            <a:ext cx="6590857" cy="6463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4000" b="1">
                <a:solidFill>
                  <a:schemeClr val="bg1"/>
                </a:solidFill>
                <a:latin typeface="微软雅黑" panose="020B0503020204020204" pitchFamily="34" charset="-122"/>
                <a:ea typeface="微软雅黑" panose="020B0503020204020204" pitchFamily="34" charset="-122"/>
                <a:cs typeface="+mj-cs"/>
              </a:defRPr>
            </a:lvl1pPr>
          </a:lstStyle>
          <a:p>
            <a:r>
              <a:rPr lang="zh-CN" altLang="en-US" sz="3200" dirty="0">
                <a:solidFill>
                  <a:srgbClr val="D79F64"/>
                </a:solidFill>
              </a:rPr>
              <a:t>还有一些基督徒提醒：</a:t>
            </a:r>
            <a:endParaRPr lang="en-US" sz="3200" dirty="0">
              <a:solidFill>
                <a:srgbClr val="D79F64"/>
              </a:solidFill>
            </a:endParaRPr>
          </a:p>
        </p:txBody>
      </p:sp>
      <p:sp>
        <p:nvSpPr>
          <p:cNvPr id="16" name="TextBox 2">
            <a:extLst>
              <a:ext uri="{FF2B5EF4-FFF2-40B4-BE49-F238E27FC236}">
                <a16:creationId xmlns:a16="http://schemas.microsoft.com/office/drawing/2014/main" id="{085E3189-3E1A-2F6B-A497-9619A3436EBF}"/>
              </a:ext>
            </a:extLst>
          </p:cNvPr>
          <p:cNvSpPr txBox="1"/>
          <p:nvPr/>
        </p:nvSpPr>
        <p:spPr>
          <a:xfrm>
            <a:off x="5046257" y="3187830"/>
            <a:ext cx="6186512" cy="10772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这让人们很难接受福音，尤其是穆斯林穆。</a:t>
            </a:r>
            <a:endParaRPr kumimoji="0" lang="en-US" altLang="zh-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7" name="TextBox 2">
            <a:extLst>
              <a:ext uri="{FF2B5EF4-FFF2-40B4-BE49-F238E27FC236}">
                <a16:creationId xmlns:a16="http://schemas.microsoft.com/office/drawing/2014/main" id="{13ED921F-01A7-E535-F1E2-09BB5E276796}"/>
              </a:ext>
            </a:extLst>
          </p:cNvPr>
          <p:cNvSpPr txBox="1"/>
          <p:nvPr/>
        </p:nvSpPr>
        <p:spPr>
          <a:xfrm>
            <a:off x="5046257" y="4363492"/>
            <a:ext cx="6186512" cy="10772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尤其是穆斯林背景的基督徒，对这个问题有疑问。</a:t>
            </a:r>
          </a:p>
        </p:txBody>
      </p:sp>
      <p:grpSp>
        <p:nvGrpSpPr>
          <p:cNvPr id="18" name="组合 17">
            <a:extLst>
              <a:ext uri="{FF2B5EF4-FFF2-40B4-BE49-F238E27FC236}">
                <a16:creationId xmlns:a16="http://schemas.microsoft.com/office/drawing/2014/main" id="{2C6E8224-1A12-A2B9-58E9-E8C2EA56D3CE}"/>
              </a:ext>
            </a:extLst>
          </p:cNvPr>
          <p:cNvGrpSpPr/>
          <p:nvPr/>
        </p:nvGrpSpPr>
        <p:grpSpPr>
          <a:xfrm>
            <a:off x="0" y="1"/>
            <a:ext cx="4724400" cy="6857999"/>
            <a:chOff x="551467" y="0"/>
            <a:chExt cx="4144358" cy="6705603"/>
          </a:xfrm>
        </p:grpSpPr>
        <p:sp>
          <p:nvSpPr>
            <p:cNvPr id="19" name="等腰三角形 18">
              <a:extLst>
                <a:ext uri="{FF2B5EF4-FFF2-40B4-BE49-F238E27FC236}">
                  <a16:creationId xmlns:a16="http://schemas.microsoft.com/office/drawing/2014/main" id="{F3A216CE-56E8-CB27-1EDB-375FA1DFC92C}"/>
                </a:ext>
              </a:extLst>
            </p:cNvPr>
            <p:cNvSpPr/>
            <p:nvPr/>
          </p:nvSpPr>
          <p:spPr>
            <a:xfrm rot="5400000">
              <a:off x="533400" y="2543178"/>
              <a:ext cx="6705600" cy="1619250"/>
            </a:xfrm>
            <a:prstGeom prst="triangle">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E6535541-6D7D-1D0B-D691-2196265DE17E}"/>
                </a:ext>
              </a:extLst>
            </p:cNvPr>
            <p:cNvSpPr/>
            <p:nvPr/>
          </p:nvSpPr>
          <p:spPr>
            <a:xfrm>
              <a:off x="551467" y="0"/>
              <a:ext cx="2525108" cy="6705600"/>
            </a:xfrm>
            <a:prstGeom prst="rect">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1" name="标题 8">
            <a:extLst>
              <a:ext uri="{FF2B5EF4-FFF2-40B4-BE49-F238E27FC236}">
                <a16:creationId xmlns:a16="http://schemas.microsoft.com/office/drawing/2014/main" id="{1E840988-6B42-00CA-B8E4-84577F66AB15}"/>
              </a:ext>
            </a:extLst>
          </p:cNvPr>
          <p:cNvSpPr txBox="1">
            <a:spLocks/>
          </p:cNvSpPr>
          <p:nvPr/>
        </p:nvSpPr>
        <p:spPr>
          <a:xfrm>
            <a:off x="570701" y="2393344"/>
            <a:ext cx="3838575"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solidFill>
                  <a:schemeClr val="bg1"/>
                </a:solidFill>
                <a:latin typeface="微软雅黑" panose="020B0503020204020204" pitchFamily="34" charset="-122"/>
                <a:ea typeface="微软雅黑" panose="020B0503020204020204" pitchFamily="34" charset="-122"/>
              </a:rPr>
              <a:t>一些基督徒的</a:t>
            </a:r>
          </a:p>
        </p:txBody>
      </p:sp>
      <p:sp>
        <p:nvSpPr>
          <p:cNvPr id="22" name="标题 8">
            <a:extLst>
              <a:ext uri="{FF2B5EF4-FFF2-40B4-BE49-F238E27FC236}">
                <a16:creationId xmlns:a16="http://schemas.microsoft.com/office/drawing/2014/main" id="{9CD6846D-9E19-D2DE-5046-A47D81C93E07}"/>
              </a:ext>
            </a:extLst>
          </p:cNvPr>
          <p:cNvSpPr txBox="1">
            <a:spLocks/>
          </p:cNvSpPr>
          <p:nvPr/>
        </p:nvSpPr>
        <p:spPr>
          <a:xfrm>
            <a:off x="959232" y="3428999"/>
            <a:ext cx="3838575"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8800" b="1" dirty="0">
                <a:solidFill>
                  <a:schemeClr val="bg1"/>
                </a:solidFill>
                <a:latin typeface="微软雅黑" panose="020B0503020204020204" pitchFamily="34" charset="-122"/>
                <a:ea typeface="微软雅黑" panose="020B0503020204020204" pitchFamily="34" charset="-122"/>
              </a:rPr>
              <a:t>观点</a:t>
            </a:r>
          </a:p>
        </p:txBody>
      </p:sp>
    </p:spTree>
    <p:extLst>
      <p:ext uri="{BB962C8B-B14F-4D97-AF65-F5344CB8AC3E}">
        <p14:creationId xmlns:p14="http://schemas.microsoft.com/office/powerpoint/2010/main" val="106670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723F4-C1BD-249B-BBF6-05B3D2CC2D8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928361-F18F-C3C1-515E-9DEC2874F709}"/>
              </a:ext>
            </a:extLst>
          </p:cNvPr>
          <p:cNvSpPr txBox="1"/>
          <p:nvPr/>
        </p:nvSpPr>
        <p:spPr>
          <a:xfrm>
            <a:off x="727076" y="2205209"/>
            <a:ext cx="1086313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有一天，犹太人作为一个群体将承认耶稣为基督（弥赛亚），他们中的所有人或大多数人都将得救：</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标题 3">
            <a:extLst>
              <a:ext uri="{FF2B5EF4-FFF2-40B4-BE49-F238E27FC236}">
                <a16:creationId xmlns:a16="http://schemas.microsoft.com/office/drawing/2014/main" id="{3AC2A54B-D22E-0C88-421B-689115A8087C}"/>
              </a:ext>
            </a:extLst>
          </p:cNvPr>
          <p:cNvSpPr>
            <a:spLocks noGrp="1"/>
          </p:cNvSpPr>
          <p:nvPr>
            <p:ph type="title"/>
          </p:nvPr>
        </p:nvSpPr>
        <p:spPr/>
        <p:txBody>
          <a:bodyPr>
            <a:normAutofit/>
          </a:bodyPr>
          <a:lstStyle/>
          <a:p>
            <a:r>
              <a:rPr lang="zh-CN" altLang="en-US" dirty="0"/>
              <a:t>八</a:t>
            </a:r>
            <a:r>
              <a:rPr lang="en-US" altLang="zh-CN" dirty="0"/>
              <a:t>. </a:t>
            </a:r>
            <a:r>
              <a:rPr lang="zh-CN" altLang="en-US" dirty="0"/>
              <a:t>神通过这一切在做什么？祂的目的是什么？</a:t>
            </a:r>
          </a:p>
        </p:txBody>
      </p:sp>
      <p:sp>
        <p:nvSpPr>
          <p:cNvPr id="5" name="TextBox 2">
            <a:extLst>
              <a:ext uri="{FF2B5EF4-FFF2-40B4-BE49-F238E27FC236}">
                <a16:creationId xmlns:a16="http://schemas.microsoft.com/office/drawing/2014/main" id="{988330A0-0550-33F4-B18E-B8DF8F1BBE89}"/>
              </a:ext>
            </a:extLst>
          </p:cNvPr>
          <p:cNvSpPr txBox="1"/>
          <p:nvPr/>
        </p:nvSpPr>
        <p:spPr>
          <a:xfrm>
            <a:off x="727076" y="3515068"/>
            <a:ext cx="10863139" cy="1932260"/>
          </a:xfrm>
          <a:prstGeom prst="rect">
            <a:avLst/>
          </a:prstGeom>
          <a:noFill/>
        </p:spPr>
        <p:txBody>
          <a:bodyPr wrap="square" rtlCol="0">
            <a:spAutoFit/>
          </a:bodyPr>
          <a:lstStyle>
            <a:defPPr>
              <a:defRPr lang="en-US"/>
            </a:defPPr>
            <a:lvl1pPr defTabSz="685800">
              <a:lnSpc>
                <a:spcPts val="3660"/>
              </a:lnSpc>
              <a:defRPr sz="2800">
                <a:latin typeface="楷体" panose="02010609060101010101" pitchFamily="49" charset="-122"/>
                <a:ea typeface="楷体" panose="02010609060101010101" pitchFamily="49" charset="-122"/>
              </a:defRPr>
            </a:lvl1pPr>
          </a:lstStyle>
          <a:p>
            <a:r>
              <a:rPr lang="zh-CN" altLang="en-US" dirty="0"/>
              <a:t>罗马书</a:t>
            </a:r>
            <a:r>
              <a:rPr lang="en-US" altLang="zh-CN" dirty="0"/>
              <a:t>11</a:t>
            </a:r>
            <a:r>
              <a:rPr lang="zh-CN" altLang="en-US" dirty="0"/>
              <a:t>：</a:t>
            </a:r>
            <a:r>
              <a:rPr lang="en-US" altLang="zh-CN" dirty="0"/>
              <a:t>25</a:t>
            </a:r>
            <a:r>
              <a:rPr lang="zh-CN" altLang="zh-CN" dirty="0"/>
              <a:t>弟兄们，我不愿意你们不知道这奥秘就是以色列人有几分是硬心的，等到外邦人的数目添满了，</a:t>
            </a:r>
            <a:r>
              <a:rPr lang="en-US" altLang="zh-CN" dirty="0"/>
              <a:t>26</a:t>
            </a:r>
            <a:r>
              <a:rPr lang="zh-CN" altLang="zh-CN" dirty="0"/>
              <a:t>於是以色列全家都要得救。如经上所记：</a:t>
            </a:r>
            <a:r>
              <a:rPr lang="en-US" altLang="zh-CN" dirty="0"/>
              <a:t>“</a:t>
            </a:r>
            <a:r>
              <a:rPr lang="zh-CN" altLang="zh-CN" dirty="0"/>
              <a:t>必有一位救主，从锡安出来，要消除雅各家的一切罪恶；</a:t>
            </a:r>
            <a:r>
              <a:rPr lang="zh-CN" altLang="en-US" dirty="0"/>
              <a:t>”</a:t>
            </a:r>
            <a:endParaRPr lang="zh-CN" altLang="zh-CN" dirty="0"/>
          </a:p>
        </p:txBody>
      </p:sp>
      <p:sp>
        <p:nvSpPr>
          <p:cNvPr id="6" name="TextBox 2">
            <a:extLst>
              <a:ext uri="{FF2B5EF4-FFF2-40B4-BE49-F238E27FC236}">
                <a16:creationId xmlns:a16="http://schemas.microsoft.com/office/drawing/2014/main" id="{FDC49447-BAA8-7346-CBC1-4B0C250598E0}"/>
              </a:ext>
            </a:extLst>
          </p:cNvPr>
          <p:cNvSpPr txBox="1"/>
          <p:nvPr/>
        </p:nvSpPr>
        <p:spPr>
          <a:xfrm>
            <a:off x="727075" y="1358449"/>
            <a:ext cx="11093450"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神的长期目标</a:t>
            </a:r>
          </a:p>
        </p:txBody>
      </p:sp>
      <p:pic>
        <p:nvPicPr>
          <p:cNvPr id="2" name="29 罗马书11章25至26节">
            <a:hlinkClick r:id="" action="ppaction://media"/>
            <a:extLst>
              <a:ext uri="{FF2B5EF4-FFF2-40B4-BE49-F238E27FC236}">
                <a16:creationId xmlns:a16="http://schemas.microsoft.com/office/drawing/2014/main" id="{DCAC57F2-2D9D-29E5-B8A9-BCFC2B4CCB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6925" y="523771"/>
            <a:ext cx="468000" cy="468000"/>
          </a:xfrm>
          <a:prstGeom prst="rect">
            <a:avLst/>
          </a:prstGeom>
        </p:spPr>
      </p:pic>
    </p:spTree>
    <p:extLst>
      <p:ext uri="{BB962C8B-B14F-4D97-AF65-F5344CB8AC3E}">
        <p14:creationId xmlns:p14="http://schemas.microsoft.com/office/powerpoint/2010/main" val="285417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7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3" grpId="0"/>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B9AC8-A868-F3AE-AD71-02615C4508A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FF15D19-4762-9173-B997-26DE5D7D60E7}"/>
              </a:ext>
            </a:extLst>
          </p:cNvPr>
          <p:cNvSpPr txBox="1"/>
          <p:nvPr/>
        </p:nvSpPr>
        <p:spPr>
          <a:xfrm>
            <a:off x="727075" y="2180085"/>
            <a:ext cx="103626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但这要等到教会被提之后才会发生：</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标题 3">
            <a:extLst>
              <a:ext uri="{FF2B5EF4-FFF2-40B4-BE49-F238E27FC236}">
                <a16:creationId xmlns:a16="http://schemas.microsoft.com/office/drawing/2014/main" id="{4570A560-0A21-40DF-5368-1400F8190AB2}"/>
              </a:ext>
            </a:extLst>
          </p:cNvPr>
          <p:cNvSpPr>
            <a:spLocks noGrp="1"/>
          </p:cNvSpPr>
          <p:nvPr>
            <p:ph type="title"/>
          </p:nvPr>
        </p:nvSpPr>
        <p:spPr/>
        <p:txBody>
          <a:bodyPr/>
          <a:lstStyle/>
          <a:p>
            <a:r>
              <a:rPr lang="zh-CN" altLang="en-US" dirty="0"/>
              <a:t>八</a:t>
            </a:r>
            <a:r>
              <a:rPr lang="en-US" altLang="zh-CN" dirty="0"/>
              <a:t>. </a:t>
            </a:r>
            <a:r>
              <a:rPr lang="zh-CN" altLang="en-US" dirty="0"/>
              <a:t>神通过这一切在做什么？祂的目的是什么？</a:t>
            </a:r>
          </a:p>
        </p:txBody>
      </p:sp>
      <p:sp>
        <p:nvSpPr>
          <p:cNvPr id="5" name="TextBox 2">
            <a:extLst>
              <a:ext uri="{FF2B5EF4-FFF2-40B4-BE49-F238E27FC236}">
                <a16:creationId xmlns:a16="http://schemas.microsoft.com/office/drawing/2014/main" id="{72279B88-6F82-7631-6AC5-F3A0A2536FD7}"/>
              </a:ext>
            </a:extLst>
          </p:cNvPr>
          <p:cNvSpPr txBox="1"/>
          <p:nvPr/>
        </p:nvSpPr>
        <p:spPr>
          <a:xfrm>
            <a:off x="727076" y="2952357"/>
            <a:ext cx="10863139" cy="2406749"/>
          </a:xfrm>
          <a:prstGeom prst="rect">
            <a:avLst/>
          </a:prstGeom>
          <a:noFill/>
        </p:spPr>
        <p:txBody>
          <a:bodyPr wrap="square" rtlCol="0">
            <a:spAutoFit/>
          </a:bodyPr>
          <a:lstStyle>
            <a:defPPr>
              <a:defRPr lang="en-US"/>
            </a:defPPr>
            <a:lvl1pPr defTabSz="685800">
              <a:lnSpc>
                <a:spcPts val="3660"/>
              </a:lnSpc>
              <a:defRPr sz="2800">
                <a:latin typeface="楷体" panose="02010609060101010101" pitchFamily="49" charset="-122"/>
                <a:ea typeface="楷体" panose="02010609060101010101" pitchFamily="49" charset="-122"/>
              </a:defRPr>
            </a:lvl1pPr>
          </a:lstStyle>
          <a:p>
            <a:r>
              <a:rPr lang="zh-CN" altLang="en-US" dirty="0"/>
              <a:t>撒迦利亚书</a:t>
            </a:r>
            <a:r>
              <a:rPr lang="en-US" altLang="zh-CN" dirty="0"/>
              <a:t>12</a:t>
            </a:r>
            <a:r>
              <a:rPr lang="zh-CN" altLang="en-US" dirty="0"/>
              <a:t>：</a:t>
            </a:r>
            <a:r>
              <a:rPr lang="en-US" altLang="zh-CN" dirty="0"/>
              <a:t>9</a:t>
            </a:r>
            <a:r>
              <a:rPr lang="zh-CN" altLang="en-US" dirty="0"/>
              <a:t>那日，我必定意灭绝来攻击耶路撒冷各国的民。</a:t>
            </a:r>
            <a:r>
              <a:rPr lang="en-US" altLang="zh-CN" dirty="0"/>
              <a:t>10</a:t>
            </a:r>
            <a:r>
              <a:rPr lang="zh-CN" altLang="en-US" dirty="0"/>
              <a:t>我必将那施恩叫人恳求的灵，浇灌大卫家和耶路撒冷的居民。他们必仰望我，就是他们所扎的；必为我悲哀，如丧独生子，又为我愁苦，如丧长子。</a:t>
            </a:r>
            <a:r>
              <a:rPr lang="en-US" altLang="zh-CN" dirty="0"/>
              <a:t>……12</a:t>
            </a:r>
            <a:r>
              <a:rPr lang="zh-CN" altLang="en-US" dirty="0"/>
              <a:t>境内一家一家地都必悲哀。</a:t>
            </a:r>
            <a:r>
              <a:rPr lang="en-US" altLang="zh-CN" dirty="0"/>
              <a:t>……13</a:t>
            </a:r>
            <a:r>
              <a:rPr lang="zh-CN" altLang="en-US" dirty="0"/>
              <a:t>：</a:t>
            </a:r>
            <a:r>
              <a:rPr lang="en-US" altLang="zh-CN" dirty="0"/>
              <a:t>1</a:t>
            </a:r>
            <a:r>
              <a:rPr lang="zh-CN" altLang="en-US" dirty="0"/>
              <a:t>那日，必给大卫家和耶路撒冷的居民开一个泉源，洗除罪恶与污秽。”</a:t>
            </a:r>
          </a:p>
        </p:txBody>
      </p:sp>
      <p:pic>
        <p:nvPicPr>
          <p:cNvPr id="2" name="30 撒迦利亚书12章9至12节，13章1节">
            <a:hlinkClick r:id="" action="ppaction://media"/>
            <a:extLst>
              <a:ext uri="{FF2B5EF4-FFF2-40B4-BE49-F238E27FC236}">
                <a16:creationId xmlns:a16="http://schemas.microsoft.com/office/drawing/2014/main" id="{D25D6EB1-FF9C-D24E-F272-86E315BEC9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6925" y="531923"/>
            <a:ext cx="468000" cy="468000"/>
          </a:xfrm>
          <a:prstGeom prst="rect">
            <a:avLst/>
          </a:prstGeom>
        </p:spPr>
      </p:pic>
      <p:sp>
        <p:nvSpPr>
          <p:cNvPr id="7" name="TextBox 2">
            <a:extLst>
              <a:ext uri="{FF2B5EF4-FFF2-40B4-BE49-F238E27FC236}">
                <a16:creationId xmlns:a16="http://schemas.microsoft.com/office/drawing/2014/main" id="{2F092197-3E13-1B6D-660A-F795660C36DD}"/>
              </a:ext>
            </a:extLst>
          </p:cNvPr>
          <p:cNvSpPr txBox="1"/>
          <p:nvPr/>
        </p:nvSpPr>
        <p:spPr>
          <a:xfrm>
            <a:off x="727075" y="1358449"/>
            <a:ext cx="11093450"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神的长期目标</a:t>
            </a:r>
          </a:p>
        </p:txBody>
      </p:sp>
    </p:spTree>
    <p:extLst>
      <p:ext uri="{BB962C8B-B14F-4D97-AF65-F5344CB8AC3E}">
        <p14:creationId xmlns:p14="http://schemas.microsoft.com/office/powerpoint/2010/main" val="171054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9915D-D14D-FD86-049B-F341EA7F5C9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E8717B-507C-7B2A-0F42-BD1B963CBA2D}"/>
              </a:ext>
            </a:extLst>
          </p:cNvPr>
          <p:cNvSpPr txBox="1"/>
          <p:nvPr/>
        </p:nvSpPr>
        <p:spPr>
          <a:xfrm>
            <a:off x="727075" y="2184251"/>
            <a:ext cx="10579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那时候，犹太人将再次成为神在人间的属灵代表，为世界祝福：</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标题 3">
            <a:extLst>
              <a:ext uri="{FF2B5EF4-FFF2-40B4-BE49-F238E27FC236}">
                <a16:creationId xmlns:a16="http://schemas.microsoft.com/office/drawing/2014/main" id="{E38E879E-DDB1-91FF-701D-58EBD3458704}"/>
              </a:ext>
            </a:extLst>
          </p:cNvPr>
          <p:cNvSpPr>
            <a:spLocks noGrp="1"/>
          </p:cNvSpPr>
          <p:nvPr>
            <p:ph type="title"/>
          </p:nvPr>
        </p:nvSpPr>
        <p:spPr/>
        <p:txBody>
          <a:bodyPr/>
          <a:lstStyle/>
          <a:p>
            <a:r>
              <a:rPr lang="zh-CN" altLang="en-US" dirty="0"/>
              <a:t>八</a:t>
            </a:r>
            <a:r>
              <a:rPr lang="en-US" altLang="zh-CN" dirty="0"/>
              <a:t>. </a:t>
            </a:r>
            <a:r>
              <a:rPr lang="zh-CN" altLang="en-US" dirty="0"/>
              <a:t>神通过这一切在做什么？祂的目的是什么？</a:t>
            </a:r>
          </a:p>
        </p:txBody>
      </p:sp>
      <p:sp>
        <p:nvSpPr>
          <p:cNvPr id="5" name="TextBox 2">
            <a:extLst>
              <a:ext uri="{FF2B5EF4-FFF2-40B4-BE49-F238E27FC236}">
                <a16:creationId xmlns:a16="http://schemas.microsoft.com/office/drawing/2014/main" id="{5A7CE45F-3DC4-937D-5A90-5D68F405AC74}"/>
              </a:ext>
            </a:extLst>
          </p:cNvPr>
          <p:cNvSpPr txBox="1"/>
          <p:nvPr/>
        </p:nvSpPr>
        <p:spPr>
          <a:xfrm>
            <a:off x="727075" y="2948498"/>
            <a:ext cx="10675571" cy="1932260"/>
          </a:xfrm>
          <a:prstGeom prst="rect">
            <a:avLst/>
          </a:prstGeom>
          <a:noFill/>
        </p:spPr>
        <p:txBody>
          <a:bodyPr wrap="square" rtlCol="0">
            <a:spAutoFit/>
          </a:bodyPr>
          <a:lstStyle>
            <a:defPPr>
              <a:defRPr lang="en-US"/>
            </a:defPPr>
            <a:lvl1pPr defTabSz="685800">
              <a:lnSpc>
                <a:spcPts val="3660"/>
              </a:lnSpc>
              <a:defRPr sz="2800">
                <a:latin typeface="楷体" panose="02010609060101010101" pitchFamily="49" charset="-122"/>
                <a:ea typeface="楷体" panose="02010609060101010101" pitchFamily="49" charset="-122"/>
              </a:defRPr>
            </a:lvl1pPr>
          </a:lstStyle>
          <a:p>
            <a:r>
              <a:rPr lang="zh-CN" altLang="en-US" dirty="0"/>
              <a:t>撒迦利亚书</a:t>
            </a:r>
            <a:r>
              <a:rPr lang="en-US" altLang="zh-CN" dirty="0"/>
              <a:t>8</a:t>
            </a:r>
            <a:r>
              <a:rPr lang="zh-CN" altLang="en-US" dirty="0"/>
              <a:t>：</a:t>
            </a:r>
            <a:r>
              <a:rPr lang="en-US" altLang="zh-CN" dirty="0"/>
              <a:t>22</a:t>
            </a:r>
            <a:r>
              <a:rPr lang="zh-CN" altLang="en-US" dirty="0"/>
              <a:t>必有列邦的人和强国的民来到耶路撒冷，寻求万军之耶和华，恳求耶和华的恩。”</a:t>
            </a:r>
            <a:r>
              <a:rPr lang="en-US" altLang="zh-CN" dirty="0"/>
              <a:t>23</a:t>
            </a:r>
            <a:r>
              <a:rPr lang="zh-CN" altLang="en-US" dirty="0"/>
              <a:t>万军之耶和华如此说：“在那些日子，必有十个人从列国诸族中出来，拉住一个犹大人的衣襟，说：‘我们要与你们同去，因为我们听见神与你们同在了。’”</a:t>
            </a:r>
          </a:p>
        </p:txBody>
      </p:sp>
      <p:pic>
        <p:nvPicPr>
          <p:cNvPr id="2" name="31 撒迦利亚书8章22至23节">
            <a:hlinkClick r:id="" action="ppaction://media"/>
            <a:extLst>
              <a:ext uri="{FF2B5EF4-FFF2-40B4-BE49-F238E27FC236}">
                <a16:creationId xmlns:a16="http://schemas.microsoft.com/office/drawing/2014/main" id="{6342664A-4995-3916-76E4-9CF2A76154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6925" y="526557"/>
            <a:ext cx="468000" cy="468000"/>
          </a:xfrm>
          <a:prstGeom prst="rect">
            <a:avLst/>
          </a:prstGeom>
        </p:spPr>
      </p:pic>
      <p:sp>
        <p:nvSpPr>
          <p:cNvPr id="7" name="TextBox 2">
            <a:extLst>
              <a:ext uri="{FF2B5EF4-FFF2-40B4-BE49-F238E27FC236}">
                <a16:creationId xmlns:a16="http://schemas.microsoft.com/office/drawing/2014/main" id="{B5D39200-DA02-21AF-8B8B-B9FF0E61D0C7}"/>
              </a:ext>
            </a:extLst>
          </p:cNvPr>
          <p:cNvSpPr txBox="1"/>
          <p:nvPr/>
        </p:nvSpPr>
        <p:spPr>
          <a:xfrm>
            <a:off x="727075" y="1358449"/>
            <a:ext cx="11093450"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神的长期目标</a:t>
            </a:r>
          </a:p>
        </p:txBody>
      </p:sp>
    </p:spTree>
    <p:extLst>
      <p:ext uri="{BB962C8B-B14F-4D97-AF65-F5344CB8AC3E}">
        <p14:creationId xmlns:p14="http://schemas.microsoft.com/office/powerpoint/2010/main" val="292771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B2CD8-5F1B-587E-D6EC-D9A934028D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946E6C-BAAB-F411-3B53-5438ABBE31D2}"/>
              </a:ext>
            </a:extLst>
          </p:cNvPr>
          <p:cNvSpPr txBox="1"/>
          <p:nvPr/>
        </p:nvSpPr>
        <p:spPr>
          <a:xfrm>
            <a:off x="727075" y="2487782"/>
            <a:ext cx="1065530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短期目标 </a:t>
            </a:r>
            <a:r>
              <a:rPr kumimoji="0" lang="en-US" altLang="zh-CN"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a:t>
            </a:r>
            <a:r>
              <a:rPr kumimoji="0" lang="zh-CN" altLang="en-US"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神正在向世人表明，他的</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圣经</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是真实的，圣经中所预言的一切都将成真：犹太人的分散、迫害、保存、重新聚集复国、以色列在千禧年之前不会有和平。</a:t>
            </a:r>
          </a:p>
          <a:p>
            <a:pPr marL="914400" lvl="1" indent="-457200">
              <a:spcAft>
                <a:spcPts val="1800"/>
              </a:spcAft>
              <a:buFont typeface="Arial" panose="020B0604020202020204" pitchFamily="34" charset="0"/>
              <a:buChar char="•"/>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通过被应验的预言，犹太人</a:t>
            </a:r>
            <a:r>
              <a:rPr lang="zh-CN" altLang="en-US" sz="2800" dirty="0">
                <a:solidFill>
                  <a:prstClr val="black"/>
                </a:solidFill>
                <a:latin typeface="Microsoft YaHei" panose="020B0503020204020204" pitchFamily="34" charset="-122"/>
                <a:ea typeface="Microsoft YaHei" panose="020B0503020204020204" pitchFamily="34" charset="-122"/>
              </a:rPr>
              <a:t>为</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神的真实做见证人，即使他们不相信或不顺服！</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914400" lvl="1" indent="-457200">
              <a:spcAft>
                <a:spcPts val="1800"/>
              </a:spcAft>
              <a:buFont typeface="Arial" panose="020B0604020202020204" pitchFamily="34" charset="0"/>
              <a:buChar char="•"/>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三步论证</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endPar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标题 3">
            <a:extLst>
              <a:ext uri="{FF2B5EF4-FFF2-40B4-BE49-F238E27FC236}">
                <a16:creationId xmlns:a16="http://schemas.microsoft.com/office/drawing/2014/main" id="{CE799DFF-5859-A1FC-4AC9-AA27EEE7E441}"/>
              </a:ext>
            </a:extLst>
          </p:cNvPr>
          <p:cNvSpPr>
            <a:spLocks noGrp="1"/>
          </p:cNvSpPr>
          <p:nvPr>
            <p:ph type="title"/>
          </p:nvPr>
        </p:nvSpPr>
        <p:spPr/>
        <p:txBody>
          <a:bodyPr/>
          <a:lstStyle/>
          <a:p>
            <a:r>
              <a:rPr lang="zh-CN" altLang="en-US" dirty="0"/>
              <a:t>八</a:t>
            </a:r>
            <a:r>
              <a:rPr lang="en-US" altLang="zh-CN" dirty="0"/>
              <a:t>. </a:t>
            </a:r>
            <a:r>
              <a:rPr lang="zh-CN" altLang="en-US" dirty="0"/>
              <a:t>神通过这一切在做什么？祂的目的是什么？</a:t>
            </a:r>
          </a:p>
        </p:txBody>
      </p:sp>
      <p:sp>
        <p:nvSpPr>
          <p:cNvPr id="5" name="TextBox 2">
            <a:extLst>
              <a:ext uri="{FF2B5EF4-FFF2-40B4-BE49-F238E27FC236}">
                <a16:creationId xmlns:a16="http://schemas.microsoft.com/office/drawing/2014/main" id="{1A6D8FDC-340D-C78B-07B9-4CAA35C30159}"/>
              </a:ext>
            </a:extLst>
          </p:cNvPr>
          <p:cNvSpPr txBox="1"/>
          <p:nvPr/>
        </p:nvSpPr>
        <p:spPr>
          <a:xfrm>
            <a:off x="727075" y="1566534"/>
            <a:ext cx="11093450"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神的短期目标</a:t>
            </a:r>
          </a:p>
        </p:txBody>
      </p:sp>
    </p:spTree>
    <p:extLst>
      <p:ext uri="{BB962C8B-B14F-4D97-AF65-F5344CB8AC3E}">
        <p14:creationId xmlns:p14="http://schemas.microsoft.com/office/powerpoint/2010/main" val="250494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a:extLst>
              <a:ext uri="{FF2B5EF4-FFF2-40B4-BE49-F238E27FC236}">
                <a16:creationId xmlns:a16="http://schemas.microsoft.com/office/drawing/2014/main" id="{CBB0856A-F626-064B-BC92-F3467D691D8D}"/>
              </a:ext>
            </a:extLst>
          </p:cNvPr>
          <p:cNvSpPr/>
          <p:nvPr/>
        </p:nvSpPr>
        <p:spPr>
          <a:xfrm>
            <a:off x="2063972" y="1965104"/>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EB2ACC17-195D-7444-9BA5-BEC9A27F64E7}"/>
              </a:ext>
            </a:extLst>
          </p:cNvPr>
          <p:cNvSpPr/>
          <p:nvPr/>
        </p:nvSpPr>
        <p:spPr>
          <a:xfrm>
            <a:off x="1919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2072088"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12" name="TextBox 3">
            <a:extLst>
              <a:ext uri="{FF2B5EF4-FFF2-40B4-BE49-F238E27FC236}">
                <a16:creationId xmlns:a16="http://schemas.microsoft.com/office/drawing/2014/main" id="{3085BCA7-D59E-A546-AEC2-A36BFAE0B62D}"/>
              </a:ext>
            </a:extLst>
          </p:cNvPr>
          <p:cNvSpPr txBox="1"/>
          <p:nvPr/>
        </p:nvSpPr>
        <p:spPr>
          <a:xfrm>
            <a:off x="1524000" y="1145385"/>
            <a:ext cx="9144000"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证实圣经是真理的三个步骤</a:t>
            </a:r>
          </a:p>
        </p:txBody>
      </p:sp>
      <p:pic>
        <p:nvPicPr>
          <p:cNvPr id="3" name="图片 2" descr="图片包含 蛋糕, 生日, 室内, 火车&#10;&#10;描述已自动生成">
            <a:extLst>
              <a:ext uri="{FF2B5EF4-FFF2-40B4-BE49-F238E27FC236}">
                <a16:creationId xmlns:a16="http://schemas.microsoft.com/office/drawing/2014/main" id="{B2DE405B-15CC-6442-83E7-EEEA7BB13AC1}"/>
              </a:ext>
            </a:extLst>
          </p:cNvPr>
          <p:cNvPicPr>
            <a:picLocks noChangeAspect="1"/>
          </p:cNvPicPr>
          <p:nvPr/>
        </p:nvPicPr>
        <p:blipFill>
          <a:blip r:embed="rId3"/>
          <a:stretch>
            <a:fillRect/>
          </a:stretch>
        </p:blipFill>
        <p:spPr>
          <a:xfrm>
            <a:off x="4522775" y="2997200"/>
            <a:ext cx="2418681" cy="3530922"/>
          </a:xfrm>
          <a:prstGeom prst="rect">
            <a:avLst/>
          </a:prstGeom>
          <a:noFill/>
        </p:spPr>
      </p:pic>
      <p:sp>
        <p:nvSpPr>
          <p:cNvPr id="6" name="标题 5">
            <a:extLst>
              <a:ext uri="{FF2B5EF4-FFF2-40B4-BE49-F238E27FC236}">
                <a16:creationId xmlns:a16="http://schemas.microsoft.com/office/drawing/2014/main" id="{590E0334-7C92-1F79-531A-49A7764FEFF1}"/>
              </a:ext>
            </a:extLst>
          </p:cNvPr>
          <p:cNvSpPr>
            <a:spLocks noGrp="1"/>
          </p:cNvSpPr>
          <p:nvPr>
            <p:ph type="title"/>
          </p:nvPr>
        </p:nvSpPr>
        <p:spPr/>
        <p:txBody>
          <a:bodyPr/>
          <a:lstStyle/>
          <a:p>
            <a:r>
              <a:rPr lang="zh-CN" altLang="en-US" dirty="0"/>
              <a:t>八</a:t>
            </a:r>
            <a:r>
              <a:rPr lang="en-US" altLang="zh-CN"/>
              <a:t>. </a:t>
            </a:r>
            <a:r>
              <a:rPr lang="zh-CN" altLang="en-US"/>
              <a:t>神通</a:t>
            </a:r>
            <a:r>
              <a:rPr lang="zh-CN" altLang="en-US" dirty="0"/>
              <a:t>过这一切在做什么？祂的目的是什么？</a:t>
            </a:r>
          </a:p>
        </p:txBody>
      </p:sp>
    </p:spTree>
    <p:extLst>
      <p:ext uri="{BB962C8B-B14F-4D97-AF65-F5344CB8AC3E}">
        <p14:creationId xmlns:p14="http://schemas.microsoft.com/office/powerpoint/2010/main" val="329909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形状 8">
            <a:extLst>
              <a:ext uri="{FF2B5EF4-FFF2-40B4-BE49-F238E27FC236}">
                <a16:creationId xmlns:a16="http://schemas.microsoft.com/office/drawing/2014/main" id="{07BD79FA-2747-BD43-8BD2-103DDC7F9803}"/>
              </a:ext>
            </a:extLst>
          </p:cNvPr>
          <p:cNvSpPr/>
          <p:nvPr/>
        </p:nvSpPr>
        <p:spPr>
          <a:xfrm>
            <a:off x="4917126" y="1965104"/>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4627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467405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pic>
        <p:nvPicPr>
          <p:cNvPr id="3" name="图片 2">
            <a:extLst>
              <a:ext uri="{FF2B5EF4-FFF2-40B4-BE49-F238E27FC236}">
                <a16:creationId xmlns:a16="http://schemas.microsoft.com/office/drawing/2014/main" id="{8BE1AB96-5C8C-E045-B3B7-A2F13D6443D9}"/>
              </a:ext>
            </a:extLst>
          </p:cNvPr>
          <p:cNvPicPr>
            <a:picLocks noChangeAspect="1"/>
          </p:cNvPicPr>
          <p:nvPr/>
        </p:nvPicPr>
        <p:blipFill rotWithShape="1">
          <a:blip r:embed="rId3"/>
          <a:srcRect l="22928" r="19843"/>
          <a:stretch/>
        </p:blipFill>
        <p:spPr>
          <a:xfrm>
            <a:off x="7392622" y="2997200"/>
            <a:ext cx="3031121" cy="3530921"/>
          </a:xfrm>
          <a:prstGeom prst="rect">
            <a:avLst/>
          </a:prstGeom>
          <a:noFill/>
        </p:spPr>
      </p:pic>
      <p:sp>
        <p:nvSpPr>
          <p:cNvPr id="14" name="任意形状 13">
            <a:extLst>
              <a:ext uri="{FF2B5EF4-FFF2-40B4-BE49-F238E27FC236}">
                <a16:creationId xmlns:a16="http://schemas.microsoft.com/office/drawing/2014/main" id="{83B83810-C123-FF4D-942B-08FAC0C56A09}"/>
              </a:ext>
            </a:extLst>
          </p:cNvPr>
          <p:cNvSpPr/>
          <p:nvPr/>
        </p:nvSpPr>
        <p:spPr>
          <a:xfrm>
            <a:off x="2063972" y="1965104"/>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1919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2072088"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2" name="标题 1">
            <a:extLst>
              <a:ext uri="{FF2B5EF4-FFF2-40B4-BE49-F238E27FC236}">
                <a16:creationId xmlns:a16="http://schemas.microsoft.com/office/drawing/2014/main" id="{E0BFDD1C-5186-02FA-5EB5-17FC04074010}"/>
              </a:ext>
            </a:extLst>
          </p:cNvPr>
          <p:cNvSpPr>
            <a:spLocks noGrp="1"/>
          </p:cNvSpPr>
          <p:nvPr>
            <p:ph type="title"/>
          </p:nvPr>
        </p:nvSpPr>
        <p:spPr/>
        <p:txBody>
          <a:bodyPr/>
          <a:lstStyle/>
          <a:p>
            <a:r>
              <a:rPr lang="zh-CN" altLang="en-US" dirty="0"/>
              <a:t>八</a:t>
            </a:r>
            <a:r>
              <a:rPr lang="en-US" altLang="zh-CN" dirty="0"/>
              <a:t>. </a:t>
            </a:r>
            <a:r>
              <a:rPr lang="zh-CN" altLang="en-US" dirty="0"/>
              <a:t>神通过这一切在做什么？祂的目的是什么？</a:t>
            </a:r>
          </a:p>
        </p:txBody>
      </p:sp>
      <p:sp>
        <p:nvSpPr>
          <p:cNvPr id="6" name="TextBox 3">
            <a:extLst>
              <a:ext uri="{FF2B5EF4-FFF2-40B4-BE49-F238E27FC236}">
                <a16:creationId xmlns:a16="http://schemas.microsoft.com/office/drawing/2014/main" id="{A1155808-0025-C205-1499-25416DF0BC4D}"/>
              </a:ext>
            </a:extLst>
          </p:cNvPr>
          <p:cNvSpPr txBox="1"/>
          <p:nvPr/>
        </p:nvSpPr>
        <p:spPr>
          <a:xfrm>
            <a:off x="1524000" y="1145385"/>
            <a:ext cx="9144000"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证实圣经是真理的三个步骤</a:t>
            </a:r>
          </a:p>
        </p:txBody>
      </p:sp>
    </p:spTree>
    <p:extLst>
      <p:ext uri="{BB962C8B-B14F-4D97-AF65-F5344CB8AC3E}">
        <p14:creationId xmlns:p14="http://schemas.microsoft.com/office/powerpoint/2010/main" val="38796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2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2063972" y="1965104"/>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1919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2072088"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4914236" y="1965104"/>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4624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467116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7842631" y="1965104"/>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7553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7599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在过了很久以后都应验了这证明圣经是神的启示</a:t>
            </a:r>
          </a:p>
        </p:txBody>
      </p:sp>
      <p:pic>
        <p:nvPicPr>
          <p:cNvPr id="3" name="图片 2" descr="图片包含 游戏机&#10;&#10;描述已自动生成">
            <a:extLst>
              <a:ext uri="{FF2B5EF4-FFF2-40B4-BE49-F238E27FC236}">
                <a16:creationId xmlns:a16="http://schemas.microsoft.com/office/drawing/2014/main" id="{4434896A-B202-D449-AF2C-363AAAA5CD70}"/>
              </a:ext>
            </a:extLst>
          </p:cNvPr>
          <p:cNvPicPr>
            <a:picLocks noChangeAspect="1"/>
          </p:cNvPicPr>
          <p:nvPr/>
        </p:nvPicPr>
        <p:blipFill>
          <a:blip r:embed="rId3"/>
          <a:stretch>
            <a:fillRect/>
          </a:stretch>
        </p:blipFill>
        <p:spPr>
          <a:xfrm>
            <a:off x="7553262" y="2997201"/>
            <a:ext cx="2719449" cy="3530922"/>
          </a:xfrm>
          <a:prstGeom prst="rect">
            <a:avLst/>
          </a:prstGeom>
          <a:noFill/>
        </p:spPr>
      </p:pic>
      <p:sp>
        <p:nvSpPr>
          <p:cNvPr id="2" name="标题 1">
            <a:extLst>
              <a:ext uri="{FF2B5EF4-FFF2-40B4-BE49-F238E27FC236}">
                <a16:creationId xmlns:a16="http://schemas.microsoft.com/office/drawing/2014/main" id="{58D0A38A-F928-7F0E-12F8-559C28E224C2}"/>
              </a:ext>
            </a:extLst>
          </p:cNvPr>
          <p:cNvSpPr>
            <a:spLocks noGrp="1"/>
          </p:cNvSpPr>
          <p:nvPr>
            <p:ph type="title"/>
          </p:nvPr>
        </p:nvSpPr>
        <p:spPr/>
        <p:txBody>
          <a:bodyPr/>
          <a:lstStyle/>
          <a:p>
            <a:r>
              <a:rPr lang="zh-CN" altLang="en-US" dirty="0"/>
              <a:t>八</a:t>
            </a:r>
            <a:r>
              <a:rPr lang="en-US" altLang="zh-CN" dirty="0"/>
              <a:t>. </a:t>
            </a:r>
            <a:r>
              <a:rPr lang="zh-CN" altLang="en-US" dirty="0"/>
              <a:t>神通过这一切在做什么？祂的目的是什么？</a:t>
            </a:r>
          </a:p>
        </p:txBody>
      </p:sp>
      <p:sp>
        <p:nvSpPr>
          <p:cNvPr id="5" name="TextBox 3">
            <a:extLst>
              <a:ext uri="{FF2B5EF4-FFF2-40B4-BE49-F238E27FC236}">
                <a16:creationId xmlns:a16="http://schemas.microsoft.com/office/drawing/2014/main" id="{1965DD6F-3A24-E595-149C-1696108EA7A3}"/>
              </a:ext>
            </a:extLst>
          </p:cNvPr>
          <p:cNvSpPr txBox="1"/>
          <p:nvPr/>
        </p:nvSpPr>
        <p:spPr>
          <a:xfrm>
            <a:off x="1524000" y="1145385"/>
            <a:ext cx="9144000"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证实圣经是真理的三个步骤</a:t>
            </a:r>
          </a:p>
        </p:txBody>
      </p:sp>
    </p:spTree>
    <p:extLst>
      <p:ext uri="{BB962C8B-B14F-4D97-AF65-F5344CB8AC3E}">
        <p14:creationId xmlns:p14="http://schemas.microsoft.com/office/powerpoint/2010/main" val="182866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9"/>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
                                        </p:tgtEl>
                                        <p:attrNameLst>
                                          <p:attrName>style.visibility</p:attrName>
                                        </p:attrNameLst>
                                      </p:cBhvr>
                                      <p:to>
                                        <p:strVal val="hidden"/>
                                      </p:to>
                                    </p:set>
                                  </p:childTnLst>
                                </p:cTn>
                              </p:par>
                              <p:par>
                                <p:cTn id="16" presetID="2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B523427B-D4FE-F953-8ADE-9887B303E80E}"/>
              </a:ext>
            </a:extLst>
          </p:cNvPr>
          <p:cNvGrpSpPr/>
          <p:nvPr/>
        </p:nvGrpSpPr>
        <p:grpSpPr>
          <a:xfrm flipH="1">
            <a:off x="8001798" y="-5"/>
            <a:ext cx="4190202" cy="6858000"/>
            <a:chOff x="-211211" y="0"/>
            <a:chExt cx="3671852" cy="6705604"/>
          </a:xfrm>
        </p:grpSpPr>
        <p:sp>
          <p:nvSpPr>
            <p:cNvPr id="18" name="等腰三角形 17">
              <a:extLst>
                <a:ext uri="{FF2B5EF4-FFF2-40B4-BE49-F238E27FC236}">
                  <a16:creationId xmlns:a16="http://schemas.microsoft.com/office/drawing/2014/main" id="{C4F10EA5-BB50-6564-3B49-D0128397E00D}"/>
                </a:ext>
              </a:extLst>
            </p:cNvPr>
            <p:cNvSpPr/>
            <p:nvPr/>
          </p:nvSpPr>
          <p:spPr>
            <a:xfrm rot="5400000">
              <a:off x="-83768" y="3161195"/>
              <a:ext cx="6705600" cy="383218"/>
            </a:xfrm>
            <a:prstGeom prst="triangle">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sp>
          <p:nvSpPr>
            <p:cNvPr id="19" name="矩形 18">
              <a:extLst>
                <a:ext uri="{FF2B5EF4-FFF2-40B4-BE49-F238E27FC236}">
                  <a16:creationId xmlns:a16="http://schemas.microsoft.com/office/drawing/2014/main" id="{0E75BE33-9D73-B75C-75D1-69192DDA7F5E}"/>
                </a:ext>
              </a:extLst>
            </p:cNvPr>
            <p:cNvSpPr/>
            <p:nvPr/>
          </p:nvSpPr>
          <p:spPr>
            <a:xfrm>
              <a:off x="-211211" y="0"/>
              <a:ext cx="3287787" cy="6705600"/>
            </a:xfrm>
            <a:prstGeom prst="rect">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grpSp>
      <p:grpSp>
        <p:nvGrpSpPr>
          <p:cNvPr id="2" name="组合 1">
            <a:extLst>
              <a:ext uri="{FF2B5EF4-FFF2-40B4-BE49-F238E27FC236}">
                <a16:creationId xmlns:a16="http://schemas.microsoft.com/office/drawing/2014/main" id="{9DC966CC-50BD-69FB-E20D-91DABC991EDE}"/>
              </a:ext>
            </a:extLst>
          </p:cNvPr>
          <p:cNvGrpSpPr/>
          <p:nvPr/>
        </p:nvGrpSpPr>
        <p:grpSpPr>
          <a:xfrm>
            <a:off x="0" y="1"/>
            <a:ext cx="4185762" cy="6858000"/>
            <a:chOff x="-211211" y="0"/>
            <a:chExt cx="3671852" cy="6705604"/>
          </a:xfrm>
        </p:grpSpPr>
        <p:sp>
          <p:nvSpPr>
            <p:cNvPr id="6" name="等腰三角形 5">
              <a:extLst>
                <a:ext uri="{FF2B5EF4-FFF2-40B4-BE49-F238E27FC236}">
                  <a16:creationId xmlns:a16="http://schemas.microsoft.com/office/drawing/2014/main" id="{2A71FEC9-F108-53B1-DE84-D4298C224129}"/>
                </a:ext>
              </a:extLst>
            </p:cNvPr>
            <p:cNvSpPr/>
            <p:nvPr/>
          </p:nvSpPr>
          <p:spPr>
            <a:xfrm rot="5400000">
              <a:off x="-83768" y="3161195"/>
              <a:ext cx="6705600" cy="383218"/>
            </a:xfrm>
            <a:prstGeom prst="triangle">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sp>
          <p:nvSpPr>
            <p:cNvPr id="7" name="矩形 6">
              <a:extLst>
                <a:ext uri="{FF2B5EF4-FFF2-40B4-BE49-F238E27FC236}">
                  <a16:creationId xmlns:a16="http://schemas.microsoft.com/office/drawing/2014/main" id="{419725A3-93D2-4598-820A-1893F4698F80}"/>
                </a:ext>
              </a:extLst>
            </p:cNvPr>
            <p:cNvSpPr/>
            <p:nvPr/>
          </p:nvSpPr>
          <p:spPr>
            <a:xfrm>
              <a:off x="-211211" y="0"/>
              <a:ext cx="3287787" cy="6705600"/>
            </a:xfrm>
            <a:prstGeom prst="rect">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grpSp>
      <p:sp>
        <p:nvSpPr>
          <p:cNvPr id="16" name="矩形 9">
            <a:extLst>
              <a:ext uri="{FF2B5EF4-FFF2-40B4-BE49-F238E27FC236}">
                <a16:creationId xmlns:a16="http://schemas.microsoft.com/office/drawing/2014/main" id="{8BEF6FA1-35A4-4F3A-B091-E6F139F9E13F}"/>
              </a:ext>
            </a:extLst>
          </p:cNvPr>
          <p:cNvSpPr/>
          <p:nvPr/>
        </p:nvSpPr>
        <p:spPr>
          <a:xfrm>
            <a:off x="4617884" y="2725064"/>
            <a:ext cx="3009747" cy="3108543"/>
          </a:xfrm>
          <a:prstGeom prst="rect">
            <a:avLst/>
          </a:prstGeom>
          <a:solidFill>
            <a:srgbClr val="EDEDED">
              <a:alpha val="80000"/>
            </a:srgbClr>
          </a:solidFill>
          <a:ln>
            <a:noFill/>
          </a:ln>
        </p:spPr>
        <p:txBody>
          <a:bodyPr wrap="square" rtlCol="0">
            <a:spAutoFit/>
          </a:bodyPr>
          <a:lstStyle/>
          <a:p>
            <a:pPr marL="457200" indent="-457200">
              <a:buFont typeface="Arial" panose="020B0604020202020204" pitchFamily="34" charset="0"/>
              <a:buChar char="•"/>
            </a:pPr>
            <a:r>
              <a:rPr lang="zh-CN" altLang="en-US" sz="2800" dirty="0">
                <a:latin typeface="宋体" panose="02010600030101010101" pitchFamily="2" charset="-122"/>
                <a:ea typeface="宋体" panose="02010600030101010101" pitchFamily="2" charset="-122"/>
              </a:rPr>
              <a:t>生物是进化还是被创造</a:t>
            </a:r>
            <a:endParaRPr lang="en-US" altLang="zh-CN" sz="2800" dirty="0">
              <a:latin typeface="宋体" panose="02010600030101010101" pitchFamily="2" charset="-122"/>
              <a:ea typeface="宋体" panose="02010600030101010101" pitchFamily="2" charset="-122"/>
            </a:endParaRPr>
          </a:p>
          <a:p>
            <a:pPr marL="457200" indent="-457200">
              <a:buFont typeface="Arial" panose="020B0604020202020204" pitchFamily="34" charset="0"/>
              <a:buChar char="•"/>
            </a:pPr>
            <a:r>
              <a:rPr lang="zh-CN" altLang="en-US" sz="2800" dirty="0">
                <a:latin typeface="宋体" panose="02010600030101010101" pitchFamily="2" charset="-122"/>
                <a:ea typeface="宋体" panose="02010600030101010101" pitchFamily="2" charset="-122"/>
              </a:rPr>
              <a:t>地球到底有多古老</a:t>
            </a:r>
            <a:endParaRPr lang="en-US" altLang="zh-CN" sz="2800" dirty="0">
              <a:latin typeface="宋体" panose="02010600030101010101" pitchFamily="2" charset="-122"/>
              <a:ea typeface="宋体" panose="02010600030101010101" pitchFamily="2" charset="-122"/>
            </a:endParaRPr>
          </a:p>
          <a:p>
            <a:pPr marL="457200" indent="-457200">
              <a:buFont typeface="Arial" panose="020B0604020202020204" pitchFamily="34" charset="0"/>
              <a:buChar char="•"/>
            </a:pPr>
            <a:r>
              <a:rPr lang="zh-CN" altLang="en-US" sz="2800" dirty="0">
                <a:latin typeface="宋体" panose="02010600030101010101" pitchFamily="2" charset="-122"/>
                <a:ea typeface="宋体" panose="02010600030101010101" pitchFamily="2" charset="-122"/>
              </a:rPr>
              <a:t>如何确定圣经中的神是真神</a:t>
            </a:r>
            <a:endParaRPr lang="en-US" altLang="zh-CN" sz="2800" dirty="0">
              <a:latin typeface="宋体" panose="02010600030101010101" pitchFamily="2" charset="-122"/>
              <a:ea typeface="宋体" panose="02010600030101010101" pitchFamily="2" charset="-122"/>
            </a:endParaRPr>
          </a:p>
          <a:p>
            <a:pPr marL="457200" indent="-457200">
              <a:buFont typeface="Arial" panose="020B0604020202020204" pitchFamily="34" charset="0"/>
              <a:buChar char="•"/>
            </a:pPr>
            <a:r>
              <a:rPr lang="zh-CN" altLang="en-US" sz="2800" dirty="0">
                <a:latin typeface="宋体" panose="02010600030101010101" pitchFamily="2" charset="-122"/>
                <a:ea typeface="宋体" panose="02010600030101010101" pitchFamily="2" charset="-122"/>
              </a:rPr>
              <a:t>圣经中的预言</a:t>
            </a:r>
            <a:endParaRPr lang="en-US" altLang="zh-CN" sz="2800" dirty="0">
              <a:latin typeface="宋体" panose="02010600030101010101" pitchFamily="2" charset="-122"/>
              <a:ea typeface="宋体" panose="02010600030101010101" pitchFamily="2" charset="-122"/>
            </a:endParaRPr>
          </a:p>
        </p:txBody>
      </p:sp>
      <p:sp>
        <p:nvSpPr>
          <p:cNvPr id="28" name="文本框 27">
            <a:extLst>
              <a:ext uri="{FF2B5EF4-FFF2-40B4-BE49-F238E27FC236}">
                <a16:creationId xmlns:a16="http://schemas.microsoft.com/office/drawing/2014/main" id="{9BD7FFE0-6B0E-4644-842E-107499F159A3}"/>
              </a:ext>
            </a:extLst>
          </p:cNvPr>
          <p:cNvSpPr txBox="1"/>
          <p:nvPr/>
        </p:nvSpPr>
        <p:spPr>
          <a:xfrm>
            <a:off x="4559930" y="1009005"/>
            <a:ext cx="3204308" cy="1569660"/>
          </a:xfrm>
          <a:prstGeom prst="rect">
            <a:avLst/>
          </a:prstGeom>
          <a:noFill/>
        </p:spPr>
        <p:txBody>
          <a:bodyPr wrap="square">
            <a:spAutoFit/>
          </a:bodyPr>
          <a:lstStyle/>
          <a:p>
            <a:r>
              <a:rPr lang="zh-CN" altLang="en-US" sz="3200" dirty="0">
                <a:latin typeface="微软雅黑" panose="020B0503020204020204" pitchFamily="34" charset="-122"/>
                <a:ea typeface="微软雅黑" panose="020B0503020204020204" pitchFamily="34" charset="-122"/>
              </a:rPr>
              <a:t>本书分为</a:t>
            </a:r>
            <a:r>
              <a:rPr lang="en-US" altLang="zh-CN" sz="3200" dirty="0">
                <a:latin typeface="微软雅黑" panose="020B0503020204020204" pitchFamily="34" charset="-122"/>
                <a:ea typeface="微软雅黑" panose="020B0503020204020204" pitchFamily="34" charset="-122"/>
              </a:rPr>
              <a:t>36</a:t>
            </a:r>
            <a:r>
              <a:rPr lang="zh-CN" altLang="en-US" sz="3200" dirty="0">
                <a:latin typeface="微软雅黑" panose="020B0503020204020204" pitchFamily="34" charset="-122"/>
                <a:ea typeface="微软雅黑" panose="020B0503020204020204" pitchFamily="34" charset="-122"/>
              </a:rPr>
              <a:t>小章，每一章探讨一个问题或证据。</a:t>
            </a:r>
            <a:endParaRPr lang="en-US" altLang="zh-CN" sz="3200" dirty="0">
              <a:latin typeface="微软雅黑" panose="020B0503020204020204" pitchFamily="34" charset="-122"/>
              <a:ea typeface="微软雅黑" panose="020B0503020204020204" pitchFamily="34" charset="-122"/>
            </a:endParaRPr>
          </a:p>
        </p:txBody>
      </p:sp>
      <p:sp>
        <p:nvSpPr>
          <p:cNvPr id="8" name="标题 8">
            <a:extLst>
              <a:ext uri="{FF2B5EF4-FFF2-40B4-BE49-F238E27FC236}">
                <a16:creationId xmlns:a16="http://schemas.microsoft.com/office/drawing/2014/main" id="{2E6691D8-E7E7-E060-2706-49E70FF4EEAE}"/>
              </a:ext>
            </a:extLst>
          </p:cNvPr>
          <p:cNvSpPr txBox="1">
            <a:spLocks/>
          </p:cNvSpPr>
          <p:nvPr/>
        </p:nvSpPr>
        <p:spPr>
          <a:xfrm>
            <a:off x="203142" y="865636"/>
            <a:ext cx="3557690"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zh-CN" altLang="en-US" sz="2000" dirty="0">
                <a:solidFill>
                  <a:schemeClr val="bg1"/>
                </a:solidFill>
                <a:latin typeface="微软雅黑" panose="020B0503020204020204" pitchFamily="34" charset="-122"/>
                <a:ea typeface="微软雅黑" panose="020B0503020204020204" pitchFamily="34" charset="-122"/>
              </a:rPr>
              <a:t>读物推荐</a:t>
            </a:r>
            <a:endParaRPr lang="en-US" altLang="zh-CN" sz="2000" dirty="0">
              <a:solidFill>
                <a:schemeClr val="bg1"/>
              </a:solidFill>
              <a:latin typeface="微软雅黑" panose="020B0503020204020204" pitchFamily="34" charset="-122"/>
              <a:ea typeface="微软雅黑" panose="020B0503020204020204" pitchFamily="34" charset="-122"/>
            </a:endParaRPr>
          </a:p>
          <a:p>
            <a:pPr algn="ctr">
              <a:spcAft>
                <a:spcPts val="1200"/>
              </a:spcAft>
            </a:pPr>
            <a:r>
              <a:rPr lang="en-US" altLang="zh-CN" sz="3200" b="1" dirty="0">
                <a:solidFill>
                  <a:schemeClr val="bg1"/>
                </a:solidFill>
                <a:latin typeface="微软雅黑" panose="020B0503020204020204" pitchFamily="34" charset="-122"/>
                <a:ea typeface="微软雅黑" panose="020B0503020204020204" pitchFamily="34" charset="-122"/>
              </a:rPr>
              <a:t>《</a:t>
            </a:r>
            <a:r>
              <a:rPr lang="zh-CN" altLang="en-US" sz="3200" b="1" dirty="0">
                <a:solidFill>
                  <a:schemeClr val="bg1"/>
                </a:solidFill>
                <a:latin typeface="微软雅黑" panose="020B0503020204020204" pitchFamily="34" charset="-122"/>
                <a:ea typeface="微软雅黑" panose="020B0503020204020204" pitchFamily="34" charset="-122"/>
              </a:rPr>
              <a:t>求真求证</a:t>
            </a:r>
            <a:r>
              <a:rPr lang="en-US" altLang="zh-CN" sz="3200" b="1" dirty="0">
                <a:solidFill>
                  <a:schemeClr val="bg1"/>
                </a:solidFill>
                <a:latin typeface="微软雅黑" panose="020B0503020204020204" pitchFamily="34" charset="-122"/>
                <a:ea typeface="微软雅黑" panose="020B0503020204020204" pitchFamily="34" charset="-122"/>
              </a:rPr>
              <a:t>》</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7115F20-AFEF-4159-B47A-C34A595BFBF2}"/>
              </a:ext>
            </a:extLst>
          </p:cNvPr>
          <p:cNvSpPr txBox="1"/>
          <p:nvPr/>
        </p:nvSpPr>
        <p:spPr>
          <a:xfrm>
            <a:off x="9197784" y="4851264"/>
            <a:ext cx="2236510" cy="1077218"/>
          </a:xfrm>
          <a:prstGeom prst="rect">
            <a:avLst/>
          </a:prstGeom>
          <a:noFill/>
        </p:spPr>
        <p:txBody>
          <a:bodyPr wrap="none" rtlCol="0">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扫码获取</a:t>
            </a:r>
            <a:endParaRPr lang="en-US" altLang="zh-CN" sz="3200" dirty="0">
              <a:solidFill>
                <a:schemeClr val="bg1"/>
              </a:solidFill>
              <a:latin typeface="微软雅黑" panose="020B0503020204020204" pitchFamily="34" charset="-122"/>
              <a:ea typeface="微软雅黑" panose="020B0503020204020204" pitchFamily="34" charset="-122"/>
            </a:endParaRPr>
          </a:p>
          <a:p>
            <a:pPr algn="ctr"/>
            <a:r>
              <a:rPr lang="zh-CN" altLang="en-US" sz="3200" dirty="0">
                <a:solidFill>
                  <a:schemeClr val="bg1"/>
                </a:solidFill>
                <a:latin typeface="微软雅黑" panose="020B0503020204020204" pitchFamily="34" charset="-122"/>
                <a:ea typeface="微软雅黑" panose="020B0503020204020204" pitchFamily="34" charset="-122"/>
              </a:rPr>
              <a:t>免费电子版</a:t>
            </a:r>
          </a:p>
        </p:txBody>
      </p:sp>
      <p:pic>
        <p:nvPicPr>
          <p:cNvPr id="5" name="Picture 4">
            <a:extLst>
              <a:ext uri="{FF2B5EF4-FFF2-40B4-BE49-F238E27FC236}">
                <a16:creationId xmlns:a16="http://schemas.microsoft.com/office/drawing/2014/main" id="{62DD08E0-84F0-D11D-3F40-CB3660946EB4}"/>
              </a:ext>
            </a:extLst>
          </p:cNvPr>
          <p:cNvPicPr>
            <a:picLocks noChangeAspect="1"/>
          </p:cNvPicPr>
          <p:nvPr/>
        </p:nvPicPr>
        <p:blipFill>
          <a:blip r:embed="rId3"/>
          <a:stretch>
            <a:fillRect/>
          </a:stretch>
        </p:blipFill>
        <p:spPr>
          <a:xfrm>
            <a:off x="8689866" y="1662601"/>
            <a:ext cx="3127967" cy="3127967"/>
          </a:xfrm>
          <a:prstGeom prst="rect">
            <a:avLst/>
          </a:prstGeom>
        </p:spPr>
      </p:pic>
      <p:pic>
        <p:nvPicPr>
          <p:cNvPr id="10" name="图片 9" descr="图片包含 图示&#10;&#10;描述已自动生成">
            <a:extLst>
              <a:ext uri="{FF2B5EF4-FFF2-40B4-BE49-F238E27FC236}">
                <a16:creationId xmlns:a16="http://schemas.microsoft.com/office/drawing/2014/main" id="{54A82259-63CB-0479-DA1B-1475EA293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36" y="1723297"/>
            <a:ext cx="3110018" cy="4369575"/>
          </a:xfrm>
          <a:prstGeom prst="rect">
            <a:avLst/>
          </a:prstGeom>
        </p:spPr>
      </p:pic>
    </p:spTree>
    <p:extLst>
      <p:ext uri="{BB962C8B-B14F-4D97-AF65-F5344CB8AC3E}">
        <p14:creationId xmlns:p14="http://schemas.microsoft.com/office/powerpoint/2010/main" val="2524487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1DC73-B2F8-BEE0-D8E0-AD5A57B336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3A4178-C34D-BF7F-3B0E-E2911D359C3D}"/>
              </a:ext>
            </a:extLst>
          </p:cNvPr>
          <p:cNvSpPr txBox="1"/>
          <p:nvPr/>
        </p:nvSpPr>
        <p:spPr>
          <a:xfrm>
            <a:off x="727076" y="2669948"/>
            <a:ext cx="5100606" cy="2908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短期目标 </a:t>
            </a:r>
            <a:r>
              <a:rPr kumimoji="0" lang="en-US" altLang="zh-CN"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a:t>
            </a:r>
            <a:r>
              <a:rPr kumimoji="0" lang="zh-CN" altLang="en-US"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神正在为巴勒斯坦的末世情况做进一步的准备： </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耶稣再来到世上时，耶路撒冷将有一座犹太圣殿；在目前的情况下，这是不可能实现的</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p:txBody>
      </p:sp>
      <p:sp>
        <p:nvSpPr>
          <p:cNvPr id="4" name="标题 3">
            <a:extLst>
              <a:ext uri="{FF2B5EF4-FFF2-40B4-BE49-F238E27FC236}">
                <a16:creationId xmlns:a16="http://schemas.microsoft.com/office/drawing/2014/main" id="{FE276992-2327-5457-CDBF-6CCA4ED69417}"/>
              </a:ext>
            </a:extLst>
          </p:cNvPr>
          <p:cNvSpPr>
            <a:spLocks noGrp="1"/>
          </p:cNvSpPr>
          <p:nvPr>
            <p:ph type="title"/>
          </p:nvPr>
        </p:nvSpPr>
        <p:spPr/>
        <p:txBody>
          <a:bodyPr/>
          <a:lstStyle/>
          <a:p>
            <a:r>
              <a:rPr lang="zh-CN" altLang="en-US" dirty="0"/>
              <a:t>八</a:t>
            </a:r>
            <a:r>
              <a:rPr lang="en-US" altLang="zh-CN" dirty="0"/>
              <a:t>. </a:t>
            </a:r>
            <a:r>
              <a:rPr lang="zh-CN" altLang="en-US" dirty="0"/>
              <a:t>神通过这一切在做什么？祂的目的是什么？</a:t>
            </a:r>
          </a:p>
        </p:txBody>
      </p:sp>
      <p:sp>
        <p:nvSpPr>
          <p:cNvPr id="6" name="TextBox 2">
            <a:extLst>
              <a:ext uri="{FF2B5EF4-FFF2-40B4-BE49-F238E27FC236}">
                <a16:creationId xmlns:a16="http://schemas.microsoft.com/office/drawing/2014/main" id="{D4A04E79-83DF-7019-9902-70E93F5579CB}"/>
              </a:ext>
            </a:extLst>
          </p:cNvPr>
          <p:cNvSpPr txBox="1"/>
          <p:nvPr/>
        </p:nvSpPr>
        <p:spPr>
          <a:xfrm>
            <a:off x="727075" y="1566534"/>
            <a:ext cx="11093450"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神的短期目标</a:t>
            </a:r>
          </a:p>
        </p:txBody>
      </p:sp>
      <p:pic>
        <p:nvPicPr>
          <p:cNvPr id="5" name="图片 4" descr="绘画里站着&#10;&#10;低可信度描述已自动生成">
            <a:extLst>
              <a:ext uri="{FF2B5EF4-FFF2-40B4-BE49-F238E27FC236}">
                <a16:creationId xmlns:a16="http://schemas.microsoft.com/office/drawing/2014/main" id="{81A54295-57F6-2168-FA05-E9266844D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319" y="2321169"/>
            <a:ext cx="4919924" cy="3911600"/>
          </a:xfrm>
          <a:prstGeom prst="rect">
            <a:avLst/>
          </a:prstGeom>
        </p:spPr>
      </p:pic>
    </p:spTree>
    <p:extLst>
      <p:ext uri="{BB962C8B-B14F-4D97-AF65-F5344CB8AC3E}">
        <p14:creationId xmlns:p14="http://schemas.microsoft.com/office/powerpoint/2010/main" val="201196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 presetClass="entr" presetSubtype="0" fill="hold" nodeType="withEffect">
                                  <p:stCondLst>
                                    <p:cond delay="0"/>
                                  </p:stCondLst>
                                  <p:childTnLst>
                                    <p:set>
                                      <p:cBhvr>
                                        <p:cTn id="9"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5B59D-6131-C0A2-1D5F-789B8CB5240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14E108A-6132-5D22-8947-5AA698EAD66E}"/>
              </a:ext>
            </a:extLst>
          </p:cNvPr>
          <p:cNvSpPr txBox="1"/>
          <p:nvPr/>
        </p:nvSpPr>
        <p:spPr>
          <a:xfrm>
            <a:off x="727075" y="2365148"/>
            <a:ext cx="10741025" cy="3570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短期目标 </a:t>
            </a:r>
            <a:r>
              <a:rPr kumimoji="0" lang="en-US" altLang="zh-CN"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3</a:t>
            </a:r>
            <a:r>
              <a:rPr kumimoji="0" lang="zh-CN" altLang="en-US"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最重要的是，神正在预备一些犹太人和巴勒斯坦人的心，让他们相信耶稣并得救。</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让我们为加沙人中极少数的信徒（大约 </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1000 </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人至少有名义上的基督教背景，大多是东正教或天主教徒）祷告</a:t>
            </a:r>
            <a:r>
              <a:rPr lang="en-US" altLang="zh-CN" sz="2800" dirty="0">
                <a:solidFill>
                  <a:prstClr val="black"/>
                </a:solidFill>
                <a:latin typeface="Microsoft YaHei" panose="020B0503020204020204" pitchFamily="34" charset="-122"/>
                <a:ea typeface="Microsoft YaHei" panose="020B0503020204020204" pitchFamily="34" charset="-122"/>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也为那里的非信徒祷告。</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457200" indent="-457200">
              <a:spcAft>
                <a:spcPts val="1800"/>
              </a:spcAft>
              <a:buFont typeface="Arial" panose="020B0604020202020204" pitchFamily="34" charset="0"/>
              <a:buChar char="•"/>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让我们为以色列</a:t>
            </a:r>
            <a:r>
              <a:rPr lang="zh-CN" altLang="en-US" sz="2800" noProof="0" dirty="0">
                <a:solidFill>
                  <a:prstClr val="black"/>
                </a:solidFill>
                <a:latin typeface="Microsoft YaHei" panose="020B0503020204020204" pitchFamily="34" charset="-122"/>
                <a:ea typeface="Microsoft YaHei" panose="020B0503020204020204" pitchFamily="34" charset="-122"/>
              </a:rPr>
              <a:t>军队</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中极少数的信徒（几百人至少有名义上的基督教背景）祈祷</a:t>
            </a:r>
            <a:r>
              <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也为那里的非信徒祈祷。</a:t>
            </a:r>
          </a:p>
        </p:txBody>
      </p:sp>
      <p:sp>
        <p:nvSpPr>
          <p:cNvPr id="4" name="标题 3">
            <a:extLst>
              <a:ext uri="{FF2B5EF4-FFF2-40B4-BE49-F238E27FC236}">
                <a16:creationId xmlns:a16="http://schemas.microsoft.com/office/drawing/2014/main" id="{0C7C4F64-CA7A-6ED1-DF38-7D3F35FDAFCF}"/>
              </a:ext>
            </a:extLst>
          </p:cNvPr>
          <p:cNvSpPr>
            <a:spLocks noGrp="1"/>
          </p:cNvSpPr>
          <p:nvPr>
            <p:ph type="title"/>
          </p:nvPr>
        </p:nvSpPr>
        <p:spPr/>
        <p:txBody>
          <a:bodyPr/>
          <a:lstStyle/>
          <a:p>
            <a:r>
              <a:rPr lang="zh-CN" altLang="en-US" dirty="0"/>
              <a:t>八</a:t>
            </a:r>
            <a:r>
              <a:rPr lang="en-US" altLang="zh-CN" dirty="0"/>
              <a:t>. </a:t>
            </a:r>
            <a:r>
              <a:rPr lang="zh-CN" altLang="en-US" dirty="0"/>
              <a:t>神通过这一切在做什么？祂的目的是什么？</a:t>
            </a:r>
          </a:p>
        </p:txBody>
      </p:sp>
      <p:sp>
        <p:nvSpPr>
          <p:cNvPr id="8" name="TextBox 2">
            <a:extLst>
              <a:ext uri="{FF2B5EF4-FFF2-40B4-BE49-F238E27FC236}">
                <a16:creationId xmlns:a16="http://schemas.microsoft.com/office/drawing/2014/main" id="{5E53EF20-CB80-DA52-2AB9-61A86C6D0FBD}"/>
              </a:ext>
            </a:extLst>
          </p:cNvPr>
          <p:cNvSpPr txBox="1"/>
          <p:nvPr/>
        </p:nvSpPr>
        <p:spPr>
          <a:xfrm>
            <a:off x="727075" y="1566534"/>
            <a:ext cx="11093450"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none" spc="0" normalizeH="0" baseline="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defRPr>
            </a:lvl1pPr>
          </a:lstStyle>
          <a:p>
            <a:r>
              <a:rPr lang="zh-CN" altLang="en-US" dirty="0"/>
              <a:t>神的短期目标</a:t>
            </a:r>
          </a:p>
        </p:txBody>
      </p:sp>
    </p:spTree>
    <p:extLst>
      <p:ext uri="{BB962C8B-B14F-4D97-AF65-F5344CB8AC3E}">
        <p14:creationId xmlns:p14="http://schemas.microsoft.com/office/powerpoint/2010/main" val="134813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 presetClass="entr" presetSubtype="0" fill="hold" nodeType="withEffect">
                                  <p:stCondLst>
                                    <p:cond delay="0"/>
                                  </p:stCondLst>
                                  <p:childTnLst>
                                    <p:set>
                                      <p:cBhvr>
                                        <p:cTn id="9"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A7666-5D12-0FE8-1002-4A6B9BB097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0730B3B-6507-21AE-36E2-033110C0826F}"/>
              </a:ext>
            </a:extLst>
          </p:cNvPr>
          <p:cNvSpPr txBox="1"/>
          <p:nvPr/>
        </p:nvSpPr>
        <p:spPr>
          <a:xfrm>
            <a:off x="5227231" y="1182231"/>
            <a:ext cx="6394067" cy="4493538"/>
          </a:xfrm>
          <a:prstGeom prst="rect">
            <a:avLst/>
          </a:prstGeom>
          <a:noFill/>
        </p:spPr>
        <p:txBody>
          <a:bodyPr wrap="square" rtlCol="0">
            <a:spAutoFit/>
          </a:bodyPr>
          <a:lstStyle/>
          <a:p>
            <a:pPr marL="514350" lvl="0" indent="-514350">
              <a:spcAft>
                <a:spcPts val="1200"/>
              </a:spcAft>
              <a:buFont typeface="+mj-ea"/>
              <a:buAutoNum type="ea1JpnChsDbPeriod"/>
              <a:defRPr/>
            </a:pP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神为</a:t>
            </a:r>
            <a:r>
              <a:rPr lang="zh-CN" altLang="en-US" sz="2400" noProof="0" dirty="0">
                <a:solidFill>
                  <a:prstClr val="black"/>
                </a:solidFill>
                <a:latin typeface="Microsoft YaHei" panose="020B0503020204020204" pitchFamily="34" charset="-122"/>
                <a:ea typeface="Microsoft YaHei" panose="020B0503020204020204" pitchFamily="34" charset="-122"/>
              </a:rPr>
              <a:t>什么</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拣选犹太人？</a:t>
            </a:r>
            <a:r>
              <a:rPr lang="zh-CN" altLang="en-US" sz="2400" dirty="0">
                <a:solidFill>
                  <a:prstClr val="black"/>
                </a:solidFill>
                <a:latin typeface="Microsoft YaHei" panose="020B0503020204020204" pitchFamily="34" charset="-122"/>
                <a:ea typeface="Microsoft YaHei" panose="020B0503020204020204" pitchFamily="34" charset="-122"/>
              </a:rPr>
              <a:t>祂的目标是什么？</a:t>
            </a:r>
            <a:endPar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14350" lvl="0" indent="-514350">
              <a:spcAft>
                <a:spcPts val="1200"/>
              </a:spcAft>
              <a:buFont typeface="+mj-ea"/>
              <a:buAutoNum type="ea1JpnChsDbPeriod"/>
              <a:defRPr/>
            </a:pPr>
            <a:r>
              <a:rPr lang="zh-CN" altLang="en-US" sz="2400" dirty="0">
                <a:solidFill>
                  <a:prstClr val="black"/>
                </a:solidFill>
                <a:latin typeface="Microsoft YaHei" panose="020B0503020204020204" pitchFamily="34" charset="-122"/>
                <a:ea typeface="Microsoft YaHei" panose="020B0503020204020204" pitchFamily="34" charset="-122"/>
              </a:rPr>
              <a:t>神</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向犹太人</a:t>
            </a:r>
            <a:r>
              <a:rPr lang="zh-CN" altLang="en-US" sz="2400" noProof="0" dirty="0">
                <a:solidFill>
                  <a:prstClr val="black"/>
                </a:solidFill>
                <a:latin typeface="Microsoft YaHei" panose="020B0503020204020204" pitchFamily="34" charset="-122"/>
                <a:ea typeface="Microsoft YaHei" panose="020B0503020204020204" pitchFamily="34" charset="-122"/>
              </a:rPr>
              <a:t>应许</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了什么？</a:t>
            </a:r>
          </a:p>
          <a:p>
            <a:pPr marL="514350" lvl="0" indent="-514350">
              <a:spcAft>
                <a:spcPts val="1200"/>
              </a:spcAft>
              <a:buFont typeface="+mj-ea"/>
              <a:buAutoNum type="ea1JpnChsDbPeriod"/>
              <a:defRPr/>
            </a:pP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犹太人</a:t>
            </a:r>
            <a:r>
              <a:rPr lang="zh-CN" altLang="en-US" sz="2400" dirty="0">
                <a:solidFill>
                  <a:prstClr val="black"/>
                </a:solidFill>
                <a:latin typeface="Microsoft YaHei" panose="020B0503020204020204" pitchFamily="34" charset="-122"/>
                <a:ea typeface="Microsoft YaHei" panose="020B0503020204020204" pitchFamily="34" charset="-122"/>
              </a:rPr>
              <a:t>还</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是</a:t>
            </a:r>
            <a:r>
              <a:rPr lang="zh-CN" altLang="en-US" sz="2400" dirty="0">
                <a:solidFill>
                  <a:prstClr val="black"/>
                </a:solidFill>
                <a:latin typeface="Microsoft YaHei" panose="020B0503020204020204" pitchFamily="34" charset="-122"/>
                <a:ea typeface="Microsoft YaHei" panose="020B0503020204020204" pitchFamily="34" charset="-122"/>
              </a:rPr>
              <a:t>神</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的选民吗？</a:t>
            </a:r>
          </a:p>
          <a:p>
            <a:pPr marL="514350" marR="0" lvl="0" indent="-514350" algn="l" defTabSz="914400" rtl="0" eaLnBrk="1" fontAlgn="auto" latinLnBrk="0" hangingPunct="1">
              <a:lnSpc>
                <a:spcPct val="100000"/>
              </a:lnSpc>
              <a:spcBef>
                <a:spcPts val="0"/>
              </a:spcBef>
              <a:spcAft>
                <a:spcPts val="1200"/>
              </a:spcAft>
              <a:buClrTx/>
              <a:buSzTx/>
              <a:buFont typeface="+mj-ea"/>
              <a:buAutoNum type="ea1JpnChsDbPeriod"/>
              <a:tabLst/>
              <a:defRPr/>
            </a:pP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对犹太人的应许适用于现代以色列国吗？</a:t>
            </a:r>
          </a:p>
          <a:p>
            <a:pPr marL="514350" marR="0" lvl="0" indent="-514350" algn="l" defTabSz="914400" rtl="0" eaLnBrk="1" fontAlgn="auto" latinLnBrk="0" hangingPunct="1">
              <a:lnSpc>
                <a:spcPct val="100000"/>
              </a:lnSpc>
              <a:spcBef>
                <a:spcPts val="0"/>
              </a:spcBef>
              <a:spcAft>
                <a:spcPts val="1200"/>
              </a:spcAft>
              <a:buClrTx/>
              <a:buSzTx/>
              <a:buFont typeface="+mj-ea"/>
              <a:buAutoNum type="ea1JpnChsDbPeriod"/>
              <a:tabLst/>
              <a:defRPr/>
            </a:pP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以色列在加沙战争中的行为是对是错？</a:t>
            </a:r>
          </a:p>
          <a:p>
            <a:pPr marL="514350" marR="0" lvl="0" indent="-514350" algn="l" defTabSz="914400" rtl="0" eaLnBrk="1" fontAlgn="auto" latinLnBrk="0" hangingPunct="1">
              <a:lnSpc>
                <a:spcPct val="100000"/>
              </a:lnSpc>
              <a:spcBef>
                <a:spcPts val="0"/>
              </a:spcBef>
              <a:spcAft>
                <a:spcPts val="1200"/>
              </a:spcAft>
              <a:buClrTx/>
              <a:buSzTx/>
              <a:buFont typeface="+mj-ea"/>
              <a:buAutoNum type="ea1JpnChsDbPeriod"/>
              <a:tabLst/>
              <a:defRPr/>
            </a:pP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巴勒斯坦问题的背景是什么？</a:t>
            </a:r>
          </a:p>
          <a:p>
            <a:pPr marL="514350" marR="0" lvl="0" indent="-514350" algn="l" defTabSz="914400" rtl="0" eaLnBrk="1" fontAlgn="auto" latinLnBrk="0" hangingPunct="1">
              <a:lnSpc>
                <a:spcPct val="100000"/>
              </a:lnSpc>
              <a:spcBef>
                <a:spcPts val="0"/>
              </a:spcBef>
              <a:spcAft>
                <a:spcPts val="1200"/>
              </a:spcAft>
              <a:buClrTx/>
              <a:buSzTx/>
              <a:buFont typeface="+mj-ea"/>
              <a:buAutoNum type="ea1JpnChsDbPeriod"/>
              <a:tabLst/>
              <a:defRPr/>
            </a:pP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巴勒斯坦问题的解决方法是什么？这一切的难题最终将如何解决？</a:t>
            </a:r>
          </a:p>
          <a:p>
            <a:pPr marL="514350" lvl="0" indent="-514350">
              <a:spcAft>
                <a:spcPts val="1200"/>
              </a:spcAft>
              <a:buFont typeface="+mj-ea"/>
              <a:buAutoNum type="ea1JpnChsDbPeriod"/>
              <a:defRPr/>
            </a:pPr>
            <a:r>
              <a:rPr lang="zh-CN" altLang="en-US" sz="2400" dirty="0">
                <a:solidFill>
                  <a:prstClr val="black"/>
                </a:solidFill>
                <a:latin typeface="Microsoft YaHei" panose="020B0503020204020204" pitchFamily="34" charset="-122"/>
                <a:ea typeface="Microsoft YaHei" panose="020B0503020204020204" pitchFamily="34" charset="-122"/>
              </a:rPr>
              <a:t>神</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通过这一切在做什么？祂的目的是什么？</a:t>
            </a:r>
            <a:endPar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nvGrpSpPr>
          <p:cNvPr id="18" name="组合 17">
            <a:extLst>
              <a:ext uri="{FF2B5EF4-FFF2-40B4-BE49-F238E27FC236}">
                <a16:creationId xmlns:a16="http://schemas.microsoft.com/office/drawing/2014/main" id="{65F78675-4392-E80F-90A6-A6D6B7EF738C}"/>
              </a:ext>
            </a:extLst>
          </p:cNvPr>
          <p:cNvGrpSpPr/>
          <p:nvPr/>
        </p:nvGrpSpPr>
        <p:grpSpPr>
          <a:xfrm>
            <a:off x="0" y="1"/>
            <a:ext cx="4724400" cy="6857999"/>
            <a:chOff x="551467" y="0"/>
            <a:chExt cx="4144358" cy="6705603"/>
          </a:xfrm>
        </p:grpSpPr>
        <p:sp>
          <p:nvSpPr>
            <p:cNvPr id="19" name="等腰三角形 18">
              <a:extLst>
                <a:ext uri="{FF2B5EF4-FFF2-40B4-BE49-F238E27FC236}">
                  <a16:creationId xmlns:a16="http://schemas.microsoft.com/office/drawing/2014/main" id="{804F9426-D585-950C-C7E4-607F4599A5CF}"/>
                </a:ext>
              </a:extLst>
            </p:cNvPr>
            <p:cNvSpPr/>
            <p:nvPr/>
          </p:nvSpPr>
          <p:spPr>
            <a:xfrm rot="5400000">
              <a:off x="533400" y="2543178"/>
              <a:ext cx="6705600" cy="1619250"/>
            </a:xfrm>
            <a:prstGeom prst="triangle">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7974AF4C-1810-FA51-B41A-A00881174143}"/>
                </a:ext>
              </a:extLst>
            </p:cNvPr>
            <p:cNvSpPr/>
            <p:nvPr/>
          </p:nvSpPr>
          <p:spPr>
            <a:xfrm>
              <a:off x="551467" y="0"/>
              <a:ext cx="2525108" cy="6705600"/>
            </a:xfrm>
            <a:prstGeom prst="rect">
              <a:avLst/>
            </a:prstGeom>
            <a:solidFill>
              <a:srgbClr val="D79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1" name="标题 8">
            <a:extLst>
              <a:ext uri="{FF2B5EF4-FFF2-40B4-BE49-F238E27FC236}">
                <a16:creationId xmlns:a16="http://schemas.microsoft.com/office/drawing/2014/main" id="{5E1428CB-81C2-37C0-F084-5C4DF55440FA}"/>
              </a:ext>
            </a:extLst>
          </p:cNvPr>
          <p:cNvSpPr txBox="1">
            <a:spLocks/>
          </p:cNvSpPr>
          <p:nvPr/>
        </p:nvSpPr>
        <p:spPr>
          <a:xfrm>
            <a:off x="570701" y="3547648"/>
            <a:ext cx="3838575"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solidFill>
                  <a:schemeClr val="bg1"/>
                </a:solidFill>
                <a:latin typeface="微软雅黑" panose="020B0503020204020204" pitchFamily="34" charset="-122"/>
                <a:ea typeface="微软雅黑" panose="020B0503020204020204" pitchFamily="34" charset="-122"/>
              </a:rPr>
              <a:t>要解答的问题</a:t>
            </a:r>
          </a:p>
        </p:txBody>
      </p:sp>
      <p:sp>
        <p:nvSpPr>
          <p:cNvPr id="22" name="标题 8">
            <a:extLst>
              <a:ext uri="{FF2B5EF4-FFF2-40B4-BE49-F238E27FC236}">
                <a16:creationId xmlns:a16="http://schemas.microsoft.com/office/drawing/2014/main" id="{C51539A3-1CE9-AE04-7A01-F99A8B4B519E}"/>
              </a:ext>
            </a:extLst>
          </p:cNvPr>
          <p:cNvSpPr txBox="1">
            <a:spLocks/>
          </p:cNvSpPr>
          <p:nvPr/>
        </p:nvSpPr>
        <p:spPr>
          <a:xfrm>
            <a:off x="959232" y="2613155"/>
            <a:ext cx="3838575"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8800" b="1" dirty="0">
                <a:solidFill>
                  <a:schemeClr val="bg1"/>
                </a:solidFill>
                <a:latin typeface="微软雅黑" panose="020B0503020204020204" pitchFamily="34" charset="-122"/>
                <a:ea typeface="微软雅黑" panose="020B0503020204020204" pitchFamily="34" charset="-122"/>
              </a:rPr>
              <a:t>八个</a:t>
            </a:r>
          </a:p>
        </p:txBody>
      </p:sp>
    </p:spTree>
    <p:extLst>
      <p:ext uri="{BB962C8B-B14F-4D97-AF65-F5344CB8AC3E}">
        <p14:creationId xmlns:p14="http://schemas.microsoft.com/office/powerpoint/2010/main" val="26289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F3516-4FC2-16A8-EC2C-9BA1AD6B18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719CC29-21EB-36C0-362D-D2649A820CA4}"/>
              </a:ext>
            </a:extLst>
          </p:cNvPr>
          <p:cNvSpPr txBox="1"/>
          <p:nvPr/>
        </p:nvSpPr>
        <p:spPr>
          <a:xfrm>
            <a:off x="1813170" y="1755804"/>
            <a:ext cx="892489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800" b="1" i="0" u="none" strike="noStrike" kern="1200" cap="none" spc="0" normalizeH="0" baseline="0" noProof="0" dirty="0">
                <a:ln>
                  <a:noFill/>
                </a:ln>
                <a:solidFill>
                  <a:schemeClr val="accent2"/>
                </a:solidFill>
                <a:effectLst/>
                <a:uLnTx/>
                <a:uFillTx/>
                <a:latin typeface="Microsoft YaHei" panose="020B0503020204020204" pitchFamily="34" charset="-122"/>
                <a:ea typeface="Microsoft YaHei" panose="020B0503020204020204" pitchFamily="34" charset="-122"/>
                <a:cs typeface="+mn-cs"/>
              </a:rPr>
              <a:t>谢谢大家！</a:t>
            </a:r>
            <a:endParaRPr kumimoji="0" lang="en-US" altLang="zh-CN" sz="8800" b="1" i="0" u="none" strike="noStrike" kern="1200" cap="none" spc="0" normalizeH="0" baseline="0" noProof="0" dirty="0">
              <a:ln>
                <a:noFill/>
              </a:ln>
              <a:solidFill>
                <a:schemeClr val="accent2"/>
              </a:solidFill>
              <a:effectLst/>
              <a:uLnTx/>
              <a:uFillTx/>
              <a:latin typeface="Microsoft YaHei" panose="020B0503020204020204" pitchFamily="34" charset="-122"/>
              <a:ea typeface="Microsoft YaHei" panose="020B0503020204020204" pitchFamily="34" charset="-122"/>
              <a:cs typeface="+mn-cs"/>
            </a:endParaRPr>
          </a:p>
        </p:txBody>
      </p:sp>
      <p:sp>
        <p:nvSpPr>
          <p:cNvPr id="2" name="TextBox 2">
            <a:extLst>
              <a:ext uri="{FF2B5EF4-FFF2-40B4-BE49-F238E27FC236}">
                <a16:creationId xmlns:a16="http://schemas.microsoft.com/office/drawing/2014/main" id="{2CC8A672-B455-4502-9B50-7B206062BB3E}"/>
              </a:ext>
            </a:extLst>
          </p:cNvPr>
          <p:cNvSpPr txBox="1"/>
          <p:nvPr/>
        </p:nvSpPr>
        <p:spPr>
          <a:xfrm>
            <a:off x="1633552" y="3202354"/>
            <a:ext cx="8503002"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100" b="1" i="0" u="none" strike="noStrike" kern="1200" cap="none" spc="0" normalizeH="0" baseline="0" noProof="0" dirty="0">
                <a:ln>
                  <a:noFill/>
                </a:ln>
                <a:solidFill>
                  <a:schemeClr val="accent2"/>
                </a:solidFill>
                <a:effectLst/>
                <a:uLnTx/>
                <a:uFillTx/>
                <a:latin typeface="Microsoft YaHei" panose="020B0503020204020204" pitchFamily="34" charset="-122"/>
                <a:ea typeface="Microsoft YaHei" panose="020B0503020204020204" pitchFamily="34" charset="-122"/>
                <a:cs typeface="+mn-cs"/>
              </a:rPr>
              <a:t>THANK YOU</a:t>
            </a:r>
          </a:p>
        </p:txBody>
      </p:sp>
      <p:cxnSp>
        <p:nvCxnSpPr>
          <p:cNvPr id="5" name="直接连接符 4">
            <a:extLst>
              <a:ext uri="{FF2B5EF4-FFF2-40B4-BE49-F238E27FC236}">
                <a16:creationId xmlns:a16="http://schemas.microsoft.com/office/drawing/2014/main" id="{E6E3E998-6996-5B7D-5591-A2F831A9F7CF}"/>
              </a:ext>
            </a:extLst>
          </p:cNvPr>
          <p:cNvCxnSpPr/>
          <p:nvPr/>
        </p:nvCxnSpPr>
        <p:spPr>
          <a:xfrm>
            <a:off x="3516923" y="3202354"/>
            <a:ext cx="4806462" cy="0"/>
          </a:xfrm>
          <a:prstGeom prst="line">
            <a:avLst/>
          </a:prstGeom>
          <a:ln w="34925"/>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49067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6471F-9F68-32CB-969A-B48C4AB96B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68C9FE-9CCF-4549-C61F-1BDC24F3D2FF}"/>
              </a:ext>
            </a:extLst>
          </p:cNvPr>
          <p:cNvSpPr txBox="1"/>
          <p:nvPr/>
        </p:nvSpPr>
        <p:spPr>
          <a:xfrm>
            <a:off x="727075" y="1381556"/>
            <a:ext cx="99201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1. </a:t>
            </a:r>
            <a:r>
              <a:rPr kumimoji="0" lang="zh-CN" altLang="en-US"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神选择犹太人来祝福世界。</a:t>
            </a:r>
          </a:p>
        </p:txBody>
      </p:sp>
      <p:sp>
        <p:nvSpPr>
          <p:cNvPr id="6" name="标题 5">
            <a:extLst>
              <a:ext uri="{FF2B5EF4-FFF2-40B4-BE49-F238E27FC236}">
                <a16:creationId xmlns:a16="http://schemas.microsoft.com/office/drawing/2014/main" id="{C7652116-9E6B-1DC3-4D79-E87015494912}"/>
              </a:ext>
            </a:extLst>
          </p:cNvPr>
          <p:cNvSpPr>
            <a:spLocks noGrp="1"/>
          </p:cNvSpPr>
          <p:nvPr>
            <p:ph type="title"/>
          </p:nvPr>
        </p:nvSpPr>
        <p:spPr/>
        <p:txBody>
          <a:bodyPr/>
          <a:lstStyle/>
          <a:p>
            <a:r>
              <a:rPr lang="zh-CN" altLang="en-US" dirty="0"/>
              <a:t>一</a:t>
            </a:r>
            <a:r>
              <a:rPr lang="en-US" altLang="zh-CN" dirty="0"/>
              <a:t>. </a:t>
            </a:r>
            <a:r>
              <a:rPr lang="zh-CN" altLang="en-US" dirty="0"/>
              <a:t>神为什么拣选犹太人？祂的目标是什么？</a:t>
            </a:r>
          </a:p>
        </p:txBody>
      </p:sp>
      <p:sp>
        <p:nvSpPr>
          <p:cNvPr id="7" name="TextBox 2">
            <a:extLst>
              <a:ext uri="{FF2B5EF4-FFF2-40B4-BE49-F238E27FC236}">
                <a16:creationId xmlns:a16="http://schemas.microsoft.com/office/drawing/2014/main" id="{5A53E30E-55E6-88AA-3399-C2751EB4D2AD}"/>
              </a:ext>
            </a:extLst>
          </p:cNvPr>
          <p:cNvSpPr txBox="1"/>
          <p:nvPr/>
        </p:nvSpPr>
        <p:spPr>
          <a:xfrm>
            <a:off x="727075" y="2329710"/>
            <a:ext cx="5168399" cy="1384995"/>
          </a:xfrm>
          <a:prstGeom prst="rect">
            <a:avLst/>
          </a:prstGeom>
          <a:noFill/>
        </p:spPr>
        <p:txBody>
          <a:bodyPr wrap="square" rtlCol="0">
            <a:spAutoFit/>
          </a:bodyPr>
          <a:lstStyle/>
          <a:p>
            <a:r>
              <a:rPr lang="zh-CN" altLang="en-US" sz="2800" dirty="0">
                <a:latin typeface="楷体" panose="02010609060101010101" pitchFamily="49" charset="-122"/>
                <a:ea typeface="楷体" panose="02010609060101010101" pitchFamily="49" charset="-122"/>
              </a:rPr>
              <a:t>创世记</a:t>
            </a:r>
            <a:r>
              <a:rPr lang="en-US" altLang="zh-CN" sz="2800" dirty="0">
                <a:effectLst/>
                <a:latin typeface="楷体" panose="02010609060101010101" pitchFamily="49" charset="-122"/>
                <a:ea typeface="楷体" panose="02010609060101010101" pitchFamily="49" charset="-122"/>
              </a:rPr>
              <a:t>12</a:t>
            </a:r>
            <a:r>
              <a:rPr lang="zh-CN" altLang="en-US" sz="2800" dirty="0">
                <a:effectLst/>
                <a:latin typeface="楷体" panose="02010609060101010101" pitchFamily="49" charset="-122"/>
                <a:ea typeface="楷体" panose="02010609060101010101" pitchFamily="49" charset="-122"/>
              </a:rPr>
              <a:t>：</a:t>
            </a:r>
            <a:r>
              <a:rPr lang="en-US" altLang="zh-CN" sz="2800" dirty="0">
                <a:effectLst/>
                <a:latin typeface="楷体" panose="02010609060101010101" pitchFamily="49" charset="-122"/>
                <a:ea typeface="楷体" panose="02010609060101010101" pitchFamily="49" charset="-122"/>
              </a:rPr>
              <a:t>1</a:t>
            </a:r>
            <a:r>
              <a:rPr lang="zh-CN" altLang="zh-CN" sz="2800" dirty="0">
                <a:effectLst/>
                <a:latin typeface="楷体" panose="02010609060101010101" pitchFamily="49" charset="-122"/>
                <a:ea typeface="楷体" panose="02010609060101010101" pitchFamily="49" charset="-122"/>
              </a:rPr>
              <a:t>耶和华对</a:t>
            </a:r>
            <a:r>
              <a:rPr lang="zh-CN" altLang="zh-CN" sz="2800" u="sng" dirty="0">
                <a:effectLst/>
                <a:latin typeface="楷体" panose="02010609060101010101" pitchFamily="49" charset="-122"/>
                <a:ea typeface="楷体" panose="02010609060101010101" pitchFamily="49" charset="-122"/>
              </a:rPr>
              <a:t>亚伯兰</a:t>
            </a:r>
            <a:r>
              <a:rPr lang="zh-CN" altLang="zh-CN" sz="2800" dirty="0">
                <a:effectLst/>
                <a:latin typeface="楷体" panose="02010609060101010101" pitchFamily="49" charset="-122"/>
                <a:ea typeface="楷体" panose="02010609060101010101" pitchFamily="49" charset="-122"/>
              </a:rPr>
              <a:t>说：</a:t>
            </a:r>
            <a:r>
              <a:rPr lang="zh-CN" altLang="en-US" sz="2800" dirty="0">
                <a:effectLst/>
                <a:latin typeface="楷体" panose="02010609060101010101" pitchFamily="49" charset="-122"/>
                <a:ea typeface="楷体" panose="02010609060101010101" pitchFamily="49" charset="-122"/>
              </a:rPr>
              <a:t>“</a:t>
            </a:r>
            <a:r>
              <a:rPr lang="en-US" altLang="zh-CN" sz="2800" dirty="0">
                <a:effectLst/>
                <a:latin typeface="楷体" panose="02010609060101010101" pitchFamily="49" charset="-122"/>
                <a:ea typeface="楷体" panose="02010609060101010101" pitchFamily="49" charset="-122"/>
              </a:rPr>
              <a:t>……3……</a:t>
            </a:r>
            <a:r>
              <a:rPr lang="zh-CN" altLang="zh-CN" sz="2800" dirty="0">
                <a:effectLst/>
                <a:latin typeface="楷体" panose="02010609060101010101" pitchFamily="49" charset="-122"/>
                <a:ea typeface="楷体" panose="02010609060101010101" pitchFamily="49" charset="-122"/>
              </a:rPr>
              <a:t>地上的万族都要因你得福。</a:t>
            </a:r>
            <a:r>
              <a:rPr lang="en-US" altLang="zh-CN" sz="2800" dirty="0">
                <a:effectLst/>
                <a:latin typeface="楷体" panose="02010609060101010101" pitchFamily="49" charset="-122"/>
                <a:ea typeface="楷体" panose="02010609060101010101" pitchFamily="49" charset="-122"/>
              </a:rPr>
              <a:t>”</a:t>
            </a:r>
            <a:endParaRPr lang="zh-CN" altLang="zh-CN" sz="2800" dirty="0">
              <a:effectLst/>
              <a:latin typeface="楷体" panose="02010609060101010101" pitchFamily="49" charset="-122"/>
              <a:ea typeface="楷体" panose="02010609060101010101" pitchFamily="49" charset="-122"/>
            </a:endParaRPr>
          </a:p>
        </p:txBody>
      </p:sp>
      <p:sp>
        <p:nvSpPr>
          <p:cNvPr id="8" name="TextBox 2">
            <a:extLst>
              <a:ext uri="{FF2B5EF4-FFF2-40B4-BE49-F238E27FC236}">
                <a16:creationId xmlns:a16="http://schemas.microsoft.com/office/drawing/2014/main" id="{A6BCC3BE-50A3-CAB5-C9D9-B0586D8C38C3}"/>
              </a:ext>
            </a:extLst>
          </p:cNvPr>
          <p:cNvSpPr txBox="1"/>
          <p:nvPr/>
        </p:nvSpPr>
        <p:spPr>
          <a:xfrm>
            <a:off x="727074" y="4045284"/>
            <a:ext cx="5168399" cy="1815882"/>
          </a:xfrm>
          <a:prstGeom prst="rect">
            <a:avLst/>
          </a:prstGeom>
          <a:noFill/>
        </p:spPr>
        <p:txBody>
          <a:bodyPr wrap="square" rtlCol="0">
            <a:spAutoFit/>
          </a:bodyPr>
          <a:lstStyle>
            <a:defPPr>
              <a:defRPr lang="en-US"/>
            </a:defPPr>
            <a:lvl1pPr>
              <a:defRPr sz="3200">
                <a:effectLst/>
                <a:latin typeface="楷体" panose="02010609060101010101" pitchFamily="49" charset="-122"/>
                <a:ea typeface="楷体" panose="02010609060101010101" pitchFamily="49" charset="-122"/>
              </a:defRPr>
            </a:lvl1pPr>
          </a:lstStyle>
          <a:p>
            <a:r>
              <a:rPr lang="zh-CN" altLang="en-US" sz="2800" dirty="0">
                <a:latin typeface="楷体" panose="02010609060101010101" pitchFamily="49" charset="-122"/>
                <a:ea typeface="楷体" panose="02010609060101010101" pitchFamily="49" charset="-122"/>
              </a:rPr>
              <a:t>创世记</a:t>
            </a:r>
            <a:r>
              <a:rPr lang="en-US" altLang="zh-CN" sz="2800" dirty="0"/>
              <a:t>22</a:t>
            </a:r>
            <a:r>
              <a:rPr lang="zh-CN" altLang="en-US" sz="2800" dirty="0"/>
              <a:t>：</a:t>
            </a:r>
            <a:r>
              <a:rPr lang="en-US" altLang="zh-CN" sz="2800" dirty="0"/>
              <a:t>15</a:t>
            </a:r>
            <a:r>
              <a:rPr lang="zh-CN" altLang="zh-CN" sz="2800" dirty="0"/>
              <a:t>耶和华的使者第二次从天上呼叫</a:t>
            </a:r>
            <a:r>
              <a:rPr lang="zh-CN" altLang="zh-CN" sz="2800" u="sng" dirty="0"/>
              <a:t>亚伯拉罕</a:t>
            </a:r>
            <a:r>
              <a:rPr lang="zh-CN" altLang="zh-CN" sz="2800" dirty="0"/>
              <a:t>，</a:t>
            </a:r>
            <a:r>
              <a:rPr lang="zh-CN" altLang="en-US" sz="2800" dirty="0"/>
              <a:t>说：“</a:t>
            </a:r>
            <a:r>
              <a:rPr lang="en-US" altLang="zh-CN" sz="2800" dirty="0"/>
              <a:t>……18……</a:t>
            </a:r>
            <a:r>
              <a:rPr lang="zh-CN" altLang="en-US" sz="2800" dirty="0"/>
              <a:t>并且地上万国都必因你的后裔得福</a:t>
            </a:r>
            <a:r>
              <a:rPr lang="zh-CN" altLang="zh-CN" sz="2800" dirty="0"/>
              <a:t>。</a:t>
            </a:r>
            <a:r>
              <a:rPr lang="zh-CN" altLang="en-US" sz="2800" dirty="0"/>
              <a:t>”</a:t>
            </a:r>
            <a:endParaRPr lang="zh-CN" altLang="zh-CN" sz="2800" dirty="0"/>
          </a:p>
        </p:txBody>
      </p:sp>
      <p:pic>
        <p:nvPicPr>
          <p:cNvPr id="4" name="图片 3" descr="男人的照片上写着字&#10;&#10;低可信度描述已自动生成">
            <a:extLst>
              <a:ext uri="{FF2B5EF4-FFF2-40B4-BE49-F238E27FC236}">
                <a16:creationId xmlns:a16="http://schemas.microsoft.com/office/drawing/2014/main" id="{62DD0C49-D7A7-D661-9390-87B83A6B12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5626" y="1430200"/>
            <a:ext cx="5249299" cy="4531895"/>
          </a:xfrm>
          <a:prstGeom prst="rect">
            <a:avLst/>
          </a:prstGeom>
        </p:spPr>
      </p:pic>
      <p:pic>
        <p:nvPicPr>
          <p:cNvPr id="12" name="02 创世记22章15至18节">
            <a:hlinkClick r:id="" action="ppaction://media"/>
            <a:extLst>
              <a:ext uri="{FF2B5EF4-FFF2-40B4-BE49-F238E27FC236}">
                <a16:creationId xmlns:a16="http://schemas.microsoft.com/office/drawing/2014/main" id="{A4CEA098-2FBB-D062-00C8-7BC2708264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78146" y="518179"/>
            <a:ext cx="468000" cy="468000"/>
          </a:xfrm>
          <a:prstGeom prst="rect">
            <a:avLst/>
          </a:prstGeom>
        </p:spPr>
      </p:pic>
      <p:pic>
        <p:nvPicPr>
          <p:cNvPr id="2" name="01 创世记12章1至3节">
            <a:hlinkClick r:id="" action="ppaction://media"/>
            <a:extLst>
              <a:ext uri="{FF2B5EF4-FFF2-40B4-BE49-F238E27FC236}">
                <a16:creationId xmlns:a16="http://schemas.microsoft.com/office/drawing/2014/main" id="{1DB310A1-54C3-0840-2520-A248674EF61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48373" y="514233"/>
            <a:ext cx="468000" cy="468000"/>
          </a:xfrm>
          <a:prstGeom prst="rect">
            <a:avLst/>
          </a:prstGeom>
        </p:spPr>
      </p:pic>
    </p:spTree>
    <p:extLst>
      <p:ext uri="{BB962C8B-B14F-4D97-AF65-F5344CB8AC3E}">
        <p14:creationId xmlns:p14="http://schemas.microsoft.com/office/powerpoint/2010/main" val="341557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644" fill="hold"/>
                                        <p:tgtEl>
                                          <p:spTgt spid="2"/>
                                        </p:tgtEl>
                                      </p:cBhvr>
                                    </p:cmd>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7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2"/>
                </p:tgtEl>
              </p:cMediaNode>
            </p:audio>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646C1-119E-B7A7-D9DC-4E26C9EBC3B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F0F2DD6-B3FE-BADF-BBA5-E5B65E004C3B}"/>
              </a:ext>
            </a:extLst>
          </p:cNvPr>
          <p:cNvSpPr txBox="1"/>
          <p:nvPr/>
        </p:nvSpPr>
        <p:spPr>
          <a:xfrm>
            <a:off x="727075" y="1381556"/>
            <a:ext cx="6363536" cy="954107"/>
          </a:xfrm>
          <a:prstGeom prst="rect">
            <a:avLst/>
          </a:prstGeom>
          <a:noFill/>
        </p:spPr>
        <p:txBody>
          <a:bodyPr wrap="square" rtlCol="0">
            <a:spAutoFit/>
          </a:bodyPr>
          <a:lstStyle/>
          <a:p>
            <a:pPr lvl="0">
              <a:defRPr/>
            </a:pPr>
            <a:r>
              <a:rPr kumimoji="0" lang="en-US" altLang="zh-CN"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2. </a:t>
            </a:r>
            <a:r>
              <a:rPr lang="zh-CN" altLang="en-US" sz="2800" dirty="0">
                <a:solidFill>
                  <a:schemeClr val="accent2">
                    <a:lumMod val="50000"/>
                  </a:schemeClr>
                </a:solidFill>
                <a:latin typeface="Microsoft YaHei" panose="020B0503020204020204" pitchFamily="34" charset="-122"/>
                <a:ea typeface="Microsoft YaHei" panose="020B0503020204020204" pitchFamily="34" charset="-122"/>
              </a:rPr>
              <a:t>神</a:t>
            </a:r>
            <a:r>
              <a:rPr kumimoji="0" lang="zh-CN" altLang="en-US"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选择了犹太人，通过他们颁布了摩西律法和整部旧约</a:t>
            </a:r>
            <a:r>
              <a:rPr kumimoji="0" lang="en-US" altLang="zh-CN"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圣经</a:t>
            </a:r>
            <a:r>
              <a:rPr kumimoji="0" lang="en-US" altLang="zh-CN"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a:t>
            </a:r>
          </a:p>
        </p:txBody>
      </p:sp>
      <p:sp>
        <p:nvSpPr>
          <p:cNvPr id="6" name="标题 5">
            <a:extLst>
              <a:ext uri="{FF2B5EF4-FFF2-40B4-BE49-F238E27FC236}">
                <a16:creationId xmlns:a16="http://schemas.microsoft.com/office/drawing/2014/main" id="{C6D368A8-3E07-BD35-1B3A-325D86D4318A}"/>
              </a:ext>
            </a:extLst>
          </p:cNvPr>
          <p:cNvSpPr>
            <a:spLocks noGrp="1"/>
          </p:cNvSpPr>
          <p:nvPr>
            <p:ph type="title"/>
          </p:nvPr>
        </p:nvSpPr>
        <p:spPr/>
        <p:txBody>
          <a:bodyPr/>
          <a:lstStyle/>
          <a:p>
            <a:r>
              <a:rPr lang="zh-CN" altLang="en-US" dirty="0"/>
              <a:t>一</a:t>
            </a:r>
            <a:r>
              <a:rPr lang="en-US" altLang="zh-CN" dirty="0"/>
              <a:t>. </a:t>
            </a:r>
            <a:r>
              <a:rPr lang="zh-CN" altLang="en-US" dirty="0"/>
              <a:t>神为什么拣选犹太人？祂的目标是什么？</a:t>
            </a:r>
          </a:p>
        </p:txBody>
      </p:sp>
      <p:sp>
        <p:nvSpPr>
          <p:cNvPr id="8" name="TextBox 2">
            <a:extLst>
              <a:ext uri="{FF2B5EF4-FFF2-40B4-BE49-F238E27FC236}">
                <a16:creationId xmlns:a16="http://schemas.microsoft.com/office/drawing/2014/main" id="{17F98F28-3313-993C-AC02-00ED6057FFEE}"/>
              </a:ext>
            </a:extLst>
          </p:cNvPr>
          <p:cNvSpPr txBox="1"/>
          <p:nvPr/>
        </p:nvSpPr>
        <p:spPr>
          <a:xfrm>
            <a:off x="727074" y="2935146"/>
            <a:ext cx="6235200" cy="2246769"/>
          </a:xfrm>
          <a:prstGeom prst="rect">
            <a:avLst/>
          </a:prstGeom>
          <a:noFill/>
        </p:spPr>
        <p:txBody>
          <a:bodyPr wrap="square" rtlCol="0">
            <a:spAutoFit/>
          </a:bodyPr>
          <a:lstStyle>
            <a:defPPr>
              <a:defRPr lang="en-US"/>
            </a:defPPr>
            <a:lvl1pPr>
              <a:defRPr sz="3200">
                <a:effectLst/>
                <a:latin typeface="楷体" panose="02010609060101010101" pitchFamily="49" charset="-122"/>
                <a:ea typeface="楷体" panose="02010609060101010101" pitchFamily="49" charset="-122"/>
              </a:defRPr>
            </a:lvl1pPr>
          </a:lstStyle>
          <a:p>
            <a:r>
              <a:rPr lang="zh-CN" altLang="en-US" sz="2800" dirty="0"/>
              <a:t>尼希米书</a:t>
            </a:r>
            <a:r>
              <a:rPr lang="en-US" altLang="zh-CN" sz="2800" dirty="0"/>
              <a:t>9</a:t>
            </a:r>
            <a:r>
              <a:rPr lang="zh-CN" altLang="en-US" sz="2800" dirty="0"/>
              <a:t>：</a:t>
            </a:r>
            <a:r>
              <a:rPr lang="en-US" altLang="zh-CN" sz="2800" dirty="0">
                <a:effectLst/>
              </a:rPr>
              <a:t>13</a:t>
            </a:r>
            <a:r>
              <a:rPr lang="zh-CN" altLang="zh-CN" sz="2800" dirty="0">
                <a:effectLst/>
              </a:rPr>
              <a:t>你也降临在</a:t>
            </a:r>
            <a:r>
              <a:rPr lang="zh-CN" altLang="zh-CN" sz="2800" u="sng" dirty="0">
                <a:effectLst/>
              </a:rPr>
              <a:t>西乃</a:t>
            </a:r>
            <a:r>
              <a:rPr lang="zh-CN" altLang="zh-CN" sz="2800" dirty="0">
                <a:effectLst/>
              </a:rPr>
              <a:t>山，从天上与他们说话，赐给他们正直的典章、真实的律法、美好的条例与诫命；</a:t>
            </a:r>
            <a:r>
              <a:rPr lang="en-US" altLang="zh-CN" sz="2800" dirty="0">
                <a:effectLst/>
                <a:cs typeface="Times New Roman" panose="02020603050405020304" pitchFamily="18" charset="0"/>
              </a:rPr>
              <a:t>14</a:t>
            </a:r>
            <a:r>
              <a:rPr lang="zh-CN" altLang="zh-CN" sz="2800" dirty="0">
                <a:effectLst/>
                <a:cs typeface="Times New Roman" panose="02020603050405020304" pitchFamily="18" charset="0"/>
              </a:rPr>
              <a:t>又使他们知道你的安息圣日，并藉你仆人</a:t>
            </a:r>
            <a:r>
              <a:rPr lang="zh-CN" altLang="zh-CN" sz="2800" u="sng" dirty="0">
                <a:effectLst/>
                <a:cs typeface="Times New Roman" panose="02020603050405020304" pitchFamily="18" charset="0"/>
              </a:rPr>
              <a:t>摩西</a:t>
            </a:r>
            <a:r>
              <a:rPr lang="zh-CN" altLang="zh-CN" sz="2800" dirty="0">
                <a:effectLst/>
                <a:cs typeface="Times New Roman" panose="02020603050405020304" pitchFamily="18" charset="0"/>
              </a:rPr>
              <a:t>传给他们诫命、条例、律法。</a:t>
            </a:r>
            <a:endParaRPr lang="zh-CN" altLang="zh-CN" sz="2800" dirty="0"/>
          </a:p>
        </p:txBody>
      </p:sp>
      <p:pic>
        <p:nvPicPr>
          <p:cNvPr id="10" name="图片 9" descr="图片包含 自然, 岩石, 山, 站&#10;&#10;描述已自动生成">
            <a:extLst>
              <a:ext uri="{FF2B5EF4-FFF2-40B4-BE49-F238E27FC236}">
                <a16:creationId xmlns:a16="http://schemas.microsoft.com/office/drawing/2014/main" id="{1E4AB157-0A24-E0A2-D136-297595E8FD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3701" y="1459830"/>
            <a:ext cx="3941224" cy="4748463"/>
          </a:xfrm>
          <a:prstGeom prst="rect">
            <a:avLst/>
          </a:prstGeom>
        </p:spPr>
      </p:pic>
      <p:pic>
        <p:nvPicPr>
          <p:cNvPr id="11" name="04 尼希米书9章13至14节">
            <a:hlinkClick r:id="" action="ppaction://media"/>
            <a:extLst>
              <a:ext uri="{FF2B5EF4-FFF2-40B4-BE49-F238E27FC236}">
                <a16:creationId xmlns:a16="http://schemas.microsoft.com/office/drawing/2014/main" id="{CEF01D3F-E797-90CB-297C-3A326031F9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6925" y="521632"/>
            <a:ext cx="468000" cy="468000"/>
          </a:xfrm>
          <a:prstGeom prst="rect">
            <a:avLst/>
          </a:prstGeom>
        </p:spPr>
      </p:pic>
    </p:spTree>
    <p:extLst>
      <p:ext uri="{BB962C8B-B14F-4D97-AF65-F5344CB8AC3E}">
        <p14:creationId xmlns:p14="http://schemas.microsoft.com/office/powerpoint/2010/main" val="417874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4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31ECC-A000-D624-F681-95AE37388FE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DC6461D-0A33-EAB8-7853-E9F452DB0D51}"/>
              </a:ext>
            </a:extLst>
          </p:cNvPr>
          <p:cNvSpPr txBox="1"/>
          <p:nvPr/>
        </p:nvSpPr>
        <p:spPr>
          <a:xfrm>
            <a:off x="727075" y="1381556"/>
            <a:ext cx="650791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2. </a:t>
            </a:r>
            <a:r>
              <a:rPr kumimoji="0" lang="zh-CN" altLang="en-US"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神选择了犹太人，通过他们颁布了摩西律法和整部旧约</a:t>
            </a:r>
            <a:r>
              <a:rPr kumimoji="0" lang="en-US" altLang="zh-CN"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圣经</a:t>
            </a:r>
            <a:r>
              <a:rPr kumimoji="0" lang="en-US" altLang="zh-CN"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a:t>
            </a:r>
            <a:r>
              <a:rPr kumimoji="0" lang="zh-CN" altLang="en-US" sz="2800" b="0" i="0" u="none" strike="noStrike" kern="1200" cap="none" spc="0" normalizeH="0" baseline="0" noProof="0" dirty="0">
                <a:ln>
                  <a:noFill/>
                </a:ln>
                <a:solidFill>
                  <a:schemeClr val="accent2">
                    <a:lumMod val="50000"/>
                  </a:schemeClr>
                </a:solidFill>
                <a:effectLst/>
                <a:uLnTx/>
                <a:uFillTx/>
                <a:latin typeface="Microsoft YaHei" panose="020B0503020204020204" pitchFamily="34" charset="-122"/>
                <a:ea typeface="Microsoft YaHei" panose="020B0503020204020204" pitchFamily="34" charset="-122"/>
                <a:cs typeface="+mn-cs"/>
              </a:rPr>
              <a:t>。</a:t>
            </a:r>
          </a:p>
        </p:txBody>
      </p:sp>
      <p:sp>
        <p:nvSpPr>
          <p:cNvPr id="6" name="标题 5">
            <a:extLst>
              <a:ext uri="{FF2B5EF4-FFF2-40B4-BE49-F238E27FC236}">
                <a16:creationId xmlns:a16="http://schemas.microsoft.com/office/drawing/2014/main" id="{E2CBBE30-E6BA-1357-8CAF-AB5E45556CA3}"/>
              </a:ext>
            </a:extLst>
          </p:cNvPr>
          <p:cNvSpPr>
            <a:spLocks noGrp="1"/>
          </p:cNvSpPr>
          <p:nvPr>
            <p:ph type="title"/>
          </p:nvPr>
        </p:nvSpPr>
        <p:spPr/>
        <p:txBody>
          <a:bodyPr/>
          <a:lstStyle/>
          <a:p>
            <a:r>
              <a:rPr lang="zh-CN" altLang="en-US" dirty="0"/>
              <a:t>一</a:t>
            </a:r>
            <a:r>
              <a:rPr lang="en-US" altLang="zh-CN" dirty="0"/>
              <a:t>. </a:t>
            </a:r>
            <a:r>
              <a:rPr lang="zh-CN" altLang="en-US" dirty="0"/>
              <a:t>神为什么拣选犹太人？祂的目标是什么？</a:t>
            </a:r>
          </a:p>
        </p:txBody>
      </p:sp>
      <p:sp>
        <p:nvSpPr>
          <p:cNvPr id="7" name="TextBox 2">
            <a:extLst>
              <a:ext uri="{FF2B5EF4-FFF2-40B4-BE49-F238E27FC236}">
                <a16:creationId xmlns:a16="http://schemas.microsoft.com/office/drawing/2014/main" id="{4462D99E-9A7A-646C-5A0D-2B14906E177F}"/>
              </a:ext>
            </a:extLst>
          </p:cNvPr>
          <p:cNvSpPr txBox="1"/>
          <p:nvPr/>
        </p:nvSpPr>
        <p:spPr>
          <a:xfrm>
            <a:off x="727074" y="2846531"/>
            <a:ext cx="6219158" cy="1384995"/>
          </a:xfrm>
          <a:prstGeom prst="rect">
            <a:avLst/>
          </a:prstGeom>
          <a:noFill/>
        </p:spPr>
        <p:txBody>
          <a:bodyPr wrap="square" rtlCol="0">
            <a:spAutoFit/>
          </a:bodyPr>
          <a:lstStyle/>
          <a:p>
            <a:pPr algn="just"/>
            <a:r>
              <a:rPr lang="zh-CN" altLang="zh-CN" sz="2800" dirty="0">
                <a:effectLst/>
                <a:latin typeface="楷体" panose="02010609060101010101" pitchFamily="49" charset="-122"/>
                <a:ea typeface="楷体" panose="02010609060101010101" pitchFamily="49" charset="-122"/>
              </a:rPr>
              <a:t>罗</a:t>
            </a:r>
            <a:r>
              <a:rPr lang="zh-CN" altLang="en-US" sz="2800" dirty="0">
                <a:effectLst/>
                <a:latin typeface="楷体" panose="02010609060101010101" pitchFamily="49" charset="-122"/>
                <a:ea typeface="楷体" panose="02010609060101010101" pitchFamily="49" charset="-122"/>
              </a:rPr>
              <a:t>马书</a:t>
            </a:r>
            <a:r>
              <a:rPr lang="en-US" altLang="zh-CN" sz="2800" dirty="0">
                <a:effectLst/>
                <a:latin typeface="楷体" panose="02010609060101010101" pitchFamily="49" charset="-122"/>
                <a:ea typeface="楷体" panose="02010609060101010101" pitchFamily="49" charset="-122"/>
              </a:rPr>
              <a:t>3</a:t>
            </a:r>
            <a:r>
              <a:rPr lang="zh-CN" altLang="en-US" sz="2800" dirty="0">
                <a:latin typeface="楷体" panose="02010609060101010101" pitchFamily="49" charset="-122"/>
                <a:ea typeface="楷体" panose="02010609060101010101" pitchFamily="49" charset="-122"/>
              </a:rPr>
              <a:t>：</a:t>
            </a:r>
            <a:r>
              <a:rPr lang="en-US" altLang="zh-CN" sz="2800" dirty="0">
                <a:effectLst/>
                <a:latin typeface="楷体" panose="02010609060101010101" pitchFamily="49" charset="-122"/>
                <a:ea typeface="楷体" panose="02010609060101010101" pitchFamily="49" charset="-122"/>
              </a:rPr>
              <a:t>1</a:t>
            </a:r>
            <a:r>
              <a:rPr lang="zh-CN" altLang="zh-CN" sz="2800" dirty="0">
                <a:effectLst/>
                <a:latin typeface="楷体" panose="02010609060101010101" pitchFamily="49" charset="-122"/>
                <a:ea typeface="楷体" panose="02010609060101010101" pitchFamily="49" charset="-122"/>
              </a:rPr>
              <a:t>这样说来，</a:t>
            </a:r>
            <a:r>
              <a:rPr lang="zh-CN" altLang="zh-CN" sz="2800" u="sng" dirty="0">
                <a:effectLst/>
                <a:latin typeface="楷体" panose="02010609060101010101" pitchFamily="49" charset="-122"/>
                <a:ea typeface="楷体" panose="02010609060101010101" pitchFamily="49" charset="-122"/>
              </a:rPr>
              <a:t>犹太</a:t>
            </a:r>
            <a:r>
              <a:rPr lang="zh-CN" altLang="zh-CN" sz="2800" dirty="0">
                <a:effectLst/>
                <a:latin typeface="楷体" panose="02010609060101010101" pitchFamily="49" charset="-122"/>
                <a:ea typeface="楷体" panose="02010609060101010101" pitchFamily="49" charset="-122"/>
              </a:rPr>
              <a:t>人有什么长处？割礼有什么益处呢？</a:t>
            </a:r>
            <a:r>
              <a:rPr lang="en-US" altLang="zh-CN" sz="2800" dirty="0">
                <a:effectLst/>
                <a:latin typeface="楷体" panose="02010609060101010101" pitchFamily="49" charset="-122"/>
                <a:ea typeface="楷体" panose="02010609060101010101" pitchFamily="49" charset="-122"/>
              </a:rPr>
              <a:t>2</a:t>
            </a:r>
            <a:r>
              <a:rPr lang="zh-CN" altLang="zh-CN" sz="2800" dirty="0">
                <a:effectLst/>
                <a:latin typeface="楷体" panose="02010609060101010101" pitchFamily="49" charset="-122"/>
                <a:ea typeface="楷体" panose="02010609060101010101" pitchFamily="49" charset="-122"/>
              </a:rPr>
              <a:t>凡事大有好处，第一，是神的圣言交托他们</a:t>
            </a:r>
            <a:r>
              <a:rPr lang="zh-CN" altLang="en-US" sz="2800" dirty="0">
                <a:effectLst/>
                <a:latin typeface="楷体" panose="02010609060101010101" pitchFamily="49" charset="-122"/>
                <a:ea typeface="楷体" panose="02010609060101010101" pitchFamily="49" charset="-122"/>
              </a:rPr>
              <a:t>。</a:t>
            </a:r>
            <a:endParaRPr lang="zh-CN" altLang="zh-CN" sz="2800" dirty="0">
              <a:effectLst/>
              <a:latin typeface="楷体" panose="02010609060101010101" pitchFamily="49" charset="-122"/>
              <a:ea typeface="楷体" panose="02010609060101010101" pitchFamily="49" charset="-122"/>
            </a:endParaRPr>
          </a:p>
        </p:txBody>
      </p:sp>
      <p:sp>
        <p:nvSpPr>
          <p:cNvPr id="8" name="TextBox 2">
            <a:extLst>
              <a:ext uri="{FF2B5EF4-FFF2-40B4-BE49-F238E27FC236}">
                <a16:creationId xmlns:a16="http://schemas.microsoft.com/office/drawing/2014/main" id="{A66F4EE8-D5E9-9A6A-6A69-CA5845B7A687}"/>
              </a:ext>
            </a:extLst>
          </p:cNvPr>
          <p:cNvSpPr txBox="1"/>
          <p:nvPr/>
        </p:nvSpPr>
        <p:spPr>
          <a:xfrm>
            <a:off x="727074" y="4490499"/>
            <a:ext cx="6219158" cy="954107"/>
          </a:xfrm>
          <a:prstGeom prst="rect">
            <a:avLst/>
          </a:prstGeom>
          <a:noFill/>
        </p:spPr>
        <p:txBody>
          <a:bodyPr wrap="square" rtlCol="0">
            <a:spAutoFit/>
          </a:bodyPr>
          <a:lstStyle>
            <a:defPPr>
              <a:defRPr lang="en-US"/>
            </a:defPPr>
            <a:lvl1pPr>
              <a:defRPr sz="3200">
                <a:effectLst/>
                <a:latin typeface="楷体" panose="02010609060101010101" pitchFamily="49" charset="-122"/>
                <a:ea typeface="楷体" panose="02010609060101010101" pitchFamily="49" charset="-122"/>
              </a:defRPr>
            </a:lvl1pPr>
          </a:lstStyle>
          <a:p>
            <a:r>
              <a:rPr lang="zh-CN" altLang="en-US" sz="2800" dirty="0"/>
              <a:t>约翰福音</a:t>
            </a:r>
            <a:r>
              <a:rPr lang="en-US" altLang="zh-CN" sz="2800" dirty="0"/>
              <a:t>1</a:t>
            </a:r>
            <a:r>
              <a:rPr lang="zh-CN" altLang="en-US" sz="2800" dirty="0"/>
              <a:t>：</a:t>
            </a:r>
            <a:r>
              <a:rPr lang="en-US" altLang="zh-CN" sz="2800" dirty="0"/>
              <a:t>17</a:t>
            </a:r>
            <a:r>
              <a:rPr lang="zh-CN" altLang="zh-CN" sz="2800" dirty="0">
                <a:effectLst/>
                <a:cs typeface="Times New Roman" panose="02020603050405020304" pitchFamily="18" charset="0"/>
              </a:rPr>
              <a:t>律法本是藉著</a:t>
            </a:r>
            <a:r>
              <a:rPr lang="zh-CN" altLang="zh-CN" sz="2800" u="sng" dirty="0">
                <a:effectLst/>
                <a:cs typeface="Times New Roman" panose="02020603050405020304" pitchFamily="18" charset="0"/>
              </a:rPr>
              <a:t>摩西</a:t>
            </a:r>
            <a:r>
              <a:rPr lang="zh-CN" altLang="zh-CN" sz="2800" dirty="0">
                <a:effectLst/>
                <a:cs typeface="Times New Roman" panose="02020603050405020304" pitchFamily="18" charset="0"/>
              </a:rPr>
              <a:t>传的，恩典和真理都是由耶稣基督来的；</a:t>
            </a:r>
            <a:endParaRPr lang="zh-CN" altLang="zh-CN" sz="2800" dirty="0"/>
          </a:p>
        </p:txBody>
      </p:sp>
      <p:pic>
        <p:nvPicPr>
          <p:cNvPr id="5" name="图片 4">
            <a:extLst>
              <a:ext uri="{FF2B5EF4-FFF2-40B4-BE49-F238E27FC236}">
                <a16:creationId xmlns:a16="http://schemas.microsoft.com/office/drawing/2014/main" id="{3EC413D6-8375-B2F5-960B-4C94EFBB433C}"/>
              </a:ext>
            </a:extLst>
          </p:cNvPr>
          <p:cNvPicPr>
            <a:picLocks noChangeAspect="1"/>
          </p:cNvPicPr>
          <p:nvPr/>
        </p:nvPicPr>
        <p:blipFill>
          <a:blip r:embed="rId7"/>
          <a:srcRect/>
          <a:stretch/>
        </p:blipFill>
        <p:spPr>
          <a:xfrm>
            <a:off x="7523701" y="1466043"/>
            <a:ext cx="3941224" cy="4736037"/>
          </a:xfrm>
          <a:prstGeom prst="rect">
            <a:avLst/>
          </a:prstGeom>
        </p:spPr>
      </p:pic>
      <p:pic>
        <p:nvPicPr>
          <p:cNvPr id="9" name="05 罗马书3章1至2节">
            <a:hlinkClick r:id="" action="ppaction://media"/>
            <a:extLst>
              <a:ext uri="{FF2B5EF4-FFF2-40B4-BE49-F238E27FC236}">
                <a16:creationId xmlns:a16="http://schemas.microsoft.com/office/drawing/2014/main" id="{189E0F0D-8D0A-FED3-DE3D-36BABA458E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02832" y="473220"/>
            <a:ext cx="468000" cy="468000"/>
          </a:xfrm>
          <a:prstGeom prst="rect">
            <a:avLst/>
          </a:prstGeom>
        </p:spPr>
      </p:pic>
      <p:pic>
        <p:nvPicPr>
          <p:cNvPr id="10" name="06 约翰福音1章17节">
            <a:hlinkClick r:id="" action="ppaction://media"/>
            <a:extLst>
              <a:ext uri="{FF2B5EF4-FFF2-40B4-BE49-F238E27FC236}">
                <a16:creationId xmlns:a16="http://schemas.microsoft.com/office/drawing/2014/main" id="{310C0CD0-F65B-E4AB-262B-50E1C4DDAFC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996925" y="473220"/>
            <a:ext cx="468000" cy="468000"/>
          </a:xfrm>
          <a:prstGeom prst="rect">
            <a:avLst/>
          </a:prstGeom>
        </p:spPr>
      </p:pic>
    </p:spTree>
    <p:extLst>
      <p:ext uri="{BB962C8B-B14F-4D97-AF65-F5344CB8AC3E}">
        <p14:creationId xmlns:p14="http://schemas.microsoft.com/office/powerpoint/2010/main" val="23591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324"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29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7" grpId="0"/>
      <p:bldP spid="8" grpId="0"/>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10251</TotalTime>
  <Words>9913</Words>
  <Application>Microsoft Office PowerPoint</Application>
  <PresentationFormat>宽屏</PresentationFormat>
  <Paragraphs>538</Paragraphs>
  <Slides>60</Slides>
  <Notes>59</Notes>
  <HiddenSlides>0</HiddenSlides>
  <MMClips>32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60</vt:i4>
      </vt:variant>
    </vt:vector>
  </HeadingPairs>
  <TitlesOfParts>
    <vt:vector size="76" baseType="lpstr">
      <vt:lpstr>Microsoft YaHei Light</vt:lpstr>
      <vt:lpstr>RS_Song</vt:lpstr>
      <vt:lpstr>等线</vt:lpstr>
      <vt:lpstr>等线 Light</vt:lpstr>
      <vt:lpstr>楷体</vt:lpstr>
      <vt:lpstr>宋体</vt:lpstr>
      <vt:lpstr>Microsoft YaHei</vt:lpstr>
      <vt:lpstr>Microsoft YaHei</vt:lpstr>
      <vt:lpstr>微软雅黑 Light</vt:lpstr>
      <vt:lpstr>arial</vt:lpstr>
      <vt:lpstr>arial</vt:lpstr>
      <vt:lpstr>Calibri</vt:lpstr>
      <vt:lpstr>Courier New</vt:lpstr>
      <vt:lpstr>Symbol</vt:lpstr>
      <vt:lpstr>Times New Roman</vt:lpstr>
      <vt:lpstr>自定义设计方案</vt:lpstr>
      <vt:lpstr>PowerPoint 演示文稿</vt:lpstr>
      <vt:lpstr>基督徒应该如何看待以巴冲突？</vt:lpstr>
      <vt:lpstr>PowerPoint 演示文稿</vt:lpstr>
      <vt:lpstr>PowerPoint 演示文稿</vt:lpstr>
      <vt:lpstr>PowerPoint 演示文稿</vt:lpstr>
      <vt:lpstr>PowerPoint 演示文稿</vt:lpstr>
      <vt:lpstr>一. 神为什么拣选犹太人？祂的目标是什么？</vt:lpstr>
      <vt:lpstr>一. 神为什么拣选犹太人？祂的目标是什么？</vt:lpstr>
      <vt:lpstr>一. 神为什么拣选犹太人？祂的目标是什么？</vt:lpstr>
      <vt:lpstr>一. 神为什么拣选犹太人？祂的目标是什么？</vt:lpstr>
      <vt:lpstr>一. 神为什么拣选犹太人？祂的目标是什么？</vt:lpstr>
      <vt:lpstr>PowerPoint 演示文稿</vt:lpstr>
      <vt:lpstr>二. 神向犹太人应许了什么？</vt:lpstr>
      <vt:lpstr>二. 神向犹太人应许了什么？</vt:lpstr>
      <vt:lpstr>二. 神向犹太人应许了什么？</vt:lpstr>
      <vt:lpstr>二. 神向犹太人应许了什么？</vt:lpstr>
      <vt:lpstr>二. 神向犹太人应许了什么？</vt:lpstr>
      <vt:lpstr>PowerPoint 演示文稿</vt:lpstr>
      <vt:lpstr>PowerPoint 演示文稿</vt:lpstr>
      <vt:lpstr>二. 神向犹太人应许了什么？</vt:lpstr>
      <vt:lpstr>PowerPoint 演示文稿</vt:lpstr>
      <vt:lpstr>三. 犹太人还是神的选民吗？</vt:lpstr>
      <vt:lpstr>三. 犹太人还是神的选民吗？</vt:lpstr>
      <vt:lpstr>三. 犹太人还是神的选民吗？</vt:lpstr>
      <vt:lpstr>三. 犹太人还是神的选民吗？</vt:lpstr>
      <vt:lpstr>三. 犹太人还是神的选民吗？</vt:lpstr>
      <vt:lpstr>三. 犹太人还是神的选民吗？</vt:lpstr>
      <vt:lpstr>三. 犹太人还是神的选民吗？</vt:lpstr>
      <vt:lpstr>PowerPoint 演示文稿</vt:lpstr>
      <vt:lpstr>四. 对犹太人的应许适用于现代以色列国吗？</vt:lpstr>
      <vt:lpstr>四. 对犹太人的应许适用于现代以色列国吗？</vt:lpstr>
      <vt:lpstr>五. 以色列在加沙战争中的行为是对是错？</vt:lpstr>
      <vt:lpstr>五. 以色列在加沙战争中的行为是对是错？</vt:lpstr>
      <vt:lpstr>五. 以色列在加沙战争中的行为是对是错？</vt:lpstr>
      <vt:lpstr>六. 巴勒斯坦问题的背景是什么？</vt:lpstr>
      <vt:lpstr>六. 巴勒斯坦问题的背景是什么？</vt:lpstr>
      <vt:lpstr>六. 巴勒斯坦问题的背景是什么？</vt:lpstr>
      <vt:lpstr>六. 巴勒斯坦问题的背景是什么？</vt:lpstr>
      <vt:lpstr>六. 巴勒斯坦问题的背景是什么？</vt:lpstr>
      <vt:lpstr>六. 巴勒斯坦问题的背景是什么？</vt:lpstr>
      <vt:lpstr>六. 巴勒斯坦问题的背景是什么？</vt:lpstr>
      <vt:lpstr>六. 巴勒斯坦问题的背景是什么？</vt:lpstr>
      <vt:lpstr>六. 巴勒斯坦问题的背景是什么？</vt:lpstr>
      <vt:lpstr>六. 巴勒斯坦问题的背景是什么？</vt:lpstr>
      <vt:lpstr>六. 巴勒斯坦问题的背景是什么？</vt:lpstr>
      <vt:lpstr>PowerPoint 演示文稿</vt:lpstr>
      <vt:lpstr>七. 巴勒斯坦问题的解决办法是什么？这一切最终将如何解决？</vt:lpstr>
      <vt:lpstr>七. 巴勒斯坦问题的解决办法是什么？这一切最终将如何解决？</vt:lpstr>
      <vt:lpstr>七. 巴勒斯坦问题的解决办法是什么？这一切最终将如何解决？</vt:lpstr>
      <vt:lpstr>八. 神通过这一切在做什么？祂的目的是什么？</vt:lpstr>
      <vt:lpstr>八. 神通过这一切在做什么？祂的目的是什么？</vt:lpstr>
      <vt:lpstr>八. 神通过这一切在做什么？祂的目的是什么？</vt:lpstr>
      <vt:lpstr>八. 神通过这一切在做什么？祂的目的是什么？</vt:lpstr>
      <vt:lpstr>八. 神通过这一切在做什么？祂的目的是什么？</vt:lpstr>
      <vt:lpstr>八. 神通过这一切在做什么？祂的目的是什么？</vt:lpstr>
      <vt:lpstr>八. 神通过这一切在做什么？祂的目的是什么？</vt:lpstr>
      <vt:lpstr>PowerPoint 演示文稿</vt:lpstr>
      <vt:lpstr>八. 神通过这一切在做什么？祂的目的是什么？</vt:lpstr>
      <vt:lpstr>八. 神通过这一切在做什么？祂的目的是什么？</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benjamin lee</cp:lastModifiedBy>
  <cp:revision>127</cp:revision>
  <dcterms:created xsi:type="dcterms:W3CDTF">2024-11-25T06:06:19Z</dcterms:created>
  <dcterms:modified xsi:type="dcterms:W3CDTF">2024-12-10T08:10:59Z</dcterms:modified>
</cp:coreProperties>
</file>