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23" r:id="rId1"/>
    <p:sldMasterId id="2147483806" r:id="rId2"/>
    <p:sldMasterId id="2147483845" r:id="rId3"/>
    <p:sldMasterId id="2147483856" r:id="rId4"/>
  </p:sldMasterIdLst>
  <p:notesMasterIdLst>
    <p:notesMasterId r:id="rId55"/>
  </p:notesMasterIdLst>
  <p:handoutMasterIdLst>
    <p:handoutMasterId r:id="rId56"/>
  </p:handoutMasterIdLst>
  <p:sldIdLst>
    <p:sldId id="999" r:id="rId5"/>
    <p:sldId id="897" r:id="rId6"/>
    <p:sldId id="1000" r:id="rId7"/>
    <p:sldId id="1001" r:id="rId8"/>
    <p:sldId id="1002" r:id="rId9"/>
    <p:sldId id="1003" r:id="rId10"/>
    <p:sldId id="1004" r:id="rId11"/>
    <p:sldId id="270" r:id="rId12"/>
    <p:sldId id="725" r:id="rId13"/>
    <p:sldId id="726" r:id="rId14"/>
    <p:sldId id="727" r:id="rId15"/>
    <p:sldId id="282" r:id="rId16"/>
    <p:sldId id="604" r:id="rId17"/>
    <p:sldId id="283" r:id="rId18"/>
    <p:sldId id="605" r:id="rId19"/>
    <p:sldId id="583" r:id="rId20"/>
    <p:sldId id="584" r:id="rId21"/>
    <p:sldId id="1007" r:id="rId22"/>
    <p:sldId id="476" r:id="rId23"/>
    <p:sldId id="477" r:id="rId24"/>
    <p:sldId id="478" r:id="rId25"/>
    <p:sldId id="479" r:id="rId26"/>
    <p:sldId id="480" r:id="rId27"/>
    <p:sldId id="481" r:id="rId28"/>
    <p:sldId id="482" r:id="rId29"/>
    <p:sldId id="483" r:id="rId30"/>
    <p:sldId id="960" r:id="rId31"/>
    <p:sldId id="484" r:id="rId32"/>
    <p:sldId id="517" r:id="rId33"/>
    <p:sldId id="518" r:id="rId34"/>
    <p:sldId id="519" r:id="rId35"/>
    <p:sldId id="520" r:id="rId36"/>
    <p:sldId id="1010" r:id="rId37"/>
    <p:sldId id="1011" r:id="rId38"/>
    <p:sldId id="547" r:id="rId39"/>
    <p:sldId id="622" r:id="rId40"/>
    <p:sldId id="620" r:id="rId41"/>
    <p:sldId id="621" r:id="rId42"/>
    <p:sldId id="1012" r:id="rId43"/>
    <p:sldId id="626" r:id="rId44"/>
    <p:sldId id="548" r:id="rId45"/>
    <p:sldId id="1013" r:id="rId46"/>
    <p:sldId id="909" r:id="rId47"/>
    <p:sldId id="1014" r:id="rId48"/>
    <p:sldId id="1015" r:id="rId49"/>
    <p:sldId id="1016" r:id="rId50"/>
    <p:sldId id="1017" r:id="rId51"/>
    <p:sldId id="299" r:id="rId52"/>
    <p:sldId id="593" r:id="rId53"/>
    <p:sldId id="25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9" autoAdjust="0"/>
    <p:restoredTop sz="62011" autoAdjust="0"/>
  </p:normalViewPr>
  <p:slideViewPr>
    <p:cSldViewPr>
      <p:cViewPr varScale="1">
        <p:scale>
          <a:sx n="44" d="100"/>
          <a:sy n="44" d="100"/>
        </p:scale>
        <p:origin x="1908"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rgbClr val="C00000"/>
              </a:solidFill>
              <a:round/>
            </a:ln>
            <a:effectLst>
              <a:outerShdw blurRad="50800" dist="38100" dir="5400000" algn="t" rotWithShape="0">
                <a:prstClr val="black">
                  <a:alpha val="40000"/>
                </a:prstClr>
              </a:outerShdw>
            </a:effectLst>
          </c:spPr>
          <c:marker>
            <c:symbol val="circle"/>
            <c:size val="5"/>
            <c:spPr>
              <a:solidFill>
                <a:srgbClr val="C00000"/>
              </a:solidFill>
              <a:ln w="25400">
                <a:solidFill>
                  <a:srgbClr val="C00000"/>
                </a:solidFill>
              </a:ln>
              <a:effectLst>
                <a:outerShdw blurRad="50800" dist="38100" dir="5400000" algn="t" rotWithShape="0">
                  <a:prstClr val="black">
                    <a:alpha val="40000"/>
                  </a:prstClr>
                </a:outerShdw>
              </a:effectLst>
            </c:spPr>
          </c:marker>
          <c:dLbls>
            <c:dLbl>
              <c:idx val="0"/>
              <c:layout>
                <c:manualLayout>
                  <c:x val="-3.3492822966507192E-2"/>
                  <c:y val="-2.6315789473684216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B84-41CE-B594-C2F285A6FDBA}"/>
                </c:ext>
              </c:extLst>
            </c:dLbl>
            <c:dLbl>
              <c:idx val="1"/>
              <c:layout>
                <c:manualLayout>
                  <c:x val="-9.5693779904306268E-3"/>
                  <c:y val="-2.63157894736842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B84-41CE-B594-C2F285A6FDBA}"/>
                </c:ext>
              </c:extLst>
            </c:dLbl>
            <c:dLbl>
              <c:idx val="2"/>
              <c:layout>
                <c:manualLayout>
                  <c:x val="-1.2759170653907609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B84-41CE-B594-C2F285A6FDBA}"/>
                </c:ext>
              </c:extLst>
            </c:dLbl>
            <c:dLbl>
              <c:idx val="3"/>
              <c:layout>
                <c:manualLayout>
                  <c:x val="-2.7113237639553592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B84-41CE-B594-C2F285A6FDBA}"/>
                </c:ext>
              </c:extLst>
            </c:dLbl>
            <c:dLbl>
              <c:idx val="4"/>
              <c:layout>
                <c:manualLayout>
                  <c:x val="-3.1897926634768821E-2"/>
                  <c:y val="-2.8708133971291953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B84-41CE-B594-C2F285A6FDBA}"/>
                </c:ext>
              </c:extLst>
            </c:dLbl>
            <c:dLbl>
              <c:idx val="5"/>
              <c:layout>
                <c:manualLayout>
                  <c:x val="-1.5948963317384421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B84-41CE-B594-C2F285A6FDBA}"/>
                </c:ext>
              </c:extLst>
            </c:dLbl>
            <c:dLbl>
              <c:idx val="6"/>
              <c:layout>
                <c:manualLayout>
                  <c:x val="-3.0303030303030352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B84-41CE-B594-C2F285A6FDBA}"/>
                </c:ext>
              </c:extLst>
            </c:dLbl>
            <c:dLbl>
              <c:idx val="7"/>
              <c:layout>
                <c:manualLayout>
                  <c:x val="-2.7113237639553592E-2"/>
                  <c:y val="-2.87081339712918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B84-41CE-B594-C2F285A6FDBA}"/>
                </c:ext>
              </c:extLst>
            </c:dLbl>
            <c:dLbl>
              <c:idx val="8"/>
              <c:layout>
                <c:manualLayout>
                  <c:x val="-3.0303030303030418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B84-41CE-B594-C2F285A6FDBA}"/>
                </c:ext>
              </c:extLst>
            </c:dLbl>
            <c:dLbl>
              <c:idx val="9"/>
              <c:layout>
                <c:manualLayout>
                  <c:x val="-2.5518341307815006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B84-41CE-B594-C2F285A6FDBA}"/>
                </c:ext>
              </c:extLst>
            </c:dLbl>
            <c:dLbl>
              <c:idx val="10"/>
              <c:layout>
                <c:manualLayout>
                  <c:x val="-2.870813397129187E-2"/>
                  <c:y val="-2.87081339712918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B84-41CE-B594-C2F285A6FDBA}"/>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cat>
            <c:strRef>
              <c:f>Sheet1!$A$2:$A$12</c:f>
              <c:strCache>
                <c:ptCount val="11"/>
                <c:pt idx="0">
                  <c:v>挪亚</c:v>
                </c:pt>
                <c:pt idx="1">
                  <c:v>闪</c:v>
                </c:pt>
                <c:pt idx="2">
                  <c:v>亚法撒</c:v>
                </c:pt>
                <c:pt idx="3">
                  <c:v>沙拉</c:v>
                </c:pt>
                <c:pt idx="4">
                  <c:v>希伯</c:v>
                </c:pt>
                <c:pt idx="5">
                  <c:v>法勒</c:v>
                </c:pt>
                <c:pt idx="6">
                  <c:v>拉吴</c:v>
                </c:pt>
                <c:pt idx="7">
                  <c:v>西鹿</c:v>
                </c:pt>
                <c:pt idx="8">
                  <c:v>拿鹤</c:v>
                </c:pt>
                <c:pt idx="9">
                  <c:v>他拉</c:v>
                </c:pt>
                <c:pt idx="10">
                  <c:v>亚伯拉罕</c:v>
                </c:pt>
              </c:strCache>
            </c:strRef>
          </c:cat>
          <c:val>
            <c:numRef>
              <c:f>Sheet1!$B$2:$B$12</c:f>
              <c:numCache>
                <c:formatCode>General</c:formatCode>
                <c:ptCount val="11"/>
                <c:pt idx="0">
                  <c:v>930</c:v>
                </c:pt>
                <c:pt idx="1">
                  <c:v>600</c:v>
                </c:pt>
                <c:pt idx="2">
                  <c:v>438</c:v>
                </c:pt>
                <c:pt idx="3">
                  <c:v>433</c:v>
                </c:pt>
                <c:pt idx="4">
                  <c:v>464</c:v>
                </c:pt>
                <c:pt idx="5">
                  <c:v>239</c:v>
                </c:pt>
                <c:pt idx="6">
                  <c:v>239</c:v>
                </c:pt>
                <c:pt idx="7">
                  <c:v>230</c:v>
                </c:pt>
                <c:pt idx="8">
                  <c:v>148</c:v>
                </c:pt>
                <c:pt idx="9">
                  <c:v>205</c:v>
                </c:pt>
                <c:pt idx="10">
                  <c:v>175</c:v>
                </c:pt>
              </c:numCache>
            </c:numRef>
          </c:val>
          <c:smooth val="0"/>
          <c:extLst>
            <c:ext xmlns:c16="http://schemas.microsoft.com/office/drawing/2014/chart" uri="{C3380CC4-5D6E-409C-BE32-E72D297353CC}">
              <c16:uniqueId val="{00000000-2B84-41CE-B594-C2F285A6FDBA}"/>
            </c:ext>
          </c:extLst>
        </c:ser>
        <c:dLbls>
          <c:showLegendKey val="0"/>
          <c:showVal val="0"/>
          <c:showCatName val="0"/>
          <c:showSerName val="0"/>
          <c:showPercent val="0"/>
          <c:showBubbleSize val="0"/>
        </c:dLbls>
        <c:marker val="1"/>
        <c:smooth val="0"/>
        <c:axId val="390542672"/>
        <c:axId val="390543792"/>
      </c:lineChart>
      <c:catAx>
        <c:axId val="390542672"/>
        <c:scaling>
          <c:orientation val="minMax"/>
        </c:scaling>
        <c:delete val="0"/>
        <c:axPos val="b"/>
        <c:numFmt formatCode="General" sourceLinked="1"/>
        <c:majorTickMark val="in"/>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zh-CN"/>
          </a:p>
        </c:txPr>
        <c:crossAx val="390543792"/>
        <c:crosses val="autoZero"/>
        <c:auto val="1"/>
        <c:lblAlgn val="ctr"/>
        <c:lblOffset val="100"/>
        <c:tickMarkSkip val="1"/>
        <c:noMultiLvlLbl val="0"/>
      </c:catAx>
      <c:valAx>
        <c:axId val="39054379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330" b="0" i="0" u="none" strike="noStrike" kern="1200" baseline="0">
                    <a:solidFill>
                      <a:schemeClr val="tx1">
                        <a:lumMod val="65000"/>
                        <a:lumOff val="35000"/>
                      </a:schemeClr>
                    </a:solidFill>
                    <a:latin typeface="+mn-lt"/>
                    <a:ea typeface="+mn-ea"/>
                    <a:cs typeface="+mn-cs"/>
                  </a:defRPr>
                </a:pPr>
                <a:r>
                  <a:rPr lang="zh-CN" altLang="en-US" sz="3200"/>
                  <a:t>寿命</a:t>
                </a:r>
                <a:endParaRPr lang="zh-CN" altLang="en-US" sz="3200" dirty="0"/>
              </a:p>
            </c:rich>
          </c:tx>
          <c:overlay val="0"/>
          <c:spPr>
            <a:noFill/>
            <a:ln>
              <a:noFill/>
            </a:ln>
            <a:effectLst/>
          </c:spPr>
        </c:title>
        <c:numFmt formatCode="General" sourceLinked="0"/>
        <c:majorTickMark val="in"/>
        <c:minorTickMark val="none"/>
        <c:tickLblPos val="nextTo"/>
        <c:spPr>
          <a:noFill/>
          <a:ln>
            <a:solidFill>
              <a:srgbClr val="002060"/>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zh-CN"/>
          </a:p>
        </c:txPr>
        <c:crossAx val="390542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D5886E-0280-47D7-AB19-284FEC4047CB}" type="datetimeFigureOut">
              <a:rPr lang="zh-CN" altLang="en-US" smtClean="0"/>
              <a:pPr/>
              <a:t>2020/8/27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AE2C0B-C124-49FC-A241-02C543D23BE1}" type="slidenum">
              <a:rPr lang="zh-CN" altLang="en-US" smtClean="0"/>
              <a:pPr/>
              <a:t>‹#›</a:t>
            </a:fld>
            <a:endParaRPr lang="zh-CN" altLang="en-US"/>
          </a:p>
        </p:txBody>
      </p:sp>
    </p:spTree>
    <p:extLst>
      <p:ext uri="{BB962C8B-B14F-4D97-AF65-F5344CB8AC3E}">
        <p14:creationId xmlns:p14="http://schemas.microsoft.com/office/powerpoint/2010/main" val="3683405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0E1191-C5FC-49E1-BA09-E8727AD2B207}" type="datetimeFigureOut">
              <a:rPr lang="en-US" smtClean="0"/>
              <a:pPr/>
              <a:t>8/27/2020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17A2CB-C4B6-4D8E-82BF-377809F8AE61}" type="slidenum">
              <a:rPr lang="en-US" smtClean="0"/>
              <a:pPr/>
              <a:t>‹#›</a:t>
            </a:fld>
            <a:endParaRPr lang="en-US"/>
          </a:p>
        </p:txBody>
      </p:sp>
    </p:spTree>
    <p:extLst>
      <p:ext uri="{BB962C8B-B14F-4D97-AF65-F5344CB8AC3E}">
        <p14:creationId xmlns:p14="http://schemas.microsoft.com/office/powerpoint/2010/main" val="3604781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aike.baidu.com/item/%E5%8A%A0%E6%8B%BF%E5%A4%A7/14597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baike.baidu.com/item/%E4%BA%9A%E6%8B%89%E5%B7%B4%E9%A9%AC%E5%B7%9E/705267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7D2EB07-38DE-4C70-957E-BC153AA677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ED6951-ED14-4D28-87FA-B58A7129C7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大家好，欢迎来到今晚的在线课程。</a:t>
            </a:r>
            <a:endParaRPr lang="en-US" altLang="zh-CN" dirty="0"/>
          </a:p>
          <a:p>
            <a:endParaRPr lang="en-US" altLang="zh-CN" dirty="0"/>
          </a:p>
        </p:txBody>
      </p:sp>
      <p:sp>
        <p:nvSpPr>
          <p:cNvPr id="21508" name="Slide Number Placeholder 3">
            <a:extLst>
              <a:ext uri="{FF2B5EF4-FFF2-40B4-BE49-F238E27FC236}">
                <a16:creationId xmlns:a16="http://schemas.microsoft.com/office/drawing/2014/main" id="{4982BB1A-6144-4518-9E08-939B2511D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fld id="{9AE55DB5-1C68-4549-83CF-11A1ADC31662}" type="slidenum">
              <a:rPr lang="zh-CN" altLang="en-US" sz="1200" smtClean="0">
                <a:solidFill>
                  <a:srgbClr val="000000"/>
                </a:solidFill>
                <a:latin typeface="Calibri" panose="020F0502020204030204" pitchFamily="34" charset="0"/>
              </a:rPr>
              <a:pPr/>
              <a:t>1</a:t>
            </a:fld>
            <a:endParaRPr lang="zh-CN"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206177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1) </a:t>
            </a:r>
            <a:r>
              <a:rPr lang="zh-CN" altLang="en-US" dirty="0"/>
              <a:t>首先是两个数字，这个两个主流科学家经过</a:t>
            </a:r>
            <a:r>
              <a:rPr lang="en-US" altLang="zh-CN" dirty="0"/>
              <a:t>100</a:t>
            </a:r>
            <a:r>
              <a:rPr lang="zh-CN" altLang="en-US" dirty="0"/>
              <a:t>多年观测统计出来的。是比较客观的数字。</a:t>
            </a:r>
            <a:endParaRPr lang="en-US" altLang="zh-CN" dirty="0"/>
          </a:p>
          <a:p>
            <a:endParaRPr lang="en-US" altLang="zh-CN"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a:t>2) </a:t>
            </a:r>
            <a:r>
              <a:rPr lang="zh-CN" altLang="en-US" dirty="0"/>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干燥山岭：</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厘米</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千年</a:t>
            </a:r>
            <a:r>
              <a:rPr lang="zh-CN" altLang="en-US" dirty="0"/>
              <a:t>”，为什么干燥的山岭这个数据？湿润的山岭是这个数据？</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湿润山岭：</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42</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厘米</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千年</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3) </a:t>
            </a:r>
            <a:r>
              <a:rPr lang="zh-CN" altLang="en-US" dirty="0"/>
              <a:t>你们看看这些小河，它能够拉着很多沉积物一起下去。特别是大雨的时候。</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4) </a:t>
            </a:r>
            <a:r>
              <a:rPr lang="zh-CN" altLang="en-US" dirty="0"/>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大约</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6000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米的沉积层已经从此山脉上被侵蚀掉了，此沉积物被发现在附近沿海海底上</a:t>
            </a:r>
            <a:r>
              <a:rPr lang="zh-CN" altLang="en-US" dirty="0"/>
              <a:t>”，这个</a:t>
            </a:r>
            <a:r>
              <a:rPr lang="en-US" altLang="zh-CN" dirty="0"/>
              <a:t>6000</a:t>
            </a:r>
            <a:r>
              <a:rPr lang="zh-CN" altLang="en-US" dirty="0"/>
              <a:t>米怎样来的呢？我们可以从这条小河的下游和附近的海底把这些堆积起来算。用这个方法可以算出大概是</a:t>
            </a:r>
            <a:r>
              <a:rPr lang="en-US" altLang="zh-CN" dirty="0"/>
              <a:t>6000</a:t>
            </a:r>
            <a:r>
              <a:rPr lang="zh-CN" altLang="en-US" dirty="0"/>
              <a:t>米的高度。</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5) </a:t>
            </a:r>
            <a:r>
              <a:rPr lang="zh-CN" altLang="en-US" dirty="0"/>
              <a:t>（超保守的算法），也就是说，这个山脉在</a:t>
            </a:r>
            <a:r>
              <a:rPr lang="en-US" altLang="zh-CN" dirty="0"/>
              <a:t>4500</a:t>
            </a:r>
            <a:r>
              <a:rPr lang="zh-CN" altLang="en-US" dirty="0"/>
              <a:t>万年内已经被磨掉了。</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407801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pPr marL="228600" indent="-228600">
              <a:buAutoNum type="arabicParenR"/>
            </a:pPr>
            <a:r>
              <a:rPr lang="zh-CN" altLang="en-US" dirty="0"/>
              <a:t>这个</a:t>
            </a:r>
            <a:r>
              <a:rPr lang="en-US" altLang="zh-CN" dirty="0"/>
              <a:t>2</a:t>
            </a:r>
            <a:r>
              <a:rPr lang="zh-CN" altLang="en-US" dirty="0"/>
              <a:t>亿</a:t>
            </a:r>
            <a:r>
              <a:rPr lang="en-US" altLang="zh-CN" dirty="0"/>
              <a:t>5</a:t>
            </a:r>
            <a:r>
              <a:rPr lang="zh-CN" altLang="en-US" dirty="0"/>
              <a:t>千万年怎样算出来的？</a:t>
            </a:r>
            <a:endParaRPr lang="en-US" altLang="zh-CN" dirty="0"/>
          </a:p>
          <a:p>
            <a:pPr marL="0" indent="0">
              <a:buNone/>
            </a:pPr>
            <a:endParaRPr lang="en-US" altLang="zh-CN" dirty="0"/>
          </a:p>
          <a:p>
            <a:r>
              <a:rPr lang="en-US" altLang="zh-CN" dirty="0"/>
              <a:t>2) </a:t>
            </a:r>
            <a:r>
              <a:rPr lang="zh-CN" altLang="en-US" dirty="0"/>
              <a:t>科学家认定某些化石是存在于哪些年代，后来在这个山脉找到这些化石，就认定这些山脉就是这么古老。山脉向上抬升，化石就被凸出来。如果这些化石年代是错的，那么整个地质年代表都被淘汰了。</a:t>
            </a:r>
            <a:endParaRPr lang="en-US" altLang="zh-CN" dirty="0"/>
          </a:p>
          <a:p>
            <a:endParaRPr lang="en-US" altLang="zh-CN" dirty="0"/>
          </a:p>
          <a:p>
            <a:r>
              <a:rPr lang="en-US" altLang="zh-CN" dirty="0"/>
              <a:t>3) </a:t>
            </a:r>
            <a:r>
              <a:rPr lang="zh-CN" altLang="en-US" dirty="0"/>
              <a:t>不同的生物生活在不同时代，它们的化石也在不同的地层中。这些化石是通过沉积来累积。有可能因为洪水把动植物掩埋而沉积。</a:t>
            </a:r>
            <a:endParaRPr lang="en-US" altLang="zh-CN" dirty="0"/>
          </a:p>
          <a:p>
            <a:endParaRPr lang="en-US" altLang="zh-CN" dirty="0"/>
          </a:p>
          <a:p>
            <a:r>
              <a:rPr lang="en-US" altLang="zh-CN" dirty="0"/>
              <a:t>4) </a:t>
            </a:r>
            <a:r>
              <a:rPr lang="zh-CN" altLang="en-US" dirty="0"/>
              <a:t>之后由于地质作用，整个沉积层便抬升。它开始上升的时候，就不能增加沉积物。沉积物被不断侵蚀，流下去，进入了海洋。</a:t>
            </a:r>
            <a:endParaRPr lang="en-US" altLang="zh-CN" dirty="0"/>
          </a:p>
          <a:p>
            <a:endParaRPr lang="en-US" altLang="zh-CN" dirty="0"/>
          </a:p>
          <a:p>
            <a:r>
              <a:rPr lang="en-US" altLang="zh-CN" dirty="0"/>
              <a:t>5) </a:t>
            </a:r>
            <a:r>
              <a:rPr lang="zh-CN" altLang="en-US" dirty="0"/>
              <a:t>我们看一下，这层有贝壳，这层有鱼，这层有恐龙。而一抬升，就被侵蚀掉。过了</a:t>
            </a:r>
            <a:r>
              <a:rPr lang="en-US" altLang="zh-CN" dirty="0"/>
              <a:t>500</a:t>
            </a:r>
            <a:r>
              <a:rPr lang="zh-CN" altLang="en-US" dirty="0"/>
              <a:t>万年，恐龙在哪里呢？它已经被侵蚀掉了。假设再过</a:t>
            </a:r>
            <a:r>
              <a:rPr lang="en-US" altLang="zh-CN" dirty="0"/>
              <a:t>500</a:t>
            </a:r>
            <a:r>
              <a:rPr lang="zh-CN" altLang="en-US" dirty="0"/>
              <a:t>万年，那条鱼也被侵蚀不见了。再过</a:t>
            </a:r>
            <a:r>
              <a:rPr lang="en-US" altLang="zh-CN" dirty="0"/>
              <a:t>500</a:t>
            </a:r>
            <a:r>
              <a:rPr lang="zh-CN" altLang="en-US" dirty="0"/>
              <a:t>万年，也就是</a:t>
            </a:r>
            <a:r>
              <a:rPr lang="en-US" altLang="zh-CN" dirty="0"/>
              <a:t>1500</a:t>
            </a:r>
            <a:r>
              <a:rPr lang="zh-CN" altLang="en-US" dirty="0"/>
              <a:t>万年，包含贝壳那个岩层也不见了。再下面升上来的就是那些没有化石的。所以过了</a:t>
            </a:r>
            <a:r>
              <a:rPr lang="en-US" altLang="zh-CN" dirty="0"/>
              <a:t>1500</a:t>
            </a:r>
            <a:r>
              <a:rPr lang="zh-CN" altLang="en-US" dirty="0"/>
              <a:t>万年，升上来的那些岩层就不存在化石了。它们一突出来就不能累计沉积物。科学家都相信这些岩层是在盆地中一层一层地累积起来，然后再慢慢抬升。</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 </a:t>
            </a:r>
            <a:r>
              <a:rPr lang="zh-CN" altLang="en-US" dirty="0"/>
              <a:t>所以，有这位地质学家这样说：“</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如果山脉真有千万年或者上亿年那么久，那么山上的古老化石早就被侵蚀殆尽了。</a:t>
            </a:r>
            <a:r>
              <a:rPr lang="zh-CN" altLang="en-US" sz="12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化石还在，那是因为没有那么长时间。</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7) </a:t>
            </a:r>
            <a:r>
              <a:rPr lang="zh-CN" altLang="en-US" dirty="0"/>
              <a:t>非常保守估计有</a:t>
            </a:r>
            <a:r>
              <a:rPr lang="en-US" altLang="zh-CN" dirty="0"/>
              <a:t>4500</a:t>
            </a:r>
            <a:r>
              <a:rPr lang="zh-CN" altLang="en-US" dirty="0"/>
              <a:t>万的时间，但是真实不会有那么长，有</a:t>
            </a:r>
            <a:r>
              <a:rPr lang="en-US" altLang="zh-CN" dirty="0"/>
              <a:t>1000</a:t>
            </a:r>
            <a:r>
              <a:rPr lang="zh-CN" altLang="en-US" dirty="0"/>
              <a:t>万到</a:t>
            </a:r>
            <a:r>
              <a:rPr lang="en-US" altLang="zh-CN" dirty="0"/>
              <a:t>2000</a:t>
            </a:r>
            <a:r>
              <a:rPr lang="zh-CN" altLang="en-US" dirty="0"/>
              <a:t>万年的时间吗？没有。这些侵蚀是怎样发生的呢？原来在挪亚洪水期间，整个大洲都被洪水淹没了。洪水退的时候，就把这些山的岩层侵蚀掉了。而且不同于我们日常的那些雨雪的侵蚀，洪水的侵蚀是一下子就冲刷过去了。</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8) </a:t>
            </a:r>
            <a:r>
              <a:rPr lang="zh-CN" altLang="en-US" dirty="0"/>
              <a:t>这里的概念是：如果真的有那么古老，这些山脉早就被侵蚀掉了。</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9) </a:t>
            </a:r>
            <a:r>
              <a:rPr lang="zh-CN" altLang="en-US" dirty="0"/>
              <a:t>如果你就这个问题问一个主流的地质学家，他会说不同的时期有不同的侵蚀速度。如果你再仔细问这些山脉最低的侵蚀速度是多少，他可能会转移话题。因为他只有两个回答：要么他给你一个完全不实在的数字，要么他要承认这些山脉没有那么古老。</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40485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dirty="0"/>
              <a:t>地磁的作用？（指南针，鸟类导航</a:t>
            </a:r>
            <a:r>
              <a:rPr lang="en-US" altLang="zh-CN" dirty="0"/>
              <a:t>?</a:t>
            </a:r>
            <a:r>
              <a:rPr lang="zh-CN" altLang="en-US" dirty="0"/>
              <a:t>） 地磁场主要有三个作用</a:t>
            </a:r>
            <a:endParaRPr lang="en-US" altLang="zh-CN" dirty="0"/>
          </a:p>
          <a:p>
            <a:pPr marL="228600" indent="-228600">
              <a:buAutoNum type="arabicPeriod"/>
            </a:pPr>
            <a:r>
              <a:rPr lang="zh-CN" altLang="en-US" dirty="0"/>
              <a:t>保护地球大气，不被太阳风吹跑</a:t>
            </a:r>
            <a:endParaRPr lang="en-US" altLang="zh-CN" dirty="0"/>
          </a:p>
          <a:p>
            <a:pPr marL="228600" indent="-228600">
              <a:buAutoNum type="arabicPeriod"/>
            </a:pPr>
            <a:r>
              <a:rPr lang="zh-CN" altLang="en-US" dirty="0"/>
              <a:t>保护地球</a:t>
            </a:r>
            <a:endParaRPr lang="en-US" altLang="zh-CN" dirty="0"/>
          </a:p>
          <a:p>
            <a:pPr marL="228600" indent="-228600">
              <a:buAutoNum type="arabicPeriod"/>
            </a:pPr>
            <a:r>
              <a:rPr lang="zh-CN" altLang="en-US" dirty="0"/>
              <a:t>形成臭氧层</a:t>
            </a:r>
            <a:endParaRPr lang="en-US" dirty="0"/>
          </a:p>
        </p:txBody>
      </p:sp>
      <p:sp>
        <p:nvSpPr>
          <p:cNvPr id="4" name="Slide Number Placeholder 3"/>
          <p:cNvSpPr>
            <a:spLocks noGrp="1"/>
          </p:cNvSpPr>
          <p:nvPr>
            <p:ph type="sldNum" sz="quarter" idx="10"/>
          </p:nvPr>
        </p:nvSpPr>
        <p:spPr/>
        <p:txBody>
          <a:bodyPr/>
          <a:lstStyle/>
          <a:p>
            <a:fld id="{47FFDE41-ABAB-4E5D-B69F-87EA2EACEE0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10789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dirty="0"/>
              <a:t>地磁场的作用：偏转太阳发出的宇宙射线。臭氧层的作用，吸收紫外线。如果没有地磁场，地球上的生命就会灭亡。</a:t>
            </a:r>
            <a:endParaRPr lang="en-US" altLang="zh-CN" dirty="0"/>
          </a:p>
          <a:p>
            <a:endParaRPr lang="en-US" dirty="0"/>
          </a:p>
          <a:p>
            <a:r>
              <a:rPr lang="zh-CN" altLang="en-US" dirty="0"/>
              <a:t>原理是：带点粒子在磁场中运动是会发生偏转</a:t>
            </a:r>
            <a:endParaRPr lang="en-US" dirty="0"/>
          </a:p>
        </p:txBody>
      </p:sp>
      <p:sp>
        <p:nvSpPr>
          <p:cNvPr id="4" name="Slide Number Placeholder 3"/>
          <p:cNvSpPr>
            <a:spLocks noGrp="1"/>
          </p:cNvSpPr>
          <p:nvPr>
            <p:ph type="sldNum" sz="quarter" idx="10"/>
          </p:nvPr>
        </p:nvSpPr>
        <p:spPr/>
        <p:txBody>
          <a:bodyPr/>
          <a:lstStyle/>
          <a:p>
            <a:fld id="{47FFDE41-ABAB-4E5D-B69F-87EA2EACEE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189901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28F32FF7-C6D9-4FF9-9B4E-A736D95E7C52}" type="slidenum">
              <a:rPr lang="en-US">
                <a:solidFill>
                  <a:prstClr val="black"/>
                </a:solidFill>
              </a:rPr>
              <a:pPr/>
              <a:t>14</a:t>
            </a:fld>
            <a:endParaRPr lang="en-US" dirty="0">
              <a:solidFill>
                <a:prstClr val="black"/>
              </a:solidFill>
            </a:endParaRPr>
          </a:p>
        </p:txBody>
      </p:sp>
      <p:sp>
        <p:nvSpPr>
          <p:cNvPr id="376834" name="Rectangle 2"/>
          <p:cNvSpPr>
            <a:spLocks noGrp="1" noRot="1" noChangeAspect="1" noChangeArrowheads="1" noTextEdit="1"/>
          </p:cNvSpPr>
          <p:nvPr>
            <p:ph type="sldImg"/>
          </p:nvPr>
        </p:nvSpPr>
        <p:spPr>
          <a:xfrm>
            <a:off x="381000" y="685800"/>
            <a:ext cx="6096000" cy="3429000"/>
          </a:xfrm>
        </p:spPr>
      </p:sp>
      <p:sp>
        <p:nvSpPr>
          <p:cNvPr id="376835" name="Rectangle 3"/>
          <p:cNvSpPr>
            <a:spLocks noGrp="1" noChangeArrowheads="1"/>
          </p:cNvSpPr>
          <p:nvPr>
            <p:ph type="body" idx="1"/>
          </p:nvPr>
        </p:nvSpPr>
        <p:spPr/>
        <p:txBody>
          <a:bodyPr/>
          <a:lstStyle/>
          <a:p>
            <a:pPr marL="247650" marR="0" lvl="0" indent="-247650" algn="l" defTabSz="914400" rtl="0" eaLnBrk="1" fontAlgn="auto" latinLnBrk="0" hangingPunct="1">
              <a:lnSpc>
                <a:spcPct val="100000"/>
              </a:lnSpc>
              <a:spcBef>
                <a:spcPts val="0"/>
              </a:spcBef>
              <a:spcAft>
                <a:spcPts val="0"/>
              </a:spcAft>
              <a:buClrTx/>
              <a:buSzTx/>
              <a:buFontTx/>
              <a:buNone/>
              <a:defRPr/>
            </a:pPr>
            <a:r>
              <a:rPr lang="zh-CN" altLang="en-US" dirty="0"/>
              <a:t>为什么地磁场会不断减弱？电生磁。电流会有电阻，减低电流。</a:t>
            </a:r>
            <a:endParaRPr lang="en-US" altLang="zh-CN" dirty="0"/>
          </a:p>
          <a:p>
            <a:pPr marL="247650" marR="0" lvl="0" indent="-247650" algn="l" defTabSz="914400" rtl="0" eaLnBrk="1" fontAlgn="auto" latinLnBrk="0" hangingPunct="1">
              <a:lnSpc>
                <a:spcPct val="100000"/>
              </a:lnSpc>
              <a:spcBef>
                <a:spcPts val="0"/>
              </a:spcBef>
              <a:spcAft>
                <a:spcPts val="0"/>
              </a:spcAft>
              <a:buClrTx/>
              <a:buSzTx/>
              <a:buFontTx/>
              <a:buNone/>
              <a:defRPr/>
            </a:pPr>
            <a:endParaRPr lang="en-US" dirty="0"/>
          </a:p>
          <a:p>
            <a:pPr marL="247650" marR="0" lvl="0" indent="-247650" algn="l" defTabSz="914400" rtl="0" eaLnBrk="1" fontAlgn="auto" latinLnBrk="0" hangingPunct="1">
              <a:lnSpc>
                <a:spcPct val="100000"/>
              </a:lnSpc>
              <a:spcBef>
                <a:spcPts val="0"/>
              </a:spcBef>
              <a:spcAft>
                <a:spcPts val="0"/>
              </a:spcAft>
              <a:buClrTx/>
              <a:buSzTx/>
              <a:buFontTx/>
              <a:buNone/>
              <a:defRPr/>
            </a:pPr>
            <a:r>
              <a:rPr lang="zh-CN" altLang="en-US" dirty="0"/>
              <a:t>为什么地磁场不能一开始就过强？因为如果地磁场一开始过强，地球的温度就会过热，无法承载生命。</a:t>
            </a:r>
            <a:endParaRPr lang="en-US" dirty="0"/>
          </a:p>
        </p:txBody>
      </p:sp>
    </p:spTree>
    <p:extLst>
      <p:ext uri="{BB962C8B-B14F-4D97-AF65-F5344CB8AC3E}">
        <p14:creationId xmlns:p14="http://schemas.microsoft.com/office/powerpoint/2010/main" val="484739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其实，上帝一开始就把地磁场设计好，磁场强度不会太强，避免地球温度过热。也不会太弱，否则就保护不了地球上的生命。但是，磁场强度再稳步衰减，证明我们这个地球年龄不会太老，否则地磁场早就衰减消失了。</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A17A2CB-C4B6-4D8E-82BF-377809F8A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15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a:t>1) </a:t>
            </a:r>
            <a:r>
              <a:rPr lang="zh-CN" altLang="en-US" dirty="0"/>
              <a:t>刚才我们讲的是：第一个是大陆上岩层的侵蚀太快，第二个是海里盐太少了。海水的盐水，里面有很多钠。</a:t>
            </a:r>
            <a:endParaRPr lang="en-US" altLang="zh-CN" dirty="0"/>
          </a:p>
          <a:p>
            <a:endParaRPr lang="en-US" altLang="zh-CN" dirty="0"/>
          </a:p>
          <a:p>
            <a:r>
              <a:rPr lang="en-US" altLang="zh-CN" dirty="0"/>
              <a:t>2) </a:t>
            </a:r>
            <a:r>
              <a:rPr lang="zh-CN" altLang="en-US" dirty="0"/>
              <a:t>科学家发现，进入海洋的钠比离开海洋的钠多很多。</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进化论者认为已经持续</a:t>
            </a: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30亿(3,000,000,000)年。</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843127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fontScale="47500" lnSpcReduction="20000"/>
          </a:bodyPr>
          <a:lstStyle/>
          <a:p>
            <a:pPr marL="228600" marR="0" lvl="0" indent="-228600" algn="l" defTabSz="914400" rtl="0" eaLnBrk="1" fontAlgn="auto" latinLnBrk="0" hangingPunct="1">
              <a:lnSpc>
                <a:spcPts val="3500"/>
              </a:lnSpc>
              <a:spcBef>
                <a:spcPts val="0"/>
              </a:spcBef>
              <a:spcAft>
                <a:spcPts val="0"/>
              </a:spcAft>
              <a:buClrTx/>
              <a:buSzTx/>
              <a:buFont typeface="Arial" panose="020B0604020202020204" pitchFamily="34" charset="0"/>
              <a:buAutoNum type="arabicParenR"/>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每年有4.5亿吨钠输入海洋</a:t>
            </a:r>
            <a:r>
              <a:rPr lang="zh-CN" altLang="en-US" sz="1200" dirty="0">
                <a:solidFill>
                  <a:schemeClr val="tx1"/>
                </a:solidFill>
                <a:latin typeface="+mn-lt"/>
                <a:ea typeface="+mn-ea"/>
                <a:cs typeface="+mn-cs"/>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其中仅有</a:t>
            </a:r>
            <a:r>
              <a:rPr lang="zh-CN"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27%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的钠通过循环回到陆地</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或其它地方</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，现在海洋中钠的含量积累</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不可能超过</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6</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千</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百万年。我们要对比一下进化论者说的</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30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亿年，和</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6200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万年。</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228600" marR="0" lvl="0" indent="-228600" algn="l" defTabSz="914400" rtl="0" eaLnBrk="1" fontAlgn="auto" latinLnBrk="0" hangingPunct="1">
              <a:lnSpc>
                <a:spcPts val="3500"/>
              </a:lnSpc>
              <a:spcBef>
                <a:spcPts val="0"/>
              </a:spcBef>
              <a:spcAft>
                <a:spcPts val="0"/>
              </a:spcAft>
              <a:buClrTx/>
              <a:buSzTx/>
              <a:buFont typeface="Arial" panose="020B0604020202020204" pitchFamily="34" charset="0"/>
              <a:buAutoNum type="arabicParenR"/>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228600" marR="0" lvl="0" indent="-228600" algn="l" defTabSz="914400" rtl="0" eaLnBrk="1" fontAlgn="auto" latinLnBrk="0" hangingPunct="1">
              <a:lnSpc>
                <a:spcPts val="3500"/>
              </a:lnSpc>
              <a:spcBef>
                <a:spcPts val="0"/>
              </a:spcBef>
              <a:spcAft>
                <a:spcPts val="0"/>
              </a:spcAft>
              <a:buClrTx/>
              <a:buSzTx/>
              <a:buFont typeface="Arial" panose="020B0604020202020204" pitchFamily="34" charset="0"/>
              <a:buAutoNum type="arabicParenR"/>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这里有一个假设海洋开始的时候都是清水，而且我相信神刚开始创造海洋的时候已经包含了一定的盐分。而且这个数字已经超级保守。</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我们是按钠入海的速度是最大，而钠离开大海的速度是最少，而且假设海洋一开始没有盐，都是清水，才得出这个数字</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6200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万年。</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3)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你们会说，你说的一万年在哪里？首先，神创造海洋的时候就有一定的钠，而且挪亚洪水期间把非常多的钠纳入大海。这对于创造论者来说并不是一个问题。</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4922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这是一个海洋纳进出的明细表。</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558015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1) </a:t>
            </a:r>
            <a:r>
              <a:rPr lang="zh-CN" altLang="en-US" dirty="0"/>
              <a:t>刚才我们谈论了两个地质学的证据，现在我们跳出这个地质学的领域，看看另外一个证据年轻地球的证据。</a:t>
            </a:r>
            <a:endParaRPr lang="en-US" altLang="zh-CN" dirty="0"/>
          </a:p>
          <a:p>
            <a:endParaRPr lang="en-US" dirty="0"/>
          </a:p>
          <a:p>
            <a:r>
              <a:rPr lang="en-US" altLang="zh-CN" dirty="0"/>
              <a:t>2) </a:t>
            </a:r>
            <a:r>
              <a:rPr lang="zh-CN" altLang="en-US" dirty="0"/>
              <a:t>科学家告诉我们恐龙在</a:t>
            </a:r>
            <a:r>
              <a:rPr lang="en-US" altLang="zh-CN" dirty="0"/>
              <a:t>6800</a:t>
            </a:r>
            <a:r>
              <a:rPr lang="zh-CN" altLang="en-US" dirty="0"/>
              <a:t>万年前已经灭绝了，整个数字是从哪里来的？他们说是从化石来的。通过放射性年代测法来得出。</a:t>
            </a:r>
            <a:endParaRPr lang="en-US" altLang="zh-CN" dirty="0"/>
          </a:p>
          <a:p>
            <a:endParaRPr lang="en-US" dirty="0"/>
          </a:p>
          <a:p>
            <a:r>
              <a:rPr lang="en-US" altLang="zh-CN" dirty="0"/>
              <a:t>3) </a:t>
            </a:r>
            <a:r>
              <a:rPr lang="zh-CN" altLang="en-US" dirty="0"/>
              <a:t>但是在</a:t>
            </a:r>
            <a:r>
              <a:rPr lang="en-US" altLang="zh-CN" dirty="0"/>
              <a:t>1993</a:t>
            </a:r>
            <a:r>
              <a:rPr lang="zh-CN" altLang="en-US" dirty="0"/>
              <a:t>年，科学家切开这些骨头的时候，发现里面并没有石化，最多是外面那层石化了。</a:t>
            </a:r>
            <a:endParaRPr lang="en-US"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388059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地球有几十亿年这种说法我们已经听过很多，但地球只有</a:t>
            </a:r>
            <a:r>
              <a:rPr lang="en-US" altLang="zh-CN" dirty="0"/>
              <a:t>6000-10000</a:t>
            </a:r>
            <a:r>
              <a:rPr lang="zh-CN" altLang="en-US" dirty="0"/>
              <a:t>年左右的年龄是从何而来的呢？</a:t>
            </a:r>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93557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925A908-F995-4277-89EA-7A637E7F80EF}" type="slidenum">
              <a:rPr lang="en-CA"/>
              <a:pPr/>
              <a:t>20</a:t>
            </a:fld>
            <a:endParaRPr lang="en-CA"/>
          </a:p>
        </p:txBody>
      </p:sp>
      <p:sp>
        <p:nvSpPr>
          <p:cNvPr id="555010" name="Rectangle 2"/>
          <p:cNvSpPr>
            <a:spLocks noGrp="1" noRot="1" noChangeAspect="1" noChangeArrowheads="1" noTextEdit="1"/>
          </p:cNvSpPr>
          <p:nvPr>
            <p:ph type="sldImg"/>
          </p:nvPr>
        </p:nvSpPr>
        <p:spPr>
          <a:xfrm>
            <a:off x="381000" y="685800"/>
            <a:ext cx="6096000" cy="3429000"/>
          </a:xfrm>
        </p:spPr>
      </p:sp>
      <p:sp>
        <p:nvSpPr>
          <p:cNvPr id="555011" name="Rectangle 3"/>
          <p:cNvSpPr>
            <a:spLocks noGrp="1" noChangeArrowheads="1"/>
          </p:cNvSpPr>
          <p:nvPr>
            <p:ph type="body" idx="1"/>
          </p:nvPr>
        </p:nvSpPr>
        <p:spPr>
          <a:xfrm>
            <a:off x="914400" y="4343400"/>
            <a:ext cx="5029200" cy="4114800"/>
          </a:xfrm>
        </p:spPr>
        <p:txBody>
          <a:bodyPr/>
          <a:lstStyle/>
          <a:p>
            <a:pPr marL="228600" marR="0" lvl="0" indent="-228600" algn="l" defTabSz="914400" rtl="0" eaLnBrk="1" fontAlgn="base" latinLnBrk="0" hangingPunct="1">
              <a:lnSpc>
                <a:spcPct val="100000"/>
              </a:lnSpc>
              <a:spcBef>
                <a:spcPct val="30000"/>
              </a:spcBef>
              <a:spcAft>
                <a:spcPct val="0"/>
              </a:spcAft>
              <a:buClrTx/>
              <a:buSzTx/>
              <a:buFontTx/>
              <a:buNone/>
              <a:defRPr/>
            </a:pPr>
            <a:r>
              <a:rPr lang="en-US" altLang="zh-CN" dirty="0"/>
              <a:t>1) </a:t>
            </a:r>
            <a:r>
              <a:rPr lang="zh-CN" altLang="en-US" dirty="0"/>
              <a:t>当时有一位叫做</a:t>
            </a:r>
            <a:r>
              <a:rPr lang="zh-CN" altLang="en-US" sz="1200" dirty="0">
                <a:solidFill>
                  <a:prstClr val="black"/>
                </a:solidFill>
                <a:latin typeface="汉仪大宋简" panose="02010609000101010101" pitchFamily="49" charset="-122"/>
                <a:ea typeface="汉仪大宋简" panose="02010609000101010101" pitchFamily="49" charset="-122"/>
              </a:rPr>
              <a:t>玛丽</a:t>
            </a:r>
            <a:r>
              <a:rPr lang="en-US" altLang="zh-CN" sz="1200" dirty="0">
                <a:solidFill>
                  <a:prstClr val="black"/>
                </a:solidFill>
                <a:latin typeface="汉仪大宋简" panose="02010609000101010101" pitchFamily="49" charset="-122"/>
                <a:ea typeface="汉仪大宋简" panose="02010609000101010101" pitchFamily="49" charset="-122"/>
              </a:rPr>
              <a:t>·</a:t>
            </a:r>
            <a:r>
              <a:rPr lang="zh-CN" altLang="en-US" sz="1200" dirty="0">
                <a:solidFill>
                  <a:prstClr val="black"/>
                </a:solidFill>
                <a:latin typeface="汉仪大宋简" panose="02010609000101010101" pitchFamily="49" charset="-122"/>
                <a:ea typeface="汉仪大宋简" panose="02010609000101010101" pitchFamily="49" charset="-122"/>
              </a:rPr>
              <a:t>施伟策的科学家到访这个研究所，看到这些恐龙骨头后发现：</a:t>
            </a:r>
            <a:r>
              <a:rPr lang="zh-CN" altLang="en-US" dirty="0"/>
              <a:t>这些恐龙不是在</a:t>
            </a:r>
            <a:r>
              <a:rPr lang="en-US" altLang="zh-CN" dirty="0"/>
              <a:t>6000</a:t>
            </a:r>
            <a:r>
              <a:rPr lang="zh-CN" altLang="en-US" dirty="0"/>
              <a:t>万多年已经灭绝了吗？怎么它们的骨头里面还有柔软的分支结构</a:t>
            </a:r>
            <a:r>
              <a:rPr lang="en-US" altLang="zh-CN" dirty="0"/>
              <a:t>,</a:t>
            </a:r>
            <a:r>
              <a:rPr lang="zh-CN" altLang="en-US" dirty="0"/>
              <a:t>而血红细胞可以从血管中挤出。</a:t>
            </a:r>
            <a:endParaRPr lang="en-US" altLang="zh-CN" dirty="0"/>
          </a:p>
          <a:p>
            <a:pPr marL="228600" marR="0" lvl="0" indent="-228600" algn="l" defTabSz="914400" rtl="0" eaLnBrk="1" fontAlgn="base" latinLnBrk="0" hangingPunct="1">
              <a:lnSpc>
                <a:spcPct val="100000"/>
              </a:lnSpc>
              <a:spcBef>
                <a:spcPct val="30000"/>
              </a:spcBef>
              <a:spcAft>
                <a:spcPct val="0"/>
              </a:spcAft>
              <a:buClrTx/>
              <a:buSzTx/>
              <a:buFontTx/>
              <a:buNone/>
              <a:defRPr/>
            </a:pPr>
            <a:endParaRPr lang="en-US" dirty="0"/>
          </a:p>
          <a:p>
            <a:r>
              <a:rPr lang="en-US" altLang="zh-CN" dirty="0"/>
              <a:t>2) </a:t>
            </a:r>
            <a:r>
              <a:rPr lang="zh-CN" altLang="en-US" dirty="0"/>
              <a:t>而且</a:t>
            </a:r>
            <a:r>
              <a:rPr lang="zh-CN" altLang="en-US" sz="1200" dirty="0">
                <a:solidFill>
                  <a:prstClr val="black"/>
                </a:solidFill>
                <a:latin typeface="汉仪大宋简" panose="02010609000101010101" pitchFamily="49" charset="-122"/>
                <a:ea typeface="汉仪大宋简" panose="02010609000101010101" pitchFamily="49" charset="-122"/>
              </a:rPr>
              <a:t>有弹性，可延展，拉伸后还会缩回原来的形状。这些科学家说：“我连做梦都没想到会发现这个！”</a:t>
            </a:r>
            <a:endParaRPr lang="en-US" altLang="zh-CN" sz="1200" dirty="0">
              <a:solidFill>
                <a:prstClr val="black"/>
              </a:solidFill>
              <a:latin typeface="汉仪大宋简" panose="02010609000101010101" pitchFamily="49" charset="-122"/>
              <a:ea typeface="汉仪大宋简" panose="02010609000101010101" pitchFamily="49" charset="-122"/>
            </a:endParaRPr>
          </a:p>
          <a:p>
            <a:endParaRPr lang="en-US" altLang="zh-CN" sz="1200" dirty="0">
              <a:solidFill>
                <a:prstClr val="black"/>
              </a:solidFill>
              <a:latin typeface="汉仪大宋简" panose="02010609000101010101" pitchFamily="49" charset="-122"/>
              <a:ea typeface="汉仪大宋简" panose="02010609000101010101" pitchFamily="49" charset="-122"/>
            </a:endParaRPr>
          </a:p>
          <a:p>
            <a:endParaRPr lang="en-US" altLang="zh-CN" sz="1200" dirty="0">
              <a:solidFill>
                <a:prstClr val="black"/>
              </a:solidFill>
              <a:latin typeface="汉仪大宋简" panose="02010609000101010101" pitchFamily="49" charset="-122"/>
              <a:ea typeface="汉仪大宋简" panose="02010609000101010101" pitchFamily="49" charset="-122"/>
            </a:endParaRPr>
          </a:p>
        </p:txBody>
      </p:sp>
    </p:spTree>
    <p:extLst>
      <p:ext uri="{BB962C8B-B14F-4D97-AF65-F5344CB8AC3E}">
        <p14:creationId xmlns:p14="http://schemas.microsoft.com/office/powerpoint/2010/main" val="167110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fld id="{44F54EBB-A2D6-4D23-AD42-EE158A5AEFBD}" type="slidenum">
              <a:rPr lang="en-AU"/>
              <a:pPr/>
              <a:t>21</a:t>
            </a:fld>
            <a:endParaRPr lang="en-AU"/>
          </a:p>
        </p:txBody>
      </p:sp>
      <p:sp>
        <p:nvSpPr>
          <p:cNvPr id="1085442" name="Slide Image Placeholder 1"/>
          <p:cNvSpPr>
            <a:spLocks noGrp="1" noRot="1" noChangeAspect="1" noTextEdit="1"/>
          </p:cNvSpPr>
          <p:nvPr>
            <p:ph type="sldImg"/>
          </p:nvPr>
        </p:nvSpPr>
        <p:spPr>
          <a:xfrm>
            <a:off x="381000" y="685800"/>
            <a:ext cx="6096000" cy="3429000"/>
          </a:xfrm>
        </p:spPr>
      </p:sp>
      <p:sp>
        <p:nvSpPr>
          <p:cNvPr id="1085443" name="Notes Placeholder 2"/>
          <p:cNvSpPr>
            <a:spLocks noGrp="1"/>
          </p:cNvSpPr>
          <p:nvPr>
            <p:ph type="body" idx="1"/>
          </p:nvPr>
        </p:nvSpPr>
        <p:spPr>
          <a:xfrm>
            <a:off x="685800" y="4343400"/>
            <a:ext cx="5486400" cy="4114800"/>
          </a:xfrm>
        </p:spPr>
        <p:txBody>
          <a:bodyPr/>
          <a:lstStyle/>
          <a:p>
            <a:pPr eaLnBrk="0" hangingPunct="0">
              <a:buClr>
                <a:srgbClr val="EEECE1"/>
              </a:buClr>
            </a:pPr>
            <a:r>
              <a:rPr lang="en-US" altLang="zh-CN" sz="1200" dirty="0">
                <a:solidFill>
                  <a:prstClr val="black"/>
                </a:solidFill>
                <a:latin typeface="汉仪大宋简" panose="02010609000101010101" pitchFamily="49" charset="-122"/>
                <a:ea typeface="汉仪大宋简" panose="02010609000101010101" pitchFamily="49" charset="-122"/>
              </a:rPr>
              <a:t>1) </a:t>
            </a:r>
            <a:r>
              <a:rPr lang="zh-CN" altLang="en-US" sz="1200" dirty="0">
                <a:solidFill>
                  <a:prstClr val="black"/>
                </a:solidFill>
                <a:latin typeface="汉仪大宋简" panose="02010609000101010101" pitchFamily="49" charset="-122"/>
                <a:ea typeface="汉仪大宋简" panose="02010609000101010101" pitchFamily="49" charset="-122"/>
              </a:rPr>
              <a:t>玛丽</a:t>
            </a:r>
            <a:r>
              <a:rPr lang="en-US" altLang="zh-CN" sz="1200" dirty="0">
                <a:solidFill>
                  <a:prstClr val="black"/>
                </a:solidFill>
                <a:latin typeface="汉仪大宋简" panose="02010609000101010101" pitchFamily="49" charset="-122"/>
                <a:ea typeface="汉仪大宋简" panose="02010609000101010101" pitchFamily="49" charset="-122"/>
              </a:rPr>
              <a:t>·</a:t>
            </a:r>
            <a:r>
              <a:rPr lang="zh-CN" altLang="en-US" sz="1200" dirty="0">
                <a:solidFill>
                  <a:prstClr val="black"/>
                </a:solidFill>
                <a:latin typeface="汉仪大宋简" panose="02010609000101010101" pitchFamily="49" charset="-122"/>
                <a:ea typeface="汉仪大宋简" panose="02010609000101010101" pitchFamily="49" charset="-122"/>
              </a:rPr>
              <a:t>施伟策博士（领队科学家）说：</a:t>
            </a:r>
            <a:r>
              <a:rPr lang="en-US" altLang="en-US" sz="1200" dirty="0">
                <a:solidFill>
                  <a:prstClr val="black"/>
                </a:solidFill>
                <a:latin typeface="汉仪大宋简" panose="02010609000101010101" pitchFamily="49" charset="-122"/>
                <a:ea typeface="汉仪大宋简" panose="02010609000101010101" pitchFamily="49" charset="-122"/>
              </a:rPr>
              <a:t>“</a:t>
            </a:r>
            <a:r>
              <a:rPr lang="zh-CN" altLang="en-US" sz="1200" dirty="0">
                <a:solidFill>
                  <a:prstClr val="black"/>
                </a:solidFill>
                <a:latin typeface="汉仪大宋简" panose="02010609000101010101" pitchFamily="49" charset="-122"/>
                <a:ea typeface="汉仪大宋简" panose="02010609000101010101" pitchFamily="49" charset="-122"/>
              </a:rPr>
              <a:t>与现代的骨头没什么两样。但是当然这是我无法相信的。我对实验室技术人员说：‘毕竟，这骨头是六千五百万年之前的。血红细胞怎么可能存活这么久？</a:t>
            </a:r>
            <a:r>
              <a:rPr lang="en-US" altLang="en-US" sz="1200" dirty="0">
                <a:solidFill>
                  <a:prstClr val="black"/>
                </a:solidFill>
                <a:latin typeface="汉仪大宋简" panose="02010609000101010101" pitchFamily="49" charset="-122"/>
                <a:ea typeface="汉仪大宋简" panose="02010609000101010101" pitchFamily="49" charset="-122"/>
              </a:rPr>
              <a:t>’ ”</a:t>
            </a:r>
          </a:p>
          <a:p>
            <a:pPr eaLnBrk="0" hangingPunct="0">
              <a:buClr>
                <a:srgbClr val="EEECE1"/>
              </a:buClr>
            </a:pPr>
            <a:endParaRPr lang="en-US" altLang="en-US" sz="1200" dirty="0">
              <a:solidFill>
                <a:prstClr val="black"/>
              </a:solidFill>
              <a:latin typeface="汉仪大宋简" panose="02010609000101010101" pitchFamily="49" charset="-122"/>
              <a:ea typeface="汉仪大宋简" panose="02010609000101010101" pitchFamily="49" charset="-122"/>
            </a:endParaRPr>
          </a:p>
        </p:txBody>
      </p:sp>
      <p:sp>
        <p:nvSpPr>
          <p:cNvPr id="24579" name="Slide Number Placeholder 3"/>
          <p:cNvSpPr txBox="1">
            <a:spLocks noGrp="1"/>
          </p:cNvSpPr>
          <p:nvPr/>
        </p:nvSpPr>
        <p:spPr bwMode="auto">
          <a:xfrm>
            <a:off x="3884613" y="8685213"/>
            <a:ext cx="2971800" cy="457200"/>
          </a:xfrm>
          <a:prstGeom prst="rect">
            <a:avLst/>
          </a:prstGeom>
          <a:noFill/>
          <a:ln>
            <a:miter lim="800000"/>
          </a:ln>
        </p:spPr>
        <p:txBody>
          <a:bodyPr anchor="b"/>
          <a:lstStyle/>
          <a:p>
            <a:pPr algn="r" defTabSz="457200" eaLnBrk="0" hangingPunct="0">
              <a:defRPr/>
            </a:pPr>
            <a:fld id="{D55E1823-3FB8-4A09-B7E4-0674CBDE4D77}" type="slidenum">
              <a:rPr lang="en-US" sz="1200">
                <a:solidFill>
                  <a:prstClr val="black"/>
                </a:solidFill>
                <a:effectLst>
                  <a:outerShdw blurRad="38100" dist="38100" dir="2700000" algn="tl">
                    <a:srgbClr val="000000">
                      <a:alpha val="43137"/>
                    </a:srgbClr>
                  </a:outerShdw>
                </a:effectLst>
                <a:latin typeface="Calibri" panose="020F0502020204030204"/>
              </a:rPr>
              <a:pPr algn="r" defTabSz="457200" eaLnBrk="0" hangingPunct="0">
                <a:defRPr/>
              </a:pPr>
              <a:t>21</a:t>
            </a:fld>
            <a:endParaRPr lang="en-US" sz="1200">
              <a:solidFill>
                <a:prstClr val="black"/>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2580110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1) </a:t>
            </a:r>
            <a:r>
              <a:rPr lang="zh-CN" altLang="en-US" dirty="0"/>
              <a:t>科学家之间产生了很多争论。而且争论了很多年。这位科学家</a:t>
            </a:r>
            <a:r>
              <a:rPr lang="zh-CN" altLang="en-US" sz="1200" dirty="0">
                <a:solidFill>
                  <a:prstClr val="black"/>
                </a:solidFill>
                <a:latin typeface="汉仪大宋简" panose="02010609000101010101" pitchFamily="49" charset="-122"/>
                <a:ea typeface="汉仪大宋简" panose="02010609000101010101" pitchFamily="49" charset="-122"/>
              </a:rPr>
              <a:t>玛丽</a:t>
            </a:r>
            <a:r>
              <a:rPr lang="en-US" altLang="zh-CN" sz="1200" dirty="0">
                <a:solidFill>
                  <a:prstClr val="black"/>
                </a:solidFill>
                <a:latin typeface="汉仪大宋简" panose="02010609000101010101" pitchFamily="49" charset="-122"/>
                <a:ea typeface="汉仪大宋简" panose="02010609000101010101" pitchFamily="49" charset="-122"/>
              </a:rPr>
              <a:t>·</a:t>
            </a:r>
            <a:r>
              <a:rPr lang="zh-CN" altLang="en-US" sz="1200" dirty="0">
                <a:solidFill>
                  <a:prstClr val="black"/>
                </a:solidFill>
                <a:latin typeface="汉仪大宋简" panose="02010609000101010101" pitchFamily="49" charset="-122"/>
                <a:ea typeface="汉仪大宋简" panose="02010609000101010101" pitchFamily="49" charset="-122"/>
              </a:rPr>
              <a:t>施伟策</a:t>
            </a:r>
            <a:r>
              <a:rPr lang="zh-CN" altLang="en-US" dirty="0"/>
              <a:t>说：“</a:t>
            </a:r>
            <a:r>
              <a:rPr lang="zh-CN" altLang="en-US" sz="1200" dirty="0">
                <a:solidFill>
                  <a:prstClr val="black"/>
                </a:solidFill>
                <a:latin typeface="汉仪大宋简" panose="02010609000101010101" pitchFamily="49" charset="-122"/>
                <a:ea typeface="汉仪大宋简" panose="02010609000101010101" pitchFamily="49" charset="-122"/>
              </a:rPr>
              <a:t>想想看，化学、生物学的定律和我所知道的一切都说明这个应该已经不存在了，它们应该完全分解了。</a:t>
            </a:r>
            <a:r>
              <a:rPr lang="en-US" altLang="zh-CN" sz="1200" dirty="0">
                <a:solidFill>
                  <a:prstClr val="black"/>
                </a:solidFill>
                <a:latin typeface="汉仪大宋简" panose="02010609000101010101" pitchFamily="49" charset="-122"/>
                <a:ea typeface="汉仪大宋简" panose="02010609000101010101" pitchFamily="49" charset="-122"/>
              </a:rPr>
              <a:t>”</a:t>
            </a:r>
            <a:endParaRPr lang="en-US" dirty="0"/>
          </a:p>
        </p:txBody>
      </p:sp>
      <p:sp>
        <p:nvSpPr>
          <p:cNvPr id="4" name="Slide Number Placeholder 3"/>
          <p:cNvSpPr>
            <a:spLocks noGrp="1"/>
          </p:cNvSpPr>
          <p:nvPr>
            <p:ph type="sldNum" sz="quarter" idx="10"/>
          </p:nvPr>
        </p:nvSpPr>
        <p:spPr/>
        <p:txBody>
          <a:bodyPr/>
          <a:lstStyle/>
          <a:p>
            <a:fld id="{7CFC5159-812E-4C4B-980F-634D30D0E9B8}" type="slidenum">
              <a:rPr lang="en-AU">
                <a:solidFill>
                  <a:srgbClr val="00CCFF"/>
                </a:solidFill>
                <a:effectLst>
                  <a:outerShdw blurRad="38100" dist="38100" dir="2700000" algn="tl">
                    <a:srgbClr val="000000">
                      <a:alpha val="43137"/>
                    </a:srgbClr>
                  </a:outerShdw>
                </a:effectLst>
              </a:rPr>
              <a:pPr/>
              <a:t>22</a:t>
            </a:fld>
            <a:endParaRPr lang="en-AU">
              <a:solidFill>
                <a:srgbClr val="00CC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7500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1) </a:t>
            </a:r>
            <a:r>
              <a:rPr lang="zh-CN" altLang="en-US" dirty="0"/>
              <a:t>如果霸王龙的骨头存在这个问题，那么其他恐龙的化石有没有类似的情况呢？答案是有！</a:t>
            </a:r>
            <a:endParaRPr lang="en-US" altLang="zh-CN" dirty="0"/>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这是</a:t>
            </a:r>
            <a:r>
              <a:rPr lang="zh-CN"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鸭嘴龙骨质细胞</a:t>
            </a:r>
            <a:r>
              <a:rPr lang="en-US" altLang="zh-CN" sz="1100" dirty="0">
                <a:solidFill>
                  <a:prstClr val="black"/>
                </a:solidFill>
                <a:latin typeface="Arial" panose="020B0604020202020204" pitchFamily="34" charset="0"/>
                <a:ea typeface="汉仪大宋简" panose="02010609000101010101" pitchFamily="49" charset="-122"/>
                <a:cs typeface="Arial" panose="020B0604020202020204" pitchFamily="34" charset="0"/>
              </a:rPr>
              <a:t>(osteocyte)</a:t>
            </a:r>
            <a:r>
              <a:rPr lang="zh-CN"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的显微镜图片。据称有</a:t>
            </a:r>
            <a:r>
              <a:rPr lang="zh-CN" altLang="zh-CN"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八千万年</a:t>
            </a:r>
            <a:r>
              <a:rPr lang="zh-CN"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而且发现有胶原蛋白质在里面，胶原蛋白质是不稳定的，它们很容易就分解。</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3)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有些相信年老地球论的科学家做了一些实验，他们把一些胶原蛋白质放一段时间，然后测量剩下多少。再放一段时间，看看又剩下多少。然后算出这些蛋白质的分解速度。得出了一些证据和数据：</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4)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恒温</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0ºC——</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两百七十万年</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后也应该检测不到了。</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5) 20ºC —— </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一万五千年</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后就消失了</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但是这些恐龙的骨头都埋藏在比较浅的地表，周围环境没有零度，而且气温更加温暖。</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6)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大家看到问题了吗？怎么会有</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8000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万年？如果恐龙真的这么古老，它们的胶原蛋白质早就消失不见了。</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583881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fld id="{44F54EBB-A2D6-4D23-AD42-EE158A5AEFBD}" type="slidenum">
              <a:rPr lang="en-AU">
                <a:solidFill>
                  <a:srgbClr val="00CCFF"/>
                </a:solidFill>
                <a:effectLst>
                  <a:outerShdw blurRad="38100" dist="38100" dir="2700000" algn="tl">
                    <a:srgbClr val="000000">
                      <a:alpha val="43137"/>
                    </a:srgbClr>
                  </a:outerShdw>
                </a:effectLst>
              </a:rPr>
              <a:pPr/>
              <a:t>24</a:t>
            </a:fld>
            <a:endParaRPr lang="en-AU">
              <a:solidFill>
                <a:srgbClr val="00CCFF"/>
              </a:solidFill>
              <a:effectLst>
                <a:outerShdw blurRad="38100" dist="38100" dir="2700000" algn="tl">
                  <a:srgbClr val="000000">
                    <a:alpha val="43137"/>
                  </a:srgbClr>
                </a:outerShdw>
              </a:effectLst>
            </a:endParaRPr>
          </a:p>
        </p:txBody>
      </p:sp>
      <p:sp>
        <p:nvSpPr>
          <p:cNvPr id="1085442" name="Slide Image Placeholder 1"/>
          <p:cNvSpPr>
            <a:spLocks noGrp="1" noRot="1" noChangeAspect="1" noTextEdit="1"/>
          </p:cNvSpPr>
          <p:nvPr>
            <p:ph type="sldImg"/>
          </p:nvPr>
        </p:nvSpPr>
        <p:spPr>
          <a:xfrm>
            <a:off x="381000" y="685800"/>
            <a:ext cx="6096000" cy="3429000"/>
          </a:xfrm>
        </p:spPr>
      </p:sp>
      <p:sp>
        <p:nvSpPr>
          <p:cNvPr id="1085443" name="Notes Placeholder 2"/>
          <p:cNvSpPr>
            <a:spLocks noGrp="1"/>
          </p:cNvSpPr>
          <p:nvPr>
            <p:ph type="body" idx="1"/>
          </p:nvPr>
        </p:nvSpPr>
        <p:spPr>
          <a:xfrm>
            <a:off x="685800" y="4343400"/>
            <a:ext cx="5486400" cy="4114800"/>
          </a:xfrm>
        </p:spPr>
        <p:txBody>
          <a:bodyPr/>
          <a:lstStyle/>
          <a:p>
            <a:pPr defTabSz="461645">
              <a:spcBef>
                <a:spcPct val="0"/>
              </a:spcBef>
              <a:defRPr/>
            </a:pPr>
            <a:r>
              <a:rPr lang="en-US" altLang="zh-CN" sz="800" dirty="0">
                <a:latin typeface="+mn-ea"/>
              </a:rPr>
              <a:t>1)</a:t>
            </a:r>
            <a:r>
              <a:rPr lang="en-US" altLang="zh-CN" sz="800" baseline="0" dirty="0">
                <a:latin typeface="+mn-ea"/>
              </a:rPr>
              <a:t> </a:t>
            </a:r>
            <a:r>
              <a:rPr lang="zh-CN" altLang="en-US" sz="800" dirty="0">
                <a:latin typeface="+mn-ea"/>
              </a:rPr>
              <a:t>比这个更厉害是恐龙骨细胞的</a:t>
            </a:r>
            <a:r>
              <a:rPr lang="en-US" altLang="zh-CN" sz="800" dirty="0">
                <a:latin typeface="+mn-ea"/>
              </a:rPr>
              <a:t>DNA</a:t>
            </a:r>
            <a:r>
              <a:rPr lang="zh-CN" altLang="en-US" sz="800" dirty="0">
                <a:latin typeface="+mn-ea"/>
              </a:rPr>
              <a:t>。而且</a:t>
            </a:r>
            <a:r>
              <a:rPr lang="en-US" altLang="zh-CN" sz="800" dirty="0">
                <a:latin typeface="+mn-ea"/>
              </a:rPr>
              <a:t>DNA</a:t>
            </a:r>
            <a:r>
              <a:rPr lang="zh-CN" altLang="en-US" sz="800" dirty="0">
                <a:latin typeface="+mn-ea"/>
              </a:rPr>
              <a:t>是更加不稳定。</a:t>
            </a:r>
            <a:endParaRPr lang="en-US" sz="800" dirty="0">
              <a:latin typeface="+mn-ea"/>
            </a:endParaRPr>
          </a:p>
        </p:txBody>
      </p:sp>
      <p:sp>
        <p:nvSpPr>
          <p:cNvPr id="24579" name="Slide Number Placeholder 3"/>
          <p:cNvSpPr txBox="1">
            <a:spLocks noGrp="1"/>
          </p:cNvSpPr>
          <p:nvPr/>
        </p:nvSpPr>
        <p:spPr bwMode="auto">
          <a:xfrm>
            <a:off x="3884613" y="8685213"/>
            <a:ext cx="2971800" cy="457200"/>
          </a:xfrm>
          <a:prstGeom prst="rect">
            <a:avLst/>
          </a:prstGeom>
          <a:noFill/>
          <a:ln>
            <a:miter lim="800000"/>
          </a:ln>
        </p:spPr>
        <p:txBody>
          <a:bodyPr anchor="b"/>
          <a:lstStyle/>
          <a:p>
            <a:pPr algn="r" defTabSz="457200" eaLnBrk="0" hangingPunct="0">
              <a:defRPr/>
            </a:pPr>
            <a:fld id="{D55E1823-3FB8-4A09-B7E4-0674CBDE4D77}" type="slidenum">
              <a:rPr lang="en-US" sz="1200">
                <a:solidFill>
                  <a:prstClr val="black"/>
                </a:solidFill>
                <a:effectLst>
                  <a:outerShdw blurRad="38100" dist="38100" dir="2700000" algn="tl">
                    <a:srgbClr val="000000">
                      <a:alpha val="43137"/>
                    </a:srgbClr>
                  </a:outerShdw>
                </a:effectLst>
                <a:latin typeface="Calibri" panose="020F0502020204030204"/>
              </a:rPr>
              <a:pPr algn="r" defTabSz="457200" eaLnBrk="0" hangingPunct="0">
                <a:defRPr/>
              </a:pPr>
              <a:t>24</a:t>
            </a:fld>
            <a:endParaRPr lang="en-US" sz="1200">
              <a:solidFill>
                <a:prstClr val="black"/>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395440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defTabSz="461645">
              <a:spcBef>
                <a:spcPct val="0"/>
              </a:spcBef>
              <a:defRPr/>
            </a:pPr>
            <a:r>
              <a:rPr lang="en-US" altLang="zh-CN" sz="1200" dirty="0"/>
              <a:t>1) </a:t>
            </a:r>
            <a:r>
              <a:rPr lang="zh-CN" altLang="en-US" sz="1200" dirty="0"/>
              <a:t>在实验室里面，算出这些数据：</a:t>
            </a:r>
            <a:endParaRPr lang="en-US" altLang="zh-CN" sz="1200" dirty="0"/>
          </a:p>
          <a:p>
            <a:pPr defTabSz="461645">
              <a:spcBef>
                <a:spcPct val="0"/>
              </a:spcBef>
              <a:defRPr/>
            </a:pPr>
            <a:endParaRPr lang="en-US" sz="1200" dirty="0"/>
          </a:p>
          <a:p>
            <a:pPr eaLnBrk="0" hangingPunct="0"/>
            <a:r>
              <a:rPr lang="en-US" altLang="zh-CN" sz="1200" dirty="0"/>
              <a:t>2) </a:t>
            </a:r>
            <a:r>
              <a:rPr lang="zh-CN" altLang="en-US" sz="1200" dirty="0"/>
              <a:t>主流、年老地球论科学家说，骨头中的</a:t>
            </a:r>
            <a:r>
              <a:rPr lang="en-US" altLang="zh-CN" sz="1200" dirty="0"/>
              <a:t>DNA</a:t>
            </a:r>
            <a:r>
              <a:rPr lang="zh-CN" altLang="en-US" sz="1200" dirty="0"/>
              <a:t>完全分解（没有聚合件）的预估时间：</a:t>
            </a:r>
            <a:endParaRPr lang="en-AU" altLang="zh-CN" sz="1200" dirty="0"/>
          </a:p>
          <a:p>
            <a:pPr eaLnBrk="0" hangingPunct="0">
              <a:buFont typeface="Arial" panose="020B0604020202020204" pitchFamily="34" charset="0"/>
              <a:buChar char="•"/>
            </a:pPr>
            <a:r>
              <a:rPr lang="en-AU" altLang="zh-CN" sz="1200" dirty="0"/>
              <a:t>25°C</a:t>
            </a:r>
            <a:r>
              <a:rPr lang="zh-CN" altLang="en-US" sz="1200" dirty="0"/>
              <a:t> 情况下</a:t>
            </a:r>
            <a:r>
              <a:rPr lang="en-US" altLang="zh-CN" sz="1200" dirty="0"/>
              <a:t>2.2</a:t>
            </a:r>
            <a:r>
              <a:rPr lang="zh-CN" altLang="en-US" sz="1200" dirty="0"/>
              <a:t>万年 </a:t>
            </a:r>
            <a:endParaRPr lang="en-AU" altLang="zh-CN" sz="1200" dirty="0"/>
          </a:p>
          <a:p>
            <a:pPr eaLnBrk="0" hangingPunct="0">
              <a:buFont typeface="Arial" panose="020B0604020202020204" pitchFamily="34" charset="0"/>
              <a:buChar char="•"/>
            </a:pPr>
            <a:r>
              <a:rPr lang="en-AU" altLang="zh-CN" sz="1200" dirty="0"/>
              <a:t>15°C</a:t>
            </a:r>
            <a:r>
              <a:rPr lang="zh-CN" altLang="en-US" sz="1200" dirty="0"/>
              <a:t> </a:t>
            </a:r>
            <a:r>
              <a:rPr lang="en-US" altLang="zh-CN" sz="1200" dirty="0"/>
              <a:t>13.1</a:t>
            </a:r>
            <a:r>
              <a:rPr lang="zh-CN" altLang="en-US" sz="1200" dirty="0"/>
              <a:t>万年</a:t>
            </a:r>
            <a:endParaRPr lang="en-AU" altLang="zh-CN" sz="1200" dirty="0"/>
          </a:p>
          <a:p>
            <a:pPr eaLnBrk="0" hangingPunct="0">
              <a:buFont typeface="Arial" panose="020B0604020202020204" pitchFamily="34" charset="0"/>
              <a:buChar char="•"/>
            </a:pPr>
            <a:r>
              <a:rPr lang="en-AU" altLang="zh-CN" sz="1200" dirty="0"/>
              <a:t>  5°C</a:t>
            </a:r>
            <a:r>
              <a:rPr lang="zh-CN" altLang="en-US" sz="1200" dirty="0"/>
              <a:t> </a:t>
            </a:r>
            <a:r>
              <a:rPr lang="en-US" altLang="zh-CN" sz="1200" dirty="0"/>
              <a:t>88.2</a:t>
            </a:r>
            <a:r>
              <a:rPr lang="zh-CN" altLang="en-US" sz="1200" dirty="0"/>
              <a:t>万年</a:t>
            </a:r>
            <a:endParaRPr lang="en-AU" altLang="zh-CN" sz="1200" dirty="0"/>
          </a:p>
          <a:p>
            <a:pPr eaLnBrk="0" hangingPunct="0">
              <a:buFont typeface="Arial" panose="020B0604020202020204" pitchFamily="34" charset="0"/>
              <a:buChar char="•"/>
            </a:pPr>
            <a:r>
              <a:rPr lang="en-AU" altLang="zh-CN" sz="1200" dirty="0"/>
              <a:t> -5°C 680</a:t>
            </a:r>
            <a:r>
              <a:rPr lang="zh-CN" altLang="en-US" sz="1200" dirty="0"/>
              <a:t>万年</a:t>
            </a:r>
            <a:endParaRPr lang="en-US" altLang="zh-CN" sz="1200" dirty="0"/>
          </a:p>
          <a:p>
            <a:pPr eaLnBrk="0" hangingPunct="0">
              <a:buFont typeface="Arial" panose="020B0604020202020204" pitchFamily="34" charset="0"/>
              <a:buChar char="•"/>
            </a:pPr>
            <a:endParaRPr lang="en-US" altLang="zh-CN" sz="1200" dirty="0">
              <a:latin typeface="+mn-ea"/>
            </a:endParaRPr>
          </a:p>
          <a:p>
            <a:pPr eaLnBrk="0" hangingPunct="0">
              <a:buFont typeface="Arial" panose="020B0604020202020204" pitchFamily="34" charset="0"/>
              <a:buNone/>
            </a:pPr>
            <a:r>
              <a:rPr lang="en-US" altLang="zh-CN" sz="1200" dirty="0">
                <a:latin typeface="+mn-ea"/>
              </a:rPr>
              <a:t>3) </a:t>
            </a:r>
            <a:r>
              <a:rPr lang="zh-CN" altLang="en-US" sz="1200" dirty="0">
                <a:latin typeface="+mn-ea"/>
              </a:rPr>
              <a:t>而且，挖出恐龙化石的地方，很多都是温暖的地方。不可能达到零下</a:t>
            </a:r>
            <a:r>
              <a:rPr lang="en-US" altLang="zh-CN" sz="1200" dirty="0">
                <a:latin typeface="+mn-ea"/>
              </a:rPr>
              <a:t>5</a:t>
            </a:r>
            <a:r>
              <a:rPr lang="zh-CN" altLang="en-US" sz="1200" dirty="0">
                <a:latin typeface="+mn-ea"/>
              </a:rPr>
              <a:t>度的样子，所以恐龙的</a:t>
            </a:r>
            <a:r>
              <a:rPr lang="en-US" altLang="zh-CN" sz="1200" dirty="0">
                <a:latin typeface="+mn-ea"/>
              </a:rPr>
              <a:t>DNA</a:t>
            </a:r>
            <a:r>
              <a:rPr lang="zh-CN" altLang="en-US" sz="1200" dirty="0">
                <a:latin typeface="+mn-ea"/>
              </a:rPr>
              <a:t>不可能存留太长时间。</a:t>
            </a:r>
            <a:endParaRPr lang="en-US" altLang="zh-CN" sz="1200" dirty="0">
              <a:latin typeface="+mn-ea"/>
            </a:endParaRPr>
          </a:p>
          <a:p>
            <a:pPr eaLnBrk="0" hangingPunct="0">
              <a:buFont typeface="Arial" panose="020B0604020202020204" pitchFamily="34" charset="0"/>
              <a:buNone/>
            </a:pPr>
            <a:endParaRPr lang="en-US" altLang="zh-CN" sz="1200" dirty="0">
              <a:latin typeface="+mn-ea"/>
            </a:endParaRPr>
          </a:p>
          <a:p>
            <a:pPr eaLnBrk="0" hangingPunct="0">
              <a:buFont typeface="Arial" panose="020B0604020202020204" pitchFamily="34" charset="0"/>
              <a:buNone/>
            </a:pPr>
            <a:r>
              <a:rPr lang="en-US" altLang="zh-CN" sz="1200" dirty="0">
                <a:latin typeface="+mn-ea"/>
              </a:rPr>
              <a:t>4) </a:t>
            </a:r>
            <a:r>
              <a:rPr lang="zh-CN" altLang="en-US" sz="1200" dirty="0">
                <a:latin typeface="+mn-ea"/>
              </a:rPr>
              <a:t>那科学家说恐龙</a:t>
            </a:r>
            <a:r>
              <a:rPr lang="en-US" altLang="zh-CN" sz="1200" dirty="0">
                <a:latin typeface="+mn-ea"/>
              </a:rPr>
              <a:t>6500</a:t>
            </a:r>
            <a:r>
              <a:rPr lang="zh-CN" altLang="en-US" sz="1200" dirty="0">
                <a:latin typeface="+mn-ea"/>
              </a:rPr>
              <a:t>万年前已经绝种，那为什么我们现在还能够找到它们的胶原蛋白和</a:t>
            </a:r>
            <a:r>
              <a:rPr lang="en-US" altLang="zh-CN" sz="1200" dirty="0">
                <a:latin typeface="+mn-ea"/>
              </a:rPr>
              <a:t>DNA</a:t>
            </a:r>
            <a:r>
              <a:rPr lang="zh-CN" altLang="en-US" sz="1200" dirty="0">
                <a:latin typeface="+mn-ea"/>
              </a:rPr>
              <a:t>？那只能证明恐龙没有那么古老，地球没有那么古老。</a:t>
            </a:r>
            <a:endParaRPr lang="en-US" altLang="zh-CN" sz="1200" dirty="0">
              <a:latin typeface="+mn-ea"/>
            </a:endParaRPr>
          </a:p>
          <a:p>
            <a:pPr eaLnBrk="0" hangingPunct="0">
              <a:buFont typeface="Arial" panose="020B0604020202020204" pitchFamily="34" charset="0"/>
              <a:buNone/>
            </a:pPr>
            <a:endParaRPr lang="en-US" altLang="zh-CN" sz="1200" dirty="0">
              <a:latin typeface="+mn-ea"/>
            </a:endParaRPr>
          </a:p>
          <a:p>
            <a:pPr eaLnBrk="0" hangingPunct="0">
              <a:buFont typeface="Arial" panose="020B0604020202020204" pitchFamily="34" charset="0"/>
              <a:buNone/>
            </a:pPr>
            <a:r>
              <a:rPr lang="en-US" altLang="zh-CN" sz="1200" dirty="0">
                <a:latin typeface="+mn-ea"/>
              </a:rPr>
              <a:t>5) </a:t>
            </a:r>
            <a:r>
              <a:rPr lang="zh-CN" altLang="en-US" sz="1200" dirty="0">
                <a:latin typeface="+mn-ea"/>
              </a:rPr>
              <a:t>这里有一个心理学的原则：不存在的东西是看不见的。一百多年前，有人已经在显微镜看过这些恐龙的骨头，但是没有人能看出这些问题。最近，好像这位科学家施伟策才提出这个问题。科学界争论了很久，最后才承认这是恐龙的胶原蛋白和恐龙的</a:t>
            </a:r>
            <a:r>
              <a:rPr lang="en-US" altLang="zh-CN" sz="1200" dirty="0">
                <a:latin typeface="+mn-ea"/>
              </a:rPr>
              <a:t>DNA</a:t>
            </a:r>
            <a:r>
              <a:rPr lang="zh-CN" altLang="en-US" sz="1200" dirty="0">
                <a:latin typeface="+mn-ea"/>
              </a:rPr>
              <a:t>。但实验室给出的证据是这些恐龙组织不可能在自然环境下存留那么久，于是那些相信进化论的科学家不承认实验室的证据。认为这些恐龙组织可以存留很长时间，几千万年。</a:t>
            </a:r>
            <a:endParaRPr lang="en-US" altLang="zh-CN" sz="1200" dirty="0">
              <a:latin typeface="+mn-ea"/>
            </a:endParaRPr>
          </a:p>
          <a:p>
            <a:pPr eaLnBrk="0" hangingPunct="0">
              <a:buFont typeface="Arial" panose="020B0604020202020204" pitchFamily="34" charset="0"/>
              <a:buNone/>
            </a:pPr>
            <a:endParaRPr lang="en-US" altLang="zh-CN" sz="1200" dirty="0">
              <a:latin typeface="+mn-ea"/>
            </a:endParaRPr>
          </a:p>
          <a:p>
            <a:pPr eaLnBrk="0" hangingPunct="0">
              <a:buFont typeface="Arial" panose="020B0604020202020204" pitchFamily="34" charset="0"/>
              <a:buNone/>
            </a:pPr>
            <a:r>
              <a:rPr lang="en-US" altLang="zh-CN" sz="1200" dirty="0">
                <a:latin typeface="+mn-ea"/>
              </a:rPr>
              <a:t>6) </a:t>
            </a:r>
            <a:r>
              <a:rPr lang="zh-CN" altLang="en-US" sz="1200" dirty="0">
                <a:latin typeface="+mn-ea"/>
              </a:rPr>
              <a:t>大家看到了吗？这些科学家都有一种先入为主的概念。他们不愿放弃年老地球论的观点，于是说：“你们看，恐龙的</a:t>
            </a:r>
            <a:r>
              <a:rPr lang="en-US" altLang="zh-CN" sz="1200" dirty="0">
                <a:latin typeface="+mn-ea"/>
              </a:rPr>
              <a:t>DNA</a:t>
            </a:r>
            <a:r>
              <a:rPr lang="zh-CN" altLang="en-US" sz="1200" dirty="0">
                <a:latin typeface="+mn-ea"/>
              </a:rPr>
              <a:t>确实能够存留</a:t>
            </a:r>
            <a:r>
              <a:rPr lang="en-US" altLang="zh-CN" sz="1200" dirty="0">
                <a:latin typeface="+mn-ea"/>
              </a:rPr>
              <a:t>6500</a:t>
            </a:r>
            <a:r>
              <a:rPr lang="zh-CN" altLang="en-US" sz="1200" dirty="0">
                <a:latin typeface="+mn-ea"/>
              </a:rPr>
              <a:t>万年的时间。”</a:t>
            </a:r>
            <a:r>
              <a:rPr lang="zh-CN" altLang="en-US" sz="1200" baseline="0" dirty="0">
                <a:latin typeface="+mn-ea"/>
              </a:rPr>
              <a:t> 这些科学家必须坚持年老地球论，而不愿面对实验数据来接受年轻地球论。</a:t>
            </a:r>
            <a:endParaRPr lang="en-US" altLang="zh-CN" sz="1200" baseline="0" dirty="0">
              <a:latin typeface="+mn-ea"/>
            </a:endParaRPr>
          </a:p>
          <a:p>
            <a:pPr eaLnBrk="0" hangingPunct="0">
              <a:buFont typeface="Arial" panose="020B0604020202020204" pitchFamily="34" charset="0"/>
              <a:buNone/>
            </a:pPr>
            <a:endParaRPr lang="en-US" altLang="zh-CN" sz="1200" baseline="0" dirty="0">
              <a:latin typeface="+mn-ea"/>
            </a:endParaRPr>
          </a:p>
          <a:p>
            <a:pPr eaLnBrk="0" hangingPunct="0">
              <a:buFont typeface="Arial" panose="020B0604020202020204" pitchFamily="34" charset="0"/>
              <a:buNone/>
            </a:pPr>
            <a:r>
              <a:rPr lang="en-US" altLang="zh-CN" sz="1200" baseline="0" dirty="0">
                <a:latin typeface="+mn-ea"/>
              </a:rPr>
              <a:t>7) </a:t>
            </a:r>
            <a:r>
              <a:rPr lang="zh-CN" altLang="en-US" sz="1200" baseline="0" dirty="0">
                <a:latin typeface="+mn-ea"/>
              </a:rPr>
              <a:t>这些科学家已经被他们的理论控制，就算有其他证据摆在他们面前，他们都说这些证据不算。</a:t>
            </a:r>
            <a:endParaRPr lang="zh-CN" altLang="en-US" sz="1200" dirty="0">
              <a:latin typeface="+mn-ea"/>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548160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r>
              <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2009</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年在西班牙找到了蝾螈化石：据称该化石一千八百万年前的，没有完全石化了</a:t>
            </a:r>
            <a:r>
              <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还包含干燥的肌肉，其中有充满血液的血管！</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gn="l"/>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gn="l"/>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你能不能想象</a:t>
            </a:r>
            <a:r>
              <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1800</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万年还能有血管？我们知道，就算没有细菌，这些生物的尸体会慢慢分解，如果有细菌的参与会分解更快。</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112972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我们从上表看看关于恐龙化石软组织发现的一系列事件。</a:t>
            </a:r>
            <a:endParaRPr lang="en-US" altLang="zh-CN" dirty="0"/>
          </a:p>
          <a:p>
            <a:endParaRPr lang="en-US" altLang="zh-CN" dirty="0"/>
          </a:p>
          <a:p>
            <a:r>
              <a:rPr lang="zh-CN" altLang="en-US" dirty="0"/>
              <a:t>所有这些事件都在说明恐龙距今并不遥远。</a:t>
            </a:r>
          </a:p>
        </p:txBody>
      </p:sp>
      <p:sp>
        <p:nvSpPr>
          <p:cNvPr id="4" name="灯片编号占位符 3"/>
          <p:cNvSpPr>
            <a:spLocks noGrp="1"/>
          </p:cNvSpPr>
          <p:nvPr>
            <p:ph type="sldNum" sz="quarter" idx="5"/>
          </p:nvPr>
        </p:nvSpPr>
        <p:spPr/>
        <p:txBody>
          <a:bodyPr/>
          <a:lstStyle/>
          <a:p>
            <a:fld id="{3A17A2CB-C4B6-4D8E-82BF-377809F8AE61}" type="slidenum">
              <a:rPr lang="en-US" smtClean="0"/>
              <a:pPr/>
              <a:t>27</a:t>
            </a:fld>
            <a:endParaRPr lang="en-US"/>
          </a:p>
        </p:txBody>
      </p:sp>
    </p:spTree>
    <p:extLst>
      <p:ext uri="{BB962C8B-B14F-4D97-AF65-F5344CB8AC3E}">
        <p14:creationId xmlns:p14="http://schemas.microsoft.com/office/powerpoint/2010/main" val="13588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上面这些例子是非常有说服力的证据，无论从侵蚀，大海的盐分，恐龙的骨头和蝾螈都证明了地球没有那么古老。这些化石是年轻的，而且掩埋它们的岩层也是年轻的！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478964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lvl="0" fontAlgn="base">
              <a:spcBef>
                <a:spcPct val="0"/>
              </a:spcBef>
              <a:spcAft>
                <a:spcPct val="0"/>
              </a:spcAft>
              <a:buSzTx/>
              <a:buNone/>
            </a:pPr>
            <a:r>
              <a:rPr lang="zh-CN" altLang="en-US" sz="1200" u="none"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不仅恐龙的化石和软组织证明地球是年轻的，而且我们整个人类也是年轻的。这是约翰</a:t>
            </a:r>
            <a:r>
              <a:rPr lang="en-US" altLang="zh-CN" sz="1200" u="none"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u="none"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圣弗德</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博士。他是常春藤联盟大学教授，植物遗传学家。</a:t>
            </a:r>
            <a:r>
              <a:rPr lang="zh-CN" altLang="en-US" dirty="0"/>
              <a:t>在科研受训的过程中受到一贯的进化论影响，因此成为无神论者。后来，他开始质疑，于是变成了有神论者，后来成为基督徒，最后成为年轻地球创造论者。</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255417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zh-CN" altLang="en-US" dirty="0"/>
              <a:t>其实，</a:t>
            </a:r>
            <a:r>
              <a:rPr lang="en-US" altLang="zh-CN" dirty="0"/>
              <a:t>10000</a:t>
            </a:r>
            <a:r>
              <a:rPr lang="zh-CN" altLang="en-US" dirty="0"/>
              <a:t>年的说法都是来自圣经的家谱。</a:t>
            </a:r>
            <a:endParaRPr lang="en-US" altLang="zh-CN" dirty="0"/>
          </a:p>
          <a:p>
            <a:endParaRPr lang="en-US" altLang="en-US" dirty="0"/>
          </a:p>
          <a:p>
            <a:r>
              <a:rPr lang="zh-CN" altLang="en-US" dirty="0"/>
              <a:t>不知道大家有没有留意过圣经的这些家谱。为什么圣经用这么多的篇幅来记录这些家谱呢？</a:t>
            </a:r>
            <a:endParaRPr lang="en-US" altLang="zh-CN" dirty="0"/>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396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他写过一本书</a:t>
            </a:r>
            <a:r>
              <a:rPr lang="en-US" altLang="zh-CN" dirty="0"/>
              <a:t>《</a:t>
            </a:r>
            <a:r>
              <a:rPr lang="zh-CN" altLang="en-US" dirty="0"/>
              <a:t>退化论</a:t>
            </a:r>
            <a:r>
              <a:rPr lang="en-US" altLang="zh-CN" dirty="0"/>
              <a:t>》</a:t>
            </a:r>
            <a:r>
              <a:rPr lang="zh-CN" altLang="en-US" dirty="0"/>
              <a:t>，证明人类的基因不能通过偶然的突变而产生，而且基因的突变正在让人类走向灭亡，这是一个时间表。</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338499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第一行：</a:t>
            </a:r>
            <a:r>
              <a:rPr lang="en-US" altLang="zh-CN" sz="1200" b="1" kern="0" dirty="0">
                <a:latin typeface="Arial" panose="020B0604020202020204" pitchFamily="34" charset="0"/>
                <a:cs typeface="Arial" panose="020B0604020202020204" pitchFamily="34" charset="0"/>
              </a:rPr>
              <a:t>Little mistakes eventually make sentences unreadable</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第二行：</a:t>
            </a:r>
            <a:r>
              <a:rPr lang="en-US" altLang="zh-CN" sz="1200" b="1" kern="0" dirty="0" err="1">
                <a:latin typeface="Arial" panose="020B0604020202020204" pitchFamily="34" charset="0"/>
                <a:cs typeface="Arial" panose="020B0604020202020204" pitchFamily="34" charset="0"/>
              </a:rPr>
              <a:t>Littl</a:t>
            </a:r>
            <a:r>
              <a:rPr lang="en-US" altLang="zh-CN" sz="1200" b="1" kern="0" dirty="0" err="1">
                <a:solidFill>
                  <a:srgbClr val="FF0000"/>
                </a:solidFill>
                <a:latin typeface="Arial" panose="020B0604020202020204" pitchFamily="34" charset="0"/>
                <a:cs typeface="Arial" panose="020B0604020202020204" pitchFamily="34" charset="0"/>
              </a:rPr>
              <a:t>a</a:t>
            </a:r>
            <a:r>
              <a:rPr lang="en-US" altLang="zh-CN" sz="1200" b="1" kern="0" dirty="0">
                <a:latin typeface="Arial" panose="020B0604020202020204" pitchFamily="34" charset="0"/>
                <a:cs typeface="Arial" panose="020B0604020202020204" pitchFamily="34" charset="0"/>
              </a:rPr>
              <a:t> mistakes eventually make sentences unreadable</a:t>
            </a:r>
            <a:endParaRPr lang="en-US" altLang="zh-CN" dirty="0"/>
          </a:p>
          <a:p>
            <a:r>
              <a:rPr lang="zh-CN" altLang="en-US" dirty="0"/>
              <a:t>第三行：如果第三行是一个蛋白质所需要的基因信息，那么到了第三行这个蛋白质功能已经受损了。它还有功能，但是它读取到这里（</a:t>
            </a:r>
            <a:r>
              <a:rPr lang="en-US" altLang="zh-CN" dirty="0"/>
              <a:t>a</a:t>
            </a:r>
            <a:r>
              <a:rPr lang="zh-CN" altLang="en-US" dirty="0"/>
              <a:t>）和这里（</a:t>
            </a:r>
            <a:r>
              <a:rPr lang="en-US" altLang="zh-CN" dirty="0"/>
              <a:t>b</a:t>
            </a:r>
            <a:r>
              <a:rPr lang="zh-CN" altLang="en-US" dirty="0"/>
              <a:t>）的时候，蛋白质就要停一停，它的功能就没有那么好。就会影响到这个人的生活。</a:t>
            </a:r>
            <a:endParaRPr lang="en-US" altLang="zh-CN" dirty="0"/>
          </a:p>
          <a:p>
            <a:endParaRPr lang="en-US" dirty="0"/>
          </a:p>
          <a:p>
            <a:r>
              <a:rPr lang="zh-CN" altLang="en-US" dirty="0"/>
              <a:t>这还是每行只发生一个突变，但是随着突变不断累积。大家看看第</a:t>
            </a:r>
            <a:r>
              <a:rPr lang="en-US" altLang="zh-CN" dirty="0"/>
              <a:t>14</a:t>
            </a:r>
            <a:r>
              <a:rPr lang="zh-CN" altLang="en-US" dirty="0"/>
              <a:t>，和第</a:t>
            </a:r>
            <a:r>
              <a:rPr lang="en-US" altLang="zh-CN" dirty="0"/>
              <a:t>15</a:t>
            </a:r>
            <a:r>
              <a:rPr lang="zh-CN" altLang="en-US" dirty="0"/>
              <a:t>个句子，整个句子都读不通了。原来一开始就给我这个句子的话，我自己就猜不懂是什么意思。也就是说这个蛋白质已经没有功能，原来的信息已经完全丢失了，因为不断累积的突变已经破坏了这条</a:t>
            </a:r>
            <a:r>
              <a:rPr lang="en-US" altLang="zh-CN" dirty="0"/>
              <a:t>DNA</a:t>
            </a:r>
            <a:r>
              <a:rPr lang="zh-CN" altLang="en-US" dirty="0"/>
              <a:t>链原来的功能，而且还会影响你的身体。大家明白这个比喻吗？</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2890760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dirty="0"/>
              <a:t>这位科学家在书中给我们作了这样的描述：</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既然我们已经知道坏的突变要远远多于好的突变，就可以肯定任何这样的</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DNA</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连锁块必然会退化。成群的坏突变总是会将极少的好突变一起拽进去。当我们还在等着一个罕见的有利突变出现时，大量有害突变已经在附近堆积起来了。</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在这样的情况下，时间是我们的大敌。时间越长，剩下的信息越少。</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endParaRPr lang="en-US" altLang="zh-CN" dirty="0"/>
          </a:p>
          <a:p>
            <a:r>
              <a:rPr lang="zh-CN" altLang="en-US" dirty="0"/>
              <a:t>有好的突变吗？有，但是很少。有坏的突变吗？有，数量很多。坏的突变跟好的突变之间的比例是多少呢？</a:t>
            </a:r>
            <a:r>
              <a:rPr lang="en-US" altLang="zh-CN" dirty="0"/>
              <a:t>100</a:t>
            </a:r>
            <a:r>
              <a:rPr lang="zh-CN" altLang="en-US" dirty="0"/>
              <a:t>万比</a:t>
            </a:r>
            <a:r>
              <a:rPr lang="en-US" altLang="zh-CN" dirty="0"/>
              <a:t>1</a:t>
            </a:r>
            <a:r>
              <a:rPr lang="zh-CN" altLang="en-US" dirty="0"/>
              <a:t>。我们在等待一个好的突变出现时，附近已经有大量的坏的突变形成了。</a:t>
            </a:r>
            <a:endParaRPr lang="en-US" altLang="zh-CN" dirty="0"/>
          </a:p>
          <a:p>
            <a:endParaRPr lang="en-US" dirty="0"/>
          </a:p>
          <a:p>
            <a:r>
              <a:rPr lang="zh-CN" altLang="en-US" dirty="0"/>
              <a:t>我们的课本告诉我们，有好的突变，也有坏的突变，自然选择能够把坏的突变淘汰掉，把好的突变保存下来，但这是完全错误的。为什么这样说，我们来看下面的这幅图。</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3695957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自然选择无法找到</a:t>
            </a:r>
            <a:r>
              <a:rPr lang="zh-CN" altLang="en-US" sz="120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近乎</a:t>
            </a:r>
            <a:r>
              <a:rPr lang="zh-CN" altLang="en-US" sz="1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中立</a:t>
            </a:r>
            <a:r>
              <a:rPr lang="zh-CN" altLang="en-US" sz="1200"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的突变</a:t>
            </a:r>
            <a:r>
              <a:rPr lang="zh-CN" altLang="en-US" sz="1200" dirty="0">
                <a:solidFill>
                  <a:schemeClr val="tx1"/>
                </a:solidFill>
                <a:latin typeface="+mn-lt"/>
                <a:ea typeface="+mn-ea"/>
                <a:cs typeface="+mn-cs"/>
              </a:rPr>
              <a:t>，这里的近乎中立是指有一点点坏，或者有一点点好的突变。刚才我们说过，一点点坏的突变数量是</a:t>
            </a:r>
            <a:r>
              <a:rPr lang="en-US" altLang="zh-CN" sz="1200" dirty="0">
                <a:solidFill>
                  <a:schemeClr val="tx1"/>
                </a:solidFill>
                <a:latin typeface="+mn-lt"/>
                <a:ea typeface="+mn-ea"/>
                <a:cs typeface="+mn-cs"/>
              </a:rPr>
              <a:t>100</a:t>
            </a:r>
            <a:r>
              <a:rPr lang="zh-CN" altLang="en-US" sz="1200" dirty="0">
                <a:solidFill>
                  <a:schemeClr val="tx1"/>
                </a:solidFill>
                <a:latin typeface="+mn-lt"/>
                <a:ea typeface="+mn-ea"/>
                <a:cs typeface="+mn-cs"/>
              </a:rPr>
              <a:t>万，而一点点好的突变数量只有</a:t>
            </a:r>
            <a:r>
              <a:rPr lang="en-US" altLang="zh-CN" sz="1200" dirty="0">
                <a:solidFill>
                  <a:schemeClr val="tx1"/>
                </a:solidFill>
                <a:latin typeface="+mn-lt"/>
                <a:ea typeface="+mn-ea"/>
                <a:cs typeface="+mn-cs"/>
              </a:rPr>
              <a:t>1</a:t>
            </a:r>
            <a:r>
              <a:rPr lang="zh-CN" altLang="en-US" sz="1200" dirty="0">
                <a:solidFill>
                  <a:schemeClr val="tx1"/>
                </a:solidFill>
                <a:latin typeface="+mn-lt"/>
                <a:ea typeface="+mn-ea"/>
                <a:cs typeface="+mn-cs"/>
              </a:rPr>
              <a:t>。</a:t>
            </a: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lt"/>
                <a:ea typeface="+mn-ea"/>
                <a:cs typeface="+mn-cs"/>
              </a:rPr>
              <a:t>但是图上红色跟蓝色的比例是太夸张了，真实比例是你不会吗看到那一点点的蓝色好的突变。这里代表一个核苷酸的突变，这里代表一个核苷酸的突变，这里代表一百万个核苷酸的突变。</a:t>
            </a: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lt"/>
                <a:ea typeface="+mn-ea"/>
                <a:cs typeface="+mn-cs"/>
              </a:rPr>
              <a:t>自然选择可以淘汰或者保存明显的突变，但是绝大部分的近乎中立的突变都发生在这个非选择区，非选择区中的突变是自然选择找不着，不能保存或淘汰。</a:t>
            </a: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lt"/>
                <a:ea typeface="+mn-ea"/>
                <a:cs typeface="+mn-cs"/>
              </a:rPr>
              <a:t>时间长了，经过几代之后，这些坏的突变不断累积，虽然非选择区外面的这些坏的突变会被自然选择淘汰掉，但是非选择区里面的这些坏的突变不断累积。</a:t>
            </a: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lt"/>
                <a:ea typeface="+mn-ea"/>
                <a:cs typeface="+mn-cs"/>
              </a:rPr>
              <a:t>一开始，这些坏的突变累积的效果还不明显，但是随着数量的增加，坏的突变累积效果就慢慢出现了。</a:t>
            </a: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lt"/>
                <a:ea typeface="+mn-ea"/>
                <a:cs typeface="+mn-cs"/>
              </a:rPr>
              <a:t>如果是一个人是这种情况，那还不算糟糕。但是如果全人类都这样，就会导致各种各样的疾病。</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2830593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自然选择不能发现近乎中立的突变，所以它们会一直积累直到把整个</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DNA</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句子破坏掉。结果：蛋白质不会折叠，鞭毛不会旋转，眼睛看不见</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fontAlgn="base">
              <a:spcBef>
                <a:spcPct val="0"/>
              </a:spcBef>
              <a:spcAft>
                <a:spcPct val="0"/>
              </a:spcAft>
              <a:defRPr/>
            </a:pPr>
            <a:endParaRPr lang="en-US" dirty="0"/>
          </a:p>
          <a:p>
            <a:r>
              <a:rPr lang="zh-CN" altLang="en-US" dirty="0"/>
              <a:t>我们看大，人类的</a:t>
            </a:r>
            <a:r>
              <a:rPr lang="en-US" altLang="zh-CN" dirty="0"/>
              <a:t>DNA</a:t>
            </a:r>
            <a:r>
              <a:rPr lang="zh-CN" altLang="en-US" dirty="0"/>
              <a:t>都在衰退。这是神咒诅全人类的结果，有什么具体的例子说明这点呢？例子就是近亲婚姻。</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3106384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tabLst>
                <a:tab pos="914400" algn="l"/>
              </a:tabLst>
              <a:defRPr/>
            </a:pPr>
            <a:r>
              <a:rPr lang="zh-CN" altLang="en-US" dirty="0"/>
              <a:t>我们知道，亲表兄妹不能结婚，因为他们的后代残疾率很高。</a:t>
            </a:r>
            <a:endParaRPr lang="en-US" altLang="zh-CN" dirty="0"/>
          </a:p>
          <a:p>
            <a:pPr marL="0" lvl="0" indent="0">
              <a:buFont typeface="Arial" panose="020B0604020202020204" pitchFamily="34" charset="0"/>
              <a:buNone/>
              <a:tabLst>
                <a:tab pos="914400" algn="l"/>
              </a:tabLst>
              <a:defRPr/>
            </a:pPr>
            <a:endParaRPr lang="en-US" dirty="0"/>
          </a:p>
          <a:p>
            <a:pPr marL="0" lvl="0" indent="0">
              <a:buFont typeface="Arial" panose="020B0604020202020204" pitchFamily="34" charset="0"/>
              <a:buNone/>
              <a:tabLst>
                <a:tab pos="914400" algn="l"/>
              </a:tabLst>
              <a:defRPr/>
            </a:pPr>
            <a:r>
              <a:rPr lang="zh-CN" altLang="en-US" dirty="0"/>
              <a:t>我们知道基因是一对一对的，因为如果你身体上某一对的基因有错误，但是你配偶的这一对基因是好的，那么你们结合后你有错误的那对基因能被你配偶好的基因所掩盖。那么你的后代在这对基因的功能上还是好的。</a:t>
            </a:r>
            <a:endParaRPr lang="en-US" altLang="zh-CN" dirty="0"/>
          </a:p>
          <a:p>
            <a:pPr marL="0" lvl="0" indent="0">
              <a:buFont typeface="Arial" panose="020B0604020202020204" pitchFamily="34" charset="0"/>
              <a:buNone/>
              <a:tabLst>
                <a:tab pos="914400" algn="l"/>
              </a:tabLst>
              <a:defRPr/>
            </a:pPr>
            <a:endParaRPr lang="en-US" dirty="0"/>
          </a:p>
          <a:p>
            <a:pPr marL="0" lvl="0" indent="0">
              <a:buFont typeface="Arial" panose="020B0604020202020204" pitchFamily="34" charset="0"/>
              <a:buNone/>
              <a:tabLst>
                <a:tab pos="914400" algn="l"/>
              </a:tabLst>
              <a:defRPr/>
            </a:pPr>
            <a:r>
              <a:rPr lang="zh-CN" altLang="en-US" dirty="0"/>
              <a:t>但是，如果是近亲结合，他们双方在某对基因上都有隐形的错误，这种错误就没有办法被掩盖了，这对基因的功能就会受损，发生遗传病的几率更高。</a:t>
            </a:r>
            <a:endParaRPr lang="en-US" dirty="0"/>
          </a:p>
        </p:txBody>
      </p:sp>
      <p:sp>
        <p:nvSpPr>
          <p:cNvPr id="4" name="Slide Number Placeholder 3"/>
          <p:cNvSpPr>
            <a:spLocks noGrp="1"/>
          </p:cNvSpPr>
          <p:nvPr>
            <p:ph type="sldNum" sz="quarter" idx="10"/>
          </p:nvPr>
        </p:nvSpPr>
        <p:spPr/>
        <p:txBody>
          <a:bodyPr/>
          <a:lstStyle/>
          <a:p>
            <a:fld id="{3A17A2CB-C4B6-4D8E-82BF-377809F8AE61}" type="slidenum">
              <a:rPr lang="en-US" smtClean="0"/>
              <a:pPr/>
              <a:t>35</a:t>
            </a:fld>
            <a:endParaRPr lang="en-US"/>
          </a:p>
        </p:txBody>
      </p:sp>
    </p:spTree>
    <p:extLst>
      <p:ext uri="{BB962C8B-B14F-4D97-AF65-F5344CB8AC3E}">
        <p14:creationId xmlns:p14="http://schemas.microsoft.com/office/powerpoint/2010/main" val="2865982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那该隐的妻子从何而来？</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因为该隐和他的姐妹们的基因近乎完美，近亲婚姻没有问题！</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960120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但是随着人犯罪后基因在不断衰退，所以近亲婚姻的定义也在改变。我们来看看下面的经文：</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该隐时代，可以娶同父同母的姐妹为妻：</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3:20</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亚当给他妻子起名叫夏娃，因为她是众生之母。</a:t>
            </a:r>
            <a:endPar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4:17</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该隐与妻子同房，他妻子就怀孕，生了以诺。</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亚伯拉罕时代（约公元前</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2000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年），好像可以娶同父异母的姐妹为妻：</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20:12</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况且她</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撒拉</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也实在是我</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亚伯拉罕</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的妹子，她与我是同父异母，后来作了我的妻子。</a:t>
            </a:r>
            <a:endPar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960120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到了今天，中国的婚姻法</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禁止亲表兄妹结婚。</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中国婚姻法的第二章，第七条 </a:t>
            </a:r>
            <a:r>
              <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禁止结婚</a:t>
            </a:r>
            <a:r>
              <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有下列情形之一的，禁止结婚： </a:t>
            </a:r>
            <a:r>
              <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一</a:t>
            </a:r>
            <a:r>
              <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直系血亲和三代以内的旁系血亲；</a:t>
            </a:r>
            <a:endPar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相比亚伯拉罕时代，人类的基因又衰退了很多。</a:t>
            </a:r>
            <a:endPar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4282035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r>
              <a:rPr lang="zh-CN"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有一位相信无神论的遗传学家</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J.B.S.</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霍尔丹</a:t>
            </a:r>
            <a:r>
              <a:rPr lang="zh-CN"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曾经做个计算：</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如果每代 </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1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个以上的新遗传突变，人类是无法生存的。</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endParaRPr lang="en-US"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我们知道细胞在不断分裂和复制。男性的精子和女性的卵子都是经过复制产生的，但是在复制的过程中，都会产生错误和突变。</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endParaRPr lang="en-US"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r>
              <a:rPr lang="en-US"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世纪</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50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年代的时候，科学家还没有得出一个准确的数字。但是</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2010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年，科学家给出的数据是每一个人每一代的新突变不少于</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100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个！</a:t>
            </a:r>
            <a:endParaRPr lang="en-US" altLang="zh-CN" sz="1200" dirty="0">
              <a:latin typeface="Calibri" panose="020F050202020403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endPar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457200" indent="-457200">
              <a:buFont typeface="Arial" panose="020B0604020202020204" pitchFamily="34" charset="0"/>
              <a:buChar char="•"/>
              <a:tabLst>
                <a:tab pos="914400" algn="l"/>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每人有几万个有害突变</a:t>
            </a:r>
            <a:endParaRPr lang="en-US"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457200" indent="-457200">
              <a:buFont typeface="Arial" panose="020B0604020202020204" pitchFamily="34" charset="0"/>
              <a:buChar char="•"/>
              <a:tabLst>
                <a:tab pos="914400" algn="l"/>
              </a:tabLst>
              <a:defRPr/>
            </a:pPr>
            <a:r>
              <a:rPr lang="zh-CN" altLang="en-US" sz="1200" dirty="0">
                <a:solidFill>
                  <a:prstClr val="black"/>
                </a:solidFill>
                <a:latin typeface="汉仪大宋简" panose="02010609000101010101" pitchFamily="49" charset="-122"/>
                <a:ea typeface="汉仪大宋简" panose="02010609000101010101" pitchFamily="49" charset="-122"/>
              </a:rPr>
              <a:t>我们会给后代增加超过</a:t>
            </a:r>
            <a:r>
              <a:rPr lang="en-US" altLang="zh-CN" sz="1200" dirty="0">
                <a:solidFill>
                  <a:prstClr val="black"/>
                </a:solidFill>
                <a:latin typeface="汉仪大宋简" panose="02010609000101010101" pitchFamily="49" charset="-122"/>
                <a:ea typeface="汉仪大宋简" panose="02010609000101010101" pitchFamily="49" charset="-122"/>
              </a:rPr>
              <a:t>100</a:t>
            </a:r>
            <a:r>
              <a:rPr lang="zh-CN" altLang="en-US" sz="1200" dirty="0">
                <a:solidFill>
                  <a:prstClr val="black"/>
                </a:solidFill>
                <a:latin typeface="汉仪大宋简" panose="02010609000101010101" pitchFamily="49" charset="-122"/>
                <a:ea typeface="汉仪大宋简" panose="02010609000101010101" pitchFamily="49" charset="-122"/>
              </a:rPr>
              <a:t>个新的突变。</a:t>
            </a:r>
            <a:endParaRPr lang="en-US" altLang="zh-CN" sz="1200" dirty="0">
              <a:solidFill>
                <a:prstClr val="black"/>
              </a:solidFill>
              <a:latin typeface="汉仪大宋简" panose="02010609000101010101" pitchFamily="49" charset="-122"/>
              <a:ea typeface="汉仪大宋简" panose="02010609000101010101" pitchFamily="49" charset="-122"/>
            </a:endParaRPr>
          </a:p>
          <a:p>
            <a:pPr marL="457200" indent="-457200">
              <a:buFont typeface="Arial" panose="020B0604020202020204" pitchFamily="34" charset="0"/>
              <a:buChar char="•"/>
              <a:tabLst>
                <a:tab pos="914400" algn="l"/>
              </a:tabLst>
              <a:defRPr/>
            </a:pPr>
            <a:r>
              <a:rPr lang="en-AU"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5</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的新生儿携带基因疾病，而且这些基因的疾病并不全是刚出生时就发现的，有一些是到了年老的时候才出现。</a:t>
            </a:r>
            <a:endPar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endPar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r>
              <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2</a:t>
            </a:r>
            <a:r>
              <a:rPr lang="en-US" altLang="zh-CN"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%—3% </a:t>
            </a:r>
            <a:r>
              <a:rPr lang="zh-CN"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的婴儿出生时携带可见的缺陷</a:t>
            </a:r>
            <a:endParaRPr lang="en-US" altLang="zh-CN"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endPar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r>
              <a:rPr lang="zh-CN"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可见，我们每一代人会把大量有害的突变带给下一代。</a:t>
            </a:r>
            <a:endPar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0" lvl="0" indent="0">
              <a:buFont typeface="Arial" panose="020B0604020202020204" pitchFamily="34" charset="0"/>
              <a:buNone/>
              <a:tabLst>
                <a:tab pos="914400" algn="l"/>
              </a:tabLst>
              <a:defRPr/>
            </a:pPr>
            <a:endParaRPr lang="en-US" dirty="0"/>
          </a:p>
        </p:txBody>
      </p:sp>
      <p:sp>
        <p:nvSpPr>
          <p:cNvPr id="4" name="Slide Number Placeholder 3"/>
          <p:cNvSpPr>
            <a:spLocks noGrp="1"/>
          </p:cNvSpPr>
          <p:nvPr>
            <p:ph type="sldNum" sz="quarter" idx="10"/>
          </p:nvPr>
        </p:nvSpPr>
        <p:spPr/>
        <p:txBody>
          <a:bodyPr/>
          <a:lstStyle/>
          <a:p>
            <a:fld id="{3A17A2CB-C4B6-4D8E-82BF-377809F8AE61}" type="slidenum">
              <a:rPr lang="en-US" smtClean="0"/>
              <a:pPr/>
              <a:t>39</a:t>
            </a:fld>
            <a:endParaRPr lang="en-US"/>
          </a:p>
        </p:txBody>
      </p:sp>
    </p:spTree>
    <p:extLst>
      <p:ext uri="{BB962C8B-B14F-4D97-AF65-F5344CB8AC3E}">
        <p14:creationId xmlns:p14="http://schemas.microsoft.com/office/powerpoint/2010/main" val="82593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zh-CN" altLang="en-US" dirty="0"/>
              <a:t>确实，我们翻看这些家谱都会看到这样的信息。</a:t>
            </a:r>
            <a:endParaRPr lang="en-US" altLang="zh-CN" dirty="0"/>
          </a:p>
          <a:p>
            <a:endParaRPr lang="en-US" altLang="en-US" dirty="0"/>
          </a:p>
          <a:p>
            <a:r>
              <a:rPr lang="zh-CN" altLang="en-US" dirty="0"/>
              <a:t>这是亚当那一代的家谱</a:t>
            </a:r>
            <a:endParaRPr lang="en-US" altLang="en-US" dirty="0"/>
          </a:p>
          <a:p>
            <a:endParaRPr lang="en-US" altLang="en-US" dirty="0"/>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08548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其实从挪亚开始，也就是大洪水之后，人类的寿命在不断降低。</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2289832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381000" y="685800"/>
            <a:ext cx="6096000" cy="3429000"/>
          </a:xfrm>
        </p:spPr>
      </p:sp>
      <p:sp>
        <p:nvSpPr>
          <p:cNvPr id="159747" name="Notes Placeholder 2"/>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汉仪大宋简" panose="02010609000101010101" pitchFamily="49" charset="-122"/>
                <a:ea typeface="汉仪大宋简" panose="02010609000101010101" pitchFamily="49" charset="-122"/>
                <a:cs typeface="Times New Roman" pitchFamily="18" charset="0"/>
              </a:rPr>
              <a:t>所以圣弗德认为：</a:t>
            </a:r>
            <a:r>
              <a:rPr lang="zh-CN" altLang="en-US" sz="1200" kern="0" dirty="0">
                <a:latin typeface="汉仪大宋简" pitchFamily="49" charset="-122"/>
                <a:ea typeface="汉仪大宋简" pitchFamily="49" charset="-122"/>
              </a:rPr>
              <a:t>“即</a:t>
            </a:r>
            <a:r>
              <a:rPr lang="zh-CN" altLang="en-US" sz="1200" dirty="0">
                <a:solidFill>
                  <a:prstClr val="black"/>
                </a:solidFill>
                <a:latin typeface="汉仪大宋简" pitchFamily="49" charset="-122"/>
                <a:ea typeface="汉仪大宋简" pitchFamily="49" charset="-122"/>
                <a:cs typeface="Arial" panose="020B0604020202020204" pitchFamily="34" charset="0"/>
              </a:rPr>
              <a:t>使有激烈选择压力，进化之路也是歧途</a:t>
            </a:r>
            <a:r>
              <a:rPr lang="en-US" altLang="zh-CN" sz="1200" dirty="0">
                <a:solidFill>
                  <a:prstClr val="black"/>
                </a:solidFill>
                <a:latin typeface="汉仪大宋简" pitchFamily="49" charset="-122"/>
                <a:ea typeface="汉仪大宋简" pitchFamily="49" charset="-122"/>
                <a:cs typeface="Arial" panose="020B0604020202020204" pitchFamily="34" charset="0"/>
              </a:rPr>
              <a:t>——</a:t>
            </a:r>
            <a:r>
              <a:rPr lang="zh-CN" altLang="en-US" sz="1200" dirty="0">
                <a:solidFill>
                  <a:prstClr val="black"/>
                </a:solidFill>
                <a:latin typeface="汉仪大宋简" pitchFamily="49" charset="-122"/>
                <a:ea typeface="汉仪大宋简" pitchFamily="49" charset="-122"/>
                <a:cs typeface="Arial" panose="020B0604020202020204" pitchFamily="34" charset="0"/>
              </a:rPr>
              <a:t>直奔灭绝！</a:t>
            </a:r>
            <a:r>
              <a:rPr lang="en-US" altLang="zh-CN" sz="1200" dirty="0">
                <a:solidFill>
                  <a:prstClr val="black"/>
                </a:solidFill>
                <a:latin typeface="汉仪大宋简" pitchFamily="49" charset="-122"/>
                <a:ea typeface="汉仪大宋简" pitchFamily="49" charset="-122"/>
                <a:cs typeface="Arial" panose="020B0604020202020204" pitchFamily="34" charset="0"/>
              </a:rPr>
              <a:t>……</a:t>
            </a:r>
            <a:r>
              <a:rPr lang="zh-CN" altLang="en-US" sz="1200" dirty="0">
                <a:solidFill>
                  <a:prstClr val="black"/>
                </a:solidFill>
                <a:latin typeface="汉仪大宋简" pitchFamily="49" charset="-122"/>
                <a:ea typeface="汉仪大宋简" pitchFamily="49" charset="-122"/>
                <a:cs typeface="Arial" panose="020B0604020202020204" pitchFamily="34" charset="0"/>
              </a:rPr>
              <a:t>总之达尔文理论全面失败</a:t>
            </a:r>
            <a:r>
              <a:rPr lang="en-US" altLang="zh-CN" sz="1200" dirty="0">
                <a:solidFill>
                  <a:prstClr val="black"/>
                </a:solidFill>
                <a:latin typeface="汉仪大宋简" pitchFamily="49" charset="-122"/>
                <a:ea typeface="汉仪大宋简" pitchFamily="49" charset="-122"/>
                <a:cs typeface="Arial" panose="020B0604020202020204" pitchFamily="34" charset="0"/>
              </a:rPr>
              <a:t>……</a:t>
            </a:r>
            <a:r>
              <a:rPr lang="zh-CN" altLang="en-US" sz="1200" dirty="0">
                <a:solidFill>
                  <a:prstClr val="black"/>
                </a:solidFill>
                <a:latin typeface="汉仪大宋简" pitchFamily="49" charset="-122"/>
                <a:ea typeface="汉仪大宋简" pitchFamily="49" charset="-122"/>
                <a:cs typeface="Arial" panose="020B0604020202020204" pitchFamily="34" charset="0"/>
              </a:rPr>
              <a:t>所有高级物种的基因组肯定明显在退化</a:t>
            </a:r>
            <a:r>
              <a:rPr lang="en-US" altLang="zh-CN" sz="1200" dirty="0">
                <a:solidFill>
                  <a:prstClr val="black"/>
                </a:solidFill>
                <a:latin typeface="汉仪大宋简" pitchFamily="49" charset="-122"/>
                <a:ea typeface="汉仪大宋简" pitchFamily="49" charset="-122"/>
                <a:cs typeface="Arial" panose="020B0604020202020204" pitchFamily="34" charset="0"/>
              </a:rPr>
              <a:t>……[</a:t>
            </a:r>
            <a:r>
              <a:rPr lang="zh-CN" altLang="en-US" sz="1200" dirty="0">
                <a:solidFill>
                  <a:prstClr val="black"/>
                </a:solidFill>
                <a:latin typeface="汉仪大宋简" pitchFamily="49" charset="-122"/>
                <a:ea typeface="汉仪大宋简" pitchFamily="49" charset="-122"/>
                <a:cs typeface="Arial" panose="020B0604020202020204" pitchFamily="34" charset="0"/>
              </a:rPr>
              <a:t>这</a:t>
            </a:r>
            <a:r>
              <a:rPr lang="en-US" altLang="zh-CN" sz="1200" dirty="0">
                <a:solidFill>
                  <a:prstClr val="black"/>
                </a:solidFill>
                <a:latin typeface="汉仪大宋简" pitchFamily="49" charset="-122"/>
                <a:ea typeface="汉仪大宋简" pitchFamily="49" charset="-122"/>
                <a:cs typeface="Arial" panose="020B0604020202020204" pitchFamily="34" charset="0"/>
              </a:rPr>
              <a:t>]</a:t>
            </a:r>
            <a:r>
              <a:rPr lang="zh-CN" altLang="en-US" sz="1200" dirty="0">
                <a:solidFill>
                  <a:prstClr val="black"/>
                </a:solidFill>
                <a:latin typeface="汉仪大宋简" pitchFamily="49" charset="-122"/>
                <a:ea typeface="汉仪大宋简" pitchFamily="49" charset="-122"/>
                <a:cs typeface="Arial" panose="020B0604020202020204" pitchFamily="34" charset="0"/>
              </a:rPr>
              <a:t>有力地证明生命和人类一定是年轻的。”</a:t>
            </a:r>
            <a:endParaRPr lang="en-US" altLang="zh-CN" sz="1200" dirty="0">
              <a:solidFill>
                <a:prstClr val="black"/>
              </a:solidFill>
              <a:latin typeface="汉仪大宋简" pitchFamily="49" charset="-122"/>
              <a:ea typeface="汉仪大宋简"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latin typeface="汉仪大宋简" pitchFamily="49" charset="-122"/>
              <a:ea typeface="汉仪大宋简"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汉仪大宋简" pitchFamily="49" charset="-122"/>
                <a:ea typeface="汉仪大宋简" pitchFamily="49" charset="-122"/>
                <a:cs typeface="Arial" panose="020B0604020202020204" pitchFamily="34" charset="0"/>
              </a:rPr>
              <a:t>结论是：积累的突变在</a:t>
            </a:r>
            <a:r>
              <a:rPr lang="zh-CN" altLang="en-US" sz="1200" b="1" dirty="0">
                <a:solidFill>
                  <a:srgbClr val="FF0000"/>
                </a:solidFill>
                <a:latin typeface="汉仪大宋简" pitchFamily="49" charset="-122"/>
                <a:ea typeface="汉仪大宋简" pitchFamily="49" charset="-122"/>
                <a:cs typeface="Arial" panose="020B0604020202020204" pitchFamily="34" charset="0"/>
              </a:rPr>
              <a:t>不到一百万</a:t>
            </a:r>
            <a:r>
              <a:rPr lang="zh-CN" altLang="en-US" sz="1200" dirty="0">
                <a:solidFill>
                  <a:prstClr val="black"/>
                </a:solidFill>
                <a:latin typeface="汉仪大宋简" pitchFamily="49" charset="-122"/>
                <a:ea typeface="汉仪大宋简" pitchFamily="49" charset="-122"/>
                <a:cs typeface="Arial" panose="020B0604020202020204" pitchFamily="34" charset="0"/>
              </a:rPr>
              <a:t>年中导致物种灭绝。</a:t>
            </a:r>
            <a:r>
              <a:rPr lang="zh-CN" altLang="en-US" sz="1200" dirty="0">
                <a:latin typeface="汉仪大宋简" pitchFamily="49" charset="-122"/>
                <a:ea typeface="汉仪大宋简" pitchFamily="49" charset="-122"/>
                <a:cs typeface="Arial" panose="020B0604020202020204" pitchFamily="34" charset="0"/>
              </a:rPr>
              <a:t>无论是人还是猿都</a:t>
            </a:r>
            <a:r>
              <a:rPr lang="zh-CN" altLang="en-US" sz="1200" b="1" dirty="0">
                <a:solidFill>
                  <a:srgbClr val="FF0000"/>
                </a:solidFill>
                <a:latin typeface="汉仪大宋简" pitchFamily="49" charset="-122"/>
                <a:ea typeface="汉仪大宋简" pitchFamily="49" charset="-122"/>
                <a:cs typeface="Arial" panose="020B0604020202020204" pitchFamily="34" charset="0"/>
              </a:rPr>
              <a:t>不可能</a:t>
            </a:r>
            <a:r>
              <a:rPr lang="zh-CN" altLang="en-US" sz="1200" dirty="0">
                <a:latin typeface="汉仪大宋简" pitchFamily="49" charset="-122"/>
                <a:ea typeface="汉仪大宋简" pitchFamily="49" charset="-122"/>
                <a:cs typeface="Arial" panose="020B0604020202020204" pitchFamily="34" charset="0"/>
              </a:rPr>
              <a:t>在地球上生活超过</a:t>
            </a:r>
            <a:r>
              <a:rPr lang="zh-CN" altLang="en-US" sz="1200" b="1" dirty="0">
                <a:solidFill>
                  <a:srgbClr val="FF0000"/>
                </a:solidFill>
                <a:latin typeface="汉仪大宋简" pitchFamily="49" charset="-122"/>
                <a:ea typeface="汉仪大宋简" pitchFamily="49" charset="-122"/>
                <a:cs typeface="Arial" panose="020B0604020202020204" pitchFamily="34" charset="0"/>
              </a:rPr>
              <a:t>一百万年</a:t>
            </a:r>
            <a:r>
              <a:rPr lang="zh-CN" altLang="en-US" sz="1200" dirty="0">
                <a:latin typeface="汉仪大宋简" pitchFamily="49" charset="-122"/>
                <a:ea typeface="汉仪大宋简" pitchFamily="49" charset="-122"/>
                <a:cs typeface="Arial" panose="020B0604020202020204" pitchFamily="34" charset="0"/>
              </a:rPr>
              <a:t>！</a:t>
            </a:r>
            <a:endParaRPr kumimoji="0" lang="en-US" altLang="zh-CN" sz="1050" i="0" u="none" strike="noStrike" kern="0" cap="none" spc="0" normalizeH="0" baseline="0" noProof="0" dirty="0">
              <a:ln>
                <a:noFill/>
              </a:ln>
              <a:effectLst/>
              <a:uLnTx/>
              <a:uFillTx/>
              <a:latin typeface="汉仪大宋简" pitchFamily="49" charset="-122"/>
              <a:ea typeface="汉仪大宋简" pitchFamily="49" charset="-122"/>
            </a:endParaRPr>
          </a:p>
          <a:p>
            <a:endParaRPr lang="en-US" altLang="en-US" dirty="0"/>
          </a:p>
        </p:txBody>
      </p:sp>
      <p:sp>
        <p:nvSpPr>
          <p:cNvPr id="159748" name="Slide Number Placeholder 3"/>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41</a:t>
            </a:fld>
            <a:endParaRPr kumimoji="0" lang="en-US" altLang="en-US" sz="1200" b="0" i="0" u="none" strike="noStrike" kern="1200" cap="none" spc="0" normalizeH="0" baseline="0" noProof="0">
              <a:ln>
                <a:noFill/>
              </a:ln>
              <a:solidFill>
                <a:srgbClr val="000000"/>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794344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381000" y="685800"/>
            <a:ext cx="6096000" cy="3429000"/>
          </a:xfrm>
        </p:spPr>
      </p:sp>
      <p:sp>
        <p:nvSpPr>
          <p:cNvPr id="159747" name="Notes Placeholder 2"/>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汉仪大宋简" panose="02010609000101010101" pitchFamily="49" charset="-122"/>
                <a:ea typeface="汉仪大宋简" panose="02010609000101010101" pitchFamily="49" charset="-122"/>
              </a:rPr>
              <a:t>煤炭和石油不是需要漫长岁月才能形成吗？</a:t>
            </a:r>
            <a:endParaRPr lang="en-US" altLang="zh-CN" sz="1200" dirty="0">
              <a:solidFill>
                <a:prstClr val="black"/>
              </a:solidFill>
              <a:latin typeface="汉仪大宋简" panose="02010609000101010101" pitchFamily="49" charset="-122"/>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200" b="0" i="0" u="none" strike="noStrike" kern="0" cap="none" spc="0" normalizeH="0" baseline="0" noProof="0" dirty="0">
              <a:ln>
                <a:noFill/>
              </a:ln>
              <a:solidFill>
                <a:srgbClr val="FFFFFF"/>
              </a:solidFill>
              <a:effectLst/>
              <a:uLnTx/>
              <a:uFillTx/>
            </a:endParaRPr>
          </a:p>
          <a:p>
            <a:endParaRPr lang="en-US" altLang="en-US" dirty="0"/>
          </a:p>
        </p:txBody>
      </p:sp>
      <p:sp>
        <p:nvSpPr>
          <p:cNvPr id="159748" name="Slide Number Placeholder 3"/>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5370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rgbClr val="000000"/>
                </a:solidFill>
                <a:latin typeface="汉仪大宋简" panose="02010609000101010101" pitchFamily="49" charset="-122"/>
                <a:ea typeface="汉仪大宋简" panose="02010609000101010101" pitchFamily="49" charset="-122"/>
              </a:rPr>
              <a:t>进化论者相信，煤石油是几亿年前的原始森林或海洋生物被埋葬，经过长期高温高压而成。</a:t>
            </a:r>
            <a:endParaRPr lang="en-US" altLang="zh-CN" sz="1200" b="0" dirty="0">
              <a:solidFill>
                <a:srgbClr val="000000"/>
              </a:solidFill>
              <a:latin typeface="汉仪大宋简" panose="02010609000101010101" pitchFamily="49" charset="-122"/>
              <a:ea typeface="汉仪大宋简" panose="02010609000101010101" pitchFamily="49" charset="-122"/>
            </a:endParaRPr>
          </a:p>
          <a:p>
            <a:endParaRPr lang="zh-CN" altLang="en-US" dirty="0"/>
          </a:p>
        </p:txBody>
      </p:sp>
      <p:sp>
        <p:nvSpPr>
          <p:cNvPr id="4" name="灯片编号占位符 3"/>
          <p:cNvSpPr>
            <a:spLocks noGrp="1"/>
          </p:cNvSpPr>
          <p:nvPr>
            <p:ph type="sldNum" sz="quarter" idx="5"/>
          </p:nvPr>
        </p:nvSpPr>
        <p:spPr/>
        <p:txBody>
          <a:bodyPr/>
          <a:lstStyle/>
          <a:p>
            <a:fld id="{3A17A2CB-C4B6-4D8E-82BF-377809F8AE61}" type="slidenum">
              <a:rPr lang="en-US" smtClean="0"/>
              <a:pPr/>
              <a:t>43</a:t>
            </a:fld>
            <a:endParaRPr lang="en-US"/>
          </a:p>
        </p:txBody>
      </p:sp>
    </p:spTree>
    <p:extLst>
      <p:ext uri="{BB962C8B-B14F-4D97-AF65-F5344CB8AC3E}">
        <p14:creationId xmlns:p14="http://schemas.microsoft.com/office/powerpoint/2010/main" val="186257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但是我们在实验室环境，只要材料和温度压力适合，可以很快得到煤炭。</a:t>
            </a:r>
          </a:p>
        </p:txBody>
      </p:sp>
      <p:sp>
        <p:nvSpPr>
          <p:cNvPr id="4" name="灯片编号占位符 3"/>
          <p:cNvSpPr>
            <a:spLocks noGrp="1"/>
          </p:cNvSpPr>
          <p:nvPr>
            <p:ph type="sldNum" sz="quarter" idx="5"/>
          </p:nvPr>
        </p:nvSpPr>
        <p:spPr/>
        <p:txBody>
          <a:bodyPr/>
          <a:lstStyle/>
          <a:p>
            <a:fld id="{3A17A2CB-C4B6-4D8E-82BF-377809F8AE61}" type="slidenum">
              <a:rPr lang="en-US" smtClean="0"/>
              <a:pPr/>
              <a:t>44</a:t>
            </a:fld>
            <a:endParaRPr lang="en-US"/>
          </a:p>
        </p:txBody>
      </p:sp>
    </p:spTree>
    <p:extLst>
      <p:ext uri="{BB962C8B-B14F-4D97-AF65-F5344CB8AC3E}">
        <p14:creationId xmlns:p14="http://schemas.microsoft.com/office/powerpoint/2010/main" val="3201279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这些条件在挪亚大洪水期间很容易得到实现。</a:t>
            </a:r>
          </a:p>
        </p:txBody>
      </p:sp>
      <p:sp>
        <p:nvSpPr>
          <p:cNvPr id="4" name="灯片编号占位符 3"/>
          <p:cNvSpPr>
            <a:spLocks noGrp="1"/>
          </p:cNvSpPr>
          <p:nvPr>
            <p:ph type="sldNum" sz="quarter" idx="5"/>
          </p:nvPr>
        </p:nvSpPr>
        <p:spPr/>
        <p:txBody>
          <a:bodyPr/>
          <a:lstStyle/>
          <a:p>
            <a:fld id="{3A17A2CB-C4B6-4D8E-82BF-377809F8AE61}" type="slidenum">
              <a:rPr lang="en-US" smtClean="0"/>
              <a:pPr/>
              <a:t>45</a:t>
            </a:fld>
            <a:endParaRPr lang="en-US"/>
          </a:p>
        </p:txBody>
      </p:sp>
    </p:spTree>
    <p:extLst>
      <p:ext uri="{BB962C8B-B14F-4D97-AF65-F5344CB8AC3E}">
        <p14:creationId xmlns:p14="http://schemas.microsoft.com/office/powerpoint/2010/main" val="625135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同样，在实验室的环境，石油可以快速形成，而且自然界的观察结果也支持这一点。</a:t>
            </a:r>
          </a:p>
        </p:txBody>
      </p:sp>
      <p:sp>
        <p:nvSpPr>
          <p:cNvPr id="4" name="灯片编号占位符 3"/>
          <p:cNvSpPr>
            <a:spLocks noGrp="1"/>
          </p:cNvSpPr>
          <p:nvPr>
            <p:ph type="sldNum" sz="quarter" idx="10"/>
          </p:nvPr>
        </p:nvSpPr>
        <p:spPr/>
        <p:txBody>
          <a:bodyPr/>
          <a:lstStyle/>
          <a:p>
            <a:fld id="{3A17A2CB-C4B6-4D8E-82BF-377809F8AE61}" type="slidenum">
              <a:rPr lang="en-US" smtClean="0"/>
              <a:pPr/>
              <a:t>46</a:t>
            </a:fld>
            <a:endParaRPr lang="en-US"/>
          </a:p>
        </p:txBody>
      </p:sp>
    </p:spTree>
    <p:extLst>
      <p:ext uri="{BB962C8B-B14F-4D97-AF65-F5344CB8AC3E}">
        <p14:creationId xmlns:p14="http://schemas.microsoft.com/office/powerpoint/2010/main" val="3290454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所以，无论是实验给出的数据，还是从自然界的观测结果，都可以说明煤炭和石油不用进化论者所说需要漫长的时间才能形成。</a:t>
            </a:r>
          </a:p>
        </p:txBody>
      </p:sp>
      <p:sp>
        <p:nvSpPr>
          <p:cNvPr id="4" name="灯片编号占位符 3"/>
          <p:cNvSpPr>
            <a:spLocks noGrp="1"/>
          </p:cNvSpPr>
          <p:nvPr>
            <p:ph type="sldNum" sz="quarter" idx="10"/>
          </p:nvPr>
        </p:nvSpPr>
        <p:spPr/>
        <p:txBody>
          <a:bodyPr/>
          <a:lstStyle/>
          <a:p>
            <a:fld id="{3A17A2CB-C4B6-4D8E-82BF-377809F8AE61}" type="slidenum">
              <a:rPr lang="en-US" smtClean="0"/>
              <a:pPr/>
              <a:t>47</a:t>
            </a:fld>
            <a:endParaRPr lang="en-US"/>
          </a:p>
        </p:txBody>
      </p:sp>
    </p:spTree>
    <p:extLst>
      <p:ext uri="{BB962C8B-B14F-4D97-AF65-F5344CB8AC3E}">
        <p14:creationId xmlns:p14="http://schemas.microsoft.com/office/powerpoint/2010/main" val="1614643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1C9DB11B-D325-4F2C-81CE-435BA4E3D279}"/>
              </a:ext>
            </a:extLst>
          </p:cNvPr>
          <p:cNvSpPr>
            <a:spLocks noGrp="1" noRot="1" noChangeAspect="1" noTextEdit="1"/>
          </p:cNvSpPr>
          <p:nvPr>
            <p:ph type="sldImg"/>
          </p:nvPr>
        </p:nvSpPr>
        <p:spPr>
          <a:xfrm>
            <a:off x="381000" y="685800"/>
            <a:ext cx="6096000" cy="3429000"/>
          </a:xfrm>
          <a:ln/>
        </p:spPr>
      </p:sp>
      <p:sp>
        <p:nvSpPr>
          <p:cNvPr id="159747" name="Notes Placeholder 2">
            <a:extLst>
              <a:ext uri="{FF2B5EF4-FFF2-40B4-BE49-F238E27FC236}">
                <a16:creationId xmlns:a16="http://schemas.microsoft.com/office/drawing/2014/main" id="{A27A2BFB-1A29-4489-B787-5238AD0CCB2B}"/>
              </a:ext>
            </a:extLst>
          </p:cNvPr>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zh-CN" altLang="en-US" b="0" dirty="0"/>
              <a:t>这篇文章中列出了</a:t>
            </a:r>
            <a:r>
              <a:rPr lang="en-US" altLang="zh-CN" b="0" dirty="0"/>
              <a:t>101</a:t>
            </a:r>
            <a:r>
              <a:rPr lang="zh-CN" altLang="en-US" b="0" dirty="0"/>
              <a:t>个年轻地球的证据，如果要参考细节，可以详细阅读这篇文章的内容。</a:t>
            </a:r>
            <a:endParaRPr lang="en-US" altLang="en-US" b="0" dirty="0"/>
          </a:p>
        </p:txBody>
      </p:sp>
      <p:sp>
        <p:nvSpPr>
          <p:cNvPr id="159748" name="Slide Number Placeholder 3">
            <a:extLst>
              <a:ext uri="{FF2B5EF4-FFF2-40B4-BE49-F238E27FC236}">
                <a16:creationId xmlns:a16="http://schemas.microsoft.com/office/drawing/2014/main" id="{8DF55637-670E-44A5-8197-2C3F86936AFA}"/>
              </a:ext>
            </a:extLst>
          </p:cNvPr>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7602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总结：</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“测量地球大致年龄的方法</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有几百种。而在这几百种方法中，最多有几十种以不合理的前提条件，能够支持地球有几十亿年，其余</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90%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的方法告诉人们地球</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绝对没有几十亿年</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3A17A2CB-C4B6-4D8E-82BF-377809F8AE61}" type="slidenum">
              <a:rPr lang="en-US" smtClean="0"/>
              <a:pPr/>
              <a:t>49</a:t>
            </a:fld>
            <a:endParaRPr lang="en-US"/>
          </a:p>
        </p:txBody>
      </p:sp>
    </p:spTree>
    <p:extLst>
      <p:ext uri="{BB962C8B-B14F-4D97-AF65-F5344CB8AC3E}">
        <p14:creationId xmlns:p14="http://schemas.microsoft.com/office/powerpoint/2010/main" val="48868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zh-CN" altLang="en-US" dirty="0"/>
              <a:t>这是亚伯拉罕的家谱，基本是谁多少岁生了谁，活了多少年？然后他的子女也是活了多少年，又生了谁？</a:t>
            </a:r>
            <a:endParaRPr lang="en-US" altLang="zh-CN" dirty="0"/>
          </a:p>
          <a:p>
            <a:endParaRPr lang="en-US" altLang="en-US" dirty="0"/>
          </a:p>
          <a:p>
            <a:r>
              <a:rPr lang="zh-CN" altLang="en-US" dirty="0"/>
              <a:t>原来根据这些家谱，可以算出从亚当最初被创造，到今天一共过去了多少年。</a:t>
            </a:r>
            <a:endParaRPr lang="en-US" altLang="en-US" dirty="0"/>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5828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srgbClr val="FFFF00"/>
                </a:solidFill>
                <a:effectLst/>
                <a:uLnTx/>
                <a:uFillTx/>
                <a:latin typeface="+mn-lt"/>
                <a:ea typeface="+mn-ea"/>
                <a:cs typeface="Arial"/>
              </a:rPr>
              <a:t>比如，我们把圣经里面的族长的生卒年制作成一个表，可以得到这样的一个表。</a:t>
            </a: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srgbClr val="FFFF00"/>
                </a:solidFill>
                <a:effectLst/>
                <a:uLnTx/>
                <a:uFillTx/>
                <a:latin typeface="+mn-lt"/>
                <a:ea typeface="+mn-ea"/>
                <a:cs typeface="Arial"/>
              </a:rPr>
              <a:t>亚当从到 拉麦、挪亚、亚伯拉罕。</a:t>
            </a: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srgbClr val="FFFF00"/>
                </a:solidFill>
                <a:effectLst/>
                <a:uLnTx/>
                <a:uFillTx/>
                <a:latin typeface="+mn-lt"/>
                <a:ea typeface="+mn-ea"/>
                <a:cs typeface="Arial"/>
              </a:rPr>
              <a:t>这样把族长的生卒年排起来，可以算到亚伯拉罕是创世后</a:t>
            </a:r>
            <a:r>
              <a:rPr kumimoji="0" lang="en-US" altLang="zh-CN" sz="1200" b="0" i="0" u="none" strike="noStrike" kern="1200" cap="none" spc="0" normalizeH="0" baseline="0" noProof="0" dirty="0">
                <a:ln>
                  <a:noFill/>
                </a:ln>
                <a:solidFill>
                  <a:srgbClr val="FFFF00"/>
                </a:solidFill>
                <a:effectLst/>
                <a:uLnTx/>
                <a:uFillTx/>
                <a:latin typeface="+mn-lt"/>
                <a:ea typeface="+mn-ea"/>
                <a:cs typeface="Arial"/>
              </a:rPr>
              <a:t>2000</a:t>
            </a:r>
            <a:r>
              <a:rPr kumimoji="0" lang="zh-CN" altLang="en-US" sz="1200" b="0" i="0" u="none" strike="noStrike" kern="1200" cap="none" spc="0" normalizeH="0" baseline="0" noProof="0" dirty="0">
                <a:ln>
                  <a:noFill/>
                </a:ln>
                <a:solidFill>
                  <a:srgbClr val="FFFF00"/>
                </a:solidFill>
                <a:effectLst/>
                <a:uLnTx/>
                <a:uFillTx/>
                <a:latin typeface="+mn-lt"/>
                <a:ea typeface="+mn-ea"/>
                <a:cs typeface="Arial"/>
              </a:rPr>
              <a:t>多年后才出现的。</a:t>
            </a: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srgbClr val="FFFF00"/>
                </a:solidFill>
                <a:effectLst/>
                <a:uLnTx/>
                <a:uFillTx/>
                <a:latin typeface="+mn-lt"/>
                <a:ea typeface="+mn-ea"/>
                <a:cs typeface="Arial"/>
              </a:rPr>
              <a:t>当时，拉麦可能遇见亚当。看见亚当没有肚脐。大洪水后，人的寿命大幅下降。</a:t>
            </a:r>
            <a:endParaRPr kumimoji="0" lang="en-AU"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AU" altLang="zh-CN" sz="1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Arial"/>
            </a:endParaRPr>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75134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zh-CN" altLang="en-US" dirty="0"/>
              <a:t>稍微粗略算一算圣经的家谱。</a:t>
            </a:r>
            <a:endParaRPr lang="en-US" altLang="en-US" dirty="0"/>
          </a:p>
          <a:p>
            <a:endParaRPr lang="en-US" altLang="en-US" dirty="0"/>
          </a:p>
          <a:p>
            <a:r>
              <a:rPr lang="zh-CN" altLang="en-US" dirty="0"/>
              <a:t>从创造到亚伯拉罕经过了</a:t>
            </a:r>
            <a:r>
              <a:rPr lang="en-US" altLang="zh-CN" dirty="0"/>
              <a:t>2000</a:t>
            </a:r>
            <a:r>
              <a:rPr lang="zh-CN" altLang="en-US" dirty="0"/>
              <a:t>年</a:t>
            </a:r>
            <a:endParaRPr lang="en-US" altLang="zh-CN" dirty="0"/>
          </a:p>
          <a:p>
            <a:r>
              <a:rPr lang="zh-CN" altLang="en-US" dirty="0"/>
              <a:t>从亚伯拉罕到耶稣经过</a:t>
            </a:r>
            <a:r>
              <a:rPr lang="en-US" altLang="zh-CN" dirty="0"/>
              <a:t>2000</a:t>
            </a:r>
            <a:r>
              <a:rPr lang="zh-CN" altLang="en-US" dirty="0"/>
              <a:t>年</a:t>
            </a:r>
            <a:endParaRPr lang="en-US" altLang="zh-CN" dirty="0"/>
          </a:p>
          <a:p>
            <a:r>
              <a:rPr lang="zh-CN" altLang="en-US" dirty="0"/>
              <a:t>从耶稣到现在经过</a:t>
            </a:r>
            <a:r>
              <a:rPr lang="en-US" altLang="zh-CN" dirty="0"/>
              <a:t>2000</a:t>
            </a:r>
            <a:r>
              <a:rPr lang="zh-CN" altLang="en-US" dirty="0"/>
              <a:t>多年。</a:t>
            </a:r>
            <a:endParaRPr lang="en-US" altLang="en-US" dirty="0"/>
          </a:p>
          <a:p>
            <a:endParaRPr lang="en-US" altLang="en-US" dirty="0"/>
          </a:p>
          <a:p>
            <a:r>
              <a:rPr lang="zh-CN" altLang="en-US" dirty="0"/>
              <a:t>根据圣经，整个家谱算下来，都只是</a:t>
            </a:r>
            <a:r>
              <a:rPr lang="en-US" altLang="zh-CN" dirty="0"/>
              <a:t>6000</a:t>
            </a:r>
            <a:r>
              <a:rPr lang="zh-CN" altLang="en-US" dirty="0"/>
              <a:t>年左右的时间。当中可能有一点出入，但是不会超过</a:t>
            </a:r>
            <a:r>
              <a:rPr lang="en-US" altLang="zh-CN" dirty="0"/>
              <a:t>1</a:t>
            </a:r>
            <a:r>
              <a:rPr lang="zh-CN" altLang="en-US" dirty="0"/>
              <a:t>万年。这就是创造论认为地球和人类的年龄不到</a:t>
            </a:r>
            <a:r>
              <a:rPr lang="en-US" altLang="zh-CN" dirty="0"/>
              <a:t>1</a:t>
            </a:r>
            <a:r>
              <a:rPr lang="zh-CN" altLang="en-US" dirty="0"/>
              <a:t>万年的原因。</a:t>
            </a:r>
            <a:endParaRPr lang="en-US" altLang="en-US" dirty="0"/>
          </a:p>
          <a:p>
            <a:endParaRPr lang="en-US" altLang="en-US" dirty="0"/>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9620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400" dirty="0"/>
              <a:t>其实有很多方法可以测定地球的年龄。</a:t>
            </a:r>
            <a:endParaRPr lang="en-US" altLang="zh-CN" sz="1400" dirty="0"/>
          </a:p>
          <a:p>
            <a:endParaRPr lang="en-US" sz="1400" dirty="0"/>
          </a:p>
          <a:p>
            <a:r>
              <a:rPr lang="zh-CN" altLang="en-US" sz="1400" dirty="0"/>
              <a:t>它们每一项都可以算出地球大概的年龄。为什么主流的地质学家都不考虑这些呢？因为</a:t>
            </a:r>
            <a:r>
              <a:rPr lang="en-US" altLang="zh-CN" sz="1400" dirty="0"/>
              <a:t>19</a:t>
            </a:r>
            <a:r>
              <a:rPr lang="zh-CN" altLang="en-US" sz="1400" dirty="0"/>
              <a:t>世纪的科学家都先入为主地接受一个年老地球论。</a:t>
            </a:r>
            <a:endParaRPr lang="en-US" altLang="zh-CN" sz="1400" dirty="0"/>
          </a:p>
          <a:p>
            <a:endParaRPr lang="en-US" sz="1400" dirty="0"/>
          </a:p>
          <a:p>
            <a:r>
              <a:rPr lang="zh-CN" altLang="en-US" sz="1400" dirty="0"/>
              <a:t>从此以后，任何不符合他们的观点和科学证据都被淘汰了。把不符合年老地球论的证据都看作是误差。</a:t>
            </a:r>
            <a:endParaRPr lang="en-US" altLang="zh-CN" sz="1400" dirty="0"/>
          </a:p>
          <a:p>
            <a:endParaRPr lang="en-US" sz="1400" dirty="0"/>
          </a:p>
          <a:p>
            <a:r>
              <a:rPr lang="zh-CN" altLang="en-US" sz="1400" dirty="0"/>
              <a:t>反过来，我们要考虑真实的证据。</a:t>
            </a:r>
            <a:endParaRPr lang="en-US" sz="14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79575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1) </a:t>
            </a:r>
            <a:r>
              <a:rPr lang="zh-CN" altLang="en-US" dirty="0"/>
              <a:t>一个典型的例子就是美国的</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美国东部的</a:t>
            </a:r>
            <a:r>
              <a:rPr lang="zh-CN" altLang="en-US" sz="1200" u="sng" dirty="0">
                <a:solidFill>
                  <a:prstClr val="black"/>
                </a:solidFill>
                <a:latin typeface="Arial" panose="020B0604020202020204" pitchFamily="34" charset="0"/>
                <a:ea typeface="汉仪大宋简" panose="02010609000101010101" pitchFamily="49" charset="-122"/>
                <a:cs typeface="Arial" panose="020B0604020202020204" pitchFamily="34" charset="0"/>
              </a:rPr>
              <a:t>阿巴拉契亚</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山脉。它是从</a:t>
            </a:r>
            <a:r>
              <a:rPr lang="zh-CN" altLang="en-US" sz="1200" b="0" i="0" kern="1200" dirty="0">
                <a:solidFill>
                  <a:schemeClr val="tx1"/>
                </a:solidFill>
                <a:effectLst/>
                <a:latin typeface="+mn-lt"/>
                <a:ea typeface="+mn-ea"/>
                <a:cs typeface="+mn-cs"/>
              </a:rPr>
              <a:t>从</a:t>
            </a:r>
            <a:r>
              <a:rPr lang="zh-CN" altLang="en-US" sz="1200" b="0" i="0" u="none" strike="noStrike" kern="1200" dirty="0">
                <a:solidFill>
                  <a:schemeClr val="tx1"/>
                </a:solidFill>
                <a:effectLst/>
                <a:latin typeface="+mn-lt"/>
                <a:ea typeface="+mn-ea"/>
                <a:cs typeface="+mn-cs"/>
                <a:hlinkClick r:id="rId3"/>
              </a:rPr>
              <a:t>加拿大</a:t>
            </a:r>
            <a:r>
              <a:rPr lang="zh-CN" altLang="en-US" sz="1200" b="0" i="0" u="none" strike="noStrike" kern="1200" dirty="0">
                <a:solidFill>
                  <a:schemeClr val="tx1"/>
                </a:solidFill>
                <a:effectLst/>
                <a:latin typeface="+mn-lt"/>
                <a:ea typeface="+mn-ea"/>
                <a:cs typeface="+mn-cs"/>
              </a:rPr>
              <a:t>到</a:t>
            </a:r>
            <a:r>
              <a:rPr lang="zh-CN" altLang="en-US" sz="1200" b="0" i="0" kern="1200" dirty="0">
                <a:solidFill>
                  <a:schemeClr val="tx1"/>
                </a:solidFill>
                <a:effectLst/>
                <a:latin typeface="+mn-lt"/>
                <a:ea typeface="+mn-ea"/>
                <a:cs typeface="+mn-cs"/>
              </a:rPr>
              <a:t>北美洲东部，向南至</a:t>
            </a:r>
            <a:r>
              <a:rPr lang="zh-CN" altLang="en-US" sz="1200" b="0" i="0" u="none" strike="noStrike" kern="1200" dirty="0">
                <a:solidFill>
                  <a:schemeClr val="tx1"/>
                </a:solidFill>
                <a:effectLst/>
                <a:latin typeface="+mn-lt"/>
                <a:ea typeface="+mn-ea"/>
                <a:cs typeface="+mn-cs"/>
                <a:hlinkClick r:id="rId4"/>
              </a:rPr>
              <a:t>亚拉巴马州</a:t>
            </a:r>
            <a:r>
              <a:rPr lang="zh-CN" altLang="en-US" sz="1200" b="0" i="0" kern="1200" dirty="0">
                <a:solidFill>
                  <a:schemeClr val="tx1"/>
                </a:solidFill>
                <a:effectLst/>
                <a:latin typeface="+mn-lt"/>
                <a:ea typeface="+mn-ea"/>
                <a:cs typeface="+mn-cs"/>
              </a:rPr>
              <a:t>中部止。</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2) </a:t>
            </a:r>
            <a:r>
              <a:rPr lang="zh-CN" altLang="en-US" sz="1200" b="0" i="0" kern="1200" dirty="0">
                <a:solidFill>
                  <a:schemeClr val="tx1"/>
                </a:solidFill>
                <a:effectLst/>
                <a:latin typeface="+mn-lt"/>
                <a:ea typeface="+mn-ea"/>
                <a:cs typeface="+mn-cs"/>
              </a:rPr>
              <a:t>科学家说，这个山脉已经存在</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亿</a:t>
            </a:r>
            <a:r>
              <a:rPr lang="en-US" altLang="zh-CN" sz="1200" b="0" i="0" kern="1200" dirty="0">
                <a:solidFill>
                  <a:schemeClr val="tx1"/>
                </a:solidFill>
                <a:effectLst/>
                <a:latin typeface="+mn-lt"/>
                <a:ea typeface="+mn-ea"/>
                <a:cs typeface="+mn-cs"/>
              </a:rPr>
              <a:t>5</a:t>
            </a:r>
            <a:r>
              <a:rPr lang="zh-CN" altLang="en-US" sz="1200" b="0" i="0" kern="1200" dirty="0">
                <a:solidFill>
                  <a:schemeClr val="tx1"/>
                </a:solidFill>
                <a:effectLst/>
                <a:latin typeface="+mn-lt"/>
                <a:ea typeface="+mn-ea"/>
                <a:cs typeface="+mn-cs"/>
              </a:rPr>
              <a:t>千万年，有些甚至说是</a:t>
            </a:r>
            <a:r>
              <a:rPr lang="en-US" altLang="zh-CN" sz="1200" b="0" i="0" kern="1200" dirty="0">
                <a:solidFill>
                  <a:schemeClr val="tx1"/>
                </a:solidFill>
                <a:effectLst/>
                <a:latin typeface="+mn-lt"/>
                <a:ea typeface="+mn-ea"/>
                <a:cs typeface="+mn-cs"/>
              </a:rPr>
              <a:t>4</a:t>
            </a:r>
            <a:r>
              <a:rPr lang="zh-CN" altLang="en-US" sz="1200" b="0" i="0" kern="1200" dirty="0">
                <a:solidFill>
                  <a:schemeClr val="tx1"/>
                </a:solidFill>
                <a:effectLst/>
                <a:latin typeface="+mn-lt"/>
                <a:ea typeface="+mn-ea"/>
                <a:cs typeface="+mn-cs"/>
              </a:rPr>
              <a:t>亿年。</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3) </a:t>
            </a:r>
            <a:r>
              <a:rPr lang="zh-CN" altLang="en-US" sz="1200" b="0" i="0" kern="1200" dirty="0">
                <a:solidFill>
                  <a:schemeClr val="tx1"/>
                </a:solidFill>
                <a:effectLst/>
                <a:latin typeface="+mn-lt"/>
                <a:ea typeface="+mn-ea"/>
                <a:cs typeface="+mn-cs"/>
              </a:rPr>
              <a:t>假如它有珠穆朗玛峰那么高，那么它会在</a:t>
            </a:r>
            <a:r>
              <a:rPr lang="en-US" altLang="zh-CN" sz="1200" b="0" i="0" kern="1200" dirty="0">
                <a:solidFill>
                  <a:schemeClr val="tx1"/>
                </a:solidFill>
                <a:effectLst/>
                <a:latin typeface="+mn-lt"/>
                <a:ea typeface="+mn-ea"/>
                <a:cs typeface="+mn-cs"/>
              </a:rPr>
              <a:t>4500</a:t>
            </a:r>
            <a:r>
              <a:rPr lang="zh-CN" altLang="en-US" sz="1200" b="0" i="0" kern="1200" dirty="0">
                <a:solidFill>
                  <a:schemeClr val="tx1"/>
                </a:solidFill>
                <a:effectLst/>
                <a:latin typeface="+mn-lt"/>
                <a:ea typeface="+mn-ea"/>
                <a:cs typeface="+mn-cs"/>
              </a:rPr>
              <a:t>万年之内就侵蚀掉了。</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4) </a:t>
            </a:r>
            <a:r>
              <a:rPr lang="zh-CN" altLang="en-US" sz="1200" b="0" i="0" kern="1200" dirty="0">
                <a:solidFill>
                  <a:schemeClr val="tx1"/>
                </a:solidFill>
                <a:effectLst/>
                <a:latin typeface="+mn-lt"/>
                <a:ea typeface="+mn-ea"/>
                <a:cs typeface="+mn-cs"/>
              </a:rPr>
              <a:t>有人问，这个数字是怎样算出来的？</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407801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4"/>
            <a:ext cx="12192000" cy="535531"/>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extLst>
      <p:ext uri="{BB962C8B-B14F-4D97-AF65-F5344CB8AC3E}">
        <p14:creationId xmlns:p14="http://schemas.microsoft.com/office/powerpoint/2010/main" val="1305172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642966"/>
            <a:ext cx="10972800" cy="571504"/>
          </a:xfrm>
          <a:prstGeom prst="rect">
            <a:avLst/>
          </a:prstGeom>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a:xfrm>
            <a:off x="609600" y="1219200"/>
            <a:ext cx="10972800" cy="491032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B30143DB-A8FA-40B7-AD60-914B23771584}"/>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C2EDACBE-CF82-4E53-9833-364DD26E152F}" type="datetimeFigureOut">
              <a:rPr lang="zh-CN" altLang="en-US"/>
              <a:pPr>
                <a:defRPr/>
              </a:pPr>
              <a:t>2020/8/27</a:t>
            </a:fld>
            <a:endParaRPr lang="zh-CN" altLang="en-US"/>
          </a:p>
        </p:txBody>
      </p:sp>
      <p:sp>
        <p:nvSpPr>
          <p:cNvPr id="5" name="页脚占位符 4">
            <a:extLst>
              <a:ext uri="{FF2B5EF4-FFF2-40B4-BE49-F238E27FC236}">
                <a16:creationId xmlns:a16="http://schemas.microsoft.com/office/drawing/2014/main" id="{CF32FBDE-C809-4EF8-A48F-D49B224136B3}"/>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6" name="灯片编号占位符 5">
            <a:extLst>
              <a:ext uri="{FF2B5EF4-FFF2-40B4-BE49-F238E27FC236}">
                <a16:creationId xmlns:a16="http://schemas.microsoft.com/office/drawing/2014/main" id="{BCF73406-C4FA-4653-BC49-11696C7FFFD5}"/>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AAF0AC8A-9F67-43C7-A217-2E7304253A37}" type="slidenum">
              <a:rPr lang="zh-CN" altLang="en-US"/>
              <a:pPr>
                <a:defRPr/>
              </a:pPr>
              <a:t>‹#›</a:t>
            </a:fld>
            <a:endParaRPr lang="zh-CN" altLang="en-US"/>
          </a:p>
        </p:txBody>
      </p:sp>
    </p:spTree>
    <p:extLst>
      <p:ext uri="{BB962C8B-B14F-4D97-AF65-F5344CB8AC3E}">
        <p14:creationId xmlns:p14="http://schemas.microsoft.com/office/powerpoint/2010/main" val="182659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a:extLst>
              <a:ext uri="{FF2B5EF4-FFF2-40B4-BE49-F238E27FC236}">
                <a16:creationId xmlns:a16="http://schemas.microsoft.com/office/drawing/2014/main" id="{78FF201E-FF2E-417D-AAD9-1FCCFC622E4E}"/>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a:solidFill>
                <a:prstClr val="black"/>
              </a:solidFill>
            </a:endParaRPr>
          </a:p>
        </p:txBody>
      </p:sp>
      <p:sp>
        <p:nvSpPr>
          <p:cNvPr id="5" name="等腰三角形 4">
            <a:extLst>
              <a:ext uri="{FF2B5EF4-FFF2-40B4-BE49-F238E27FC236}">
                <a16:creationId xmlns:a16="http://schemas.microsoft.com/office/drawing/2014/main" id="{7E3FA940-EE51-45FD-A6E8-BC569A5AA6AA}"/>
              </a:ext>
            </a:extLst>
          </p:cNvPr>
          <p:cNvSpPr>
            <a:spLocks noChangeAspect="1"/>
          </p:cNvSpPr>
          <p:nvPr/>
        </p:nvSpPr>
        <p:spPr>
          <a:xfrm rot="5400000">
            <a:off x="591344" y="6447631"/>
            <a:ext cx="190500"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直接连接符 5">
            <a:extLst>
              <a:ext uri="{FF2B5EF4-FFF2-40B4-BE49-F238E27FC236}">
                <a16:creationId xmlns:a16="http://schemas.microsoft.com/office/drawing/2014/main" id="{D5D7A656-F750-487E-A124-9C124737EFFA}"/>
              </a:ext>
            </a:extLst>
          </p:cNvPr>
          <p:cNvSpPr>
            <a:spLocks noChangeShapeType="1"/>
          </p:cNvSpPr>
          <p:nvPr/>
        </p:nvSpPr>
        <p:spPr bwMode="auto">
          <a:xfrm rot="5400000">
            <a:off x="58150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a:solidFill>
                <a:prstClr val="black"/>
              </a:solidFill>
            </a:endParaRPr>
          </a:p>
        </p:txBody>
      </p:sp>
      <p:sp>
        <p:nvSpPr>
          <p:cNvPr id="2" name="竖排标题 1"/>
          <p:cNvSpPr>
            <a:spLocks noGrp="1"/>
          </p:cNvSpPr>
          <p:nvPr>
            <p:ph type="title" orient="vert"/>
          </p:nvPr>
        </p:nvSpPr>
        <p:spPr>
          <a:xfrm>
            <a:off x="8839200" y="274646"/>
            <a:ext cx="2743200" cy="5851525"/>
          </a:xfrm>
          <a:prstGeom prst="rect">
            <a:avLst/>
          </a:prstGeo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609600" y="274646"/>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a:extLst>
              <a:ext uri="{FF2B5EF4-FFF2-40B4-BE49-F238E27FC236}">
                <a16:creationId xmlns:a16="http://schemas.microsoft.com/office/drawing/2014/main" id="{EE0A9D3F-0A13-4EF9-995C-89A520513642}"/>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C2F35E23-C250-4121-A2CC-97169506324D}" type="datetimeFigureOut">
              <a:rPr lang="zh-CN" altLang="en-US"/>
              <a:pPr>
                <a:defRPr/>
              </a:pPr>
              <a:t>2020/8/27</a:t>
            </a:fld>
            <a:endParaRPr lang="zh-CN" altLang="en-US"/>
          </a:p>
        </p:txBody>
      </p:sp>
      <p:sp>
        <p:nvSpPr>
          <p:cNvPr id="8" name="页脚占位符 4">
            <a:extLst>
              <a:ext uri="{FF2B5EF4-FFF2-40B4-BE49-F238E27FC236}">
                <a16:creationId xmlns:a16="http://schemas.microsoft.com/office/drawing/2014/main" id="{CFD3E20C-5C23-475E-B05D-A3ACA3F9BEB9}"/>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9" name="灯片编号占位符 5">
            <a:extLst>
              <a:ext uri="{FF2B5EF4-FFF2-40B4-BE49-F238E27FC236}">
                <a16:creationId xmlns:a16="http://schemas.microsoft.com/office/drawing/2014/main" id="{AF94F5E9-DF38-4713-9158-D04262C9F509}"/>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DCFEC2F4-0C83-405C-983B-3AF4A9A98C4F}" type="slidenum">
              <a:rPr lang="zh-CN" altLang="en-US"/>
              <a:pPr>
                <a:defRPr/>
              </a:pPr>
              <a:t>‹#›</a:t>
            </a:fld>
            <a:endParaRPr lang="zh-CN" altLang="en-US"/>
          </a:p>
        </p:txBody>
      </p:sp>
    </p:spTree>
    <p:extLst>
      <p:ext uri="{BB962C8B-B14F-4D97-AF65-F5344CB8AC3E}">
        <p14:creationId xmlns:p14="http://schemas.microsoft.com/office/powerpoint/2010/main" val="1105837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7"/>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7"/>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4A2DC2-65A4-4B7A-B518-D3CB231CC8F7}"/>
              </a:ext>
            </a:extLst>
          </p:cNvPr>
          <p:cNvSpPr>
            <a:spLocks noGrp="1" noChangeArrowheads="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endParaRPr lang="en-US"/>
          </a:p>
        </p:txBody>
      </p:sp>
      <p:sp>
        <p:nvSpPr>
          <p:cNvPr id="8" name="Rectangle 5">
            <a:extLst>
              <a:ext uri="{FF2B5EF4-FFF2-40B4-BE49-F238E27FC236}">
                <a16:creationId xmlns:a16="http://schemas.microsoft.com/office/drawing/2014/main" id="{E9B27762-89A8-46F1-9616-BF0744B7B906}"/>
              </a:ext>
            </a:extLst>
          </p:cNvPr>
          <p:cNvSpPr>
            <a:spLocks noGrp="1" noChangeArrowheads="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en-US"/>
          </a:p>
        </p:txBody>
      </p:sp>
      <p:sp>
        <p:nvSpPr>
          <p:cNvPr id="9" name="Rectangle 6">
            <a:extLst>
              <a:ext uri="{FF2B5EF4-FFF2-40B4-BE49-F238E27FC236}">
                <a16:creationId xmlns:a16="http://schemas.microsoft.com/office/drawing/2014/main" id="{9DC2D423-E0A4-4145-8B93-FA0CC76FBF27}"/>
              </a:ext>
            </a:extLst>
          </p:cNvPr>
          <p:cNvSpPr>
            <a:spLocks noGrp="1" noChangeArrowheads="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E1061C1F-11CF-426D-BE61-75E090436982}" type="slidenum">
              <a:rPr lang="en-US"/>
              <a:pPr>
                <a:defRPr/>
              </a:pPr>
              <a:t>‹#›</a:t>
            </a:fld>
            <a:endParaRPr lang="en-US"/>
          </a:p>
        </p:txBody>
      </p:sp>
    </p:spTree>
    <p:extLst>
      <p:ext uri="{BB962C8B-B14F-4D97-AF65-F5344CB8AC3E}">
        <p14:creationId xmlns:p14="http://schemas.microsoft.com/office/powerpoint/2010/main" val="294161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extLst>
      <p:ext uri="{BB962C8B-B14F-4D97-AF65-F5344CB8AC3E}">
        <p14:creationId xmlns:p14="http://schemas.microsoft.com/office/powerpoint/2010/main" val="8919221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370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extLst>
      <p:ext uri="{BB962C8B-B14F-4D97-AF65-F5344CB8AC3E}">
        <p14:creationId xmlns:p14="http://schemas.microsoft.com/office/powerpoint/2010/main" val="12269762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Demo, Video etc. &quot;special&quot; slides">
    <p:spTree>
      <p:nvGrpSpPr>
        <p:cNvPr id="1" name=""/>
        <p:cNvGrpSpPr/>
        <p:nvPr/>
      </p:nvGrpSpPr>
      <p:grpSpPr>
        <a:xfrm>
          <a:off x="0" y="0"/>
          <a:ext cx="0" cy="0"/>
          <a:chOff x="0" y="0"/>
          <a:chExt cx="0" cy="0"/>
        </a:xfrm>
      </p:grpSpPr>
      <p:sp>
        <p:nvSpPr>
          <p:cNvPr id="12" name="标题 1"/>
          <p:cNvSpPr>
            <a:spLocks noGrp="1"/>
          </p:cNvSpPr>
          <p:nvPr>
            <p:ph type="title"/>
          </p:nvPr>
        </p:nvSpPr>
        <p:spPr>
          <a:xfrm>
            <a:off x="0" y="185984"/>
            <a:ext cx="12192000" cy="535531"/>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grpSp>
        <p:nvGrpSpPr>
          <p:cNvPr id="8" name="组合 7">
            <a:extLst>
              <a:ext uri="{FF2B5EF4-FFF2-40B4-BE49-F238E27FC236}">
                <a16:creationId xmlns:a16="http://schemas.microsoft.com/office/drawing/2014/main" id="{E813399D-C766-478D-B0B2-5C3DDAE5D4C7}"/>
              </a:ext>
            </a:extLst>
          </p:cNvPr>
          <p:cNvGrpSpPr>
            <a:grpSpLocks/>
          </p:cNvGrpSpPr>
          <p:nvPr userDrawn="1"/>
        </p:nvGrpSpPr>
        <p:grpSpPr bwMode="auto">
          <a:xfrm>
            <a:off x="-794" y="6373566"/>
            <a:ext cx="12383344" cy="596900"/>
            <a:chOff x="-670" y="6372000"/>
            <a:chExt cx="12382637" cy="597648"/>
          </a:xfrm>
        </p:grpSpPr>
        <p:sp>
          <p:nvSpPr>
            <p:cNvPr id="9" name="矩形 8">
              <a:extLst>
                <a:ext uri="{FF2B5EF4-FFF2-40B4-BE49-F238E27FC236}">
                  <a16:creationId xmlns:a16="http://schemas.microsoft.com/office/drawing/2014/main" id="{738E3B85-E5A3-43B9-8D14-5E66C6C33AF9}"/>
                </a:ext>
              </a:extLst>
            </p:cNvPr>
            <p:cNvSpPr/>
            <p:nvPr userDrawn="1"/>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10" name="矩形 9">
              <a:extLst>
                <a:ext uri="{FF2B5EF4-FFF2-40B4-BE49-F238E27FC236}">
                  <a16:creationId xmlns:a16="http://schemas.microsoft.com/office/drawing/2014/main" id="{EDE325AB-E526-47C2-A352-1152BF4551C3}"/>
                </a:ext>
              </a:extLst>
            </p:cNvPr>
            <p:cNvSpPr/>
            <p:nvPr userDrawn="1"/>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11" name="标题 1">
              <a:extLst>
                <a:ext uri="{FF2B5EF4-FFF2-40B4-BE49-F238E27FC236}">
                  <a16:creationId xmlns:a16="http://schemas.microsoft.com/office/drawing/2014/main" id="{15DFC66C-8856-4055-925A-14C1DAD222CE}"/>
                </a:ext>
              </a:extLst>
            </p:cNvPr>
            <p:cNvSpPr txBox="1">
              <a:spLocks noChangeArrowheads="1"/>
            </p:cNvSpPr>
            <p:nvPr userDrawn="1"/>
          </p:nvSpPr>
          <p:spPr bwMode="auto">
            <a:xfrm>
              <a:off x="8402332" y="6475317"/>
              <a:ext cx="3979635" cy="494331"/>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0000"/>
                </a:lnSpc>
                <a:defRPr/>
              </a:pPr>
              <a:r>
                <a:rPr lang="en-US" altLang="zh-CN" sz="2200" b="1" dirty="0">
                  <a:solidFill>
                    <a:srgbClr val="FFFFFF"/>
                  </a:solidFill>
                  <a:ea typeface="微软雅黑" panose="020B0503020204020204" pitchFamily="34" charset="-122"/>
                  <a:cs typeface="Arial" panose="020B0604020202020204" pitchFamily="34" charset="0"/>
                </a:rPr>
                <a:t>HuodongYouxiang@gmail.com</a:t>
              </a:r>
              <a:endParaRPr lang="zh-CN" altLang="en-US" sz="2200" b="1" dirty="0">
                <a:solidFill>
                  <a:srgbClr val="FFFFFF"/>
                </a:solidFill>
                <a:ea typeface="微软雅黑" panose="020B0503020204020204" pitchFamily="34" charset="-122"/>
                <a:cs typeface="Arial" panose="020B0604020202020204" pitchFamily="34" charset="0"/>
              </a:endParaRPr>
            </a:p>
          </p:txBody>
        </p:sp>
        <p:sp>
          <p:nvSpPr>
            <p:cNvPr id="13"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zh-CN" altLang="en-US" sz="2000" b="1" dirty="0">
                  <a:solidFill>
                    <a:prstClr val="white"/>
                  </a:solidFill>
                  <a:latin typeface="微软雅黑" panose="020B0503020204020204" pitchFamily="34" charset="-122"/>
                  <a:ea typeface="微软雅黑" panose="020B0503020204020204" pitchFamily="34" charset="-122"/>
                </a:rPr>
                <a:t>地球的年龄</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389674846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Demo, Video etc. &quot;special&quot; slides">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F94440-932B-4874-894B-22B1A989D8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标题 1"/>
          <p:cNvSpPr>
            <a:spLocks noGrp="1"/>
          </p:cNvSpPr>
          <p:nvPr>
            <p:ph type="title"/>
          </p:nvPr>
        </p:nvSpPr>
        <p:spPr>
          <a:xfrm>
            <a:off x="0" y="185984"/>
            <a:ext cx="12192000" cy="584775"/>
          </a:xfrm>
          <a:prstGeom prst="rect">
            <a:avLst/>
          </a:prstGeom>
          <a:noFill/>
        </p:spPr>
        <p:txBody>
          <a:bodyPr vert="horz" wrap="square" lIns="91440" tIns="45720" rIns="91440" bIns="45720" rtlCol="0">
            <a:spAutoFit/>
          </a:bodyPr>
          <a:lstStyle>
            <a:lvl1pPr algn="ctr">
              <a:defRPr lang="en-US" sz="3200"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cxnSp>
        <p:nvCxnSpPr>
          <p:cNvPr id="10" name="直接连接符 9">
            <a:extLst>
              <a:ext uri="{FF2B5EF4-FFF2-40B4-BE49-F238E27FC236}">
                <a16:creationId xmlns:a16="http://schemas.microsoft.com/office/drawing/2014/main" id="{453F909C-23C2-41D7-A4BF-17BE40DCDC7F}"/>
              </a:ext>
            </a:extLst>
          </p:cNvPr>
          <p:cNvCxnSpPr/>
          <p:nvPr userDrawn="1"/>
        </p:nvCxnSpPr>
        <p:spPr>
          <a:xfrm>
            <a:off x="0" y="762000"/>
            <a:ext cx="12192000" cy="0"/>
          </a:xfrm>
          <a:prstGeom prst="line">
            <a:avLst/>
          </a:prstGeom>
          <a:ln w="22225" cap="rnd" cmpd="sng">
            <a:gradFill flip="none" rotWithShape="1">
              <a:gsLst>
                <a:gs pos="53000">
                  <a:schemeClr val="bg1"/>
                </a:gs>
                <a:gs pos="0">
                  <a:srgbClr val="002060"/>
                </a:gs>
                <a:gs pos="100000">
                  <a:srgbClr val="002060"/>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E813399D-C766-478D-B0B2-5C3DDAE5D4C7}"/>
              </a:ext>
            </a:extLst>
          </p:cNvPr>
          <p:cNvGrpSpPr>
            <a:grpSpLocks/>
          </p:cNvGrpSpPr>
          <p:nvPr userDrawn="1"/>
        </p:nvGrpSpPr>
        <p:grpSpPr bwMode="auto">
          <a:xfrm>
            <a:off x="-794" y="6373566"/>
            <a:ext cx="12382550" cy="596900"/>
            <a:chOff x="-670" y="6372000"/>
            <a:chExt cx="12381843" cy="597648"/>
          </a:xfrm>
        </p:grpSpPr>
        <p:sp>
          <p:nvSpPr>
            <p:cNvPr id="18" name="矩形 17">
              <a:extLst>
                <a:ext uri="{FF2B5EF4-FFF2-40B4-BE49-F238E27FC236}">
                  <a16:creationId xmlns:a16="http://schemas.microsoft.com/office/drawing/2014/main" id="{738E3B85-E5A3-43B9-8D14-5E66C6C33AF9}"/>
                </a:ext>
              </a:extLst>
            </p:cNvPr>
            <p:cNvSpPr/>
            <p:nvPr userDrawn="1"/>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19" name="矩形 18">
              <a:extLst>
                <a:ext uri="{FF2B5EF4-FFF2-40B4-BE49-F238E27FC236}">
                  <a16:creationId xmlns:a16="http://schemas.microsoft.com/office/drawing/2014/main" id="{EDE325AB-E526-47C2-A352-1152BF4551C3}"/>
                </a:ext>
              </a:extLst>
            </p:cNvPr>
            <p:cNvSpPr/>
            <p:nvPr userDrawn="1"/>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20" name="标题 1">
              <a:extLst>
                <a:ext uri="{FF2B5EF4-FFF2-40B4-BE49-F238E27FC236}">
                  <a16:creationId xmlns:a16="http://schemas.microsoft.com/office/drawing/2014/main" id="{15DFC66C-8856-4055-925A-14C1DAD222CE}"/>
                </a:ext>
              </a:extLst>
            </p:cNvPr>
            <p:cNvSpPr txBox="1">
              <a:spLocks noChangeArrowheads="1"/>
            </p:cNvSpPr>
            <p:nvPr userDrawn="1"/>
          </p:nvSpPr>
          <p:spPr bwMode="auto">
            <a:xfrm>
              <a:off x="8401538" y="6475317"/>
              <a:ext cx="3979635" cy="494331"/>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0000"/>
                </a:lnSpc>
                <a:defRPr/>
              </a:pPr>
              <a:r>
                <a:rPr lang="en-US" altLang="zh-CN" sz="2200" b="1" dirty="0">
                  <a:solidFill>
                    <a:srgbClr val="FFFFFF"/>
                  </a:solidFill>
                  <a:ea typeface="微软雅黑" panose="020B0503020204020204" pitchFamily="34" charset="-122"/>
                  <a:cs typeface="Arial" panose="020B0604020202020204" pitchFamily="34" charset="0"/>
                </a:rPr>
                <a:t>HuodongYouxiang@gmail.com</a:t>
              </a:r>
              <a:endParaRPr lang="zh-CN" altLang="en-US" sz="2200" b="1" dirty="0">
                <a:solidFill>
                  <a:srgbClr val="FFFFFF"/>
                </a:solidFill>
                <a:ea typeface="微软雅黑" panose="020B0503020204020204" pitchFamily="34" charset="-122"/>
                <a:cs typeface="Arial" panose="020B0604020202020204" pitchFamily="34" charset="0"/>
              </a:endParaRPr>
            </a:p>
          </p:txBody>
        </p:sp>
        <p:sp>
          <p:nvSpPr>
            <p:cNvPr id="21"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zh-CN" altLang="en-US" sz="2000" b="1" dirty="0">
                  <a:solidFill>
                    <a:prstClr val="white"/>
                  </a:solidFill>
                  <a:latin typeface="微软雅黑" panose="020B0503020204020204" pitchFamily="34" charset="-122"/>
                  <a:ea typeface="微软雅黑" panose="020B0503020204020204" pitchFamily="34" charset="-122"/>
                </a:rPr>
                <a:t>地球的年龄</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57239833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Demo, Video etc. &quot;special&quot; slides">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F94440-932B-4874-894B-22B1A989D8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组合 16">
            <a:extLst>
              <a:ext uri="{FF2B5EF4-FFF2-40B4-BE49-F238E27FC236}">
                <a16:creationId xmlns:a16="http://schemas.microsoft.com/office/drawing/2014/main" id="{E813399D-C766-478D-B0B2-5C3DDAE5D4C7}"/>
              </a:ext>
            </a:extLst>
          </p:cNvPr>
          <p:cNvGrpSpPr>
            <a:grpSpLocks/>
          </p:cNvGrpSpPr>
          <p:nvPr userDrawn="1"/>
        </p:nvGrpSpPr>
        <p:grpSpPr bwMode="auto">
          <a:xfrm>
            <a:off x="-794" y="6373566"/>
            <a:ext cx="12382550" cy="596900"/>
            <a:chOff x="-670" y="6372000"/>
            <a:chExt cx="12381843" cy="597648"/>
          </a:xfrm>
        </p:grpSpPr>
        <p:sp>
          <p:nvSpPr>
            <p:cNvPr id="18" name="矩形 17">
              <a:extLst>
                <a:ext uri="{FF2B5EF4-FFF2-40B4-BE49-F238E27FC236}">
                  <a16:creationId xmlns:a16="http://schemas.microsoft.com/office/drawing/2014/main" id="{738E3B85-E5A3-43B9-8D14-5E66C6C33AF9}"/>
                </a:ext>
              </a:extLst>
            </p:cNvPr>
            <p:cNvSpPr/>
            <p:nvPr userDrawn="1"/>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19" name="矩形 18">
              <a:extLst>
                <a:ext uri="{FF2B5EF4-FFF2-40B4-BE49-F238E27FC236}">
                  <a16:creationId xmlns:a16="http://schemas.microsoft.com/office/drawing/2014/main" id="{EDE325AB-E526-47C2-A352-1152BF4551C3}"/>
                </a:ext>
              </a:extLst>
            </p:cNvPr>
            <p:cNvSpPr/>
            <p:nvPr userDrawn="1"/>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20" name="标题 1">
              <a:extLst>
                <a:ext uri="{FF2B5EF4-FFF2-40B4-BE49-F238E27FC236}">
                  <a16:creationId xmlns:a16="http://schemas.microsoft.com/office/drawing/2014/main" id="{15DFC66C-8856-4055-925A-14C1DAD222CE}"/>
                </a:ext>
              </a:extLst>
            </p:cNvPr>
            <p:cNvSpPr txBox="1">
              <a:spLocks noChangeArrowheads="1"/>
            </p:cNvSpPr>
            <p:nvPr userDrawn="1"/>
          </p:nvSpPr>
          <p:spPr bwMode="auto">
            <a:xfrm>
              <a:off x="8401538" y="6475317"/>
              <a:ext cx="3979635" cy="494331"/>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0000"/>
                </a:lnSpc>
                <a:defRPr/>
              </a:pPr>
              <a:r>
                <a:rPr lang="en-US" altLang="zh-CN" sz="2200" b="1" dirty="0">
                  <a:solidFill>
                    <a:srgbClr val="FFFFFF"/>
                  </a:solidFill>
                  <a:ea typeface="微软雅黑" panose="020B0503020204020204" pitchFamily="34" charset="-122"/>
                  <a:cs typeface="Arial" panose="020B0604020202020204" pitchFamily="34" charset="0"/>
                </a:rPr>
                <a:t>HuodongYouxiang@gmail.com</a:t>
              </a:r>
              <a:endParaRPr lang="zh-CN" altLang="en-US" sz="2200" b="1" dirty="0">
                <a:solidFill>
                  <a:srgbClr val="FFFFFF"/>
                </a:solidFill>
                <a:ea typeface="微软雅黑" panose="020B0503020204020204" pitchFamily="34" charset="-122"/>
                <a:cs typeface="Arial" panose="020B0604020202020204" pitchFamily="34" charset="0"/>
              </a:endParaRPr>
            </a:p>
          </p:txBody>
        </p:sp>
        <p:sp>
          <p:nvSpPr>
            <p:cNvPr id="21"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zh-CN" altLang="en-US" sz="2000" b="1" dirty="0">
                  <a:solidFill>
                    <a:prstClr val="white"/>
                  </a:solidFill>
                  <a:latin typeface="微软雅黑" panose="020B0503020204020204" pitchFamily="34" charset="-122"/>
                  <a:ea typeface="微软雅黑" panose="020B0503020204020204" pitchFamily="34" charset="-122"/>
                </a:rPr>
                <a:t>地球的年龄</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88168438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Demo, Video etc. &quot;special&quot; slides">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96B2B690-3BB2-4E95-B412-72A37E5A9585}"/>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3" name="标题 1"/>
          <p:cNvSpPr>
            <a:spLocks noGrp="1"/>
          </p:cNvSpPr>
          <p:nvPr>
            <p:ph type="title"/>
          </p:nvPr>
        </p:nvSpPr>
        <p:spPr>
          <a:xfrm>
            <a:off x="0" y="185984"/>
            <a:ext cx="12192000" cy="535531"/>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extLst>
      <p:ext uri="{BB962C8B-B14F-4D97-AF65-F5344CB8AC3E}">
        <p14:creationId xmlns:p14="http://schemas.microsoft.com/office/powerpoint/2010/main" val="22280974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2"/>
            <a:ext cx="12192000" cy="466281"/>
          </a:xfrm>
          <a:prstGeom prst="rect">
            <a:avLst/>
          </a:prstGeom>
          <a:noFill/>
        </p:spPr>
        <p:txBody>
          <a:bodyPr vert="horz" wrap="square" lIns="91440" tIns="45720" rIns="91440" bIns="45720" rtlCol="0">
            <a:spAutoFit/>
          </a:bodyPr>
          <a:lstStyle>
            <a:lvl1pPr>
              <a:defRPr lang="zh-CN" altLang="en-US" sz="27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350" dirty="0" smtClean="0">
                <a:solidFill>
                  <a:schemeClr val="tx1"/>
                </a:solidFill>
              </a:defRPr>
            </a:lvl2pPr>
            <a:lvl3pPr>
              <a:defRPr lang="zh-CN" altLang="en-US" sz="1125" dirty="0" smtClean="0"/>
            </a:lvl3pPr>
            <a:lvl4pPr>
              <a:defRPr lang="zh-CN" altLang="en-US" sz="1013" dirty="0" smtClean="0"/>
            </a:lvl4pPr>
            <a:lvl5pPr>
              <a:defRPr lang="en-US" sz="1013" dirty="0"/>
            </a:lvl5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257B8E4B-73A2-4CA7-B222-A81E85A098A2}"/>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052ACC13-529F-45BF-8A06-B0FFBF5FFDE6}" type="datetimeFigureOut">
              <a:rPr lang="zh-CN" altLang="en-US"/>
              <a:pPr>
                <a:defRPr/>
              </a:pPr>
              <a:t>2020/8/27</a:t>
            </a:fld>
            <a:endParaRPr lang="zh-CN" altLang="en-US"/>
          </a:p>
        </p:txBody>
      </p:sp>
      <p:sp>
        <p:nvSpPr>
          <p:cNvPr id="5" name="页脚占位符 4">
            <a:extLst>
              <a:ext uri="{FF2B5EF4-FFF2-40B4-BE49-F238E27FC236}">
                <a16:creationId xmlns:a16="http://schemas.microsoft.com/office/drawing/2014/main" id="{98844A5D-2FEB-4AB1-9B03-1C6EF20B0551}"/>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6" name="灯片编号占位符 5">
            <a:extLst>
              <a:ext uri="{FF2B5EF4-FFF2-40B4-BE49-F238E27FC236}">
                <a16:creationId xmlns:a16="http://schemas.microsoft.com/office/drawing/2014/main" id="{5E357901-7C5E-4D8C-85F7-3CC2ED068C9D}"/>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5B39FA6F-2578-403F-A331-15F7D6684B79}" type="slidenum">
              <a:rPr lang="zh-CN" altLang="en-US"/>
              <a:pPr>
                <a:defRPr/>
              </a:pPr>
              <a:t>‹#›</a:t>
            </a:fld>
            <a:endParaRPr lang="zh-CN" altLang="en-US"/>
          </a:p>
        </p:txBody>
      </p:sp>
    </p:spTree>
    <p:extLst>
      <p:ext uri="{BB962C8B-B14F-4D97-AF65-F5344CB8AC3E}">
        <p14:creationId xmlns:p14="http://schemas.microsoft.com/office/powerpoint/2010/main" val="3610015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42966"/>
            <a:ext cx="10972800" cy="571504"/>
          </a:xfrm>
          <a:prstGeom prst="rect">
            <a:avLst/>
          </a:prstGeom>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id="{3DA5DACC-BC04-4965-991F-699C688A2FBD}"/>
              </a:ext>
            </a:extLst>
          </p:cNvPr>
          <p:cNvSpPr>
            <a:spLocks noGrp="1"/>
          </p:cNvSpPr>
          <p:nvPr>
            <p:ph type="dt" sz="half" idx="10"/>
          </p:nvPr>
        </p:nvSpPr>
        <p:spPr>
          <a:xfrm>
            <a:off x="838200" y="6356350"/>
            <a:ext cx="2743200" cy="365125"/>
          </a:xfrm>
          <a:prstGeom prst="rect">
            <a:avLst/>
          </a:prstGeom>
        </p:spPr>
        <p:txBody>
          <a:bodyPr/>
          <a:lstStyle>
            <a:lvl1pPr>
              <a:defRPr>
                <a:solidFill>
                  <a:prstClr val="black">
                    <a:lumMod val="65000"/>
                    <a:lumOff val="35000"/>
                  </a:prstClr>
                </a:solidFill>
              </a:defRPr>
            </a:lvl1pPr>
          </a:lstStyle>
          <a:p>
            <a:pPr>
              <a:defRPr/>
            </a:pPr>
            <a:fld id="{73103362-3F67-41EC-B6D8-0103C4CC41D2}" type="datetimeFigureOut">
              <a:rPr lang="zh-CN" altLang="en-US"/>
              <a:pPr>
                <a:defRPr/>
              </a:pPr>
              <a:t>2020/8/27</a:t>
            </a:fld>
            <a:endParaRPr lang="zh-CN" altLang="en-US"/>
          </a:p>
        </p:txBody>
      </p:sp>
      <p:sp>
        <p:nvSpPr>
          <p:cNvPr id="4" name="Footer Placeholder 4">
            <a:extLst>
              <a:ext uri="{FF2B5EF4-FFF2-40B4-BE49-F238E27FC236}">
                <a16:creationId xmlns:a16="http://schemas.microsoft.com/office/drawing/2014/main" id="{672F616C-3A67-4316-9D4B-C21E056009FF}"/>
              </a:ext>
            </a:extLst>
          </p:cNvPr>
          <p:cNvSpPr>
            <a:spLocks noGrp="1"/>
          </p:cNvSpPr>
          <p:nvPr>
            <p:ph type="ftr" sz="quarter" idx="11"/>
          </p:nvPr>
        </p:nvSpPr>
        <p:spPr>
          <a:xfrm>
            <a:off x="4038600" y="6356350"/>
            <a:ext cx="4114800" cy="365125"/>
          </a:xfrm>
          <a:prstGeom prst="rect">
            <a:avLst/>
          </a:prstGeom>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a:extLst>
              <a:ext uri="{FF2B5EF4-FFF2-40B4-BE49-F238E27FC236}">
                <a16:creationId xmlns:a16="http://schemas.microsoft.com/office/drawing/2014/main" id="{BA9D32FD-FA56-4305-812D-70105B3342AB}"/>
              </a:ext>
            </a:extLst>
          </p:cNvPr>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8135B98E-F700-43EE-9C65-A2DB119E1C2D}" type="slidenum">
              <a:rPr lang="zh-CN" altLang="en-US"/>
              <a:pPr>
                <a:defRPr/>
              </a:pPr>
              <a:t>‹#›</a:t>
            </a:fld>
            <a:endParaRPr lang="zh-CN" altLang="en-US"/>
          </a:p>
        </p:txBody>
      </p:sp>
    </p:spTree>
    <p:extLst>
      <p:ext uri="{BB962C8B-B14F-4D97-AF65-F5344CB8AC3E}">
        <p14:creationId xmlns:p14="http://schemas.microsoft.com/office/powerpoint/2010/main" val="3680356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id="{29C6D9E5-4E1D-456F-A6DA-AC091F21897D}"/>
              </a:ext>
            </a:extLst>
          </p:cNvPr>
          <p:cNvSpPr>
            <a:spLocks noGrp="1"/>
          </p:cNvSpPr>
          <p:nvPr>
            <p:ph type="dt" sz="half" idx="10"/>
          </p:nvPr>
        </p:nvSpPr>
        <p:spPr>
          <a:xfrm>
            <a:off x="0" y="0"/>
            <a:ext cx="0" cy="0"/>
          </a:xfrm>
        </p:spPr>
        <p:txBody>
          <a:bodyPr/>
          <a:lstStyle>
            <a:lvl1pPr>
              <a:defRPr/>
            </a:lvl1pPr>
          </a:lstStyle>
          <a:p>
            <a:pPr>
              <a:defRPr/>
            </a:pPr>
            <a:fld id="{2A85F899-1D6D-4AA2-A715-7DAA24F36ED1}" type="datetimeFigureOut">
              <a:rPr lang="zh-CN" altLang="en-US"/>
              <a:pPr>
                <a:defRPr/>
              </a:pPr>
              <a:t>2020/8/27</a:t>
            </a:fld>
            <a:endParaRPr lang="zh-CN" altLang="en-US"/>
          </a:p>
        </p:txBody>
      </p:sp>
      <p:sp>
        <p:nvSpPr>
          <p:cNvPr id="4" name="Footer Placeholder 4">
            <a:extLst>
              <a:ext uri="{FF2B5EF4-FFF2-40B4-BE49-F238E27FC236}">
                <a16:creationId xmlns:a16="http://schemas.microsoft.com/office/drawing/2014/main" id="{A198066F-0A36-4787-9199-B4E65BE3F295}"/>
              </a:ext>
            </a:extLst>
          </p:cNvPr>
          <p:cNvSpPr>
            <a:spLocks noGrp="1"/>
          </p:cNvSpPr>
          <p:nvPr>
            <p:ph type="ftr" sz="quarter" idx="11"/>
          </p:nvPr>
        </p:nvSpPr>
        <p:spPr>
          <a:xfrm>
            <a:off x="0" y="0"/>
            <a:ext cx="0" cy="0"/>
          </a:xfrm>
        </p:spPr>
        <p:txBody>
          <a:bodyPr/>
          <a:lstStyle>
            <a:lvl1pPr>
              <a:defRPr/>
            </a:lvl1pPr>
          </a:lstStyle>
          <a:p>
            <a:pPr>
              <a:defRPr/>
            </a:pPr>
            <a:endParaRPr lang="zh-CN" altLang="en-US"/>
          </a:p>
        </p:txBody>
      </p:sp>
      <p:sp>
        <p:nvSpPr>
          <p:cNvPr id="5" name="Slide Number Placeholder 5">
            <a:extLst>
              <a:ext uri="{FF2B5EF4-FFF2-40B4-BE49-F238E27FC236}">
                <a16:creationId xmlns:a16="http://schemas.microsoft.com/office/drawing/2014/main" id="{A09FEB68-509C-44D3-8D3D-D5CB4A6883EC}"/>
              </a:ext>
            </a:extLst>
          </p:cNvPr>
          <p:cNvSpPr>
            <a:spLocks noGrp="1"/>
          </p:cNvSpPr>
          <p:nvPr>
            <p:ph type="sldNum" sz="quarter" idx="12"/>
          </p:nvPr>
        </p:nvSpPr>
        <p:spPr>
          <a:xfrm>
            <a:off x="0" y="0"/>
            <a:ext cx="0" cy="0"/>
          </a:xfrm>
        </p:spPr>
        <p:txBody>
          <a:bodyPr/>
          <a:lstStyle>
            <a:lvl1pPr>
              <a:defRPr/>
            </a:lvl1pPr>
          </a:lstStyle>
          <a:p>
            <a:pPr>
              <a:defRPr/>
            </a:pPr>
            <a:fld id="{D4C73D59-6CA9-431A-A2C7-CCF48382DC02}" type="slidenum">
              <a:rPr lang="zh-CN" altLang="en-US"/>
              <a:pPr>
                <a:defRPr/>
              </a:pPr>
              <a:t>‹#›</a:t>
            </a:fld>
            <a:endParaRPr lang="en-US" altLang="zh-CN"/>
          </a:p>
        </p:txBody>
      </p:sp>
    </p:spTree>
    <p:extLst>
      <p:ext uri="{BB962C8B-B14F-4D97-AF65-F5344CB8AC3E}">
        <p14:creationId xmlns:p14="http://schemas.microsoft.com/office/powerpoint/2010/main" val="2737387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BAFA1C3A-9343-4EB9-BFC4-D214F645C9E2}" type="datetimeFigureOut">
              <a:rPr lang="zh-CN" altLang="en-US" smtClean="0"/>
              <a:pPr>
                <a:defRPr/>
              </a:pPr>
              <a:t>2020/8/27</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EB5071C9-A434-4E0E-9003-90AA10D14ADF}" type="slidenum">
              <a:rPr lang="zh-CN" altLang="en-US" smtClean="0"/>
              <a:pPr/>
              <a:t>‹#›</a:t>
            </a:fld>
            <a:endParaRPr lang="en-US" altLang="zh-CN"/>
          </a:p>
        </p:txBody>
      </p:sp>
    </p:spTree>
    <p:extLst>
      <p:ext uri="{BB962C8B-B14F-4D97-AF65-F5344CB8AC3E}">
        <p14:creationId xmlns:p14="http://schemas.microsoft.com/office/powerpoint/2010/main" val="2016524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DB16C9A1-1F1E-4BDE-84CC-20386C74924E}" type="datetimeFigureOut">
              <a:rPr lang="zh-CN" altLang="en-US" smtClean="0"/>
              <a:pPr>
                <a:defRPr/>
              </a:pPr>
              <a:t>2020/8/27</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84E10EF2-0C55-4465-84F2-0ECA8F342C8C}" type="slidenum">
              <a:rPr lang="zh-CN" altLang="en-US" smtClean="0"/>
              <a:pPr/>
              <a:t>‹#›</a:t>
            </a:fld>
            <a:endParaRPr lang="en-US" altLang="zh-CN"/>
          </a:p>
        </p:txBody>
      </p:sp>
    </p:spTree>
    <p:extLst>
      <p:ext uri="{BB962C8B-B14F-4D97-AF65-F5344CB8AC3E}">
        <p14:creationId xmlns:p14="http://schemas.microsoft.com/office/powerpoint/2010/main" val="168094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fld id="{BBE6E9C8-E1A5-47AB-BC1A-76141CB7DEAC}" type="datetimeFigureOut">
              <a:rPr lang="zh-CN" altLang="en-US" smtClean="0"/>
              <a:pPr>
                <a:defRPr/>
              </a:pPr>
              <a:t>2020/8/27</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52FFF211-F8A9-42FC-A2A9-453E4665390E}" type="slidenum">
              <a:rPr lang="zh-CN" altLang="en-US" smtClean="0"/>
              <a:pPr/>
              <a:t>‹#›</a:t>
            </a:fld>
            <a:endParaRPr lang="en-US" altLang="zh-CN"/>
          </a:p>
        </p:txBody>
      </p:sp>
    </p:spTree>
    <p:extLst>
      <p:ext uri="{BB962C8B-B14F-4D97-AF65-F5344CB8AC3E}">
        <p14:creationId xmlns:p14="http://schemas.microsoft.com/office/powerpoint/2010/main" val="105484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fld id="{A495A1D2-C629-4142-834C-5E904331B485}" type="datetimeFigureOut">
              <a:rPr lang="zh-CN" altLang="en-US" smtClean="0"/>
              <a:pPr>
                <a:defRPr/>
              </a:pPr>
              <a:t>2020/8/27</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17122BEC-B514-49A5-BFE6-1B0136F1CD70}" type="slidenum">
              <a:rPr lang="zh-CN" altLang="en-US" smtClean="0"/>
              <a:pPr/>
              <a:t>‹#›</a:t>
            </a:fld>
            <a:endParaRPr lang="en-US" altLang="zh-CN"/>
          </a:p>
        </p:txBody>
      </p:sp>
    </p:spTree>
    <p:extLst>
      <p:ext uri="{BB962C8B-B14F-4D97-AF65-F5344CB8AC3E}">
        <p14:creationId xmlns:p14="http://schemas.microsoft.com/office/powerpoint/2010/main" val="3731650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fld id="{D9548EEF-3545-40B1-9FA9-AE3CDF13A89A}" type="datetimeFigureOut">
              <a:rPr lang="zh-CN" altLang="en-US" smtClean="0"/>
              <a:pPr>
                <a:defRPr/>
              </a:pPr>
              <a:t>2020/8/27</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fld id="{14B41077-3515-4FCD-9663-B6603EE1F187}" type="slidenum">
              <a:rPr lang="zh-CN" altLang="en-US" smtClean="0"/>
              <a:pPr/>
              <a:t>‹#›</a:t>
            </a:fld>
            <a:endParaRPr lang="en-US" altLang="zh-CN"/>
          </a:p>
        </p:txBody>
      </p:sp>
    </p:spTree>
    <p:extLst>
      <p:ext uri="{BB962C8B-B14F-4D97-AF65-F5344CB8AC3E}">
        <p14:creationId xmlns:p14="http://schemas.microsoft.com/office/powerpoint/2010/main" val="883158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3EF9A514-2E2E-459A-8797-B216B06B7322}" type="datetimeFigureOut">
              <a:rPr lang="zh-CN" altLang="en-US" smtClean="0"/>
              <a:pPr>
                <a:defRPr/>
              </a:pPr>
              <a:t>2020/8/27</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fld id="{A59DFFCB-8FA6-443C-8A8E-4D4E1D0CC79A}" type="slidenum">
              <a:rPr lang="zh-CN" altLang="en-US" smtClean="0"/>
              <a:pPr/>
              <a:t>‹#›</a:t>
            </a:fld>
            <a:endParaRPr lang="en-US" altLang="zh-CN"/>
          </a:p>
        </p:txBody>
      </p:sp>
    </p:spTree>
    <p:extLst>
      <p:ext uri="{BB962C8B-B14F-4D97-AF65-F5344CB8AC3E}">
        <p14:creationId xmlns:p14="http://schemas.microsoft.com/office/powerpoint/2010/main" val="32647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6340B1-57AA-4A27-864A-33D6DA4F255C}" type="datetimeFigureOut">
              <a:rPr lang="zh-CN" altLang="en-US" smtClean="0"/>
              <a:pPr>
                <a:defRPr/>
              </a:pPr>
              <a:t>2020/8/27</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fld id="{A064E1CE-E689-44CB-825E-9EE652383FE7}" type="slidenum">
              <a:rPr lang="zh-CN" altLang="en-US" smtClean="0"/>
              <a:pPr/>
              <a:t>‹#›</a:t>
            </a:fld>
            <a:endParaRPr lang="en-US" altLang="zh-CN"/>
          </a:p>
        </p:txBody>
      </p:sp>
    </p:spTree>
    <p:extLst>
      <p:ext uri="{BB962C8B-B14F-4D97-AF65-F5344CB8AC3E}">
        <p14:creationId xmlns:p14="http://schemas.microsoft.com/office/powerpoint/2010/main" val="2792390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13699FDD-25E1-477D-8601-F96549E94404}" type="datetimeFigureOut">
              <a:rPr lang="zh-CN" altLang="en-US" smtClean="0"/>
              <a:pPr>
                <a:defRPr/>
              </a:pPr>
              <a:t>2020/8/27</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85598558-D218-4499-9479-9865762C242E}" type="slidenum">
              <a:rPr lang="zh-CN" altLang="en-US" smtClean="0"/>
              <a:pPr/>
              <a:t>‹#›</a:t>
            </a:fld>
            <a:endParaRPr lang="en-US" altLang="zh-CN"/>
          </a:p>
        </p:txBody>
      </p:sp>
    </p:spTree>
    <p:extLst>
      <p:ext uri="{BB962C8B-B14F-4D97-AF65-F5344CB8AC3E}">
        <p14:creationId xmlns:p14="http://schemas.microsoft.com/office/powerpoint/2010/main" val="23865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2"/>
            <a:ext cx="12192000" cy="466281"/>
          </a:xfrm>
          <a:prstGeom prst="rect">
            <a:avLst/>
          </a:prstGeom>
          <a:noFill/>
        </p:spPr>
        <p:txBody>
          <a:bodyPr vert="horz" wrap="square" lIns="91440" tIns="45720" rIns="91440" bIns="45720" rtlCol="0">
            <a:spAutoFit/>
          </a:bodyPr>
          <a:lstStyle>
            <a:lvl1pPr algn="ctr">
              <a:defRPr lang="en-US" sz="27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a:extLst>
              <a:ext uri="{FF2B5EF4-FFF2-40B4-BE49-F238E27FC236}">
                <a16:creationId xmlns:a16="http://schemas.microsoft.com/office/drawing/2014/main" id="{A52392BB-E236-4DC0-93F6-B536244BFD5F}"/>
              </a:ext>
            </a:extLst>
          </p:cNvPr>
          <p:cNvSpPr>
            <a:spLocks noGrp="1"/>
          </p:cNvSpPr>
          <p:nvPr>
            <p:ph type="dt" sz="half" idx="10"/>
          </p:nvPr>
        </p:nvSpPr>
        <p:spPr>
          <a:xfrm>
            <a:off x="8534400" y="6354763"/>
            <a:ext cx="3048000" cy="366712"/>
          </a:xfrm>
          <a:prstGeom prst="rect">
            <a:avLst/>
          </a:prstGeom>
        </p:spPr>
        <p:txBody>
          <a:bodyPr/>
          <a:lstStyle>
            <a:lvl1pPr>
              <a:defRPr sz="1050">
                <a:solidFill>
                  <a:srgbClr val="464653"/>
                </a:solidFill>
              </a:defRPr>
            </a:lvl1pPr>
          </a:lstStyle>
          <a:p>
            <a:pPr>
              <a:defRPr/>
            </a:pPr>
            <a:fld id="{3CB47AEC-0329-42F9-8B31-58F67AE30D42}" type="datetimeFigureOut">
              <a:rPr lang="zh-CN" altLang="en-US"/>
              <a:pPr>
                <a:defRPr/>
              </a:pPr>
              <a:t>2020/8/27</a:t>
            </a:fld>
            <a:endParaRPr lang="zh-CN" altLang="en-US"/>
          </a:p>
        </p:txBody>
      </p:sp>
      <p:sp>
        <p:nvSpPr>
          <p:cNvPr id="5" name="页脚占位符 16">
            <a:extLst>
              <a:ext uri="{FF2B5EF4-FFF2-40B4-BE49-F238E27FC236}">
                <a16:creationId xmlns:a16="http://schemas.microsoft.com/office/drawing/2014/main" id="{FD1213AC-339A-4DD7-BF16-261101340086}"/>
              </a:ext>
            </a:extLst>
          </p:cNvPr>
          <p:cNvSpPr>
            <a:spLocks noGrp="1"/>
          </p:cNvSpPr>
          <p:nvPr>
            <p:ph type="ftr" sz="quarter" idx="11"/>
          </p:nvPr>
        </p:nvSpPr>
        <p:spPr>
          <a:xfrm>
            <a:off x="3865563" y="6354763"/>
            <a:ext cx="4632325" cy="366712"/>
          </a:xfrm>
          <a:prstGeom prst="rect">
            <a:avLst/>
          </a:prstGeom>
        </p:spPr>
        <p:txBody>
          <a:bodyPr/>
          <a:lstStyle>
            <a:lvl1pPr>
              <a:defRPr>
                <a:solidFill>
                  <a:srgbClr val="464653"/>
                </a:solidFill>
              </a:defRPr>
            </a:lvl1pPr>
          </a:lstStyle>
          <a:p>
            <a:pPr>
              <a:defRPr/>
            </a:pPr>
            <a:endParaRPr lang="zh-CN" altLang="en-US"/>
          </a:p>
        </p:txBody>
      </p:sp>
      <p:sp>
        <p:nvSpPr>
          <p:cNvPr id="6" name="灯片编号占位符 28">
            <a:extLst>
              <a:ext uri="{FF2B5EF4-FFF2-40B4-BE49-F238E27FC236}">
                <a16:creationId xmlns:a16="http://schemas.microsoft.com/office/drawing/2014/main" id="{7DD6B2A8-2C8A-46EE-A5A1-3BF1773C6937}"/>
              </a:ext>
            </a:extLst>
          </p:cNvPr>
          <p:cNvSpPr>
            <a:spLocks noGrp="1"/>
          </p:cNvSpPr>
          <p:nvPr>
            <p:ph type="sldNum" sz="quarter" idx="12"/>
          </p:nvPr>
        </p:nvSpPr>
        <p:spPr>
          <a:xfrm>
            <a:off x="1620838" y="6354763"/>
            <a:ext cx="1625600" cy="366712"/>
          </a:xfrm>
          <a:prstGeom prst="rect">
            <a:avLst/>
          </a:prstGeom>
        </p:spPr>
        <p:txBody>
          <a:bodyPr/>
          <a:lstStyle>
            <a:lvl1pPr>
              <a:defRPr>
                <a:solidFill>
                  <a:srgbClr val="464653"/>
                </a:solidFill>
              </a:defRPr>
            </a:lvl1pPr>
          </a:lstStyle>
          <a:p>
            <a:pPr>
              <a:defRPr/>
            </a:pPr>
            <a:fld id="{C08B1501-2DB6-42DF-AFD2-0A3520818618}" type="slidenum">
              <a:rPr lang="zh-CN" altLang="en-US"/>
              <a:pPr>
                <a:defRPr/>
              </a:pPr>
              <a:t>‹#›</a:t>
            </a:fld>
            <a:endParaRPr lang="zh-CN" altLang="en-US"/>
          </a:p>
        </p:txBody>
      </p:sp>
    </p:spTree>
    <p:extLst>
      <p:ext uri="{BB962C8B-B14F-4D97-AF65-F5344CB8AC3E}">
        <p14:creationId xmlns:p14="http://schemas.microsoft.com/office/powerpoint/2010/main" val="480270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4C4670BD-38EB-456E-9996-EB7FB5D52202}" type="datetimeFigureOut">
              <a:rPr lang="zh-CN" altLang="en-US" smtClean="0"/>
              <a:pPr>
                <a:defRPr/>
              </a:pPr>
              <a:t>2020/8/27</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9C5015B9-98FA-4A32-866F-FAD0970C4475}" type="slidenum">
              <a:rPr lang="zh-CN" altLang="en-US" smtClean="0"/>
              <a:pPr/>
              <a:t>‹#›</a:t>
            </a:fld>
            <a:endParaRPr lang="en-US" altLang="zh-CN"/>
          </a:p>
        </p:txBody>
      </p:sp>
    </p:spTree>
    <p:extLst>
      <p:ext uri="{BB962C8B-B14F-4D97-AF65-F5344CB8AC3E}">
        <p14:creationId xmlns:p14="http://schemas.microsoft.com/office/powerpoint/2010/main" val="713908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C968C856-BDB5-4AAA-89CF-767A6D0263D9}" type="datetimeFigureOut">
              <a:rPr lang="zh-CN" altLang="en-US" smtClean="0"/>
              <a:pPr>
                <a:defRPr/>
              </a:pPr>
              <a:t>2020/8/27</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CD1ED7F4-2EA8-4308-8FD6-E3F994BA003D}" type="slidenum">
              <a:rPr lang="zh-CN" altLang="en-US" smtClean="0"/>
              <a:pPr/>
              <a:t>‹#›</a:t>
            </a:fld>
            <a:endParaRPr lang="en-US" altLang="zh-CN"/>
          </a:p>
        </p:txBody>
      </p:sp>
    </p:spTree>
    <p:extLst>
      <p:ext uri="{BB962C8B-B14F-4D97-AF65-F5344CB8AC3E}">
        <p14:creationId xmlns:p14="http://schemas.microsoft.com/office/powerpoint/2010/main" val="248940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2DDF6508-EEE0-40A8-B3C5-4A7C2F93DC3D}" type="datetimeFigureOut">
              <a:rPr lang="zh-CN" altLang="en-US" smtClean="0"/>
              <a:pPr>
                <a:defRPr/>
              </a:pPr>
              <a:t>2020/8/27</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CA68EE74-96ED-4E2F-84A8-DA07B2909591}" type="slidenum">
              <a:rPr lang="zh-CN" altLang="en-US" smtClean="0"/>
              <a:pPr/>
              <a:t>‹#›</a:t>
            </a:fld>
            <a:endParaRPr lang="en-US" altLang="zh-CN"/>
          </a:p>
        </p:txBody>
      </p:sp>
    </p:spTree>
    <p:extLst>
      <p:ext uri="{BB962C8B-B14F-4D97-AF65-F5344CB8AC3E}">
        <p14:creationId xmlns:p14="http://schemas.microsoft.com/office/powerpoint/2010/main" val="3360227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7C2F8A-A98E-4A72-B60E-2FB1CAB62AA3}"/>
              </a:ext>
            </a:extLst>
          </p:cNvPr>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表格占位符 2">
            <a:extLst>
              <a:ext uri="{FF2B5EF4-FFF2-40B4-BE49-F238E27FC236}">
                <a16:creationId xmlns:a16="http://schemas.microsoft.com/office/drawing/2014/main" id="{0E379123-BAA6-4D2C-82B3-A86E18D18E0A}"/>
              </a:ext>
            </a:extLst>
          </p:cNvPr>
          <p:cNvSpPr>
            <a:spLocks noGrp="1"/>
          </p:cNvSpPr>
          <p:nvPr>
            <p:ph type="tbl" idx="1"/>
          </p:nvPr>
        </p:nvSpPr>
        <p:spPr>
          <a:xfrm>
            <a:off x="838200" y="1825625"/>
            <a:ext cx="10515600" cy="4351338"/>
          </a:xfrm>
        </p:spPr>
        <p:txBody>
          <a:bodyPr/>
          <a:lstStyle/>
          <a:p>
            <a:endParaRPr lang="zh-CN" altLang="en-US"/>
          </a:p>
        </p:txBody>
      </p:sp>
      <p:sp>
        <p:nvSpPr>
          <p:cNvPr id="4" name="日期占位符 3">
            <a:extLst>
              <a:ext uri="{FF2B5EF4-FFF2-40B4-BE49-F238E27FC236}">
                <a16:creationId xmlns:a16="http://schemas.microsoft.com/office/drawing/2014/main" id="{96DC437F-52B3-4554-8E10-2C18BE5BD6F5}"/>
              </a:ext>
            </a:extLst>
          </p:cNvPr>
          <p:cNvSpPr>
            <a:spLocks noGrp="1"/>
          </p:cNvSpPr>
          <p:nvPr>
            <p:ph type="dt" sz="half" idx="10"/>
          </p:nvPr>
        </p:nvSpPr>
        <p:spPr>
          <a:xfrm>
            <a:off x="838200" y="6356351"/>
            <a:ext cx="2743200" cy="365125"/>
          </a:xfrm>
        </p:spPr>
        <p:txBody>
          <a:bodyPr/>
          <a:lstStyle>
            <a:lvl1pPr>
              <a:defRPr smtClean="0"/>
            </a:lvl1pPr>
          </a:lstStyle>
          <a:p>
            <a:pPr>
              <a:defRPr/>
            </a:pPr>
            <a:fld id="{48BA69A1-6CED-484F-AFD8-BC16CF304E7B}" type="datetimeFigureOut">
              <a:rPr lang="zh-CN" altLang="en-US"/>
              <a:pPr>
                <a:defRPr/>
              </a:pPr>
              <a:t>2020/8/27</a:t>
            </a:fld>
            <a:endParaRPr lang="zh-CN" altLang="en-US"/>
          </a:p>
        </p:txBody>
      </p:sp>
      <p:sp>
        <p:nvSpPr>
          <p:cNvPr id="5" name="页脚占位符 4">
            <a:extLst>
              <a:ext uri="{FF2B5EF4-FFF2-40B4-BE49-F238E27FC236}">
                <a16:creationId xmlns:a16="http://schemas.microsoft.com/office/drawing/2014/main" id="{B76B5705-6653-4D33-A84A-40F2B1C1931B}"/>
              </a:ext>
            </a:extLst>
          </p:cNvPr>
          <p:cNvSpPr>
            <a:spLocks noGrp="1"/>
          </p:cNvSpPr>
          <p:nvPr>
            <p:ph type="ftr" sz="quarter" idx="11"/>
          </p:nvPr>
        </p:nvSpPr>
        <p:spPr>
          <a:xfrm>
            <a:off x="4038600" y="6356351"/>
            <a:ext cx="4114800" cy="365125"/>
          </a:xfr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2EC8286-0509-4AFA-99E0-65A50F1AA183}"/>
              </a:ext>
            </a:extLst>
          </p:cNvPr>
          <p:cNvSpPr>
            <a:spLocks noGrp="1"/>
          </p:cNvSpPr>
          <p:nvPr>
            <p:ph type="sldNum" sz="quarter" idx="12"/>
          </p:nvPr>
        </p:nvSpPr>
        <p:spPr>
          <a:xfrm>
            <a:off x="8610600" y="6356351"/>
            <a:ext cx="2743200" cy="365125"/>
          </a:xfrm>
        </p:spPr>
        <p:txBody>
          <a:bodyPr/>
          <a:lstStyle>
            <a:lvl1pPr>
              <a:defRPr/>
            </a:lvl1pPr>
          </a:lstStyle>
          <a:p>
            <a:fld id="{CAC59042-D028-47BE-B3C2-93F90ADF2742}" type="slidenum">
              <a:rPr lang="zh-CN" altLang="en-US"/>
              <a:pPr/>
              <a:t>‹#›</a:t>
            </a:fld>
            <a:endParaRPr lang="en-US" altLang="zh-CN"/>
          </a:p>
        </p:txBody>
      </p:sp>
    </p:spTree>
    <p:extLst>
      <p:ext uri="{BB962C8B-B14F-4D97-AF65-F5344CB8AC3E}">
        <p14:creationId xmlns:p14="http://schemas.microsoft.com/office/powerpoint/2010/main" val="1940466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510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56" b="4144"/>
          <a:stretch>
            <a:fillRect/>
          </a:stretch>
        </p:blipFill>
        <p:spPr>
          <a:xfrm>
            <a:off x="0" y="-16256"/>
            <a:ext cx="12192000" cy="6874256"/>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14" b="32853"/>
          <a:stretch>
            <a:fillRect/>
          </a:stretch>
        </p:blipFill>
        <p:spPr>
          <a:xfrm>
            <a:off x="2" y="6"/>
            <a:ext cx="12177988" cy="685274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39" r="24131" b="18515"/>
          <a:stretch>
            <a:fillRect/>
          </a:stretch>
        </p:blipFill>
        <p:spPr>
          <a:xfrm>
            <a:off x="0" y="0"/>
            <a:ext cx="12192000" cy="685800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文本占位符 10"/>
          <p:cNvSpPr>
            <a:spLocks noGrp="1"/>
          </p:cNvSpPr>
          <p:nvPr>
            <p:ph type="body" sz="quarter" idx="10"/>
          </p:nvPr>
        </p:nvSpPr>
        <p:spPr>
          <a:xfrm>
            <a:off x="1517785" y="314206"/>
            <a:ext cx="3608876" cy="484587"/>
          </a:xfrm>
        </p:spPr>
        <p:txBody>
          <a:bodyPr>
            <a:normAutofit/>
          </a:bodyPr>
          <a:lstStyle>
            <a:lvl1pPr marL="0" indent="0">
              <a:lnSpc>
                <a:spcPct val="100000"/>
              </a:lnSpc>
              <a:buFontTx/>
              <a:buNone/>
              <a:defRPr sz="2135">
                <a:solidFill>
                  <a:schemeClr val="accent1"/>
                </a:solidFill>
              </a:defRPr>
            </a:lvl1pPr>
          </a:lstStyle>
          <a:p>
            <a:pPr lvl="0"/>
            <a:r>
              <a:rPr lang="zh-CN" altLang="en-US"/>
              <a:t>单击此处编辑母版文本样式</a:t>
            </a:r>
          </a:p>
        </p:txBody>
      </p:sp>
      <p:grpSp>
        <p:nvGrpSpPr>
          <p:cNvPr id="15" name="组合 14"/>
          <p:cNvGrpSpPr/>
          <p:nvPr userDrawn="1"/>
        </p:nvGrpSpPr>
        <p:grpSpPr>
          <a:xfrm>
            <a:off x="196646" y="104218"/>
            <a:ext cx="1221849" cy="1150297"/>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文本占位符 10"/>
          <p:cNvSpPr>
            <a:spLocks noGrp="1"/>
          </p:cNvSpPr>
          <p:nvPr>
            <p:ph type="body" sz="quarter" idx="10"/>
          </p:nvPr>
        </p:nvSpPr>
        <p:spPr>
          <a:xfrm>
            <a:off x="1517785" y="314206"/>
            <a:ext cx="3608876" cy="484587"/>
          </a:xfrm>
        </p:spPr>
        <p:txBody>
          <a:bodyPr>
            <a:normAutofit/>
          </a:bodyPr>
          <a:lstStyle>
            <a:lvl1pPr marL="0" indent="0">
              <a:lnSpc>
                <a:spcPct val="100000"/>
              </a:lnSpc>
              <a:buFontTx/>
              <a:buNone/>
              <a:defRPr sz="2135">
                <a:solidFill>
                  <a:schemeClr val="accent1"/>
                </a:solidFill>
              </a:defRPr>
            </a:lvl1pPr>
          </a:lstStyle>
          <a:p>
            <a:pPr lvl="0"/>
            <a:r>
              <a:rPr lang="zh-CN" altLang="en-US"/>
              <a:t>单击此处编辑母版文本样式</a:t>
            </a:r>
          </a:p>
        </p:txBody>
      </p:sp>
      <p:grpSp>
        <p:nvGrpSpPr>
          <p:cNvPr id="2" name="组合 14"/>
          <p:cNvGrpSpPr/>
          <p:nvPr userDrawn="1"/>
        </p:nvGrpSpPr>
        <p:grpSpPr>
          <a:xfrm>
            <a:off x="196646" y="104218"/>
            <a:ext cx="1221849" cy="1150297"/>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37170D-6CC4-4618-8239-6B802D6E2CDC}"/>
              </a:ext>
            </a:extLst>
          </p:cNvPr>
          <p:cNvSpPr/>
          <p:nvPr/>
        </p:nvSpPr>
        <p:spPr>
          <a:xfrm>
            <a:off x="1219200" y="2819400"/>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矩形 4">
            <a:extLst>
              <a:ext uri="{FF2B5EF4-FFF2-40B4-BE49-F238E27FC236}">
                <a16:creationId xmlns:a16="http://schemas.microsoft.com/office/drawing/2014/main" id="{10971AC1-84B3-46D6-B963-6EE3B682253C}"/>
              </a:ext>
            </a:extLst>
          </p:cNvPr>
          <p:cNvSpPr/>
          <p:nvPr/>
        </p:nvSpPr>
        <p:spPr>
          <a:xfrm>
            <a:off x="1219200" y="2819400"/>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 name="标题 1"/>
          <p:cNvSpPr>
            <a:spLocks noGrp="1"/>
          </p:cNvSpPr>
          <p:nvPr>
            <p:ph type="title"/>
          </p:nvPr>
        </p:nvSpPr>
        <p:spPr>
          <a:xfrm>
            <a:off x="1625600" y="2971800"/>
            <a:ext cx="9144000" cy="1066800"/>
          </a:xfrm>
          <a:prstGeom prst="rect">
            <a:avLst/>
          </a:prstGeom>
        </p:spPr>
        <p:txBody>
          <a:bodyPr anchor="t" anchorCtr="0"/>
          <a:lstStyle>
            <a:lvl1pPr algn="r">
              <a:buNone/>
              <a:defRPr sz="24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727200" y="4267200"/>
            <a:ext cx="9042400" cy="1143000"/>
          </a:xfrm>
          <a:prstGeom prst="rect">
            <a:avLst/>
          </a:prstGeo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zh-CN" altLang="en-US"/>
              <a:t>单击此处编辑母版文本样式</a:t>
            </a:r>
          </a:p>
        </p:txBody>
      </p:sp>
      <p:sp>
        <p:nvSpPr>
          <p:cNvPr id="6" name="日期占位符 3">
            <a:extLst>
              <a:ext uri="{FF2B5EF4-FFF2-40B4-BE49-F238E27FC236}">
                <a16:creationId xmlns:a16="http://schemas.microsoft.com/office/drawing/2014/main" id="{1B7AA284-673F-45B4-9B23-1A74633BA0A8}"/>
              </a:ext>
            </a:extLst>
          </p:cNvPr>
          <p:cNvSpPr>
            <a:spLocks noGrp="1"/>
          </p:cNvSpPr>
          <p:nvPr>
            <p:ph type="dt" sz="half" idx="10"/>
          </p:nvPr>
        </p:nvSpPr>
        <p:spPr>
          <a:xfrm>
            <a:off x="8534400" y="6354763"/>
            <a:ext cx="3048000" cy="366712"/>
          </a:xfrm>
          <a:prstGeom prst="rect">
            <a:avLst/>
          </a:prstGeom>
        </p:spPr>
        <p:txBody>
          <a:bodyPr/>
          <a:lstStyle>
            <a:lvl1pPr>
              <a:defRPr>
                <a:solidFill>
                  <a:srgbClr val="464653"/>
                </a:solidFill>
              </a:defRPr>
            </a:lvl1pPr>
          </a:lstStyle>
          <a:p>
            <a:pPr>
              <a:defRPr/>
            </a:pPr>
            <a:fld id="{93999779-534D-4C44-BF7F-91C4B6F84C02}" type="datetimeFigureOut">
              <a:rPr lang="zh-CN" altLang="en-US"/>
              <a:pPr>
                <a:defRPr/>
              </a:pPr>
              <a:t>2020/8/27</a:t>
            </a:fld>
            <a:endParaRPr lang="zh-CN" altLang="en-US"/>
          </a:p>
        </p:txBody>
      </p:sp>
      <p:sp>
        <p:nvSpPr>
          <p:cNvPr id="7" name="页脚占位符 4">
            <a:extLst>
              <a:ext uri="{FF2B5EF4-FFF2-40B4-BE49-F238E27FC236}">
                <a16:creationId xmlns:a16="http://schemas.microsoft.com/office/drawing/2014/main" id="{27C03680-A250-4FBA-9B7A-67BFC1B7A067}"/>
              </a:ext>
            </a:extLst>
          </p:cNvPr>
          <p:cNvSpPr>
            <a:spLocks noGrp="1"/>
          </p:cNvSpPr>
          <p:nvPr>
            <p:ph type="ftr" sz="quarter" idx="11"/>
          </p:nvPr>
        </p:nvSpPr>
        <p:spPr>
          <a:xfrm>
            <a:off x="3865563" y="6354763"/>
            <a:ext cx="4632325" cy="366712"/>
          </a:xfrm>
          <a:prstGeom prst="rect">
            <a:avLst/>
          </a:prstGeom>
        </p:spPr>
        <p:txBody>
          <a:bodyPr/>
          <a:lstStyle>
            <a:lvl1pPr>
              <a:defRPr>
                <a:solidFill>
                  <a:srgbClr val="464653"/>
                </a:solidFill>
              </a:defRPr>
            </a:lvl1pPr>
          </a:lstStyle>
          <a:p>
            <a:pPr>
              <a:defRPr/>
            </a:pPr>
            <a:endParaRPr lang="zh-CN" altLang="en-US"/>
          </a:p>
        </p:txBody>
      </p:sp>
      <p:sp>
        <p:nvSpPr>
          <p:cNvPr id="8" name="灯片编号占位符 5">
            <a:extLst>
              <a:ext uri="{FF2B5EF4-FFF2-40B4-BE49-F238E27FC236}">
                <a16:creationId xmlns:a16="http://schemas.microsoft.com/office/drawing/2014/main" id="{1CFE4798-A87E-4731-9AB7-A5047AE916BD}"/>
              </a:ext>
            </a:extLst>
          </p:cNvPr>
          <p:cNvSpPr>
            <a:spLocks noGrp="1"/>
          </p:cNvSpPr>
          <p:nvPr>
            <p:ph type="sldNum" sz="quarter" idx="12"/>
          </p:nvPr>
        </p:nvSpPr>
        <p:spPr>
          <a:xfrm>
            <a:off x="1427163" y="6354763"/>
            <a:ext cx="2027237" cy="366712"/>
          </a:xfrm>
          <a:prstGeom prst="rect">
            <a:avLst/>
          </a:prstGeom>
        </p:spPr>
        <p:txBody>
          <a:bodyPr/>
          <a:lstStyle>
            <a:lvl1pPr>
              <a:defRPr>
                <a:solidFill>
                  <a:srgbClr val="464653"/>
                </a:solidFill>
              </a:defRPr>
            </a:lvl1pPr>
          </a:lstStyle>
          <a:p>
            <a:pPr>
              <a:defRPr/>
            </a:pPr>
            <a:fld id="{67E8EA95-CE27-4363-AAF6-A5F7EDBFEFF8}" type="slidenum">
              <a:rPr lang="zh-CN" altLang="en-US"/>
              <a:pPr>
                <a:defRPr/>
              </a:pPr>
              <a:t>‹#›</a:t>
            </a:fld>
            <a:endParaRPr lang="zh-CN" altLang="en-US"/>
          </a:p>
        </p:txBody>
      </p:sp>
    </p:spTree>
    <p:extLst>
      <p:ext uri="{BB962C8B-B14F-4D97-AF65-F5344CB8AC3E}">
        <p14:creationId xmlns:p14="http://schemas.microsoft.com/office/powerpoint/2010/main" val="2432506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2020/8/27</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extLst>
      <p:ext uri="{BB962C8B-B14F-4D97-AF65-F5344CB8AC3E}">
        <p14:creationId xmlns:p14="http://schemas.microsoft.com/office/powerpoint/2010/main" val="36716750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2438133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2"/>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294603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8" name="内容占位符 7"/>
          <p:cNvSpPr>
            <a:spLocks noGrp="1"/>
          </p:cNvSpPr>
          <p:nvPr>
            <p:ph sz="quarter" idx="1"/>
          </p:nvPr>
        </p:nvSpPr>
        <p:spPr>
          <a:xfrm>
            <a:off x="0" y="152401"/>
            <a:ext cx="12192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88948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2"/>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2613769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等腰三角形 5"/>
          <p:cNvSpPr>
            <a:spLocks noChangeAspect="1"/>
          </p:cNvSpPr>
          <p:nvPr/>
        </p:nvSpPr>
        <p:spPr>
          <a:xfrm rot="5400000">
            <a:off x="590616" y="6447425"/>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532757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2020/8/27</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6517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2020/8/27</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7527"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70712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2020/8/27</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5233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609600" y="1219200"/>
            <a:ext cx="5388864" cy="493776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6176264" y="1216152"/>
            <a:ext cx="5388864" cy="493776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a:extLst>
              <a:ext uri="{FF2B5EF4-FFF2-40B4-BE49-F238E27FC236}">
                <a16:creationId xmlns:a16="http://schemas.microsoft.com/office/drawing/2014/main" id="{6A83AACA-6AEA-4CB5-8EAA-349A8F1A0621}"/>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52BC2B4F-7535-4A81-9B81-D7E959FFA0ED}" type="datetimeFigureOut">
              <a:rPr lang="zh-CN" altLang="en-US"/>
              <a:pPr>
                <a:defRPr/>
              </a:pPr>
              <a:t>2020/8/27</a:t>
            </a:fld>
            <a:endParaRPr lang="zh-CN" altLang="en-US"/>
          </a:p>
        </p:txBody>
      </p:sp>
      <p:sp>
        <p:nvSpPr>
          <p:cNvPr id="6" name="页脚占位符 5">
            <a:extLst>
              <a:ext uri="{FF2B5EF4-FFF2-40B4-BE49-F238E27FC236}">
                <a16:creationId xmlns:a16="http://schemas.microsoft.com/office/drawing/2014/main" id="{E6A48A52-9FC0-45F5-B55F-51347305C663}"/>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7" name="灯片编号占位符 6">
            <a:extLst>
              <a:ext uri="{FF2B5EF4-FFF2-40B4-BE49-F238E27FC236}">
                <a16:creationId xmlns:a16="http://schemas.microsoft.com/office/drawing/2014/main" id="{60AD5CDF-7691-4FD2-9C47-B6660A63EA8E}"/>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D4604783-D553-4CEB-9457-E0EC8E4E8482}" type="slidenum">
              <a:rPr lang="zh-CN" altLang="en-US"/>
              <a:pPr>
                <a:defRPr/>
              </a:pPr>
              <a:t>‹#›</a:t>
            </a:fld>
            <a:endParaRPr lang="zh-CN" altLang="en-US"/>
          </a:p>
        </p:txBody>
      </p:sp>
    </p:spTree>
    <p:extLst>
      <p:ext uri="{BB962C8B-B14F-4D97-AF65-F5344CB8AC3E}">
        <p14:creationId xmlns:p14="http://schemas.microsoft.com/office/powerpoint/2010/main" val="3104643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2020/8/27</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7527"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5133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2553756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074085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2"/>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512076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8" name="内容占位符 7"/>
          <p:cNvSpPr>
            <a:spLocks noGrp="1"/>
          </p:cNvSpPr>
          <p:nvPr>
            <p:ph sz="quarter" idx="1"/>
          </p:nvPr>
        </p:nvSpPr>
        <p:spPr>
          <a:xfrm>
            <a:off x="0" y="152401"/>
            <a:ext cx="12192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2993557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2"/>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22825804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等腰三角形 5"/>
          <p:cNvSpPr>
            <a:spLocks noChangeAspect="1"/>
          </p:cNvSpPr>
          <p:nvPr/>
        </p:nvSpPr>
        <p:spPr>
          <a:xfrm rot="5400000">
            <a:off x="590616" y="6447425"/>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733076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2020/8/27</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9923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2020/8/27</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7527"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663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2020/8/27</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998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609600" y="1285875"/>
            <a:ext cx="5386917" cy="685800"/>
          </a:xfrm>
          <a:prstGeom prst="rect">
            <a:avLst/>
          </a:prstGeom>
          <a:noFill/>
          <a:ln>
            <a:noFill/>
          </a:ln>
        </p:spPr>
        <p:txBody>
          <a:bodyPr lIns="91440" anchor="b" anchorCtr="0">
            <a:noAutofit/>
          </a:bodyPr>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a:r>
              <a:rPr lang="zh-CN" altLang="en-US"/>
              <a:t>单击此处编辑母版文本样式</a:t>
            </a:r>
          </a:p>
        </p:txBody>
      </p:sp>
      <p:sp>
        <p:nvSpPr>
          <p:cNvPr id="4" name="文本占位符 3"/>
          <p:cNvSpPr>
            <a:spLocks noGrp="1"/>
          </p:cNvSpPr>
          <p:nvPr>
            <p:ph type="body" sz="half" idx="3"/>
          </p:nvPr>
        </p:nvSpPr>
        <p:spPr>
          <a:xfrm>
            <a:off x="6197608" y="1295400"/>
            <a:ext cx="5389033" cy="685800"/>
          </a:xfrm>
          <a:prstGeom prst="rect">
            <a:avLst/>
          </a:prstGeom>
          <a:noFill/>
          <a:ln>
            <a:noFill/>
          </a:ln>
        </p:spPr>
        <p:txBody>
          <a:bodyPr lIns="91440" anchor="b" anchorCtr="0"/>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a:r>
              <a:rPr lang="zh-CN" altLang="en-US"/>
              <a:t>单击此处编辑母版文本样式</a:t>
            </a:r>
          </a:p>
        </p:txBody>
      </p:sp>
      <p:sp>
        <p:nvSpPr>
          <p:cNvPr id="11" name="内容占位符 10"/>
          <p:cNvSpPr>
            <a:spLocks noGrp="1"/>
          </p:cNvSpPr>
          <p:nvPr>
            <p:ph sz="quarter" idx="2"/>
          </p:nvPr>
        </p:nvSpPr>
        <p:spPr>
          <a:xfrm>
            <a:off x="609600" y="2133600"/>
            <a:ext cx="5384800" cy="40386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6197600" y="2133600"/>
            <a:ext cx="5384800" cy="40386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a:extLst>
              <a:ext uri="{FF2B5EF4-FFF2-40B4-BE49-F238E27FC236}">
                <a16:creationId xmlns:a16="http://schemas.microsoft.com/office/drawing/2014/main" id="{348C9083-0EF3-4DD2-B849-442AFDEC72A3}"/>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8219FB0E-397C-43EC-AD61-5D063F1D3322}" type="datetimeFigureOut">
              <a:rPr lang="zh-CN" altLang="en-US"/>
              <a:pPr>
                <a:defRPr/>
              </a:pPr>
              <a:t>2020/8/27</a:t>
            </a:fld>
            <a:endParaRPr lang="zh-CN" altLang="en-US"/>
          </a:p>
        </p:txBody>
      </p:sp>
      <p:sp>
        <p:nvSpPr>
          <p:cNvPr id="8" name="页脚占位符 7">
            <a:extLst>
              <a:ext uri="{FF2B5EF4-FFF2-40B4-BE49-F238E27FC236}">
                <a16:creationId xmlns:a16="http://schemas.microsoft.com/office/drawing/2014/main" id="{1A6844DF-6601-4C46-BE6A-4A4A0A35B1D4}"/>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9" name="灯片编号占位符 8">
            <a:extLst>
              <a:ext uri="{FF2B5EF4-FFF2-40B4-BE49-F238E27FC236}">
                <a16:creationId xmlns:a16="http://schemas.microsoft.com/office/drawing/2014/main" id="{662568FB-F0F4-4457-8120-85470CD65284}"/>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9FCB5D32-8BC8-4D21-A5C2-3612EE8F99D0}" type="slidenum">
              <a:rPr lang="zh-CN" altLang="en-US"/>
              <a:pPr>
                <a:defRPr/>
              </a:pPr>
              <a:t>‹#›</a:t>
            </a:fld>
            <a:endParaRPr lang="zh-CN" altLang="en-US"/>
          </a:p>
        </p:txBody>
      </p:sp>
    </p:spTree>
    <p:extLst>
      <p:ext uri="{BB962C8B-B14F-4D97-AF65-F5344CB8AC3E}">
        <p14:creationId xmlns:p14="http://schemas.microsoft.com/office/powerpoint/2010/main" val="2171002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2020/8/27</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7527"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8854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3139675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510896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a:extLst>
              <a:ext uri="{FF2B5EF4-FFF2-40B4-BE49-F238E27FC236}">
                <a16:creationId xmlns:a16="http://schemas.microsoft.com/office/drawing/2014/main" id="{A4114FEF-CEFC-46F6-8CC3-9EC810B0D442}"/>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a:solidFill>
                <a:prstClr val="black"/>
              </a:solidFill>
            </a:endParaRPr>
          </a:p>
        </p:txBody>
      </p:sp>
      <p:sp>
        <p:nvSpPr>
          <p:cNvPr id="3" name="等腰三角形 2">
            <a:extLst>
              <a:ext uri="{FF2B5EF4-FFF2-40B4-BE49-F238E27FC236}">
                <a16:creationId xmlns:a16="http://schemas.microsoft.com/office/drawing/2014/main" id="{EE3FCBA9-D0A1-4135-9FAB-6E0E10C1FFBB}"/>
              </a:ext>
            </a:extLst>
          </p:cNvPr>
          <p:cNvSpPr>
            <a:spLocks noChangeAspect="1"/>
          </p:cNvSpPr>
          <p:nvPr/>
        </p:nvSpPr>
        <p:spPr>
          <a:xfrm rot="5400000">
            <a:off x="591344" y="6447631"/>
            <a:ext cx="190500"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4" name="日期占位符 1">
            <a:extLst>
              <a:ext uri="{FF2B5EF4-FFF2-40B4-BE49-F238E27FC236}">
                <a16:creationId xmlns:a16="http://schemas.microsoft.com/office/drawing/2014/main" id="{1228B362-C423-48CD-9745-AB83EFDB21DA}"/>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322239D2-DCDC-4941-812E-99D99D203334}" type="datetimeFigureOut">
              <a:rPr lang="zh-CN" altLang="en-US"/>
              <a:pPr>
                <a:defRPr/>
              </a:pPr>
              <a:t>2020/8/27</a:t>
            </a:fld>
            <a:endParaRPr lang="zh-CN" altLang="en-US"/>
          </a:p>
        </p:txBody>
      </p:sp>
      <p:sp>
        <p:nvSpPr>
          <p:cNvPr id="5" name="页脚占位符 2">
            <a:extLst>
              <a:ext uri="{FF2B5EF4-FFF2-40B4-BE49-F238E27FC236}">
                <a16:creationId xmlns:a16="http://schemas.microsoft.com/office/drawing/2014/main" id="{D2163A10-1908-4C61-9312-2B451DE83D10}"/>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6" name="灯片编号占位符 3">
            <a:extLst>
              <a:ext uri="{FF2B5EF4-FFF2-40B4-BE49-F238E27FC236}">
                <a16:creationId xmlns:a16="http://schemas.microsoft.com/office/drawing/2014/main" id="{EB1FC090-AD9A-40BA-8C90-89A10E1FAC4C}"/>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D12486ED-D3EB-412E-9C2E-BA3ED35E5D9D}" type="slidenum">
              <a:rPr lang="zh-CN" altLang="en-US"/>
              <a:pPr>
                <a:defRPr/>
              </a:pPr>
              <a:t>‹#›</a:t>
            </a:fld>
            <a:endParaRPr lang="zh-CN" altLang="en-US"/>
          </a:p>
        </p:txBody>
      </p:sp>
    </p:spTree>
    <p:extLst>
      <p:ext uri="{BB962C8B-B14F-4D97-AF65-F5344CB8AC3E}">
        <p14:creationId xmlns:p14="http://schemas.microsoft.com/office/powerpoint/2010/main" val="216085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a:extLst>
              <a:ext uri="{FF2B5EF4-FFF2-40B4-BE49-F238E27FC236}">
                <a16:creationId xmlns:a16="http://schemas.microsoft.com/office/drawing/2014/main" id="{B4A1CD7E-CCE4-440F-96FA-75D41B4B07A2}"/>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a:solidFill>
                <a:prstClr val="black"/>
              </a:solidFill>
            </a:endParaRPr>
          </a:p>
        </p:txBody>
      </p:sp>
      <p:sp>
        <p:nvSpPr>
          <p:cNvPr id="6" name="直接连接符 5">
            <a:extLst>
              <a:ext uri="{FF2B5EF4-FFF2-40B4-BE49-F238E27FC236}">
                <a16:creationId xmlns:a16="http://schemas.microsoft.com/office/drawing/2014/main" id="{E09F2C13-4DF4-4733-956F-846179D659ED}"/>
              </a:ext>
            </a:extLst>
          </p:cNvPr>
          <p:cNvSpPr>
            <a:spLocks noChangeShapeType="1"/>
          </p:cNvSpPr>
          <p:nvPr/>
        </p:nvSpPr>
        <p:spPr bwMode="auto">
          <a:xfrm rot="5400000">
            <a:off x="5219700" y="3324226"/>
            <a:ext cx="6035675"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dirty="0">
              <a:solidFill>
                <a:prstClr val="black"/>
              </a:solidFill>
            </a:endParaRPr>
          </a:p>
        </p:txBody>
      </p:sp>
      <p:sp>
        <p:nvSpPr>
          <p:cNvPr id="7" name="等腰三角形 6">
            <a:extLst>
              <a:ext uri="{FF2B5EF4-FFF2-40B4-BE49-F238E27FC236}">
                <a16:creationId xmlns:a16="http://schemas.microsoft.com/office/drawing/2014/main" id="{D82EF318-2D85-40FC-A4A6-D46348F057B2}"/>
              </a:ext>
            </a:extLst>
          </p:cNvPr>
          <p:cNvSpPr>
            <a:spLocks noChangeAspect="1"/>
          </p:cNvSpPr>
          <p:nvPr/>
        </p:nvSpPr>
        <p:spPr>
          <a:xfrm rot="5400000">
            <a:off x="591344" y="6447631"/>
            <a:ext cx="190500"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 name="标题 1"/>
          <p:cNvSpPr>
            <a:spLocks noGrp="1"/>
          </p:cNvSpPr>
          <p:nvPr>
            <p:ph type="title"/>
          </p:nvPr>
        </p:nvSpPr>
        <p:spPr>
          <a:xfrm>
            <a:off x="8432800" y="304800"/>
            <a:ext cx="3352800" cy="838200"/>
          </a:xfrm>
          <a:prstGeom prst="rect">
            <a:avLst/>
          </a:prstGeom>
        </p:spPr>
        <p:txBody>
          <a:bodyPr anchor="b" anchorCtr="0">
            <a:noAutofit/>
          </a:bodyPr>
          <a:lstStyle>
            <a:lvl1pPr algn="l">
              <a:buNone/>
              <a:defRPr sz="15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8432800" y="1219203"/>
            <a:ext cx="3352800" cy="4843463"/>
          </a:xfrm>
          <a:prstGeom prst="rect">
            <a:avLst/>
          </a:prstGeom>
        </p:spPr>
        <p:txBody>
          <a:bodyPr/>
          <a:lstStyle>
            <a:lvl1pPr marL="0" indent="0">
              <a:lnSpc>
                <a:spcPts val="1650"/>
              </a:lnSpc>
              <a:spcAft>
                <a:spcPts val="750"/>
              </a:spcAft>
              <a:buNone/>
              <a:defRPr sz="1200">
                <a:solidFill>
                  <a:schemeClr val="tx2"/>
                </a:solidFill>
              </a:defRPr>
            </a:lvl1pPr>
            <a:lvl2pPr>
              <a:buNone/>
              <a:defRPr sz="900"/>
            </a:lvl2pPr>
            <a:lvl3pPr>
              <a:buNone/>
              <a:defRPr sz="750"/>
            </a:lvl3pPr>
            <a:lvl4pPr>
              <a:buNone/>
              <a:defRPr sz="675"/>
            </a:lvl4pPr>
            <a:lvl5pPr>
              <a:buNone/>
              <a:defRPr sz="675"/>
            </a:lvl5pPr>
          </a:lstStyle>
          <a:p>
            <a:pPr lvl="0"/>
            <a:r>
              <a:rPr lang="zh-CN" altLang="en-US"/>
              <a:t>单击此处编辑母版文本样式</a:t>
            </a:r>
          </a:p>
        </p:txBody>
      </p:sp>
      <p:sp>
        <p:nvSpPr>
          <p:cNvPr id="12" name="内容占位符 11"/>
          <p:cNvSpPr>
            <a:spLocks noGrp="1"/>
          </p:cNvSpPr>
          <p:nvPr>
            <p:ph sz="quarter" idx="1"/>
          </p:nvPr>
        </p:nvSpPr>
        <p:spPr>
          <a:xfrm>
            <a:off x="406400" y="304800"/>
            <a:ext cx="7620000" cy="57150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a:extLst>
              <a:ext uri="{FF2B5EF4-FFF2-40B4-BE49-F238E27FC236}">
                <a16:creationId xmlns:a16="http://schemas.microsoft.com/office/drawing/2014/main" id="{0D8FA5C3-100F-4760-98DA-BEBF593BD479}"/>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8CF1D916-0712-45B1-86F0-8998CE006B7F}" type="datetimeFigureOut">
              <a:rPr lang="zh-CN" altLang="en-US"/>
              <a:pPr>
                <a:defRPr/>
              </a:pPr>
              <a:t>2020/8/27</a:t>
            </a:fld>
            <a:endParaRPr lang="zh-CN" altLang="en-US"/>
          </a:p>
        </p:txBody>
      </p:sp>
      <p:sp>
        <p:nvSpPr>
          <p:cNvPr id="9" name="页脚占位符 5">
            <a:extLst>
              <a:ext uri="{FF2B5EF4-FFF2-40B4-BE49-F238E27FC236}">
                <a16:creationId xmlns:a16="http://schemas.microsoft.com/office/drawing/2014/main" id="{0ED18520-FF8D-4022-96EF-1EF7E0FA82B4}"/>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10" name="灯片编号占位符 6">
            <a:extLst>
              <a:ext uri="{FF2B5EF4-FFF2-40B4-BE49-F238E27FC236}">
                <a16:creationId xmlns:a16="http://schemas.microsoft.com/office/drawing/2014/main" id="{45349BFB-CC24-4D4D-8592-88092CD40B56}"/>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C158B776-65BF-4A09-AF0F-F84E81079D68}" type="slidenum">
              <a:rPr lang="zh-CN" altLang="en-US"/>
              <a:pPr>
                <a:defRPr/>
              </a:pPr>
              <a:t>‹#›</a:t>
            </a:fld>
            <a:endParaRPr lang="zh-CN" altLang="en-US"/>
          </a:p>
        </p:txBody>
      </p:sp>
    </p:spTree>
    <p:extLst>
      <p:ext uri="{BB962C8B-B14F-4D97-AF65-F5344CB8AC3E}">
        <p14:creationId xmlns:p14="http://schemas.microsoft.com/office/powerpoint/2010/main" val="113426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a:extLst>
              <a:ext uri="{FF2B5EF4-FFF2-40B4-BE49-F238E27FC236}">
                <a16:creationId xmlns:a16="http://schemas.microsoft.com/office/drawing/2014/main" id="{3B1FA26B-A9A4-4A43-A8AA-DCA611277B3E}"/>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a:solidFill>
                <a:prstClr val="black"/>
              </a:solidFill>
            </a:endParaRPr>
          </a:p>
        </p:txBody>
      </p:sp>
      <p:sp>
        <p:nvSpPr>
          <p:cNvPr id="6" name="等腰三角形 5">
            <a:extLst>
              <a:ext uri="{FF2B5EF4-FFF2-40B4-BE49-F238E27FC236}">
                <a16:creationId xmlns:a16="http://schemas.microsoft.com/office/drawing/2014/main" id="{E8DE039A-80FE-48DD-A2CF-3D00C899F94B}"/>
              </a:ext>
            </a:extLst>
          </p:cNvPr>
          <p:cNvSpPr>
            <a:spLocks noChangeAspect="1"/>
          </p:cNvSpPr>
          <p:nvPr/>
        </p:nvSpPr>
        <p:spPr>
          <a:xfrm rot="5400000">
            <a:off x="591344" y="6447631"/>
            <a:ext cx="190500"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矩形 6">
            <a:extLst>
              <a:ext uri="{FF2B5EF4-FFF2-40B4-BE49-F238E27FC236}">
                <a16:creationId xmlns:a16="http://schemas.microsoft.com/office/drawing/2014/main" id="{BF98688F-7D86-48EB-B3F5-2FA17356CA12}"/>
              </a:ext>
            </a:extLst>
          </p:cNvPr>
          <p:cNvSpPr/>
          <p:nvPr/>
        </p:nvSpPr>
        <p:spPr>
          <a:xfrm>
            <a:off x="609600" y="500063"/>
            <a:ext cx="244475"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 name="标题 1"/>
          <p:cNvSpPr>
            <a:spLocks noGrp="1"/>
          </p:cNvSpPr>
          <p:nvPr>
            <p:ph type="title"/>
          </p:nvPr>
        </p:nvSpPr>
        <p:spPr>
          <a:xfrm>
            <a:off x="609600" y="500856"/>
            <a:ext cx="10972800" cy="674688"/>
          </a:xfrm>
          <a:prstGeom prst="rect">
            <a:avLst/>
          </a:prstGeom>
          <a:ln>
            <a:solidFill>
              <a:schemeClr val="accent1"/>
            </a:solidFill>
          </a:ln>
        </p:spPr>
        <p:txBody>
          <a:bodyPr lIns="274320" anchor="ctr"/>
          <a:lstStyle>
            <a:lvl1pPr algn="r">
              <a:buNone/>
              <a:defRPr sz="15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609600" y="1905000"/>
            <a:ext cx="10972800" cy="4270248"/>
          </a:xfrm>
          <a:prstGeom prst="rect">
            <a:avLst/>
          </a:prstGeom>
          <a:solidFill>
            <a:schemeClr val="tx1">
              <a:shade val="50000"/>
            </a:schemeClr>
          </a:solidFill>
          <a:ln>
            <a:noFill/>
          </a:ln>
          <a:effectLst/>
        </p:spPr>
        <p:txBody>
          <a:bodyPr/>
          <a:lstStyle>
            <a:lvl1pPr marL="0" indent="0">
              <a:spcBef>
                <a:spcPts val="450"/>
              </a:spcBef>
              <a:buNone/>
              <a:defRPr sz="24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609600" y="1219200"/>
            <a:ext cx="10972800" cy="533400"/>
          </a:xfrm>
          <a:prstGeom prst="rect">
            <a:avLst/>
          </a:prstGeom>
        </p:spPr>
        <p:txBody>
          <a:bodyPr anchor="ctr" anchorCtr="0"/>
          <a:lstStyle>
            <a:lvl1pPr marL="0" indent="0" algn="l">
              <a:buFontTx/>
              <a:buNone/>
              <a:defRPr sz="1050"/>
            </a:lvl1pPr>
            <a:lvl2pPr>
              <a:defRPr sz="900"/>
            </a:lvl2pPr>
            <a:lvl3pPr>
              <a:defRPr sz="750"/>
            </a:lvl3pPr>
            <a:lvl4pPr>
              <a:defRPr sz="675"/>
            </a:lvl4pPr>
            <a:lvl5pPr>
              <a:defRPr sz="675"/>
            </a:lvl5pPr>
          </a:lstStyle>
          <a:p>
            <a:pPr lvl="0"/>
            <a:r>
              <a:rPr lang="zh-CN" altLang="en-US"/>
              <a:t>单击此处编辑母版文本样式</a:t>
            </a:r>
          </a:p>
        </p:txBody>
      </p:sp>
      <p:sp>
        <p:nvSpPr>
          <p:cNvPr id="8" name="日期占位符 4">
            <a:extLst>
              <a:ext uri="{FF2B5EF4-FFF2-40B4-BE49-F238E27FC236}">
                <a16:creationId xmlns:a16="http://schemas.microsoft.com/office/drawing/2014/main" id="{50B4F348-70C6-4D39-AF43-A567EBD39E1E}"/>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60BEA197-B3D2-4043-AB5D-710F1358B26A}" type="datetimeFigureOut">
              <a:rPr lang="zh-CN" altLang="en-US"/>
              <a:pPr>
                <a:defRPr/>
              </a:pPr>
              <a:t>2020/8/27</a:t>
            </a:fld>
            <a:endParaRPr lang="zh-CN" altLang="en-US"/>
          </a:p>
        </p:txBody>
      </p:sp>
      <p:sp>
        <p:nvSpPr>
          <p:cNvPr id="9" name="页脚占位符 5">
            <a:extLst>
              <a:ext uri="{FF2B5EF4-FFF2-40B4-BE49-F238E27FC236}">
                <a16:creationId xmlns:a16="http://schemas.microsoft.com/office/drawing/2014/main" id="{C7E86AC0-CA5E-42DF-8936-215A49786DD8}"/>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10" name="灯片编号占位符 6">
            <a:extLst>
              <a:ext uri="{FF2B5EF4-FFF2-40B4-BE49-F238E27FC236}">
                <a16:creationId xmlns:a16="http://schemas.microsoft.com/office/drawing/2014/main" id="{AA642670-3A23-4E99-AA5D-492617FCAA91}"/>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72B2C20A-BD33-4FC6-9305-40F7B2AF1B78}" type="slidenum">
              <a:rPr lang="zh-CN" altLang="en-US"/>
              <a:pPr>
                <a:defRPr/>
              </a:pPr>
              <a:t>‹#›</a:t>
            </a:fld>
            <a:endParaRPr lang="zh-CN" altLang="en-US"/>
          </a:p>
        </p:txBody>
      </p:sp>
    </p:spTree>
    <p:extLst>
      <p:ext uri="{BB962C8B-B14F-4D97-AF65-F5344CB8AC3E}">
        <p14:creationId xmlns:p14="http://schemas.microsoft.com/office/powerpoint/2010/main" val="103608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7.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7.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4.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3"/>
          <a:srcRect/>
          <a:stretch>
            <a:fillRect/>
          </a:stretch>
        </a:blipFill>
        <a:effectLst/>
      </p:bgPr>
    </p:bg>
    <p:spTree>
      <p:nvGrpSpPr>
        <p:cNvPr id="1" name=""/>
        <p:cNvGrpSpPr/>
        <p:nvPr/>
      </p:nvGrpSpPr>
      <p:grpSpPr>
        <a:xfrm>
          <a:off x="0" y="0"/>
          <a:ext cx="0" cy="0"/>
          <a:chOff x="0" y="0"/>
          <a:chExt cx="0" cy="0"/>
        </a:xfrm>
      </p:grpSpPr>
      <p:cxnSp>
        <p:nvCxnSpPr>
          <p:cNvPr id="19" name="直接连接符 18">
            <a:extLst>
              <a:ext uri="{FF2B5EF4-FFF2-40B4-BE49-F238E27FC236}">
                <a16:creationId xmlns:a16="http://schemas.microsoft.com/office/drawing/2014/main" id="{CCC9A2AC-8422-4C24-ACC9-642B787AF83D}"/>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027" name="组合 11">
            <a:extLst>
              <a:ext uri="{FF2B5EF4-FFF2-40B4-BE49-F238E27FC236}">
                <a16:creationId xmlns:a16="http://schemas.microsoft.com/office/drawing/2014/main" id="{E813399D-C766-478D-B0B2-5C3DDAE5D4C7}"/>
              </a:ext>
            </a:extLst>
          </p:cNvPr>
          <p:cNvGrpSpPr>
            <a:grpSpLocks/>
          </p:cNvGrpSpPr>
          <p:nvPr userDrawn="1"/>
        </p:nvGrpSpPr>
        <p:grpSpPr bwMode="auto">
          <a:xfrm>
            <a:off x="0" y="6372225"/>
            <a:ext cx="12193588" cy="596900"/>
            <a:chOff x="-670" y="6372000"/>
            <a:chExt cx="12192892" cy="597648"/>
          </a:xfrm>
        </p:grpSpPr>
        <p:sp>
          <p:nvSpPr>
            <p:cNvPr id="21" name="矩形 20">
              <a:extLst>
                <a:ext uri="{FF2B5EF4-FFF2-40B4-BE49-F238E27FC236}">
                  <a16:creationId xmlns:a16="http://schemas.microsoft.com/office/drawing/2014/main" id="{738E3B85-E5A3-43B9-8D14-5E66C6C33AF9}"/>
                </a:ext>
              </a:extLst>
            </p:cNvPr>
            <p:cNvSpPr/>
            <p:nvPr/>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24" name="矩形 23">
              <a:extLst>
                <a:ext uri="{FF2B5EF4-FFF2-40B4-BE49-F238E27FC236}">
                  <a16:creationId xmlns:a16="http://schemas.microsoft.com/office/drawing/2014/main" id="{EDE325AB-E526-47C2-A352-1152BF4551C3}"/>
                </a:ext>
              </a:extLst>
            </p:cNvPr>
            <p:cNvSpPr/>
            <p:nvPr/>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1030" name="标题 1">
              <a:extLst>
                <a:ext uri="{FF2B5EF4-FFF2-40B4-BE49-F238E27FC236}">
                  <a16:creationId xmlns:a16="http://schemas.microsoft.com/office/drawing/2014/main" id="{15DFC66C-8856-4055-925A-14C1DAD222CE}"/>
                </a:ext>
              </a:extLst>
            </p:cNvPr>
            <p:cNvSpPr txBox="1">
              <a:spLocks noChangeArrowheads="1"/>
            </p:cNvSpPr>
            <p:nvPr/>
          </p:nvSpPr>
          <p:spPr bwMode="auto">
            <a:xfrm>
              <a:off x="7823671" y="6475317"/>
              <a:ext cx="3979635" cy="494331"/>
            </a:xfrm>
            <a:prstGeom prst="rect">
              <a:avLst/>
            </a:prstGeom>
            <a:noFill/>
            <a:ln>
              <a:noFill/>
            </a:ln>
          </p:spPr>
          <p:txBody>
            <a:bodyPr wrap="none" lIns="0" tIns="0" rIns="0" bIns="0"/>
            <a:lstStyle>
              <a:lvl1pPr defTabSz="684213">
                <a:defRPr sz="2000">
                  <a:solidFill>
                    <a:schemeClr val="tx1"/>
                  </a:solidFill>
                  <a:latin typeface="Arial" panose="020B0604020202020204" pitchFamily="34" charset="0"/>
                  <a:ea typeface="宋体" panose="02010600030101010101" pitchFamily="2" charset="-122"/>
                </a:defRPr>
              </a:lvl1pPr>
              <a:lvl2pPr marL="742950" indent="-285750" defTabSz="684213">
                <a:defRPr sz="2000">
                  <a:solidFill>
                    <a:schemeClr val="tx1"/>
                  </a:solidFill>
                  <a:latin typeface="Arial" panose="020B0604020202020204" pitchFamily="34" charset="0"/>
                  <a:ea typeface="宋体" panose="02010600030101010101" pitchFamily="2" charset="-122"/>
                </a:defRPr>
              </a:lvl2pPr>
              <a:lvl3pPr marL="1143000" indent="-228600" defTabSz="684213">
                <a:defRPr sz="2000">
                  <a:solidFill>
                    <a:schemeClr val="tx1"/>
                  </a:solidFill>
                  <a:latin typeface="Arial" panose="020B0604020202020204" pitchFamily="34" charset="0"/>
                  <a:ea typeface="宋体" panose="02010600030101010101" pitchFamily="2" charset="-122"/>
                </a:defRPr>
              </a:lvl3pPr>
              <a:lvl4pPr marL="1600200" indent="-228600" defTabSz="684213">
                <a:defRPr sz="2000">
                  <a:solidFill>
                    <a:schemeClr val="tx1"/>
                  </a:solidFill>
                  <a:latin typeface="Arial" panose="020B0604020202020204" pitchFamily="34" charset="0"/>
                  <a:ea typeface="宋体" panose="02010600030101010101" pitchFamily="2" charset="-122"/>
                </a:defRPr>
              </a:lvl4pPr>
              <a:lvl5pPr marL="2057400" indent="-228600" defTabSz="684213">
                <a:defRPr sz="2000">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defRPr/>
              </a:pPr>
              <a:r>
                <a:rPr lang="en-US" altLang="zh-CN" sz="2200" b="1">
                  <a:solidFill>
                    <a:srgbClr val="FFFFFF"/>
                  </a:solidFill>
                  <a:ea typeface="微软雅黑" panose="020B0503020204020204" pitchFamily="34" charset="-122"/>
                  <a:cs typeface="Arial" panose="020B0604020202020204" pitchFamily="34" charset="0"/>
                </a:rPr>
                <a:t>HuodongYouxiang@gmail.com</a:t>
              </a:r>
              <a:endParaRPr lang="zh-CN" altLang="en-US" sz="2200" b="1">
                <a:solidFill>
                  <a:srgbClr val="FFFFFF"/>
                </a:solidFill>
                <a:ea typeface="微软雅黑" panose="020B0503020204020204" pitchFamily="34" charset="-122"/>
                <a:cs typeface="Arial" panose="020B0604020202020204" pitchFamily="34" charset="0"/>
              </a:endParaRPr>
            </a:p>
          </p:txBody>
        </p:sp>
        <p:sp>
          <p:nvSpPr>
            <p:cNvPr id="26"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lvl1pPr defTabSz="684213">
                <a:defRPr>
                  <a:solidFill>
                    <a:schemeClr val="tx1"/>
                  </a:solidFill>
                  <a:latin typeface="Arial" panose="020B0604020202020204" pitchFamily="34" charset="0"/>
                  <a:ea typeface="宋体" panose="02010600030101010101" pitchFamily="2" charset="-122"/>
                </a:defRPr>
              </a:lvl1pPr>
              <a:lvl2pPr marL="742950" indent="-285750" defTabSz="684213">
                <a:defRPr>
                  <a:solidFill>
                    <a:schemeClr val="tx1"/>
                  </a:solidFill>
                  <a:latin typeface="Arial" panose="020B0604020202020204" pitchFamily="34" charset="0"/>
                  <a:ea typeface="宋体" panose="02010600030101010101" pitchFamily="2" charset="-122"/>
                </a:defRPr>
              </a:lvl2pPr>
              <a:lvl3pPr marL="1143000" indent="-228600" defTabSz="684213">
                <a:defRPr>
                  <a:solidFill>
                    <a:schemeClr val="tx1"/>
                  </a:solidFill>
                  <a:latin typeface="Arial" panose="020B0604020202020204" pitchFamily="34" charset="0"/>
                  <a:ea typeface="宋体" panose="02010600030101010101" pitchFamily="2" charset="-122"/>
                </a:defRPr>
              </a:lvl3pPr>
              <a:lvl4pPr marL="1600200" indent="-228600" defTabSz="684213">
                <a:defRPr>
                  <a:solidFill>
                    <a:schemeClr val="tx1"/>
                  </a:solidFill>
                  <a:latin typeface="Arial" panose="020B0604020202020204" pitchFamily="34" charset="0"/>
                  <a:ea typeface="宋体" panose="02010600030101010101" pitchFamily="2" charset="-122"/>
                </a:defRPr>
              </a:lvl4pPr>
              <a:lvl5pPr marL="2057400" indent="-228600" defTabSz="684213">
                <a:defRPr>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000" b="1" dirty="0">
                  <a:solidFill>
                    <a:prstClr val="white"/>
                  </a:solidFill>
                  <a:latin typeface="微软雅黑" panose="020B0503020204020204" pitchFamily="34" charset="-122"/>
                  <a:ea typeface="微软雅黑" panose="020B0503020204020204" pitchFamily="34" charset="-122"/>
                </a:rPr>
                <a:t>地球的年龄</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327341937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3" r:id="rId17"/>
    <p:sldLayoutId id="2147483844" r:id="rId18"/>
    <p:sldLayoutId id="2147483840" r:id="rId19"/>
    <p:sldLayoutId id="2147483841" r:id="rId20"/>
    <p:sldLayoutId id="2147483842" r:id="rId21"/>
  </p:sldLayoutIdLst>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9pPr>
    </p:titleStyle>
    <p:bodyStyle>
      <a:lvl1pPr marL="204788" indent="-204788" algn="l" rtl="0" eaLnBrk="0" fontAlgn="base" hangingPunct="0">
        <a:spcBef>
          <a:spcPts val="450"/>
        </a:spcBef>
        <a:spcAft>
          <a:spcPct val="0"/>
        </a:spcAft>
        <a:buClr>
          <a:schemeClr val="accent1"/>
        </a:buClr>
        <a:buSzPct val="76000"/>
        <a:defRPr sz="1900" kern="1200">
          <a:solidFill>
            <a:schemeClr val="tx1"/>
          </a:solidFill>
          <a:latin typeface="+mn-lt"/>
          <a:ea typeface="+mn-ea"/>
          <a:cs typeface="+mn-cs"/>
        </a:defRPr>
      </a:lvl1pPr>
      <a:lvl2pPr marL="411163" indent="-204788" algn="l" rtl="0" eaLnBrk="0" fontAlgn="base" hangingPunct="0">
        <a:spcBef>
          <a:spcPts val="375"/>
        </a:spcBef>
        <a:spcAft>
          <a:spcPct val="0"/>
        </a:spcAft>
        <a:buClr>
          <a:schemeClr val="accent2"/>
        </a:buClr>
        <a:buSzPct val="76000"/>
        <a:defRPr sz="1700" kern="1200">
          <a:solidFill>
            <a:schemeClr val="tx2"/>
          </a:solidFill>
          <a:latin typeface="+mn-lt"/>
          <a:ea typeface="+mn-ea"/>
          <a:cs typeface="+mn-cs"/>
        </a:defRPr>
      </a:lvl2pPr>
      <a:lvl3pPr marL="615950" indent="-171450" algn="l" rtl="0" eaLnBrk="0" fontAlgn="base" hangingPunct="0">
        <a:spcBef>
          <a:spcPts val="375"/>
        </a:spcBef>
        <a:spcAft>
          <a:spcPct val="0"/>
        </a:spcAft>
        <a:buClr>
          <a:srgbClr val="BCBCBC"/>
        </a:buClr>
        <a:buSzPct val="76000"/>
        <a:defRPr sz="1500" kern="1200">
          <a:solidFill>
            <a:schemeClr val="tx1"/>
          </a:solidFill>
          <a:latin typeface="+mn-lt"/>
          <a:ea typeface="+mn-ea"/>
          <a:cs typeface="+mn-cs"/>
        </a:defRPr>
      </a:lvl3pPr>
      <a:lvl4pPr marL="822325" indent="-171450" algn="l" rtl="0" eaLnBrk="0" fontAlgn="base" hangingPunct="0">
        <a:spcBef>
          <a:spcPts val="300"/>
        </a:spcBef>
        <a:spcAft>
          <a:spcPct val="0"/>
        </a:spcAft>
        <a:buClr>
          <a:srgbClr val="8BA2B4"/>
        </a:buClr>
        <a:buSzPct val="70000"/>
        <a:defRPr sz="1300" kern="1200">
          <a:solidFill>
            <a:schemeClr val="tx1"/>
          </a:solidFill>
          <a:latin typeface="+mn-lt"/>
          <a:ea typeface="+mn-ea"/>
          <a:cs typeface="+mn-cs"/>
        </a:defRPr>
      </a:lvl4pPr>
      <a:lvl5pPr marL="1028700" indent="-171450" algn="l" rtl="0" eaLnBrk="0" fontAlgn="base" hangingPunct="0">
        <a:spcBef>
          <a:spcPts val="225"/>
        </a:spcBef>
        <a:spcAft>
          <a:spcPct val="0"/>
        </a:spcAft>
        <a:buClr>
          <a:schemeClr val="accent2"/>
        </a:buClr>
        <a:buSzPct val="70000"/>
        <a:defRPr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933529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710" r:id="rId14"/>
    <p:sldLayoutId id="2147483711" r:id="rId15"/>
    <p:sldLayoutId id="2147483712" r:id="rId16"/>
    <p:sldLayoutId id="2147483713" r:id="rId17"/>
    <p:sldLayoutId id="2147483741" r:id="rId18"/>
    <p:sldLayoutId id="2147483742" r:id="rId19"/>
    <p:sldLayoutId id="2147483821" r:id="rId20"/>
    <p:sldLayoutId id="214748382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642966"/>
            <a:ext cx="109728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0" name="等腰三角形 9"/>
          <p:cNvSpPr>
            <a:spLocks noChangeAspect="1"/>
          </p:cNvSpPr>
          <p:nvPr/>
        </p:nvSpPr>
        <p:spPr>
          <a:xfrm rot="5400000">
            <a:off x="590616" y="6447425"/>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cxnSp>
        <p:nvCxnSpPr>
          <p:cNvPr id="11" name="直接连接符 10"/>
          <p:cNvCxnSpPr/>
          <p:nvPr/>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1" y="6372001"/>
            <a:ext cx="12193116"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21759569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642966"/>
            <a:ext cx="109728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0" name="等腰三角形 9"/>
          <p:cNvSpPr>
            <a:spLocks noChangeAspect="1"/>
          </p:cNvSpPr>
          <p:nvPr/>
        </p:nvSpPr>
        <p:spPr>
          <a:xfrm rot="5400000">
            <a:off x="590616" y="6447425"/>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cxnSp>
        <p:nvCxnSpPr>
          <p:cNvPr id="11" name="直接连接符 10"/>
          <p:cNvCxnSpPr/>
          <p:nvPr/>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1" y="6372001"/>
            <a:ext cx="12193116"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226517077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hk/url?sa=i&amp;rct=j&amp;q=&amp;esrc=s&amp;source=images&amp;cd=&amp;cad=rja&amp;uact=8&amp;docid=kYljxxu9JDvMyM&amp;tbnid=DT1CUaGeM7ncSM:&amp;ved=0CAYQjRw&amp;url=http://www.sott.net/article/252719-Earths-magnetic-field-made-quick-flip-flop&amp;ei=BackU5HrD6T_iAepj4GIBg&amp;psig=AFQjCNFgK4V07S5Xesgnp3KwebwtfLUD_A&amp;ust=1394997328123152"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55.jp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1">
            <a:extLst>
              <a:ext uri="{FF2B5EF4-FFF2-40B4-BE49-F238E27FC236}">
                <a16:creationId xmlns:a16="http://schemas.microsoft.com/office/drawing/2014/main" id="{67CBA81C-A074-42B9-A23C-457317D1F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9600"/>
            <a:ext cx="12192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a:extLst>
              <a:ext uri="{FF2B5EF4-FFF2-40B4-BE49-F238E27FC236}">
                <a16:creationId xmlns:a16="http://schemas.microsoft.com/office/drawing/2014/main" id="{51C338DE-8576-4BF8-9722-70E97FB8AA98}"/>
              </a:ext>
            </a:extLst>
          </p:cNvPr>
          <p:cNvSpPr>
            <a:spLocks noChangeArrowheads="1"/>
          </p:cNvSpPr>
          <p:nvPr/>
        </p:nvSpPr>
        <p:spPr bwMode="auto">
          <a:xfrm>
            <a:off x="-1588" y="1879600"/>
            <a:ext cx="12199938" cy="46038"/>
          </a:xfrm>
          <a:prstGeom prst="rect">
            <a:avLst/>
          </a:prstGeom>
          <a:solidFill>
            <a:srgbClr val="C2C2C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350">
              <a:solidFill>
                <a:prstClr val="black"/>
              </a:solidFill>
            </a:endParaRPr>
          </a:p>
        </p:txBody>
      </p:sp>
      <p:sp>
        <p:nvSpPr>
          <p:cNvPr id="14" name="Rectangle 5">
            <a:extLst>
              <a:ext uri="{FF2B5EF4-FFF2-40B4-BE49-F238E27FC236}">
                <a16:creationId xmlns:a16="http://schemas.microsoft.com/office/drawing/2014/main" id="{6BE25BD5-B153-4D22-9D3E-5945A1E0C4C5}"/>
              </a:ext>
            </a:extLst>
          </p:cNvPr>
          <p:cNvSpPr>
            <a:spLocks noChangeArrowheads="1"/>
          </p:cNvSpPr>
          <p:nvPr/>
        </p:nvSpPr>
        <p:spPr bwMode="auto">
          <a:xfrm>
            <a:off x="-6350" y="5273675"/>
            <a:ext cx="12199938" cy="88900"/>
          </a:xfrm>
          <a:prstGeom prst="rect">
            <a:avLst/>
          </a:prstGeom>
          <a:solidFill>
            <a:srgbClr val="C2C2C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350">
              <a:solidFill>
                <a:prstClr val="black"/>
              </a:solidFill>
            </a:endParaRPr>
          </a:p>
        </p:txBody>
      </p:sp>
      <p:sp>
        <p:nvSpPr>
          <p:cNvPr id="20485" name="Rectangle 3">
            <a:extLst>
              <a:ext uri="{FF2B5EF4-FFF2-40B4-BE49-F238E27FC236}">
                <a16:creationId xmlns:a16="http://schemas.microsoft.com/office/drawing/2014/main" id="{19CB052A-9CE5-403E-83FE-186A9FB5B685}"/>
              </a:ext>
            </a:extLst>
          </p:cNvPr>
          <p:cNvSpPr txBox="1">
            <a:spLocks noChangeArrowheads="1"/>
          </p:cNvSpPr>
          <p:nvPr/>
        </p:nvSpPr>
        <p:spPr bwMode="auto">
          <a:xfrm>
            <a:off x="2063553" y="3322638"/>
            <a:ext cx="82089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88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年轻地球的证据</a:t>
            </a:r>
          </a:p>
        </p:txBody>
      </p:sp>
      <p:grpSp>
        <p:nvGrpSpPr>
          <p:cNvPr id="20486" name="组合 26">
            <a:extLst>
              <a:ext uri="{FF2B5EF4-FFF2-40B4-BE49-F238E27FC236}">
                <a16:creationId xmlns:a16="http://schemas.microsoft.com/office/drawing/2014/main" id="{4E6C14C5-69AD-4CBF-83F1-D5836832A23C}"/>
              </a:ext>
            </a:extLst>
          </p:cNvPr>
          <p:cNvGrpSpPr>
            <a:grpSpLocks/>
          </p:cNvGrpSpPr>
          <p:nvPr/>
        </p:nvGrpSpPr>
        <p:grpSpPr bwMode="auto">
          <a:xfrm>
            <a:off x="4305300" y="1068388"/>
            <a:ext cx="3575050" cy="525462"/>
            <a:chOff x="3344264" y="5445224"/>
            <a:chExt cx="2457272" cy="599073"/>
          </a:xfrm>
        </p:grpSpPr>
        <p:sp>
          <p:nvSpPr>
            <p:cNvPr id="28" name="圆角矩形 59">
              <a:extLst>
                <a:ext uri="{FF2B5EF4-FFF2-40B4-BE49-F238E27FC236}">
                  <a16:creationId xmlns:a16="http://schemas.microsoft.com/office/drawing/2014/main" id="{F73618F3-F307-4EEF-A48F-3F380D9C5B39}"/>
                </a:ext>
              </a:extLst>
            </p:cNvPr>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z="1350">
                <a:solidFill>
                  <a:srgbClr val="21A3D0"/>
                </a:solidFill>
              </a:endParaRPr>
            </a:p>
          </p:txBody>
        </p:sp>
        <p:sp>
          <p:nvSpPr>
            <p:cNvPr id="29" name="TextBox 55">
              <a:extLst>
                <a:ext uri="{FF2B5EF4-FFF2-40B4-BE49-F238E27FC236}">
                  <a16:creationId xmlns:a16="http://schemas.microsoft.com/office/drawing/2014/main" id="{A35FEEA9-0193-4943-AF08-78F9EC23B18B}"/>
                </a:ext>
              </a:extLst>
            </p:cNvPr>
            <p:cNvSpPr txBox="1">
              <a:spLocks noChangeArrowheads="1"/>
            </p:cNvSpPr>
            <p:nvPr/>
          </p:nvSpPr>
          <p:spPr bwMode="auto">
            <a:xfrm>
              <a:off x="3491570" y="5475992"/>
              <a:ext cx="2232495" cy="559257"/>
            </a:xfrm>
            <a:prstGeom prst="rect">
              <a:avLst/>
            </a:prstGeom>
            <a:noFill/>
            <a:ln>
              <a:noFill/>
            </a:ln>
            <a:effectLst>
              <a:outerShdw blurRad="50800" dist="38100" dir="5400000" algn="t"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ts val="3075"/>
                </a:lnSpc>
                <a:defRPr/>
              </a:pPr>
              <a:r>
                <a:rPr lang="zh-CN" altLang="en-US" sz="3000" b="1" dirty="0">
                  <a:solidFill>
                    <a:prstClr val="white"/>
                  </a:solidFill>
                  <a:latin typeface="微软雅黑" panose="020B0503020204020204" pitchFamily="34" charset="-122"/>
                  <a:ea typeface="微软雅黑" panose="020B0503020204020204" pitchFamily="34" charset="-122"/>
                </a:rPr>
                <a:t>创造科学讲座系列</a:t>
              </a:r>
            </a:p>
          </p:txBody>
        </p:sp>
      </p:gr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06602"/>
            <a:ext cx="9144000" cy="584775"/>
          </a:xfrm>
        </p:spPr>
        <p:txBody>
          <a:bodyPr/>
          <a:lstStyle/>
          <a:p>
            <a:r>
              <a:rPr lang="zh-CN" altLang="en-US" dirty="0"/>
              <a:t>侵蚀太快：阿巴拉契亚山脉</a:t>
            </a:r>
          </a:p>
        </p:txBody>
      </p:sp>
      <p:sp>
        <p:nvSpPr>
          <p:cNvPr id="5" name="Rectangle 2"/>
          <p:cNvSpPr txBox="1">
            <a:spLocks noChangeArrowheads="1"/>
          </p:cNvSpPr>
          <p:nvPr/>
        </p:nvSpPr>
        <p:spPr bwMode="auto">
          <a:xfrm>
            <a:off x="1752600" y="733420"/>
            <a:ext cx="8770966" cy="3228980"/>
          </a:xfrm>
          <a:prstGeom prst="rect">
            <a:avLst/>
          </a:prstGeom>
          <a:noFill/>
          <a:ln w="9525">
            <a:noFill/>
            <a:prstDash val="dash"/>
            <a:miter lim="800000"/>
            <a:headEnd/>
            <a:tailEnd/>
          </a:ln>
          <a:effectLst/>
        </p:spPr>
        <p:txBody>
          <a:bodyPr vert="horz">
            <a:noAutofit/>
          </a:bodyPr>
          <a:lstStyle/>
          <a:p>
            <a:pPr>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主流地质学家计算的平均侵蚀速度：</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lvl="1">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干燥山岭：</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厘米</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千年</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lvl="1">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湿润山岭：</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42</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厘米</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千年</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endPar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阿巴拉契亚山脉属于湿润的大陆性气候。</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大约</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6000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米的沉积层已经从此山脉上被侵蚀掉了，此沉积物被发现在附近沿海海底上。</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endPar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如果原来有</a:t>
            </a:r>
            <a:r>
              <a:rPr lang="en-US" altLang="zh-CN"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9000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米高的沉积物（就是珠穆朗玛峰的最高高度）按照</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干燥</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山岭的速度：</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9000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 20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厘米</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X 1000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 45000000</a:t>
            </a:r>
            <a:r>
              <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rPr>
              <a:t>(4</a:t>
            </a:r>
            <a:r>
              <a:rPr lang="zh-CN" altLang="en-US" dirty="0">
                <a:solidFill>
                  <a:prstClr val="black"/>
                </a:solidFill>
                <a:latin typeface="Arial" panose="020B0604020202020204" pitchFamily="34" charset="0"/>
                <a:ea typeface="汉仪大宋简" panose="02010609000101010101" pitchFamily="49" charset="-122"/>
                <a:cs typeface="Arial" panose="020B0604020202020204" pitchFamily="34" charset="0"/>
              </a:rPr>
              <a:t>千</a:t>
            </a:r>
            <a:r>
              <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rPr>
              <a:t>5</a:t>
            </a:r>
            <a:r>
              <a:rPr lang="zh-CN" altLang="en-US" dirty="0">
                <a:solidFill>
                  <a:prstClr val="black"/>
                </a:solidFill>
                <a:latin typeface="Arial" panose="020B0604020202020204" pitchFamily="34" charset="0"/>
                <a:ea typeface="汉仪大宋简" panose="02010609000101010101" pitchFamily="49" charset="-122"/>
                <a:cs typeface="Arial" panose="020B0604020202020204" pitchFamily="34" charset="0"/>
              </a:rPr>
              <a:t>百万</a:t>
            </a:r>
            <a:r>
              <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endParaRPr lang="en-US" altLang="zh-CN" sz="7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但实际上肯定没有那么多！</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1.jpg"/>
          <p:cNvPicPr>
            <a:picLocks noChangeAspect="1"/>
          </p:cNvPicPr>
          <p:nvPr/>
        </p:nvPicPr>
        <p:blipFill>
          <a:blip r:embed="rId3" cstate="print"/>
          <a:stretch>
            <a:fillRect/>
          </a:stretch>
        </p:blipFill>
        <p:spPr>
          <a:xfrm>
            <a:off x="1631506" y="836712"/>
            <a:ext cx="5440329" cy="5356970"/>
          </a:xfrm>
          <a:prstGeom prst="rect">
            <a:avLst/>
          </a:prstGeom>
        </p:spPr>
      </p:pic>
      <p:pic>
        <p:nvPicPr>
          <p:cNvPr id="21" name="图片 20" descr="2.jpg"/>
          <p:cNvPicPr>
            <a:picLocks noChangeAspect="1"/>
          </p:cNvPicPr>
          <p:nvPr/>
        </p:nvPicPr>
        <p:blipFill>
          <a:blip r:embed="rId4" cstate="print"/>
          <a:stretch>
            <a:fillRect/>
          </a:stretch>
        </p:blipFill>
        <p:spPr>
          <a:xfrm>
            <a:off x="1631506" y="880342"/>
            <a:ext cx="5440329" cy="5356970"/>
          </a:xfrm>
          <a:prstGeom prst="rect">
            <a:avLst/>
          </a:prstGeom>
        </p:spPr>
      </p:pic>
      <p:pic>
        <p:nvPicPr>
          <p:cNvPr id="22" name="图片 21" descr="3.jpg"/>
          <p:cNvPicPr>
            <a:picLocks noChangeAspect="1"/>
          </p:cNvPicPr>
          <p:nvPr/>
        </p:nvPicPr>
        <p:blipFill>
          <a:blip r:embed="rId5" cstate="print"/>
          <a:stretch>
            <a:fillRect/>
          </a:stretch>
        </p:blipFill>
        <p:spPr>
          <a:xfrm>
            <a:off x="1631506" y="880342"/>
            <a:ext cx="5440329" cy="5356970"/>
          </a:xfrm>
          <a:prstGeom prst="rect">
            <a:avLst/>
          </a:prstGeom>
        </p:spPr>
      </p:pic>
      <p:pic>
        <p:nvPicPr>
          <p:cNvPr id="23" name="图片 22" descr="4.jpg"/>
          <p:cNvPicPr>
            <a:picLocks noChangeAspect="1"/>
          </p:cNvPicPr>
          <p:nvPr/>
        </p:nvPicPr>
        <p:blipFill>
          <a:blip r:embed="rId6" cstate="print"/>
          <a:stretch>
            <a:fillRect/>
          </a:stretch>
        </p:blipFill>
        <p:spPr>
          <a:xfrm>
            <a:off x="1631506" y="880342"/>
            <a:ext cx="5440329" cy="5356970"/>
          </a:xfrm>
          <a:prstGeom prst="rect">
            <a:avLst/>
          </a:prstGeom>
        </p:spPr>
      </p:pic>
      <p:pic>
        <p:nvPicPr>
          <p:cNvPr id="24" name="图片 23" descr="5.jpg"/>
          <p:cNvPicPr>
            <a:picLocks noChangeAspect="1"/>
          </p:cNvPicPr>
          <p:nvPr/>
        </p:nvPicPr>
        <p:blipFill>
          <a:blip r:embed="rId7" cstate="print"/>
          <a:stretch>
            <a:fillRect/>
          </a:stretch>
        </p:blipFill>
        <p:spPr>
          <a:xfrm>
            <a:off x="1631506" y="880342"/>
            <a:ext cx="5440329" cy="5356970"/>
          </a:xfrm>
          <a:prstGeom prst="rect">
            <a:avLst/>
          </a:prstGeom>
        </p:spPr>
      </p:pic>
      <p:sp>
        <p:nvSpPr>
          <p:cNvPr id="27" name="TextBox 26"/>
          <p:cNvSpPr txBox="1"/>
          <p:nvPr/>
        </p:nvSpPr>
        <p:spPr>
          <a:xfrm>
            <a:off x="7032104" y="815896"/>
            <a:ext cx="3491880" cy="5514330"/>
          </a:xfrm>
          <a:prstGeom prst="rect">
            <a:avLst/>
          </a:prstGeom>
          <a:noFill/>
        </p:spPr>
        <p:txBody>
          <a:bodyPr wrap="square" rtlCol="0">
            <a:spAutoFit/>
          </a:bodyPr>
          <a:lstStyle/>
          <a:p>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如果山脉真有千万年或者上亿年那么久，那么山上的古老化石早就被侵蚀殆尽了。</a:t>
            </a:r>
            <a:r>
              <a:rPr lang="zh-CN" altLang="en-US" sz="32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化石还在，那是因为没有那么长时间。</a:t>
            </a:r>
            <a:endParaRPr lang="en-US" altLang="zh-CN" sz="32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nSpc>
                <a:spcPts val="1000"/>
              </a:lnSpc>
            </a:pPr>
            <a:endPar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埃里尔</a:t>
            </a:r>
            <a:r>
              <a:rPr lang="en-US" altLang="zh-CN"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罗斯</a:t>
            </a:r>
            <a:r>
              <a:rPr lang="en-US" altLang="zh-CN"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en-US" altLang="zh-CN" sz="3000" dirty="0" err="1">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A.Roth</a:t>
            </a:r>
            <a:r>
              <a:rPr lang="en-US" altLang="zh-CN"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博士</a:t>
            </a:r>
            <a:r>
              <a:rPr lang="en-US" altLang="zh-CN"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a:t>
            </a:r>
            <a:r>
              <a:rPr lang="zh-CN" altLang="en-US"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生物学、动物学和地质学的科学家</a:t>
            </a:r>
          </a:p>
        </p:txBody>
      </p:sp>
      <p:sp>
        <p:nvSpPr>
          <p:cNvPr id="2" name="标题 1"/>
          <p:cNvSpPr>
            <a:spLocks noGrp="1"/>
          </p:cNvSpPr>
          <p:nvPr>
            <p:ph type="title"/>
          </p:nvPr>
        </p:nvSpPr>
        <p:spPr>
          <a:xfrm>
            <a:off x="1524000" y="106602"/>
            <a:ext cx="9144000" cy="584775"/>
          </a:xfrm>
        </p:spPr>
        <p:txBody>
          <a:bodyPr/>
          <a:lstStyle/>
          <a:p>
            <a:r>
              <a:rPr lang="zh-CN" altLang="en-US" dirty="0"/>
              <a:t>侵蚀作用会除掉岩层、化石</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childTnLst>
                          </p:cTn>
                        </p:par>
                        <p:par>
                          <p:cTn id="8" fill="hold">
                            <p:stCondLst>
                              <p:cond delay="250"/>
                            </p:stCondLst>
                            <p:childTnLst>
                              <p:par>
                                <p:cTn id="9" presetID="1" presetClass="exit" presetSubtype="0" fill="hold" nodeType="afterEffect">
                                  <p:stCondLst>
                                    <p:cond delay="0"/>
                                  </p:stCondLst>
                                  <p:childTnLst>
                                    <p:set>
                                      <p:cBhvr>
                                        <p:cTn id="10" dur="1" fill="hold">
                                          <p:stCondLst>
                                            <p:cond delay="24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21"/>
                                        </p:tgtEl>
                                      </p:cBhvr>
                                    </p:animEffect>
                                    <p:set>
                                      <p:cBhvr>
                                        <p:cTn id="15" dur="1" fill="hold">
                                          <p:stCondLst>
                                            <p:cond delay="249"/>
                                          </p:stCondLst>
                                        </p:cTn>
                                        <p:tgtEl>
                                          <p:spTgt spid="21"/>
                                        </p:tgtEl>
                                        <p:attrNameLst>
                                          <p:attrName>style.visibility</p:attrName>
                                        </p:attrNameLst>
                                      </p:cBhvr>
                                      <p:to>
                                        <p:strVal val="hidden"/>
                                      </p:to>
                                    </p:set>
                                  </p:childTnLst>
                                </p:cTn>
                              </p:par>
                            </p:childTnLst>
                          </p:cTn>
                        </p:par>
                        <p:par>
                          <p:cTn id="16" fill="hold">
                            <p:stCondLst>
                              <p:cond delay="25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50"/>
                                        <p:tgtEl>
                                          <p:spTgt spid="22"/>
                                        </p:tgtEl>
                                      </p:cBhvr>
                                    </p:animEffect>
                                    <p:set>
                                      <p:cBhvr>
                                        <p:cTn id="24" dur="1" fill="hold">
                                          <p:stCondLst>
                                            <p:cond delay="249"/>
                                          </p:stCondLst>
                                        </p:cTn>
                                        <p:tgtEl>
                                          <p:spTgt spid="22"/>
                                        </p:tgtEl>
                                        <p:attrNameLst>
                                          <p:attrName>style.visibility</p:attrName>
                                        </p:attrNameLst>
                                      </p:cBhvr>
                                      <p:to>
                                        <p:strVal val="hidden"/>
                                      </p:to>
                                    </p:set>
                                  </p:childTnLst>
                                </p:cTn>
                              </p:par>
                            </p:childTnLst>
                          </p:cTn>
                        </p:par>
                        <p:par>
                          <p:cTn id="25" fill="hold">
                            <p:stCondLst>
                              <p:cond delay="25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50"/>
                                        <p:tgtEl>
                                          <p:spTgt spid="23"/>
                                        </p:tgtEl>
                                      </p:cBhvr>
                                    </p:animEffect>
                                    <p:set>
                                      <p:cBhvr>
                                        <p:cTn id="33" dur="1" fill="hold">
                                          <p:stCondLst>
                                            <p:cond delay="249"/>
                                          </p:stCondLst>
                                        </p:cTn>
                                        <p:tgtEl>
                                          <p:spTgt spid="23"/>
                                        </p:tgtEl>
                                        <p:attrNameLst>
                                          <p:attrName>style.visibility</p:attrName>
                                        </p:attrNameLst>
                                      </p:cBhvr>
                                      <p:to>
                                        <p:strVal val="hidden"/>
                                      </p:to>
                                    </p:set>
                                  </p:childTnLst>
                                </p:cTn>
                              </p:par>
                            </p:childTnLst>
                          </p:cTn>
                        </p:par>
                        <p:par>
                          <p:cTn id="34" fill="hold">
                            <p:stCondLst>
                              <p:cond delay="250"/>
                            </p:stCondLst>
                            <p:childTnLst>
                              <p:par>
                                <p:cTn id="35" presetID="10"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500"/>
                                  </p:stCondLst>
                                  <p:childTnLst>
                                    <p:animEffect transition="out" filter="fade">
                                      <p:cBhvr>
                                        <p:cTn id="41" dur="250"/>
                                        <p:tgtEl>
                                          <p:spTgt spid="24"/>
                                        </p:tgtEl>
                                      </p:cBhvr>
                                    </p:animEffect>
                                    <p:set>
                                      <p:cBhvr>
                                        <p:cTn id="42" dur="1" fill="hold">
                                          <p:stCondLst>
                                            <p:cond delay="249"/>
                                          </p:stCondLst>
                                        </p:cTn>
                                        <p:tgtEl>
                                          <p:spTgt spid="24"/>
                                        </p:tgtEl>
                                        <p:attrNameLst>
                                          <p:attrName>style.visibility</p:attrName>
                                        </p:attrNameLst>
                                      </p:cBhvr>
                                      <p:to>
                                        <p:strVal val="hidden"/>
                                      </p:to>
                                    </p:set>
                                  </p:childTnLst>
                                </p:cTn>
                              </p:par>
                            </p:childTnLst>
                          </p:cTn>
                        </p:par>
                        <p:par>
                          <p:cTn id="43" fill="hold">
                            <p:stCondLst>
                              <p:cond delay="750"/>
                            </p:stCondLst>
                            <p:childTnLst>
                              <p:par>
                                <p:cTn id="44" presetID="10"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1250"/>
                            </p:stCondLst>
                            <p:childTnLst>
                              <p:par>
                                <p:cTn id="48" presetID="53" presetClass="entr" presetSubtype="16"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sott.net/image/image/s5/118715/full/earth_magnetic_field_pole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3552" y="867721"/>
            <a:ext cx="8208912" cy="53842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71964" y="980728"/>
            <a:ext cx="936104" cy="369332"/>
          </a:xfrm>
          <a:prstGeom prst="rect">
            <a:avLst/>
          </a:prstGeom>
          <a:noFill/>
        </p:spPr>
        <p:txBody>
          <a:bodyPr wrap="square" rtlCol="0">
            <a:spAutoFit/>
          </a:bodyPr>
          <a:lstStyle/>
          <a:p>
            <a:r>
              <a:rPr lang="zh-CN" altLang="en-US">
                <a:solidFill>
                  <a:prstClr val="white"/>
                </a:solidFill>
              </a:rPr>
              <a:t>磁北极</a:t>
            </a:r>
            <a:endParaRPr lang="en-US" dirty="0">
              <a:solidFill>
                <a:prstClr val="white"/>
              </a:solidFill>
            </a:endParaRPr>
          </a:p>
        </p:txBody>
      </p:sp>
      <p:sp>
        <p:nvSpPr>
          <p:cNvPr id="6" name="TextBox 5"/>
          <p:cNvSpPr txBox="1"/>
          <p:nvPr/>
        </p:nvSpPr>
        <p:spPr>
          <a:xfrm>
            <a:off x="6816080" y="999424"/>
            <a:ext cx="1224136" cy="369332"/>
          </a:xfrm>
          <a:prstGeom prst="rect">
            <a:avLst/>
          </a:prstGeom>
          <a:noFill/>
        </p:spPr>
        <p:txBody>
          <a:bodyPr wrap="square" rtlCol="0">
            <a:spAutoFit/>
          </a:bodyPr>
          <a:lstStyle/>
          <a:p>
            <a:r>
              <a:rPr lang="zh-CN" altLang="en-US" dirty="0">
                <a:solidFill>
                  <a:prstClr val="white"/>
                </a:solidFill>
              </a:rPr>
              <a:t>地理北极</a:t>
            </a:r>
            <a:endParaRPr lang="en-US" dirty="0">
              <a:solidFill>
                <a:prstClr val="white"/>
              </a:solidFill>
            </a:endParaRPr>
          </a:p>
        </p:txBody>
      </p:sp>
      <p:sp>
        <p:nvSpPr>
          <p:cNvPr id="7" name="TextBox 6"/>
          <p:cNvSpPr txBox="1"/>
          <p:nvPr/>
        </p:nvSpPr>
        <p:spPr>
          <a:xfrm>
            <a:off x="4367808" y="5517232"/>
            <a:ext cx="1188132" cy="369332"/>
          </a:xfrm>
          <a:prstGeom prst="rect">
            <a:avLst/>
          </a:prstGeom>
          <a:noFill/>
        </p:spPr>
        <p:txBody>
          <a:bodyPr wrap="square" rtlCol="0">
            <a:spAutoFit/>
          </a:bodyPr>
          <a:lstStyle/>
          <a:p>
            <a:r>
              <a:rPr lang="zh-CN" altLang="en-US" dirty="0">
                <a:solidFill>
                  <a:prstClr val="white"/>
                </a:solidFill>
              </a:rPr>
              <a:t>地理南极</a:t>
            </a:r>
            <a:endParaRPr lang="en-US" dirty="0">
              <a:solidFill>
                <a:prstClr val="white"/>
              </a:solidFill>
            </a:endParaRPr>
          </a:p>
        </p:txBody>
      </p:sp>
      <p:sp>
        <p:nvSpPr>
          <p:cNvPr id="8" name="TextBox 7"/>
          <p:cNvSpPr txBox="1"/>
          <p:nvPr/>
        </p:nvSpPr>
        <p:spPr>
          <a:xfrm>
            <a:off x="5771964" y="5589240"/>
            <a:ext cx="900100" cy="369332"/>
          </a:xfrm>
          <a:prstGeom prst="rect">
            <a:avLst/>
          </a:prstGeom>
          <a:noFill/>
        </p:spPr>
        <p:txBody>
          <a:bodyPr wrap="square" rtlCol="0">
            <a:spAutoFit/>
          </a:bodyPr>
          <a:lstStyle/>
          <a:p>
            <a:r>
              <a:rPr lang="zh-CN" altLang="en-US">
                <a:solidFill>
                  <a:prstClr val="white"/>
                </a:solidFill>
              </a:rPr>
              <a:t>磁南极</a:t>
            </a:r>
            <a:endParaRPr lang="en-US" dirty="0">
              <a:solidFill>
                <a:prstClr val="white"/>
              </a:solidFill>
            </a:endParaRPr>
          </a:p>
        </p:txBody>
      </p:sp>
      <p:sp>
        <p:nvSpPr>
          <p:cNvPr id="3" name="标题 2">
            <a:extLst>
              <a:ext uri="{FF2B5EF4-FFF2-40B4-BE49-F238E27FC236}">
                <a16:creationId xmlns:a16="http://schemas.microsoft.com/office/drawing/2014/main" id="{20DF7BA2-2042-4392-94B0-57537FE68579}"/>
              </a:ext>
            </a:extLst>
          </p:cNvPr>
          <p:cNvSpPr>
            <a:spLocks noGrp="1"/>
          </p:cNvSpPr>
          <p:nvPr>
            <p:ph type="title"/>
          </p:nvPr>
        </p:nvSpPr>
        <p:spPr>
          <a:xfrm>
            <a:off x="0" y="185984"/>
            <a:ext cx="12192000" cy="584775"/>
          </a:xfrm>
        </p:spPr>
        <p:txBody>
          <a:bodyPr/>
          <a:lstStyle/>
          <a:p>
            <a:r>
              <a:rPr lang="zh-CN" altLang="en-US" dirty="0">
                <a:latin typeface="Franklin Gothic Medium" panose="020B0603020102020204"/>
              </a:rPr>
              <a:t>地球的磁场</a:t>
            </a:r>
            <a:endParaRPr lang="zh-CN" altLang="en-US"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1964" y="1178056"/>
            <a:ext cx="936104" cy="369332"/>
          </a:xfrm>
          <a:prstGeom prst="rect">
            <a:avLst/>
          </a:prstGeom>
          <a:noFill/>
        </p:spPr>
        <p:txBody>
          <a:bodyPr wrap="square" rtlCol="0">
            <a:spAutoFit/>
          </a:bodyPr>
          <a:lstStyle/>
          <a:p>
            <a:r>
              <a:rPr lang="zh-CN" altLang="en-US">
                <a:solidFill>
                  <a:prstClr val="white"/>
                </a:solidFill>
              </a:rPr>
              <a:t>磁北极</a:t>
            </a:r>
            <a:endParaRPr lang="en-US" dirty="0">
              <a:solidFill>
                <a:prstClr val="white"/>
              </a:solidFill>
            </a:endParaRPr>
          </a:p>
        </p:txBody>
      </p:sp>
      <p:sp>
        <p:nvSpPr>
          <p:cNvPr id="6" name="TextBox 5"/>
          <p:cNvSpPr txBox="1"/>
          <p:nvPr/>
        </p:nvSpPr>
        <p:spPr>
          <a:xfrm>
            <a:off x="6816080" y="1196752"/>
            <a:ext cx="1224136" cy="369332"/>
          </a:xfrm>
          <a:prstGeom prst="rect">
            <a:avLst/>
          </a:prstGeom>
          <a:noFill/>
        </p:spPr>
        <p:txBody>
          <a:bodyPr wrap="square" rtlCol="0">
            <a:spAutoFit/>
          </a:bodyPr>
          <a:lstStyle/>
          <a:p>
            <a:r>
              <a:rPr lang="zh-CN" altLang="en-US">
                <a:solidFill>
                  <a:prstClr val="white"/>
                </a:solidFill>
              </a:rPr>
              <a:t>地理北极</a:t>
            </a:r>
            <a:endParaRPr lang="en-US" dirty="0">
              <a:solidFill>
                <a:prstClr val="white"/>
              </a:solidFill>
            </a:endParaRPr>
          </a:p>
        </p:txBody>
      </p:sp>
      <p:sp>
        <p:nvSpPr>
          <p:cNvPr id="7" name="TextBox 6"/>
          <p:cNvSpPr txBox="1"/>
          <p:nvPr/>
        </p:nvSpPr>
        <p:spPr>
          <a:xfrm>
            <a:off x="4367808" y="5373216"/>
            <a:ext cx="1188132" cy="369332"/>
          </a:xfrm>
          <a:prstGeom prst="rect">
            <a:avLst/>
          </a:prstGeom>
          <a:noFill/>
        </p:spPr>
        <p:txBody>
          <a:bodyPr wrap="square" rtlCol="0">
            <a:spAutoFit/>
          </a:bodyPr>
          <a:lstStyle/>
          <a:p>
            <a:r>
              <a:rPr lang="zh-CN" altLang="en-US">
                <a:solidFill>
                  <a:prstClr val="white"/>
                </a:solidFill>
              </a:rPr>
              <a:t>地理南极</a:t>
            </a:r>
            <a:endParaRPr lang="en-US" dirty="0">
              <a:solidFill>
                <a:prstClr val="white"/>
              </a:solidFill>
            </a:endParaRPr>
          </a:p>
        </p:txBody>
      </p:sp>
      <p:sp>
        <p:nvSpPr>
          <p:cNvPr id="8" name="TextBox 7"/>
          <p:cNvSpPr txBox="1"/>
          <p:nvPr/>
        </p:nvSpPr>
        <p:spPr>
          <a:xfrm>
            <a:off x="5771964" y="5445224"/>
            <a:ext cx="900100" cy="369332"/>
          </a:xfrm>
          <a:prstGeom prst="rect">
            <a:avLst/>
          </a:prstGeom>
          <a:noFill/>
        </p:spPr>
        <p:txBody>
          <a:bodyPr wrap="square" rtlCol="0">
            <a:spAutoFit/>
          </a:bodyPr>
          <a:lstStyle/>
          <a:p>
            <a:r>
              <a:rPr lang="zh-CN" altLang="en-US">
                <a:solidFill>
                  <a:prstClr val="white"/>
                </a:solidFill>
              </a:rPr>
              <a:t>磁南极</a:t>
            </a:r>
            <a:endParaRPr lang="en-US" dirty="0">
              <a:solidFill>
                <a:prstClr val="white"/>
              </a:solidFill>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914400"/>
            <a:ext cx="7467600" cy="5301996"/>
          </a:xfrm>
          <a:prstGeom prst="rect">
            <a:avLst/>
          </a:prstGeom>
        </p:spPr>
      </p:pic>
      <p:sp>
        <p:nvSpPr>
          <p:cNvPr id="3" name="标题 2">
            <a:extLst>
              <a:ext uri="{FF2B5EF4-FFF2-40B4-BE49-F238E27FC236}">
                <a16:creationId xmlns:a16="http://schemas.microsoft.com/office/drawing/2014/main" id="{B7E1EF8A-F9E1-4D23-A6B2-4F98A6904B17}"/>
              </a:ext>
            </a:extLst>
          </p:cNvPr>
          <p:cNvSpPr>
            <a:spLocks noGrp="1"/>
          </p:cNvSpPr>
          <p:nvPr>
            <p:ph type="title"/>
          </p:nvPr>
        </p:nvSpPr>
        <p:spPr>
          <a:xfrm>
            <a:off x="0" y="185984"/>
            <a:ext cx="12192000" cy="584775"/>
          </a:xfrm>
        </p:spPr>
        <p:txBody>
          <a:bodyPr/>
          <a:lstStyle/>
          <a:p>
            <a:r>
              <a:rPr lang="zh-CN" altLang="en-US" dirty="0">
                <a:latin typeface="Franklin Gothic Medium" panose="020B0603020102020204"/>
              </a:rPr>
              <a:t>地球的磁场</a:t>
            </a:r>
            <a:endParaRPr lang="zh-CN" altLang="en-US"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
          <p:cNvSpPr/>
          <p:nvPr/>
        </p:nvSpPr>
        <p:spPr>
          <a:xfrm>
            <a:off x="1666844" y="1052736"/>
            <a:ext cx="8786874" cy="5001369"/>
          </a:xfrm>
          <a:prstGeom prst="rect">
            <a:avLst/>
          </a:prstGeom>
        </p:spPr>
        <p:txBody>
          <a:bodyPr wrap="square">
            <a:spAutoFit/>
          </a:bodyPr>
          <a:lstStyle/>
          <a:p>
            <a:pPr>
              <a:spcAft>
                <a:spcPts val="1200"/>
              </a:spcAft>
              <a:buFont typeface="Arial" panose="020B0604020202020204" pitchFamily="34" charset="0"/>
              <a:buChar cha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自</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1829</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年首次测量以来，一直稳步衰减</a:t>
            </a:r>
          </a:p>
          <a:p>
            <a:pPr>
              <a:buFont typeface="Arial" panose="020B0604020202020204" pitchFamily="34" charset="0"/>
              <a:buChar cha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每</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1454</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年就会有一半的能量衰减掉。</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179705">
              <a:spcBef>
                <a:spcPts val="600"/>
              </a:spcBef>
              <a:buSzPct val="100000"/>
              <a:buFont typeface="Arial" panose="020B0604020202020204" pitchFamily="34" charset="0"/>
              <a:buChar char="•"/>
            </a:pPr>
            <a:endParaRPr lang="en-US" sz="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179705">
              <a:spcBef>
                <a:spcPts val="600"/>
              </a:spcBef>
              <a:buSzPct val="100000"/>
              <a:buFont typeface="Arial" panose="020B0604020202020204" pitchFamily="34" charset="0"/>
              <a:buChar cha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最大可能年龄：</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179705">
              <a:spcBef>
                <a:spcPts val="600"/>
              </a:spcBef>
              <a:buSzPct val="100000"/>
            </a:pP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  20000</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endParaRPr lang="en-US" sz="4000" dirty="0">
              <a:solidFill>
                <a:prstClr val="black"/>
              </a:solidFill>
            </a:endParaRPr>
          </a:p>
          <a:p>
            <a:r>
              <a:rPr lang="en-US" sz="3600" dirty="0">
                <a:solidFill>
                  <a:prstClr val="black"/>
                </a:solidFill>
              </a:rPr>
              <a:t>(&gt;20000 </a:t>
            </a:r>
            <a:r>
              <a:rPr lang="zh-CN" altLang="en-US" sz="3600" dirty="0">
                <a:solidFill>
                  <a:prstClr val="black"/>
                </a:solidFill>
              </a:rPr>
              <a:t>年前的</a:t>
            </a:r>
            <a:endParaRPr lang="en-US" altLang="zh-CN" sz="3600" dirty="0">
              <a:solidFill>
                <a:prstClr val="black"/>
              </a:solidFill>
            </a:endParaRPr>
          </a:p>
          <a:p>
            <a:r>
              <a:rPr lang="zh-CN" altLang="en-US" sz="3600" dirty="0">
                <a:solidFill>
                  <a:prstClr val="black"/>
                </a:solidFill>
              </a:rPr>
              <a:t>磁场过强，使得</a:t>
            </a:r>
            <a:endParaRPr lang="en-US" altLang="zh-CN" sz="3600" dirty="0">
              <a:solidFill>
                <a:prstClr val="black"/>
              </a:solidFill>
            </a:endParaRPr>
          </a:p>
          <a:p>
            <a:r>
              <a:rPr lang="zh-CN" altLang="en-US" sz="3600" dirty="0">
                <a:solidFill>
                  <a:prstClr val="black"/>
                </a:solidFill>
              </a:rPr>
              <a:t>地球太热，</a:t>
            </a:r>
            <a:endParaRPr lang="en-US" altLang="zh-CN" sz="3600" dirty="0">
              <a:solidFill>
                <a:prstClr val="black"/>
              </a:solidFill>
            </a:endParaRPr>
          </a:p>
          <a:p>
            <a:r>
              <a:rPr lang="zh-CN" altLang="en-US" sz="3600" dirty="0">
                <a:solidFill>
                  <a:prstClr val="black"/>
                </a:solidFill>
              </a:rPr>
              <a:t>无法承载生命</a:t>
            </a:r>
            <a:r>
              <a:rPr lang="en-US" sz="3600" dirty="0">
                <a:solidFill>
                  <a:prstClr val="black"/>
                </a:solidFill>
              </a:rPr>
              <a:t>) </a:t>
            </a:r>
          </a:p>
        </p:txBody>
      </p:sp>
      <p:sp>
        <p:nvSpPr>
          <p:cNvPr id="7" name="标题 1"/>
          <p:cNvSpPr txBox="1"/>
          <p:nvPr/>
        </p:nvSpPr>
        <p:spPr>
          <a:xfrm>
            <a:off x="1524000" y="-24"/>
            <a:ext cx="9144000" cy="646331"/>
          </a:xfrm>
          <a:prstGeom prst="rect">
            <a:avLst/>
          </a:prstGeom>
        </p:spPr>
        <p:txBody>
          <a:bodyPr/>
          <a:lstStyle/>
          <a:p>
            <a:pPr algn="ctr">
              <a:spcBef>
                <a:spcPct val="0"/>
              </a:spcBef>
            </a:pPr>
            <a:endParaRPr lang="zh-CN" altLang="en-US" sz="4400" b="1">
              <a:solidFill>
                <a:srgbClr val="464653"/>
              </a:solidFill>
              <a:latin typeface="Franklin Gothic Medium" panose="020B0603020102020204"/>
              <a:ea typeface="微软雅黑" panose="020B0503020204020204" pitchFamily="34" charset="-122"/>
            </a:endParaRPr>
          </a:p>
        </p:txBody>
      </p:sp>
      <p:sp>
        <p:nvSpPr>
          <p:cNvPr id="8" name="Title 7"/>
          <p:cNvSpPr>
            <a:spLocks noGrp="1"/>
          </p:cNvSpPr>
          <p:nvPr>
            <p:ph type="title"/>
          </p:nvPr>
        </p:nvSpPr>
        <p:spPr>
          <a:xfrm>
            <a:off x="0" y="185984"/>
            <a:ext cx="12192000" cy="584775"/>
          </a:xfrm>
        </p:spPr>
        <p:txBody>
          <a:bodyPr/>
          <a:lstStyle/>
          <a:p>
            <a:pPr lvl="0"/>
            <a:r>
              <a:rPr lang="zh-CN" altLang="en-US" dirty="0">
                <a:solidFill>
                  <a:srgbClr val="002060"/>
                </a:solidFill>
                <a:latin typeface="Franklin Gothic Medium" panose="020B0603020102020204"/>
                <a:cs typeface="+mn-cs"/>
              </a:rPr>
              <a:t>地球的磁场不断减少</a:t>
            </a:r>
            <a:endParaRPr lang="en-US" dirty="0">
              <a:solidFill>
                <a:srgbClr val="00206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1" y="2593471"/>
            <a:ext cx="5292079" cy="3211793"/>
          </a:xfrm>
          <a:prstGeom prst="rect">
            <a:avLst/>
          </a:prstGeom>
          <a:ln w="38100">
            <a:solidFill>
              <a:schemeClr val="tx1"/>
            </a:solid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1A5DC0E-B431-4758-BB97-E5F402667D5B}"/>
              </a:ext>
            </a:extLst>
          </p:cNvPr>
          <p:cNvSpPr>
            <a:spLocks noGrp="1"/>
          </p:cNvSpPr>
          <p:nvPr>
            <p:ph type="title"/>
          </p:nvPr>
        </p:nvSpPr>
        <p:spPr>
          <a:xfrm>
            <a:off x="0" y="185984"/>
            <a:ext cx="12192000" cy="584775"/>
          </a:xfrm>
        </p:spPr>
        <p:txBody>
          <a:bodyPr/>
          <a:lstStyle/>
          <a:p>
            <a:r>
              <a:rPr lang="zh-CN" altLang="en-US" dirty="0"/>
              <a:t>结论</a:t>
            </a:r>
          </a:p>
        </p:txBody>
      </p:sp>
      <p:sp>
        <p:nvSpPr>
          <p:cNvPr id="9" name="TextBox 6"/>
          <p:cNvSpPr txBox="1"/>
          <p:nvPr/>
        </p:nvSpPr>
        <p:spPr>
          <a:xfrm>
            <a:off x="911424" y="1143001"/>
            <a:ext cx="10515600" cy="2486963"/>
          </a:xfrm>
          <a:prstGeom prst="rect">
            <a:avLst/>
          </a:prstGeom>
          <a:noFill/>
          <a:ln>
            <a:solidFill>
              <a:schemeClr val="tx1">
                <a:lumMod val="95000"/>
                <a:lumOff val="5000"/>
              </a:schemeClr>
            </a:solidFill>
            <a:prstDash val="dash"/>
          </a:ln>
        </p:spPr>
        <p:txBody>
          <a:bodyPr wrap="square" rtlCol="0">
            <a:spAutoFit/>
          </a:bodyPr>
          <a:lstStyle/>
          <a:p>
            <a:pPr>
              <a:lnSpc>
                <a:spcPct val="150000"/>
              </a:lnSpc>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地球磁场在不断衰减，如果地球真的</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46</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亿年的历史，那么磁场早就衰减消失了，宇宙射线直接照射地球，地球上的生命也不可能存在。</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8" name="TextBox 6"/>
          <p:cNvSpPr txBox="1"/>
          <p:nvPr/>
        </p:nvSpPr>
        <p:spPr>
          <a:xfrm>
            <a:off x="911424" y="4068558"/>
            <a:ext cx="10515600" cy="1655966"/>
          </a:xfrm>
          <a:prstGeom prst="rect">
            <a:avLst/>
          </a:prstGeom>
          <a:noFill/>
          <a:ln>
            <a:solidFill>
              <a:schemeClr val="tx1">
                <a:lumMod val="95000"/>
                <a:lumOff val="5000"/>
              </a:schemeClr>
            </a:solidFill>
            <a:prstDash val="dash"/>
          </a:ln>
        </p:spPr>
        <p:txBody>
          <a:bodyPr wrap="square" rtlCol="0">
            <a:spAutoFit/>
          </a:bodyPr>
          <a:lstStyle/>
          <a:p>
            <a:pPr>
              <a:lnSpc>
                <a:spcPct val="150000"/>
              </a:lnSpc>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这也反过来证明，地磁场的存在证明了我们的地球并没有那么古老。</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97973" y="2060850"/>
            <a:ext cx="8996059" cy="4176465"/>
            <a:chOff x="107504" y="1916832"/>
            <a:chExt cx="8996059" cy="4176465"/>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917060"/>
              <a:ext cx="5884484" cy="417200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916832"/>
              <a:ext cx="3091403" cy="4176465"/>
            </a:xfrm>
            <a:prstGeom prst="rect">
              <a:avLst/>
            </a:prstGeom>
          </p:spPr>
        </p:pic>
      </p:grpSp>
      <p:sp>
        <p:nvSpPr>
          <p:cNvPr id="7" name="矩形 6"/>
          <p:cNvSpPr/>
          <p:nvPr/>
        </p:nvSpPr>
        <p:spPr>
          <a:xfrm>
            <a:off x="1613756" y="836714"/>
            <a:ext cx="8964488" cy="1200329"/>
          </a:xfrm>
          <a:prstGeom prst="rect">
            <a:avLst/>
          </a:prstGeom>
        </p:spPr>
        <p:txBody>
          <a:bodyPr wrap="square">
            <a:spAutoFit/>
          </a:bodyPr>
          <a:lstStyle/>
          <a:p>
            <a:pPr>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海洋中盐的含量慢慢增加。进化论者以为已经持续</a:t>
            </a:r>
            <a:r>
              <a:rPr lang="zh-CN" alt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30亿(3,000,000,000)年。</a:t>
            </a:r>
          </a:p>
        </p:txBody>
      </p:sp>
      <p:sp>
        <p:nvSpPr>
          <p:cNvPr id="3" name="标题 2"/>
          <p:cNvSpPr>
            <a:spLocks noGrp="1"/>
          </p:cNvSpPr>
          <p:nvPr>
            <p:ph type="title"/>
          </p:nvPr>
        </p:nvSpPr>
        <p:spPr/>
        <p:txBody>
          <a:bodyPr>
            <a:noAutofit/>
          </a:bodyPr>
          <a:lstStyle/>
          <a:p>
            <a:r>
              <a:rPr lang="zh-CN" altLang="en-US" dirty="0"/>
              <a:t>冲到海洋中的盐：太少</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29118" y="2204866"/>
            <a:ext cx="8133769" cy="4104455"/>
            <a:chOff x="2243162" y="980728"/>
            <a:chExt cx="7705677" cy="3888432"/>
          </a:xfrm>
        </p:grpSpPr>
        <p:pic>
          <p:nvPicPr>
            <p:cNvPr id="230402" name="Picture 2" descr="Salt into the sea small gif for wo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162" y="980728"/>
              <a:ext cx="7705677"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 4"/>
            <p:cNvSpPr/>
            <p:nvPr/>
          </p:nvSpPr>
          <p:spPr>
            <a:xfrm>
              <a:off x="4871864" y="4365104"/>
              <a:ext cx="4608512" cy="432048"/>
            </a:xfrm>
            <a:prstGeom prst="roundRect">
              <a:avLst/>
            </a:prstGeom>
            <a:noFill/>
            <a:ln w="41275">
              <a:solidFill>
                <a:srgbClr val="CDF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grpSp>
      <p:sp>
        <p:nvSpPr>
          <p:cNvPr id="8" name="矩形 7"/>
          <p:cNvSpPr/>
          <p:nvPr/>
        </p:nvSpPr>
        <p:spPr>
          <a:xfrm>
            <a:off x="1703512" y="753315"/>
            <a:ext cx="8784976" cy="1438855"/>
          </a:xfrm>
          <a:prstGeom prst="rect">
            <a:avLst/>
          </a:prstGeom>
        </p:spPr>
        <p:txBody>
          <a:bodyPr wrap="square">
            <a:spAutoFit/>
          </a:bodyPr>
          <a:lstStyle/>
          <a:p>
            <a:pPr>
              <a:lnSpc>
                <a:spcPts val="3500"/>
              </a:lnSpc>
              <a:buFont typeface="Arial" panose="020B0604020202020204" pitchFamily="34" charset="0"/>
              <a:buChar char="•"/>
              <a:defRPr/>
            </a:pP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每年有4.5亿吨钠输入海洋</a:t>
            </a:r>
            <a:endPar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lnSpc>
                <a:spcPts val="3500"/>
              </a:lnSpc>
              <a:buFont typeface="Arial" panose="020B0604020202020204" pitchFamily="34" charset="0"/>
              <a:buChar char="•"/>
              <a:defRPr/>
            </a:pP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其中仅有</a:t>
            </a:r>
            <a:r>
              <a:rPr lang="zh-CN"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27% </a:t>
            </a: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的钠通过循环回到陆地</a:t>
            </a:r>
            <a:r>
              <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或其它地方</a:t>
            </a:r>
            <a:r>
              <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a:lnSpc>
                <a:spcPts val="3500"/>
              </a:lnSpc>
              <a:buFont typeface="Arial" panose="020B0604020202020204" pitchFamily="34" charset="0"/>
              <a:buChar char="•"/>
              <a:defRPr/>
            </a:pP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现在海洋中钠的含量积累</a:t>
            </a:r>
            <a:r>
              <a:rPr lang="zh-CN" altLang="en-US" sz="3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不可能超过</a:t>
            </a:r>
            <a:r>
              <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6</a:t>
            </a: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千</a:t>
            </a:r>
            <a:r>
              <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2</a:t>
            </a: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百万年</a:t>
            </a:r>
            <a:endPar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3" name="标题 2"/>
          <p:cNvSpPr>
            <a:spLocks noGrp="1"/>
          </p:cNvSpPr>
          <p:nvPr>
            <p:ph type="title"/>
          </p:nvPr>
        </p:nvSpPr>
        <p:spPr/>
        <p:txBody>
          <a:bodyPr>
            <a:noAutofit/>
          </a:bodyPr>
          <a:lstStyle/>
          <a:p>
            <a:r>
              <a:rPr lang="zh-CN" altLang="en-US" dirty="0"/>
              <a:t>输入海洋的盐：太少</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lang="zh-CN" altLang="en-US" dirty="0"/>
              <a:t>附：海洋中钠的出入过程</a:t>
            </a:r>
            <a:r>
              <a:rPr lang="en-US" altLang="zh-CN" dirty="0"/>
              <a:t>(</a:t>
            </a:r>
            <a:r>
              <a:rPr lang="en-US" altLang="zh-CN" sz="2400" dirty="0">
                <a:latin typeface="华文中宋" panose="02010600040101010101" pitchFamily="2" charset="-122"/>
                <a:ea typeface="华文中宋" panose="02010600040101010101" pitchFamily="2" charset="-122"/>
              </a:rPr>
              <a:t>10</a:t>
            </a:r>
            <a:r>
              <a:rPr lang="en-US" altLang="zh-CN" sz="2400" baseline="30000" dirty="0">
                <a:latin typeface="华文中宋" panose="02010600040101010101" pitchFamily="2" charset="-122"/>
                <a:ea typeface="华文中宋" panose="02010600040101010101" pitchFamily="2" charset="-122"/>
              </a:rPr>
              <a:t>10</a:t>
            </a:r>
            <a:r>
              <a:rPr lang="zh-CN" altLang="zh-CN" sz="2400" dirty="0">
                <a:latin typeface="华文中宋" panose="02010600040101010101" pitchFamily="2" charset="-122"/>
                <a:ea typeface="华文中宋" panose="02010600040101010101" pitchFamily="2" charset="-122"/>
              </a:rPr>
              <a:t>公斤每年</a:t>
            </a:r>
            <a:r>
              <a:rPr lang="en-US" altLang="zh-CN" dirty="0"/>
              <a:t>)</a:t>
            </a:r>
            <a:endParaRPr lang="zh-CN" altLang="en-US" dirty="0"/>
          </a:p>
        </p:txBody>
      </p:sp>
      <p:sp>
        <p:nvSpPr>
          <p:cNvPr id="7" name="矩形 6"/>
          <p:cNvSpPr/>
          <p:nvPr/>
        </p:nvSpPr>
        <p:spPr>
          <a:xfrm>
            <a:off x="5930542" y="724343"/>
            <a:ext cx="184731" cy="553998"/>
          </a:xfrm>
          <a:prstGeom prst="rect">
            <a:avLst/>
          </a:prstGeom>
        </p:spPr>
        <p:txBody>
          <a:bodyPr wrap="none">
            <a:spAutoFit/>
          </a:bodyPr>
          <a:lstStyle/>
          <a:p>
            <a:pPr algn="ctr"/>
            <a:endParaRPr lang="zh-CN" altLang="en-US" sz="3000" b="1" dirty="0">
              <a:solidFill>
                <a:srgbClr val="002954"/>
              </a:solidFill>
              <a:latin typeface="华文中宋" panose="02010600040101010101" pitchFamily="2" charset="-122"/>
              <a:ea typeface="华文中宋" panose="02010600040101010101" pitchFamily="2" charset="-122"/>
            </a:endParaRPr>
          </a:p>
        </p:txBody>
      </p:sp>
      <p:graphicFrame>
        <p:nvGraphicFramePr>
          <p:cNvPr id="9" name="表格 5"/>
          <p:cNvGraphicFramePr>
            <a:graphicFrameLocks noGrp="1"/>
          </p:cNvGraphicFramePr>
          <p:nvPr>
            <p:extLst>
              <p:ext uri="{D42A27DB-BD31-4B8C-83A1-F6EECF244321}">
                <p14:modId xmlns:p14="http://schemas.microsoft.com/office/powerpoint/2010/main" val="3294011298"/>
              </p:ext>
            </p:extLst>
          </p:nvPr>
        </p:nvGraphicFramePr>
        <p:xfrm>
          <a:off x="1595406" y="809671"/>
          <a:ext cx="9037099" cy="5730240"/>
        </p:xfrm>
        <a:graphic>
          <a:graphicData uri="http://schemas.openxmlformats.org/drawingml/2006/table">
            <a:tbl>
              <a:tblPr>
                <a:tableStyleId>{21E4AEA4-8DFA-4A89-87EB-49C32662AFE0}</a:tableStyleId>
              </a:tblPr>
              <a:tblGrid>
                <a:gridCol w="2751303">
                  <a:extLst>
                    <a:ext uri="{9D8B030D-6E8A-4147-A177-3AD203B41FA5}">
                      <a16:colId xmlns:a16="http://schemas.microsoft.com/office/drawing/2014/main" val="20000"/>
                    </a:ext>
                  </a:extLst>
                </a:gridCol>
                <a:gridCol w="892315">
                  <a:extLst>
                    <a:ext uri="{9D8B030D-6E8A-4147-A177-3AD203B41FA5}">
                      <a16:colId xmlns:a16="http://schemas.microsoft.com/office/drawing/2014/main" val="20001"/>
                    </a:ext>
                  </a:extLst>
                </a:gridCol>
                <a:gridCol w="928509">
                  <a:extLst>
                    <a:ext uri="{9D8B030D-6E8A-4147-A177-3AD203B41FA5}">
                      <a16:colId xmlns:a16="http://schemas.microsoft.com/office/drawing/2014/main" val="20002"/>
                    </a:ext>
                  </a:extLst>
                </a:gridCol>
                <a:gridCol w="2600174">
                  <a:extLst>
                    <a:ext uri="{9D8B030D-6E8A-4147-A177-3AD203B41FA5}">
                      <a16:colId xmlns:a16="http://schemas.microsoft.com/office/drawing/2014/main" val="20003"/>
                    </a:ext>
                  </a:extLst>
                </a:gridCol>
                <a:gridCol w="1004122">
                  <a:extLst>
                    <a:ext uri="{9D8B030D-6E8A-4147-A177-3AD203B41FA5}">
                      <a16:colId xmlns:a16="http://schemas.microsoft.com/office/drawing/2014/main" val="20004"/>
                    </a:ext>
                  </a:extLst>
                </a:gridCol>
                <a:gridCol w="860676">
                  <a:extLst>
                    <a:ext uri="{9D8B030D-6E8A-4147-A177-3AD203B41FA5}">
                      <a16:colId xmlns:a16="http://schemas.microsoft.com/office/drawing/2014/main" val="20005"/>
                    </a:ext>
                  </a:extLst>
                </a:gridCol>
              </a:tblGrid>
              <a:tr h="468055">
                <a:tc>
                  <a:txBody>
                    <a:bodyPr/>
                    <a:lstStyle/>
                    <a:p>
                      <a:pPr algn="ctr">
                        <a:spcAft>
                          <a:spcPts val="0"/>
                        </a:spcAft>
                      </a:pPr>
                      <a:r>
                        <a:rPr lang="zh-CN" sz="3200" u="sng" kern="100" dirty="0">
                          <a:effectLst/>
                        </a:rPr>
                        <a:t>钠入</a:t>
                      </a:r>
                      <a:r>
                        <a:rPr lang="zh-CN" altLang="en-US" sz="3200" u="sng" kern="100" dirty="0">
                          <a:effectLst/>
                        </a:rPr>
                        <a:t>海的途径</a:t>
                      </a:r>
                      <a:endParaRPr lang="zh-CN" sz="32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3200" u="sng" kern="100">
                          <a:effectLst/>
                        </a:rPr>
                        <a:t>目前</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3200" u="sng" kern="100">
                          <a:effectLst/>
                        </a:rPr>
                        <a:t>最小</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3200" u="sng" kern="100" dirty="0">
                          <a:effectLst/>
                        </a:rPr>
                        <a:t>钠</a:t>
                      </a:r>
                      <a:r>
                        <a:rPr lang="zh-CN" altLang="en-US" sz="3200" u="sng" kern="100" dirty="0">
                          <a:effectLst/>
                        </a:rPr>
                        <a:t>输出的途径</a:t>
                      </a:r>
                      <a:endParaRPr lang="zh-CN" sz="32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3200" u="sng" kern="100">
                          <a:effectLst/>
                        </a:rPr>
                        <a:t>目前</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3200" u="sng" kern="100">
                          <a:effectLst/>
                        </a:rPr>
                        <a:t>最大</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1041">
                <a:tc>
                  <a:txBody>
                    <a:bodyPr/>
                    <a:lstStyle/>
                    <a:p>
                      <a:pPr algn="just">
                        <a:spcAft>
                          <a:spcPts val="0"/>
                        </a:spcAft>
                      </a:pPr>
                      <a:r>
                        <a:rPr lang="en-US" sz="2400" kern="100">
                          <a:effectLst/>
                        </a:rPr>
                        <a:t>1.</a:t>
                      </a:r>
                      <a:r>
                        <a:rPr lang="zh-CN" sz="2400" kern="100">
                          <a:effectLst/>
                        </a:rPr>
                        <a:t>江河</a:t>
                      </a:r>
                      <a:r>
                        <a:rPr lang="en-US" sz="2400" kern="100">
                          <a:effectLst/>
                        </a:rPr>
                        <a:t>:</a:t>
                      </a:r>
                      <a:r>
                        <a:rPr lang="zh-CN" sz="2400" kern="100">
                          <a:effectLst/>
                        </a:rPr>
                        <a:t>硅酸盐风化</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1.</a:t>
                      </a:r>
                      <a:r>
                        <a:rPr lang="zh-CN" sz="2400" kern="100">
                          <a:effectLst/>
                        </a:rPr>
                        <a:t>海浪</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6.0</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6.7</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1041">
                <a:tc>
                  <a:txBody>
                    <a:bodyPr/>
                    <a:lstStyle/>
                    <a:p>
                      <a:pPr algn="just">
                        <a:spcAft>
                          <a:spcPts val="0"/>
                        </a:spcAft>
                      </a:pPr>
                      <a:r>
                        <a:rPr lang="en-US" sz="2400" kern="100" dirty="0">
                          <a:effectLst/>
                        </a:rPr>
                        <a:t>2.</a:t>
                      </a:r>
                      <a:r>
                        <a:rPr lang="zh-CN" sz="2400" kern="100" dirty="0">
                          <a:effectLst/>
                        </a:rPr>
                        <a:t>江河</a:t>
                      </a:r>
                      <a:r>
                        <a:rPr lang="en-US" sz="2400" kern="100" dirty="0">
                          <a:effectLst/>
                        </a:rPr>
                        <a:t>:</a:t>
                      </a:r>
                      <a:r>
                        <a:rPr lang="zh-CN" sz="2400" kern="100" dirty="0">
                          <a:effectLst/>
                        </a:rPr>
                        <a:t>氯化物溶解</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7.5</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7.5</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2.</a:t>
                      </a:r>
                      <a:r>
                        <a:rPr lang="zh-CN" sz="2400" kern="100">
                          <a:effectLst/>
                        </a:rPr>
                        <a:t>离子交换</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3.5</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5.2</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1041">
                <a:tc>
                  <a:txBody>
                    <a:bodyPr/>
                    <a:lstStyle/>
                    <a:p>
                      <a:pPr algn="just">
                        <a:spcAft>
                          <a:spcPts val="0"/>
                        </a:spcAft>
                      </a:pPr>
                      <a:r>
                        <a:rPr lang="en-US" sz="2400" kern="100">
                          <a:effectLst/>
                        </a:rPr>
                        <a:t>3.</a:t>
                      </a:r>
                      <a:r>
                        <a:rPr lang="zh-CN" sz="2400" kern="100">
                          <a:effectLst/>
                        </a:rPr>
                        <a:t>江河</a:t>
                      </a:r>
                      <a:r>
                        <a:rPr lang="en-US" sz="2400" kern="100">
                          <a:effectLst/>
                        </a:rPr>
                        <a:t>:</a:t>
                      </a:r>
                      <a:r>
                        <a:rPr lang="zh-CN" sz="2400" kern="100">
                          <a:effectLst/>
                        </a:rPr>
                        <a:t>海浪</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5.5</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5.0</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3.</a:t>
                      </a:r>
                      <a:r>
                        <a:rPr lang="zh-CN" sz="2400" kern="100">
                          <a:effectLst/>
                        </a:rPr>
                        <a:t>水细孔掩埋</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2.2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3.9</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02083">
                <a:tc>
                  <a:txBody>
                    <a:bodyPr/>
                    <a:lstStyle/>
                    <a:p>
                      <a:pPr algn="just">
                        <a:spcAft>
                          <a:spcPts val="0"/>
                        </a:spcAft>
                      </a:pPr>
                      <a:r>
                        <a:rPr lang="en-US" sz="2400" kern="100" dirty="0">
                          <a:effectLst/>
                        </a:rPr>
                        <a:t>4.</a:t>
                      </a:r>
                      <a:r>
                        <a:rPr lang="zh-CN" sz="2400" kern="100" dirty="0">
                          <a:effectLst/>
                        </a:rPr>
                        <a:t>海底沉积</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11.5</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6.21</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4.</a:t>
                      </a:r>
                      <a:r>
                        <a:rPr lang="zh-CN" sz="2400" kern="100" dirty="0">
                          <a:effectLst/>
                        </a:rPr>
                        <a:t>石盐沉积</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&lt;0.004</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4.0</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02083">
                <a:tc>
                  <a:txBody>
                    <a:bodyPr/>
                    <a:lstStyle/>
                    <a:p>
                      <a:pPr algn="just">
                        <a:spcAft>
                          <a:spcPts val="0"/>
                        </a:spcAft>
                      </a:pPr>
                      <a:r>
                        <a:rPr lang="en-US" sz="2400" kern="100" dirty="0">
                          <a:effectLst/>
                        </a:rPr>
                        <a:t>5.</a:t>
                      </a:r>
                      <a:r>
                        <a:rPr lang="zh-CN" sz="2400" kern="100" dirty="0">
                          <a:effectLst/>
                        </a:rPr>
                        <a:t>冰川硅酸盐</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3.9</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340" indent="-180340" algn="just">
                        <a:spcAft>
                          <a:spcPts val="0"/>
                        </a:spcAft>
                      </a:pPr>
                      <a:r>
                        <a:rPr lang="en-US" sz="2400" kern="100" dirty="0">
                          <a:effectLst/>
                        </a:rPr>
                        <a:t>5.</a:t>
                      </a:r>
                      <a:r>
                        <a:rPr lang="zh-CN" sz="2400" kern="100" dirty="0">
                          <a:effectLst/>
                        </a:rPr>
                        <a:t>海底玄武岩的改变</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0.44</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0.62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1041">
                <a:tc>
                  <a:txBody>
                    <a:bodyPr/>
                    <a:lstStyle/>
                    <a:p>
                      <a:pPr algn="just">
                        <a:spcAft>
                          <a:spcPts val="0"/>
                        </a:spcAft>
                      </a:pPr>
                      <a:r>
                        <a:rPr lang="en-US" sz="2400" kern="100">
                          <a:effectLst/>
                        </a:rPr>
                        <a:t>6.</a:t>
                      </a:r>
                      <a:r>
                        <a:rPr lang="zh-CN" sz="2400" kern="100">
                          <a:effectLst/>
                        </a:rPr>
                        <a:t>大气和火山尘埃</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0.14</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0.14</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a:t>
                      </a:r>
                      <a:r>
                        <a:rPr lang="zh-CN" sz="2400" kern="100">
                          <a:effectLst/>
                        </a:rPr>
                        <a:t>形成钠长石</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51041">
                <a:tc>
                  <a:txBody>
                    <a:bodyPr/>
                    <a:lstStyle/>
                    <a:p>
                      <a:pPr algn="just">
                        <a:spcAft>
                          <a:spcPts val="0"/>
                        </a:spcAft>
                      </a:pPr>
                      <a:r>
                        <a:rPr lang="en-US" sz="2400" kern="100">
                          <a:effectLst/>
                        </a:rPr>
                        <a:t>7.</a:t>
                      </a:r>
                      <a:r>
                        <a:rPr lang="zh-CN" sz="2400" kern="100">
                          <a:effectLst/>
                        </a:rPr>
                        <a:t>海岸侵蚀</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0.077</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0.074</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7.</a:t>
                      </a:r>
                      <a:r>
                        <a:rPr lang="zh-CN" sz="2400" kern="100">
                          <a:effectLst/>
                        </a:rPr>
                        <a:t>形成沸石</a:t>
                      </a:r>
                      <a:r>
                        <a:rPr lang="en-US" sz="2400" kern="100">
                          <a:effectLst/>
                        </a:rPr>
                        <a:t>,</a:t>
                      </a:r>
                      <a:r>
                        <a:rPr lang="zh-CN" sz="2400" kern="100">
                          <a:effectLst/>
                        </a:rPr>
                        <a:t>泡沸石</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0.08</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1041">
                <a:tc>
                  <a:txBody>
                    <a:bodyPr/>
                    <a:lstStyle/>
                    <a:p>
                      <a:pPr algn="just">
                        <a:spcAft>
                          <a:spcPts val="0"/>
                        </a:spcAft>
                      </a:pPr>
                      <a:r>
                        <a:rPr lang="en-US" sz="2400" kern="100">
                          <a:effectLst/>
                        </a:rPr>
                        <a:t>8.</a:t>
                      </a:r>
                      <a:r>
                        <a:rPr lang="zh-CN" sz="2400" kern="100">
                          <a:effectLst/>
                        </a:rPr>
                        <a:t>冰川冰块</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0.12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51041">
                <a:tc>
                  <a:txBody>
                    <a:bodyPr/>
                    <a:lstStyle/>
                    <a:p>
                      <a:pPr algn="just">
                        <a:spcAft>
                          <a:spcPts val="0"/>
                        </a:spcAft>
                      </a:pPr>
                      <a:r>
                        <a:rPr lang="en-US" sz="2400" kern="100">
                          <a:effectLst/>
                        </a:rPr>
                        <a:t>9.</a:t>
                      </a:r>
                      <a:r>
                        <a:rPr lang="zh-CN" sz="2400" kern="100">
                          <a:effectLst/>
                        </a:rPr>
                        <a:t>火山浮质</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0.093</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0.093</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1041">
                <a:tc>
                  <a:txBody>
                    <a:bodyPr/>
                    <a:lstStyle/>
                    <a:p>
                      <a:pPr algn="just">
                        <a:spcAft>
                          <a:spcPts val="0"/>
                        </a:spcAft>
                      </a:pPr>
                      <a:r>
                        <a:rPr lang="en-US" sz="2400" kern="100">
                          <a:effectLst/>
                        </a:rPr>
                        <a:t>10.</a:t>
                      </a:r>
                      <a:r>
                        <a:rPr lang="zh-CN" sz="2400" kern="100">
                          <a:effectLst/>
                        </a:rPr>
                        <a:t>地下水渗漏</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9.6</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9.3</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51041">
                <a:tc>
                  <a:txBody>
                    <a:bodyPr/>
                    <a:lstStyle/>
                    <a:p>
                      <a:pPr algn="just">
                        <a:spcAft>
                          <a:spcPts val="0"/>
                        </a:spcAft>
                      </a:pPr>
                      <a:r>
                        <a:rPr lang="en-US" sz="2400" kern="100">
                          <a:effectLst/>
                        </a:rPr>
                        <a:t>11.</a:t>
                      </a:r>
                      <a:r>
                        <a:rPr lang="zh-CN" sz="2400" kern="100">
                          <a:effectLst/>
                        </a:rPr>
                        <a:t>海底热液排放口</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1.1 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1.1 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68055">
                <a:tc>
                  <a:txBody>
                    <a:bodyPr/>
                    <a:lstStyle/>
                    <a:p>
                      <a:pPr algn="r">
                        <a:spcAft>
                          <a:spcPts val="0"/>
                        </a:spcAft>
                      </a:pPr>
                      <a:r>
                        <a:rPr lang="zh-CN" sz="3200" kern="100" dirty="0">
                          <a:effectLst/>
                        </a:rPr>
                        <a:t>合计</a:t>
                      </a:r>
                      <a:r>
                        <a:rPr lang="en-US" sz="3200" kern="100" dirty="0">
                          <a:effectLst/>
                        </a:rPr>
                        <a:t>:</a:t>
                      </a:r>
                      <a:endParaRPr lang="zh-CN" sz="32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3200" kern="100">
                          <a:effectLst/>
                        </a:rPr>
                        <a:t>45.7</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3200" kern="100" dirty="0">
                          <a:effectLst/>
                        </a:rPr>
                        <a:t>35.6</a:t>
                      </a:r>
                      <a:endParaRPr lang="zh-CN" sz="32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zh-CN" sz="3200" kern="100">
                          <a:effectLst/>
                        </a:rPr>
                        <a:t>合计</a:t>
                      </a:r>
                      <a:r>
                        <a:rPr lang="en-US" sz="3200" kern="100">
                          <a:effectLst/>
                        </a:rPr>
                        <a:t>:</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3200" kern="100">
                          <a:effectLst/>
                        </a:rPr>
                        <a:t>12.2</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3200" kern="100" dirty="0">
                          <a:effectLst/>
                        </a:rPr>
                        <a:t>20.6</a:t>
                      </a:r>
                      <a:endParaRPr lang="zh-CN" sz="32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92496082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Dino microscopic structures looks like red blood cells cd be squeezed out 65myr schwietzer"/>
          <p:cNvPicPr>
            <a:picLocks noChangeAspect="1" noChangeArrowheads="1"/>
          </p:cNvPicPr>
          <p:nvPr/>
        </p:nvPicPr>
        <p:blipFill>
          <a:blip r:embed="rId3" cstate="print"/>
          <a:srcRect/>
          <a:stretch>
            <a:fillRect/>
          </a:stretch>
        </p:blipFill>
        <p:spPr bwMode="auto">
          <a:xfrm>
            <a:off x="1905000" y="1982936"/>
            <a:ext cx="8382000" cy="3105150"/>
          </a:xfrm>
          <a:prstGeom prst="rect">
            <a:avLst/>
          </a:prstGeom>
          <a:noFill/>
          <a:ln w="9525">
            <a:noFill/>
            <a:miter lim="800000"/>
            <a:headEnd/>
            <a:tailEnd/>
          </a:ln>
        </p:spPr>
      </p:pic>
      <p:sp>
        <p:nvSpPr>
          <p:cNvPr id="6" name="Rectangle 5"/>
          <p:cNvSpPr/>
          <p:nvPr/>
        </p:nvSpPr>
        <p:spPr>
          <a:xfrm>
            <a:off x="1775520" y="830811"/>
            <a:ext cx="8642256" cy="1169551"/>
          </a:xfrm>
          <a:prstGeom prst="rect">
            <a:avLst/>
          </a:prstGeom>
        </p:spPr>
        <p:txBody>
          <a:bodyPr wrap="square">
            <a:spAutoFit/>
          </a:bodyPr>
          <a:lstStyle/>
          <a:p>
            <a:r>
              <a:rPr lang="zh-CN" altLang="en-US" sz="3500" dirty="0">
                <a:solidFill>
                  <a:prstClr val="black"/>
                </a:solidFill>
                <a:latin typeface="汉仪大宋简" panose="02010609000101010101" pitchFamily="49" charset="-122"/>
                <a:ea typeface="汉仪大宋简" panose="02010609000101010101" pitchFamily="49" charset="-122"/>
              </a:rPr>
              <a:t>在显微镜下拍摄霸王龙组织的图片，据称有</a:t>
            </a:r>
            <a:r>
              <a:rPr lang="zh-CN" altLang="en-US" sz="3500" b="1" dirty="0">
                <a:solidFill>
                  <a:srgbClr val="FF0000"/>
                </a:solidFill>
                <a:latin typeface="汉仪大宋简" panose="02010609000101010101" pitchFamily="49" charset="-122"/>
                <a:ea typeface="汉仪大宋简" panose="02010609000101010101" pitchFamily="49" charset="-122"/>
              </a:rPr>
              <a:t>六千八百万年</a:t>
            </a:r>
            <a:endParaRPr lang="en-US" altLang="zh-CN" sz="3500" b="1" dirty="0">
              <a:solidFill>
                <a:srgbClr val="FF0000"/>
              </a:solidFill>
              <a:latin typeface="汉仪大宋简" panose="02010609000101010101" pitchFamily="49" charset="-122"/>
              <a:ea typeface="汉仪大宋简" panose="02010609000101010101" pitchFamily="49" charset="-122"/>
            </a:endParaRPr>
          </a:p>
        </p:txBody>
      </p:sp>
      <p:sp>
        <p:nvSpPr>
          <p:cNvPr id="10" name="TextBox 9"/>
          <p:cNvSpPr txBox="1"/>
          <p:nvPr/>
        </p:nvSpPr>
        <p:spPr>
          <a:xfrm>
            <a:off x="1919536" y="5088086"/>
            <a:ext cx="4176464" cy="1077218"/>
          </a:xfrm>
          <a:prstGeom prst="rect">
            <a:avLst/>
          </a:prstGeom>
          <a:noFill/>
          <a:ln>
            <a:solidFill>
              <a:schemeClr val="tx1"/>
            </a:solidFill>
            <a:prstDash val="dash"/>
          </a:ln>
        </p:spPr>
        <p:txBody>
          <a:bodyPr wrap="square" rtlCol="0">
            <a:spAutoFit/>
          </a:bodyPr>
          <a:lstStyle/>
          <a:p>
            <a:pPr algn="ctr"/>
            <a:r>
              <a:rPr lang="en-US" altLang="zh-CN" sz="3200" dirty="0">
                <a:solidFill>
                  <a:prstClr val="black"/>
                </a:solidFill>
                <a:latin typeface="汉仪大宋简" panose="02010609000101010101" pitchFamily="49" charset="-122"/>
                <a:ea typeface="汉仪大宋简" panose="02010609000101010101" pitchFamily="49" charset="-122"/>
              </a:rPr>
              <a:t>“</a:t>
            </a:r>
            <a:r>
              <a:rPr lang="zh-CN" altLang="en-US" sz="3200" dirty="0">
                <a:solidFill>
                  <a:prstClr val="black"/>
                </a:solidFill>
                <a:latin typeface="汉仪大宋简" panose="02010609000101010101" pitchFamily="49" charset="-122"/>
                <a:ea typeface="汉仪大宋简" panose="02010609000101010101" pitchFamily="49" charset="-122"/>
              </a:rPr>
              <a:t>柔软的分支结构</a:t>
            </a:r>
            <a:r>
              <a:rPr lang="en-US" altLang="zh-CN" sz="3200" dirty="0">
                <a:solidFill>
                  <a:prstClr val="black"/>
                </a:solidFill>
                <a:latin typeface="汉仪大宋简" panose="02010609000101010101" pitchFamily="49" charset="-122"/>
                <a:ea typeface="汉仪大宋简" panose="02010609000101010101" pitchFamily="49" charset="-122"/>
              </a:rPr>
              <a:t>”</a:t>
            </a:r>
          </a:p>
          <a:p>
            <a:pPr algn="ctr"/>
            <a:r>
              <a:rPr lang="zh-CN" altLang="en-US" sz="3200" dirty="0">
                <a:solidFill>
                  <a:prstClr val="black"/>
                </a:solidFill>
                <a:latin typeface="汉仪大宋简" panose="02010609000101010101" pitchFamily="49" charset="-122"/>
                <a:ea typeface="汉仪大宋简" panose="02010609000101010101" pitchFamily="49" charset="-122"/>
              </a:rPr>
              <a:t>（血管）</a:t>
            </a:r>
          </a:p>
        </p:txBody>
      </p:sp>
      <p:sp>
        <p:nvSpPr>
          <p:cNvPr id="11" name="TextBox 10"/>
          <p:cNvSpPr txBox="1"/>
          <p:nvPr/>
        </p:nvSpPr>
        <p:spPr>
          <a:xfrm>
            <a:off x="6168008" y="5088086"/>
            <a:ext cx="4104456" cy="1077218"/>
          </a:xfrm>
          <a:prstGeom prst="rect">
            <a:avLst/>
          </a:prstGeom>
          <a:noFill/>
          <a:ln>
            <a:solidFill>
              <a:schemeClr val="tx1"/>
            </a:solidFill>
            <a:prstDash val="dash"/>
          </a:ln>
        </p:spPr>
        <p:txBody>
          <a:bodyPr wrap="square" rtlCol="0">
            <a:spAutoFit/>
          </a:bodyPr>
          <a:lstStyle/>
          <a:p>
            <a:pPr algn="ctr"/>
            <a:r>
              <a:rPr lang="zh-CN" altLang="en-US" sz="3200" dirty="0">
                <a:solidFill>
                  <a:prstClr val="black"/>
                </a:solidFill>
                <a:latin typeface="汉仪大宋简" panose="02010609000101010101" pitchFamily="49" charset="-122"/>
                <a:ea typeface="汉仪大宋简" panose="02010609000101010101" pitchFamily="49" charset="-122"/>
              </a:rPr>
              <a:t>血红细胞，可以从血管中挤出</a:t>
            </a:r>
          </a:p>
        </p:txBody>
      </p:sp>
      <p:sp>
        <p:nvSpPr>
          <p:cNvPr id="2" name="标题 1"/>
          <p:cNvSpPr>
            <a:spLocks noGrp="1"/>
          </p:cNvSpPr>
          <p:nvPr>
            <p:ph type="title"/>
          </p:nvPr>
        </p:nvSpPr>
        <p:spPr/>
        <p:txBody>
          <a:bodyPr>
            <a:noAutofit/>
          </a:bodyPr>
          <a:lstStyle/>
          <a:p>
            <a:r>
              <a:rPr lang="zh-CN" altLang="en-US" dirty="0"/>
              <a:t>生物衰减计时器：恐龙的软组织</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3277" name="Picture 13" descr="Old_Earth">
            <a:extLst>
              <a:ext uri="{FF2B5EF4-FFF2-40B4-BE49-F238E27FC236}">
                <a16:creationId xmlns:a16="http://schemas.microsoft.com/office/drawing/2014/main" id="{C47B6A84-A1CF-4D6B-BD38-7680DF911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2420888"/>
            <a:ext cx="2614613"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803275" name="Picture 11" descr="年轻地球">
            <a:extLst>
              <a:ext uri="{FF2B5EF4-FFF2-40B4-BE49-F238E27FC236}">
                <a16:creationId xmlns:a16="http://schemas.microsoft.com/office/drawing/2014/main" id="{0C44FE5A-7B00-4C3E-B237-2BDC03464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391" b="10806"/>
          <a:stretch>
            <a:fillRect/>
          </a:stretch>
        </p:blipFill>
        <p:spPr bwMode="auto">
          <a:xfrm>
            <a:off x="7391400" y="2565349"/>
            <a:ext cx="2952750" cy="271145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a:xfrm>
            <a:off x="0" y="185984"/>
            <a:ext cx="12192000" cy="584775"/>
          </a:xfrm>
        </p:spPr>
        <p:txBody>
          <a:bodyPr/>
          <a:lstStyle/>
          <a:p>
            <a:r>
              <a:rPr lang="zh-CN" altLang="en-US" dirty="0"/>
              <a:t>年老地球 </a:t>
            </a:r>
            <a:r>
              <a:rPr lang="en-US" altLang="zh-CN" dirty="0"/>
              <a:t>VS </a:t>
            </a:r>
            <a:r>
              <a:rPr lang="zh-CN" altLang="en-US" dirty="0"/>
              <a:t>年轻地球</a:t>
            </a:r>
          </a:p>
        </p:txBody>
      </p:sp>
      <p:sp>
        <p:nvSpPr>
          <p:cNvPr id="5" name="矩形 4">
            <a:extLst>
              <a:ext uri="{FF2B5EF4-FFF2-40B4-BE49-F238E27FC236}">
                <a16:creationId xmlns:a16="http://schemas.microsoft.com/office/drawing/2014/main" id="{4222CDDA-B900-4FC8-B471-85B2B07EDEBC}"/>
              </a:ext>
            </a:extLst>
          </p:cNvPr>
          <p:cNvSpPr>
            <a:spLocks noChangeArrowheads="1"/>
          </p:cNvSpPr>
          <p:nvPr/>
        </p:nvSpPr>
        <p:spPr bwMode="auto">
          <a:xfrm>
            <a:off x="2279650" y="5518100"/>
            <a:ext cx="2159000" cy="669925"/>
          </a:xfrm>
          <a:prstGeom prst="rect">
            <a:avLst/>
          </a:prstGeom>
          <a:noFill/>
          <a:ln w="28575">
            <a:solidFill>
              <a:srgbClr val="002954"/>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fontAlgn="base">
              <a:spcBef>
                <a:spcPct val="0"/>
              </a:spcBef>
              <a:spcAft>
                <a:spcPct val="0"/>
              </a:spcAft>
              <a:defRPr/>
            </a:pPr>
            <a:r>
              <a:rPr lang="en-US" altLang="zh-CN" sz="3600" b="1">
                <a:solidFill>
                  <a:srgbClr val="FF0000"/>
                </a:solidFill>
                <a:latin typeface="Arial" panose="020B0604020202020204" pitchFamily="34" charset="0"/>
                <a:ea typeface="汉仪大宋简" panose="02010609000101010101"/>
                <a:cs typeface="Arial" panose="020B0604020202020204" pitchFamily="34" charset="0"/>
              </a:rPr>
              <a:t>45</a:t>
            </a:r>
            <a:r>
              <a:rPr lang="zh-CN" altLang="en-US" sz="3600" b="1">
                <a:solidFill>
                  <a:srgbClr val="FF0000"/>
                </a:solidFill>
                <a:latin typeface="Arial" panose="020B0604020202020204" pitchFamily="34" charset="0"/>
                <a:ea typeface="汉仪大宋简" panose="02010609000101010101"/>
                <a:cs typeface="Arial" panose="020B0604020202020204" pitchFamily="34" charset="0"/>
              </a:rPr>
              <a:t>亿岁</a:t>
            </a:r>
            <a:endParaRPr lang="zh-CN" altLang="en-US" sz="3600" b="1">
              <a:solidFill>
                <a:srgbClr val="000000"/>
              </a:solidFill>
              <a:latin typeface="Arial" panose="020B0604020202020204" pitchFamily="34" charset="0"/>
              <a:ea typeface="汉仪大宋简" panose="02010609000101010101"/>
              <a:cs typeface="Arial" panose="020B0604020202020204" pitchFamily="34" charset="0"/>
            </a:endParaRPr>
          </a:p>
        </p:txBody>
      </p:sp>
      <p:sp>
        <p:nvSpPr>
          <p:cNvPr id="6" name="矩形 5">
            <a:extLst>
              <a:ext uri="{FF2B5EF4-FFF2-40B4-BE49-F238E27FC236}">
                <a16:creationId xmlns:a16="http://schemas.microsoft.com/office/drawing/2014/main" id="{8EF5D8CC-E65B-4FC0-BEC8-90F6B2E236F8}"/>
              </a:ext>
            </a:extLst>
          </p:cNvPr>
          <p:cNvSpPr>
            <a:spLocks noChangeArrowheads="1"/>
          </p:cNvSpPr>
          <p:nvPr/>
        </p:nvSpPr>
        <p:spPr bwMode="auto">
          <a:xfrm>
            <a:off x="7751764" y="5495875"/>
            <a:ext cx="2376487" cy="669925"/>
          </a:xfrm>
          <a:prstGeom prst="rect">
            <a:avLst/>
          </a:prstGeom>
          <a:noFill/>
          <a:ln w="28575">
            <a:solidFill>
              <a:srgbClr val="002954"/>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fontAlgn="base">
              <a:spcBef>
                <a:spcPct val="0"/>
              </a:spcBef>
              <a:spcAft>
                <a:spcPct val="0"/>
              </a:spcAft>
              <a:defRPr/>
            </a:pPr>
            <a:r>
              <a:rPr lang="en-US" altLang="zh-CN" sz="3600" b="1">
                <a:solidFill>
                  <a:srgbClr val="FF0000"/>
                </a:solidFill>
                <a:latin typeface="Arial" panose="020B0604020202020204" pitchFamily="34" charset="0"/>
                <a:ea typeface="汉仪大宋简" panose="02010609000101010101"/>
                <a:cs typeface="Arial" panose="020B0604020202020204" pitchFamily="34" charset="0"/>
              </a:rPr>
              <a:t>1</a:t>
            </a:r>
            <a:r>
              <a:rPr lang="zh-CN" altLang="en-US" sz="3600" b="1">
                <a:solidFill>
                  <a:srgbClr val="FF0000"/>
                </a:solidFill>
                <a:latin typeface="Arial" panose="020B0604020202020204" pitchFamily="34" charset="0"/>
                <a:ea typeface="汉仪大宋简" panose="02010609000101010101"/>
                <a:cs typeface="Arial" panose="020B0604020202020204" pitchFamily="34" charset="0"/>
              </a:rPr>
              <a:t>万年左右</a:t>
            </a:r>
          </a:p>
        </p:txBody>
      </p:sp>
      <p:sp>
        <p:nvSpPr>
          <p:cNvPr id="9" name="Freeform 8">
            <a:extLst>
              <a:ext uri="{FF2B5EF4-FFF2-40B4-BE49-F238E27FC236}">
                <a16:creationId xmlns:a16="http://schemas.microsoft.com/office/drawing/2014/main" id="{AABEF0AA-ADF7-419F-AF1F-3C76CC866C65}"/>
              </a:ext>
            </a:extLst>
          </p:cNvPr>
          <p:cNvSpPr/>
          <p:nvPr/>
        </p:nvSpPr>
        <p:spPr>
          <a:xfrm>
            <a:off x="1525493" y="884012"/>
            <a:ext cx="4003675" cy="1970311"/>
          </a:xfrm>
          <a:custGeom>
            <a:avLst/>
            <a:gdLst>
              <a:gd name="connsiteX0" fmla="*/ 0 w 3488044"/>
              <a:gd name="connsiteY0" fmla="*/ 2267228 h 3488044"/>
              <a:gd name="connsiteX1" fmla="*/ 872011 w 3488044"/>
              <a:gd name="connsiteY1" fmla="*/ 2267228 h 3488044"/>
              <a:gd name="connsiteX2" fmla="*/ 872011 w 3488044"/>
              <a:gd name="connsiteY2" fmla="*/ 0 h 3488044"/>
              <a:gd name="connsiteX3" fmla="*/ 2616033 w 3488044"/>
              <a:gd name="connsiteY3" fmla="*/ 0 h 3488044"/>
              <a:gd name="connsiteX4" fmla="*/ 2616033 w 3488044"/>
              <a:gd name="connsiteY4" fmla="*/ 2267228 h 3488044"/>
              <a:gd name="connsiteX5" fmla="*/ 3488044 w 3488044"/>
              <a:gd name="connsiteY5" fmla="*/ 2267228 h 3488044"/>
              <a:gd name="connsiteX6" fmla="*/ 1744022 w 3488044"/>
              <a:gd name="connsiteY6" fmla="*/ 3488044 h 3488044"/>
              <a:gd name="connsiteX7" fmla="*/ 0 w 3488044"/>
              <a:gd name="connsiteY7" fmla="*/ 2267228 h 348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044" h="3488044">
                <a:moveTo>
                  <a:pt x="2267228" y="3488044"/>
                </a:moveTo>
                <a:lnTo>
                  <a:pt x="2267228" y="2616033"/>
                </a:lnTo>
                <a:lnTo>
                  <a:pt x="0" y="2616033"/>
                </a:lnTo>
                <a:lnTo>
                  <a:pt x="0" y="872011"/>
                </a:lnTo>
                <a:lnTo>
                  <a:pt x="2267228" y="872011"/>
                </a:lnTo>
                <a:lnTo>
                  <a:pt x="2267228" y="0"/>
                </a:lnTo>
                <a:lnTo>
                  <a:pt x="3488044" y="1744022"/>
                </a:lnTo>
                <a:lnTo>
                  <a:pt x="2267228" y="3488044"/>
                </a:lnTo>
                <a:close/>
              </a:path>
            </a:pathLst>
          </a:cu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12927" tIns="1184939" rIns="923336" bIns="1184940" spcCol="1270" anchor="ctr"/>
          <a:lstStyle/>
          <a:p>
            <a:pPr algn="ctr" defTabSz="1955800">
              <a:lnSpc>
                <a:spcPct val="90000"/>
              </a:lnSpc>
              <a:spcBef>
                <a:spcPct val="0"/>
              </a:spcBef>
              <a:spcAft>
                <a:spcPct val="35000"/>
              </a:spcAft>
              <a:defRPr/>
            </a:pPr>
            <a:r>
              <a:rPr lang="zh-CN" altLang="en-US" sz="4400" b="1" dirty="0">
                <a:solidFill>
                  <a:prstClr val="white"/>
                </a:solidFill>
                <a:effectLst>
                  <a:outerShdw blurRad="38100" dist="38100" dir="2700000" algn="tl">
                    <a:srgbClr val="000000">
                      <a:alpha val="43137"/>
                    </a:srgbClr>
                  </a:outerShdw>
                </a:effectLst>
                <a:latin typeface="微软雅黑"/>
                <a:ea typeface="微软雅黑"/>
              </a:rPr>
              <a:t>年老地球</a:t>
            </a:r>
          </a:p>
        </p:txBody>
      </p:sp>
      <p:sp>
        <p:nvSpPr>
          <p:cNvPr id="10" name="Freeform 9">
            <a:extLst>
              <a:ext uri="{FF2B5EF4-FFF2-40B4-BE49-F238E27FC236}">
                <a16:creationId xmlns:a16="http://schemas.microsoft.com/office/drawing/2014/main" id="{BD69D104-4109-4733-88E7-E0608210BA25}"/>
              </a:ext>
            </a:extLst>
          </p:cNvPr>
          <p:cNvSpPr/>
          <p:nvPr/>
        </p:nvSpPr>
        <p:spPr>
          <a:xfrm>
            <a:off x="6744072" y="809401"/>
            <a:ext cx="3896848" cy="1970312"/>
          </a:xfrm>
          <a:custGeom>
            <a:avLst/>
            <a:gdLst>
              <a:gd name="connsiteX0" fmla="*/ 0 w 3488044"/>
              <a:gd name="connsiteY0" fmla="*/ 2267228 h 3488044"/>
              <a:gd name="connsiteX1" fmla="*/ 872011 w 3488044"/>
              <a:gd name="connsiteY1" fmla="*/ 2267228 h 3488044"/>
              <a:gd name="connsiteX2" fmla="*/ 872011 w 3488044"/>
              <a:gd name="connsiteY2" fmla="*/ 0 h 3488044"/>
              <a:gd name="connsiteX3" fmla="*/ 2616033 w 3488044"/>
              <a:gd name="connsiteY3" fmla="*/ 0 h 3488044"/>
              <a:gd name="connsiteX4" fmla="*/ 2616033 w 3488044"/>
              <a:gd name="connsiteY4" fmla="*/ 2267228 h 3488044"/>
              <a:gd name="connsiteX5" fmla="*/ 3488044 w 3488044"/>
              <a:gd name="connsiteY5" fmla="*/ 2267228 h 3488044"/>
              <a:gd name="connsiteX6" fmla="*/ 1744022 w 3488044"/>
              <a:gd name="connsiteY6" fmla="*/ 3488044 h 3488044"/>
              <a:gd name="connsiteX7" fmla="*/ 0 w 3488044"/>
              <a:gd name="connsiteY7" fmla="*/ 2267228 h 348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044" h="3488044">
                <a:moveTo>
                  <a:pt x="1220816" y="0"/>
                </a:moveTo>
                <a:lnTo>
                  <a:pt x="1220816" y="872011"/>
                </a:lnTo>
                <a:lnTo>
                  <a:pt x="3488044" y="872011"/>
                </a:lnTo>
                <a:lnTo>
                  <a:pt x="3488044" y="2616033"/>
                </a:lnTo>
                <a:lnTo>
                  <a:pt x="1220816" y="2616033"/>
                </a:lnTo>
                <a:lnTo>
                  <a:pt x="1220816" y="3488044"/>
                </a:lnTo>
                <a:lnTo>
                  <a:pt x="0" y="1744022"/>
                </a:lnTo>
                <a:lnTo>
                  <a:pt x="1220816" y="0"/>
                </a:lnTo>
                <a:close/>
              </a:path>
            </a:pathLst>
          </a:custGeom>
          <a:solidFill>
            <a:srgbClr val="00295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23336" tIns="1184939" rIns="312928" bIns="1184939" spcCol="1270" anchor="ctr"/>
          <a:lstStyle/>
          <a:p>
            <a:pPr algn="ctr" defTabSz="1955800">
              <a:lnSpc>
                <a:spcPct val="90000"/>
              </a:lnSpc>
              <a:spcBef>
                <a:spcPct val="0"/>
              </a:spcBef>
              <a:spcAft>
                <a:spcPct val="35000"/>
              </a:spcAft>
              <a:defRPr/>
            </a:pPr>
            <a:r>
              <a:rPr lang="zh-CN" altLang="en-US" sz="4400" b="1" dirty="0">
                <a:solidFill>
                  <a:prstClr val="white"/>
                </a:solidFill>
                <a:effectLst>
                  <a:outerShdw blurRad="38100" dist="38100" dir="2700000" algn="tl">
                    <a:srgbClr val="000000">
                      <a:alpha val="43137"/>
                    </a:srgbClr>
                  </a:outerShdw>
                </a:effectLst>
                <a:latin typeface="微软雅黑"/>
                <a:ea typeface="微软雅黑"/>
              </a:rPr>
              <a:t>年轻地球</a:t>
            </a:r>
          </a:p>
        </p:txBody>
      </p:sp>
      <p:sp>
        <p:nvSpPr>
          <p:cNvPr id="8" name="爆炸形 1 7">
            <a:extLst>
              <a:ext uri="{FF2B5EF4-FFF2-40B4-BE49-F238E27FC236}">
                <a16:creationId xmlns:a16="http://schemas.microsoft.com/office/drawing/2014/main" id="{43A9EC33-2E46-4B81-B32E-3A639FE0100B}"/>
              </a:ext>
            </a:extLst>
          </p:cNvPr>
          <p:cNvSpPr/>
          <p:nvPr/>
        </p:nvSpPr>
        <p:spPr>
          <a:xfrm>
            <a:off x="4238529" y="441325"/>
            <a:ext cx="4003675" cy="3960813"/>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800" b="1" dirty="0">
                <a:solidFill>
                  <a:prstClr val="white"/>
                </a:solidFill>
                <a:effectLst>
                  <a:outerShdw blurRad="38100" dist="38100" dir="2700000" algn="tl">
                    <a:srgbClr val="000000">
                      <a:alpha val="43137"/>
                    </a:srgbClr>
                  </a:outerShdw>
                </a:effectLst>
                <a:latin typeface="微软雅黑"/>
                <a:ea typeface="微软雅黑"/>
              </a:rPr>
              <a:t>哪个对？</a:t>
            </a:r>
          </a:p>
        </p:txBody>
      </p:sp>
      <p:sp>
        <p:nvSpPr>
          <p:cNvPr id="1803278" name="AutoShape 14">
            <a:extLst>
              <a:ext uri="{FF2B5EF4-FFF2-40B4-BE49-F238E27FC236}">
                <a16:creationId xmlns:a16="http://schemas.microsoft.com/office/drawing/2014/main" id="{84144727-CB87-4D0B-8AA3-911C216A9F2D}"/>
              </a:ext>
            </a:extLst>
          </p:cNvPr>
          <p:cNvSpPr>
            <a:spLocks noChangeArrowheads="1"/>
          </p:cNvSpPr>
          <p:nvPr/>
        </p:nvSpPr>
        <p:spPr bwMode="auto">
          <a:xfrm>
            <a:off x="5016500" y="4652964"/>
            <a:ext cx="2159000" cy="1152525"/>
          </a:xfrm>
          <a:prstGeom prst="wedgeRoundRectCallout">
            <a:avLst>
              <a:gd name="adj1" fmla="val -12940"/>
              <a:gd name="adj2" fmla="val -109227"/>
              <a:gd name="adj3" fmla="val 16667"/>
            </a:avLst>
          </a:prstGeom>
          <a:solidFill>
            <a:srgbClr val="F9F000"/>
          </a:solidFill>
          <a:ln>
            <a:noFill/>
          </a:ln>
          <a:effectLst>
            <a:prstShdw prst="shdw17" dist="17961" dir="2700000">
              <a:srgbClr val="F9F0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a:lstStyle/>
          <a:p>
            <a:pPr algn="ctr" fontAlgn="base">
              <a:spcBef>
                <a:spcPct val="0"/>
              </a:spcBef>
              <a:spcAft>
                <a:spcPct val="0"/>
              </a:spcAft>
              <a:defRPr/>
            </a:pPr>
            <a:r>
              <a:rPr lang="zh-CN" altLang="en-US" sz="2800">
                <a:solidFill>
                  <a:srgbClr val="000000"/>
                </a:solidFill>
                <a:latin typeface="Arial" panose="020B0604020202020204" pitchFamily="34" charset="0"/>
                <a:ea typeface="微软雅黑" panose="020B0503020204020204" pitchFamily="34" charset="-122"/>
              </a:rPr>
              <a:t>为什么你会这样认为？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nodeType="afterGroup">
                            <p:stCondLst>
                              <p:cond delay="500"/>
                            </p:stCondLst>
                            <p:childTnLst>
                              <p:par>
                                <p:cTn id="19" presetID="3" presetClass="entr" presetSubtype="10" fill="hold" nodeType="afterEffect">
                                  <p:stCondLst>
                                    <p:cond delay="0"/>
                                  </p:stCondLst>
                                  <p:childTnLst>
                                    <p:set>
                                      <p:cBhvr>
                                        <p:cTn id="20" dur="1" fill="hold">
                                          <p:stCondLst>
                                            <p:cond delay="0"/>
                                          </p:stCondLst>
                                        </p:cTn>
                                        <p:tgtEl>
                                          <p:spTgt spid="1803277"/>
                                        </p:tgtEl>
                                        <p:attrNameLst>
                                          <p:attrName>style.visibility</p:attrName>
                                        </p:attrNameLst>
                                      </p:cBhvr>
                                      <p:to>
                                        <p:strVal val="visible"/>
                                      </p:to>
                                    </p:set>
                                    <p:animEffect transition="in" filter="blinds(horizontal)">
                                      <p:cBhvr>
                                        <p:cTn id="21" dur="500"/>
                                        <p:tgtEl>
                                          <p:spTgt spid="180327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nodeType="afterGroup">
                            <p:stCondLst>
                              <p:cond delay="500"/>
                            </p:stCondLst>
                            <p:childTnLst>
                              <p:par>
                                <p:cTn id="28" presetID="3" presetClass="entr" presetSubtype="10" fill="hold" nodeType="afterEffect">
                                  <p:stCondLst>
                                    <p:cond delay="0"/>
                                  </p:stCondLst>
                                  <p:childTnLst>
                                    <p:set>
                                      <p:cBhvr>
                                        <p:cTn id="29" dur="1" fill="hold">
                                          <p:stCondLst>
                                            <p:cond delay="0"/>
                                          </p:stCondLst>
                                        </p:cTn>
                                        <p:tgtEl>
                                          <p:spTgt spid="1803275"/>
                                        </p:tgtEl>
                                        <p:attrNameLst>
                                          <p:attrName>style.visibility</p:attrName>
                                        </p:attrNameLst>
                                      </p:cBhvr>
                                      <p:to>
                                        <p:strVal val="visible"/>
                                      </p:to>
                                    </p:set>
                                    <p:animEffect transition="in" filter="blinds(horizontal)">
                                      <p:cBhvr>
                                        <p:cTn id="30" dur="500"/>
                                        <p:tgtEl>
                                          <p:spTgt spid="180327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03278"/>
                                        </p:tgtEl>
                                        <p:attrNameLst>
                                          <p:attrName>style.visibility</p:attrName>
                                        </p:attrNameLst>
                                      </p:cBhvr>
                                      <p:to>
                                        <p:strVal val="visible"/>
                                      </p:to>
                                    </p:set>
                                    <p:animEffect transition="in" filter="blinds(horizontal)">
                                      <p:cBhvr>
                                        <p:cTn id="41" dur="500"/>
                                        <p:tgtEl>
                                          <p:spTgt spid="1803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8" grpId="0" animBg="1"/>
      <p:bldP spid="18032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7" name="Picture 3" descr="T-Rex soft tissue"/>
          <p:cNvPicPr>
            <a:picLocks noChangeAspect="1" noChangeArrowheads="1"/>
          </p:cNvPicPr>
          <p:nvPr/>
        </p:nvPicPr>
        <p:blipFill>
          <a:blip r:embed="rId3" cstate="print"/>
          <a:srcRect/>
          <a:stretch>
            <a:fillRect/>
          </a:stretch>
        </p:blipFill>
        <p:spPr bwMode="auto">
          <a:xfrm>
            <a:off x="1252560" y="989671"/>
            <a:ext cx="9686879" cy="3124800"/>
          </a:xfrm>
          <a:prstGeom prst="rect">
            <a:avLst/>
          </a:prstGeom>
          <a:noFill/>
          <a:ln w="76200">
            <a:solidFill>
              <a:schemeClr val="bg1"/>
            </a:solidFill>
            <a:miter lim="800000"/>
            <a:headEnd/>
            <a:tailEnd/>
          </a:ln>
        </p:spPr>
      </p:pic>
      <p:sp>
        <p:nvSpPr>
          <p:cNvPr id="553990" name="Text Box 6"/>
          <p:cNvSpPr txBox="1">
            <a:spLocks noChangeArrowheads="1"/>
          </p:cNvSpPr>
          <p:nvPr/>
        </p:nvSpPr>
        <p:spPr bwMode="auto">
          <a:xfrm>
            <a:off x="1415480" y="4221088"/>
            <a:ext cx="9614871" cy="1954381"/>
          </a:xfrm>
          <a:prstGeom prst="rect">
            <a:avLst/>
          </a:prstGeom>
          <a:solidFill>
            <a:schemeClr val="bg2">
              <a:alpha val="0"/>
            </a:schemeClr>
          </a:solidFill>
          <a:ln w="9525">
            <a:noFill/>
            <a:miter lim="800000"/>
          </a:ln>
          <a:effectLst/>
        </p:spPr>
        <p:txBody>
          <a:bodyPr wrap="square">
            <a:spAutoFit/>
          </a:bodyPr>
          <a:lstStyle/>
          <a:p>
            <a:pPr>
              <a:spcAft>
                <a:spcPts val="1200"/>
              </a:spcAft>
            </a:pPr>
            <a:r>
              <a:rPr lang="zh-CN" altLang="en-US" sz="3600" dirty="0">
                <a:solidFill>
                  <a:prstClr val="black"/>
                </a:solidFill>
                <a:latin typeface="汉仪大宋简" panose="02010609000101010101" pitchFamily="49" charset="-122"/>
                <a:ea typeface="汉仪大宋简" panose="02010609000101010101" pitchFamily="49" charset="-122"/>
              </a:rPr>
              <a:t>有弹性，可延展，拉伸后还会缩回原来的形状。</a:t>
            </a:r>
            <a:endParaRPr lang="en-US" altLang="zh-CN" sz="3600" dirty="0">
              <a:solidFill>
                <a:prstClr val="black"/>
              </a:solidFill>
              <a:latin typeface="汉仪大宋简" panose="02010609000101010101" pitchFamily="49" charset="-122"/>
              <a:ea typeface="汉仪大宋简" panose="02010609000101010101" pitchFamily="49" charset="-122"/>
            </a:endParaRPr>
          </a:p>
          <a:p>
            <a:pPr>
              <a:spcAft>
                <a:spcPts val="1800"/>
              </a:spcAft>
            </a:pPr>
            <a:r>
              <a:rPr lang="en-AU" altLang="en-US" sz="3600" dirty="0">
                <a:solidFill>
                  <a:prstClr val="black"/>
                </a:solidFill>
                <a:latin typeface="汉仪大宋简" panose="02010609000101010101" pitchFamily="49" charset="-122"/>
                <a:ea typeface="汉仪大宋简" panose="02010609000101010101" pitchFamily="49" charset="-122"/>
              </a:rPr>
              <a:t>“</a:t>
            </a:r>
            <a:r>
              <a:rPr lang="zh-CN" altLang="en-US" sz="3600" dirty="0">
                <a:solidFill>
                  <a:prstClr val="black"/>
                </a:solidFill>
                <a:latin typeface="汉仪大宋简" panose="02010609000101010101" pitchFamily="49" charset="-122"/>
                <a:ea typeface="汉仪大宋简" panose="02010609000101010101" pitchFamily="49" charset="-122"/>
              </a:rPr>
              <a:t>我连做梦都没想到会发现这个！”</a:t>
            </a:r>
            <a:endParaRPr lang="en-US" altLang="zh-CN" sz="3600" dirty="0">
              <a:solidFill>
                <a:prstClr val="black"/>
              </a:solidFill>
              <a:latin typeface="汉仪大宋简" panose="02010609000101010101" pitchFamily="49" charset="-122"/>
              <a:ea typeface="汉仪大宋简" panose="02010609000101010101" pitchFamily="49" charset="-122"/>
            </a:endParaRPr>
          </a:p>
          <a:p>
            <a:r>
              <a:rPr lang="en-US" altLang="zh-CN" sz="2400" dirty="0">
                <a:latin typeface="Calibri" panose="020F0502020204030204" charset="0"/>
                <a:cs typeface="Calibri" panose="020F0502020204030204" charset="0"/>
              </a:rPr>
              <a:t>Mary Schweitzer, </a:t>
            </a:r>
            <a:r>
              <a:rPr lang="en-US" altLang="zh-CN" sz="2400" i="1" dirty="0">
                <a:latin typeface="Calibri" panose="020F0502020204030204" charset="0"/>
                <a:cs typeface="Calibri" panose="020F0502020204030204" charset="0"/>
              </a:rPr>
              <a:t>Science</a:t>
            </a:r>
            <a:r>
              <a:rPr lang="en-US" altLang="zh-CN" sz="2400" dirty="0">
                <a:latin typeface="Calibri" panose="020F0502020204030204" charset="0"/>
                <a:cs typeface="Calibri" panose="020F0502020204030204" charset="0"/>
              </a:rPr>
              <a:t> 307(5717):1952, 25 March 2005. </a:t>
            </a:r>
            <a:endParaRPr lang="zh-CN" altLang="en-US" sz="2400" dirty="0">
              <a:latin typeface="Calibri" panose="020F0502020204030204" charset="0"/>
              <a:cs typeface="Calibri" panose="020F0502020204030204" charset="0"/>
            </a:endParaRPr>
          </a:p>
        </p:txBody>
      </p:sp>
      <p:sp>
        <p:nvSpPr>
          <p:cNvPr id="2" name="标题 1">
            <a:extLst>
              <a:ext uri="{FF2B5EF4-FFF2-40B4-BE49-F238E27FC236}">
                <a16:creationId xmlns:a16="http://schemas.microsoft.com/office/drawing/2014/main" id="{67CEA7DB-F477-4115-B96C-B7E92ADDED6A}"/>
              </a:ext>
            </a:extLst>
          </p:cNvPr>
          <p:cNvSpPr>
            <a:spLocks noGrp="1"/>
          </p:cNvSpPr>
          <p:nvPr>
            <p:ph type="title"/>
          </p:nvPr>
        </p:nvSpPr>
        <p:spPr>
          <a:xfrm>
            <a:off x="0" y="185984"/>
            <a:ext cx="12192000" cy="584775"/>
          </a:xfrm>
        </p:spPr>
        <p:txBody>
          <a:bodyPr/>
          <a:lstStyle/>
          <a:p>
            <a:r>
              <a:rPr lang="zh-CN" altLang="en-US" dirty="0">
                <a:latin typeface="微软雅黑" panose="020B0503020204020204" pitchFamily="34" charset="-122"/>
              </a:rPr>
              <a:t>霸王龙骨中的软组织</a:t>
            </a:r>
            <a:endParaRPr lang="zh-CN" altLang="en-U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no blood(fx) CEN17_2"/>
          <p:cNvPicPr>
            <a:picLocks noChangeAspect="1" noChangeArrowheads="1"/>
          </p:cNvPicPr>
          <p:nvPr/>
        </p:nvPicPr>
        <p:blipFill>
          <a:blip r:embed="rId3" cstate="print"/>
          <a:srcRect l="10083" t="3662" r="9244" b="6001"/>
          <a:stretch>
            <a:fillRect/>
          </a:stretch>
        </p:blipFill>
        <p:spPr bwMode="auto">
          <a:xfrm>
            <a:off x="839416" y="937911"/>
            <a:ext cx="3096344" cy="4773044"/>
          </a:xfrm>
          <a:prstGeom prst="rect">
            <a:avLst/>
          </a:prstGeom>
          <a:noFill/>
        </p:spPr>
      </p:pic>
      <p:sp>
        <p:nvSpPr>
          <p:cNvPr id="4" name="Rectangle 4"/>
          <p:cNvSpPr>
            <a:spLocks noChangeArrowheads="1"/>
          </p:cNvSpPr>
          <p:nvPr/>
        </p:nvSpPr>
        <p:spPr bwMode="auto">
          <a:xfrm>
            <a:off x="4271628" y="1448594"/>
            <a:ext cx="7416824" cy="3960812"/>
          </a:xfrm>
          <a:prstGeom prst="rect">
            <a:avLst/>
          </a:prstGeom>
          <a:noFill/>
          <a:ln w="9525">
            <a:noFill/>
            <a:miter lim="800000"/>
          </a:ln>
        </p:spPr>
        <p:txBody>
          <a:bodyPr/>
          <a:lstStyle/>
          <a:p>
            <a:pPr eaLnBrk="0" hangingPunct="0">
              <a:spcAft>
                <a:spcPts val="1800"/>
              </a:spcAft>
              <a:buClr>
                <a:srgbClr val="EEECE1"/>
              </a:buClr>
            </a:pPr>
            <a:r>
              <a:rPr lang="zh-CN" altLang="en-US" sz="3200" dirty="0">
                <a:solidFill>
                  <a:prstClr val="black"/>
                </a:solidFill>
                <a:latin typeface="汉仪大宋简" panose="02010609000101010101" pitchFamily="49" charset="-122"/>
                <a:ea typeface="汉仪大宋简" panose="02010609000101010101" pitchFamily="49" charset="-122"/>
              </a:rPr>
              <a:t>玛丽</a:t>
            </a:r>
            <a:r>
              <a:rPr lang="en-US" altLang="zh-CN" sz="3200" dirty="0">
                <a:solidFill>
                  <a:prstClr val="black"/>
                </a:solidFill>
                <a:latin typeface="汉仪大宋简" panose="02010609000101010101" pitchFamily="49" charset="-122"/>
                <a:ea typeface="汉仪大宋简" panose="02010609000101010101" pitchFamily="49" charset="-122"/>
              </a:rPr>
              <a:t>·</a:t>
            </a:r>
            <a:r>
              <a:rPr lang="zh-CN" altLang="en-US" sz="3200" dirty="0">
                <a:solidFill>
                  <a:prstClr val="black"/>
                </a:solidFill>
                <a:latin typeface="汉仪大宋简" panose="02010609000101010101" pitchFamily="49" charset="-122"/>
                <a:ea typeface="汉仪大宋简" panose="02010609000101010101" pitchFamily="49" charset="-122"/>
              </a:rPr>
              <a:t>施伟策博士（领队科学家）说：</a:t>
            </a:r>
            <a:endParaRPr lang="en-US" altLang="zh-CN" sz="3200" dirty="0">
              <a:solidFill>
                <a:prstClr val="black"/>
              </a:solidFill>
              <a:latin typeface="汉仪大宋简" panose="02010609000101010101" pitchFamily="49" charset="-122"/>
              <a:ea typeface="汉仪大宋简" panose="02010609000101010101" pitchFamily="49" charset="-122"/>
            </a:endParaRPr>
          </a:p>
          <a:p>
            <a:pPr eaLnBrk="0" hangingPunct="0">
              <a:buClr>
                <a:srgbClr val="EEECE1"/>
              </a:buClr>
            </a:pPr>
            <a:r>
              <a:rPr lang="en-US" altLang="en-US" sz="3600" dirty="0">
                <a:solidFill>
                  <a:prstClr val="black"/>
                </a:solidFill>
                <a:latin typeface="汉仪大宋简" panose="02010609000101010101" pitchFamily="49" charset="-122"/>
                <a:ea typeface="汉仪大宋简" panose="02010609000101010101" pitchFamily="49" charset="-122"/>
              </a:rPr>
              <a:t>“</a:t>
            </a:r>
            <a:r>
              <a:rPr lang="zh-CN" altLang="en-US" sz="3600" dirty="0">
                <a:solidFill>
                  <a:prstClr val="black"/>
                </a:solidFill>
                <a:latin typeface="汉仪大宋简" panose="02010609000101010101" pitchFamily="49" charset="-122"/>
                <a:ea typeface="汉仪大宋简" panose="02010609000101010101" pitchFamily="49" charset="-122"/>
              </a:rPr>
              <a:t>与现代的骨头没什么两样。但是当然这是我无法相信的。我对实验室技术人员说：‘毕竟，这骨头是六千五百万年之前的。血红细胞怎么可能存活这么久？</a:t>
            </a:r>
            <a:r>
              <a:rPr lang="en-US" altLang="en-US" sz="3600" dirty="0">
                <a:solidFill>
                  <a:prstClr val="black"/>
                </a:solidFill>
                <a:latin typeface="汉仪大宋简" panose="02010609000101010101" pitchFamily="49" charset="-122"/>
                <a:ea typeface="汉仪大宋简" panose="02010609000101010101" pitchFamily="49" charset="-122"/>
              </a:rPr>
              <a:t>’ ”</a:t>
            </a:r>
          </a:p>
        </p:txBody>
      </p:sp>
      <p:sp>
        <p:nvSpPr>
          <p:cNvPr id="5" name="Text Box 5"/>
          <p:cNvSpPr txBox="1">
            <a:spLocks noChangeArrowheads="1"/>
          </p:cNvSpPr>
          <p:nvPr/>
        </p:nvSpPr>
        <p:spPr bwMode="auto">
          <a:xfrm>
            <a:off x="551384" y="5805264"/>
            <a:ext cx="11521280" cy="463846"/>
          </a:xfrm>
          <a:prstGeom prst="rect">
            <a:avLst/>
          </a:prstGeom>
          <a:noFill/>
          <a:ln w="12700">
            <a:noFill/>
            <a:miter lim="800000"/>
          </a:ln>
          <a:effectLst/>
        </p:spPr>
        <p:txBody>
          <a:bodyPr wrap="square" lIns="90000" tIns="46800" rIns="90000" bIns="46800">
            <a:spAutoFit/>
          </a:bodyPr>
          <a:lstStyle/>
          <a:p>
            <a:pPr eaLnBrk="0" hangingPunct="0"/>
            <a:r>
              <a:rPr lang="zh-CN" altLang="en-US" sz="2400" dirty="0">
                <a:solidFill>
                  <a:prstClr val="black"/>
                </a:solidFill>
                <a:latin typeface="+mj-ea"/>
                <a:ea typeface="+mj-ea"/>
              </a:rPr>
              <a:t>玛丽</a:t>
            </a:r>
            <a:r>
              <a:rPr lang="en-US" altLang="zh-CN" sz="2400" dirty="0">
                <a:solidFill>
                  <a:prstClr val="black"/>
                </a:solidFill>
                <a:latin typeface="+mj-ea"/>
                <a:ea typeface="+mj-ea"/>
              </a:rPr>
              <a:t>•</a:t>
            </a:r>
            <a:r>
              <a:rPr lang="zh-CN" altLang="en-US" sz="2400" dirty="0">
                <a:solidFill>
                  <a:prstClr val="black"/>
                </a:solidFill>
                <a:latin typeface="+mj-ea"/>
                <a:ea typeface="+mj-ea"/>
              </a:rPr>
              <a:t>施伟策，蒙塔纳州立大学落基山脉博物，</a:t>
            </a:r>
            <a:r>
              <a:rPr lang="en-US" altLang="en-US" sz="2400" dirty="0">
                <a:solidFill>
                  <a:prstClr val="black"/>
                </a:solidFill>
                <a:latin typeface="+mj-ea"/>
                <a:ea typeface="+mj-ea"/>
              </a:rPr>
              <a:t> </a:t>
            </a:r>
            <a:r>
              <a:rPr lang="en-US" altLang="zh-CN" sz="2400" dirty="0">
                <a:solidFill>
                  <a:prstClr val="black"/>
                </a:solidFill>
                <a:latin typeface="+mj-ea"/>
                <a:ea typeface="+mj-ea"/>
              </a:rPr>
              <a:t>《</a:t>
            </a:r>
            <a:r>
              <a:rPr lang="zh-CN" altLang="en-US" sz="2400" dirty="0">
                <a:solidFill>
                  <a:prstClr val="black"/>
                </a:solidFill>
                <a:latin typeface="+mj-ea"/>
                <a:ea typeface="+mj-ea"/>
              </a:rPr>
              <a:t>科学</a:t>
            </a:r>
            <a:r>
              <a:rPr lang="en-US" altLang="zh-CN" sz="2400" dirty="0">
                <a:solidFill>
                  <a:prstClr val="black"/>
                </a:solidFill>
                <a:latin typeface="+mj-ea"/>
                <a:ea typeface="+mj-ea"/>
              </a:rPr>
              <a:t>》261:160, 1994</a:t>
            </a:r>
            <a:r>
              <a:rPr lang="zh-CN" altLang="en-US" sz="2400" dirty="0">
                <a:solidFill>
                  <a:prstClr val="black"/>
                </a:solidFill>
                <a:latin typeface="+mj-ea"/>
                <a:ea typeface="+mj-ea"/>
              </a:rPr>
              <a:t>年</a:t>
            </a:r>
            <a:r>
              <a:rPr lang="en-US" altLang="zh-CN" sz="2400" dirty="0">
                <a:solidFill>
                  <a:prstClr val="black"/>
                </a:solidFill>
                <a:latin typeface="+mj-ea"/>
                <a:ea typeface="+mj-ea"/>
              </a:rPr>
              <a:t>7</a:t>
            </a:r>
            <a:r>
              <a:rPr lang="zh-CN" altLang="en-US" sz="2400" dirty="0">
                <a:solidFill>
                  <a:prstClr val="black"/>
                </a:solidFill>
                <a:latin typeface="+mj-ea"/>
                <a:ea typeface="+mj-ea"/>
              </a:rPr>
              <a:t>月</a:t>
            </a:r>
            <a:r>
              <a:rPr lang="en-US" altLang="zh-CN" sz="2400" dirty="0">
                <a:solidFill>
                  <a:prstClr val="black"/>
                </a:solidFill>
                <a:latin typeface="+mj-ea"/>
                <a:ea typeface="+mj-ea"/>
              </a:rPr>
              <a:t>9</a:t>
            </a:r>
            <a:r>
              <a:rPr lang="zh-CN" altLang="en-US" sz="2400" dirty="0">
                <a:solidFill>
                  <a:prstClr val="black"/>
                </a:solidFill>
                <a:latin typeface="+mj-ea"/>
                <a:ea typeface="+mj-ea"/>
              </a:rPr>
              <a:t>日</a:t>
            </a:r>
            <a:endParaRPr lang="en-US" altLang="en-US" sz="2400" dirty="0">
              <a:solidFill>
                <a:prstClr val="black"/>
              </a:solidFill>
              <a:latin typeface="+mj-ea"/>
              <a:ea typeface="+mj-ea"/>
            </a:endParaRPr>
          </a:p>
        </p:txBody>
      </p:sp>
      <p:sp>
        <p:nvSpPr>
          <p:cNvPr id="7" name="标题 6">
            <a:extLst>
              <a:ext uri="{FF2B5EF4-FFF2-40B4-BE49-F238E27FC236}">
                <a16:creationId xmlns:a16="http://schemas.microsoft.com/office/drawing/2014/main" id="{2761A0AB-134C-4DDD-8BD0-05DDB0DBED44}"/>
              </a:ext>
            </a:extLst>
          </p:cNvPr>
          <p:cNvSpPr>
            <a:spLocks noGrp="1"/>
          </p:cNvSpPr>
          <p:nvPr>
            <p:ph type="title"/>
          </p:nvPr>
        </p:nvSpPr>
        <p:spPr>
          <a:xfrm>
            <a:off x="0" y="185984"/>
            <a:ext cx="12192000" cy="584775"/>
          </a:xfrm>
        </p:spPr>
        <p:txBody>
          <a:bodyPr/>
          <a:lstStyle/>
          <a:p>
            <a:r>
              <a:rPr lang="zh-CN" altLang="en-US" dirty="0">
                <a:latin typeface="微软雅黑" panose="020B0503020204020204" pitchFamily="34" charset="-122"/>
              </a:rPr>
              <a:t>恐龙骨头中的红细胞！</a:t>
            </a:r>
            <a:endParaRPr lang="zh-CN" alt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2168588" y="5824913"/>
            <a:ext cx="9688052" cy="523220"/>
          </a:xfrm>
          <a:prstGeom prst="rect">
            <a:avLst/>
          </a:prstGeom>
          <a:noFill/>
          <a:ln w="9525">
            <a:noFill/>
            <a:miter lim="800000"/>
          </a:ln>
        </p:spPr>
        <p:txBody>
          <a:bodyPr wrap="square">
            <a:spAutoFit/>
          </a:bodyPr>
          <a:lstStyle/>
          <a:p>
            <a:pPr eaLnBrk="0" hangingPunct="0">
              <a:defRPr/>
            </a:pPr>
            <a:r>
              <a:rPr lang="en-GB" sz="2800" dirty="0">
                <a:latin typeface="Calibri" panose="020F0502020204030204" charset="0"/>
                <a:cs typeface="Calibri" panose="020F0502020204030204" charset="0"/>
              </a:rPr>
              <a:t>Nova Science Now, May 2009   </a:t>
            </a:r>
            <a:r>
              <a:rPr lang="en-US" sz="2800" dirty="0">
                <a:latin typeface="Calibri" panose="020F0502020204030204" charset="0"/>
                <a:cs typeface="Calibri" panose="020F0502020204030204" charset="0"/>
              </a:rPr>
              <a:t>www.</a:t>
            </a:r>
            <a:r>
              <a:rPr lang="en-GB" sz="2800" dirty="0">
                <a:latin typeface="Calibri" panose="020F0502020204030204" charset="0"/>
                <a:cs typeface="Calibri" panose="020F0502020204030204" charset="0"/>
              </a:rPr>
              <a:t>cross.tv/21726</a:t>
            </a:r>
          </a:p>
        </p:txBody>
      </p:sp>
      <p:pic>
        <p:nvPicPr>
          <p:cNvPr id="7" name="Picture 3"/>
          <p:cNvPicPr>
            <a:picLocks noChangeAspect="1" noChangeArrowheads="1"/>
          </p:cNvPicPr>
          <p:nvPr/>
        </p:nvPicPr>
        <p:blipFill>
          <a:blip r:embed="rId3" cstate="print"/>
          <a:srcRect l="24245" t="3080" r="22401" b="16416"/>
          <a:stretch>
            <a:fillRect/>
          </a:stretch>
        </p:blipFill>
        <p:spPr bwMode="auto">
          <a:xfrm>
            <a:off x="1919536" y="1000108"/>
            <a:ext cx="2663856" cy="3071834"/>
          </a:xfrm>
          <a:prstGeom prst="rect">
            <a:avLst/>
          </a:prstGeom>
          <a:noFill/>
          <a:ln w="9525">
            <a:noFill/>
            <a:miter lim="800000"/>
            <a:headEnd/>
            <a:tailEnd/>
          </a:ln>
        </p:spPr>
      </p:pic>
      <p:sp>
        <p:nvSpPr>
          <p:cNvPr id="3" name="Rectangle 2"/>
          <p:cNvSpPr/>
          <p:nvPr/>
        </p:nvSpPr>
        <p:spPr>
          <a:xfrm>
            <a:off x="5075198" y="1556792"/>
            <a:ext cx="5572164" cy="3170099"/>
          </a:xfrm>
          <a:prstGeom prst="rect">
            <a:avLst/>
          </a:prstGeom>
        </p:spPr>
        <p:txBody>
          <a:bodyPr wrap="square">
            <a:spAutoFit/>
          </a:bodyPr>
          <a:lstStyle/>
          <a:p>
            <a:pPr>
              <a:defRPr/>
            </a:pPr>
            <a:r>
              <a:rPr lang="en-US" altLang="zh-CN" sz="4000" dirty="0">
                <a:solidFill>
                  <a:prstClr val="black"/>
                </a:solidFill>
                <a:latin typeface="汉仪大宋简" panose="02010609000101010101" pitchFamily="49" charset="-122"/>
                <a:ea typeface="汉仪大宋简" panose="02010609000101010101" pitchFamily="49" charset="-122"/>
              </a:rPr>
              <a:t>“</a:t>
            </a:r>
            <a:r>
              <a:rPr lang="zh-CN" altLang="en-US" sz="4000" dirty="0">
                <a:solidFill>
                  <a:prstClr val="black"/>
                </a:solidFill>
                <a:latin typeface="汉仪大宋简" panose="02010609000101010101" pitchFamily="49" charset="-122"/>
                <a:ea typeface="汉仪大宋简" panose="02010609000101010101" pitchFamily="49" charset="-122"/>
              </a:rPr>
              <a:t>想想看，化学、生物学的定律和我所知道的一切都说明这个应该已经不存在了，它们应该完全分解了。</a:t>
            </a:r>
            <a:r>
              <a:rPr lang="en-US" altLang="zh-CN" sz="4000" dirty="0">
                <a:solidFill>
                  <a:prstClr val="black"/>
                </a:solidFill>
                <a:latin typeface="汉仪大宋简" panose="02010609000101010101" pitchFamily="49" charset="-122"/>
                <a:ea typeface="汉仪大宋简" panose="02010609000101010101" pitchFamily="49" charset="-122"/>
              </a:rPr>
              <a:t>”</a:t>
            </a:r>
            <a:endParaRPr lang="zh-CN" altLang="en-US" sz="4000" dirty="0">
              <a:solidFill>
                <a:prstClr val="black"/>
              </a:solidFill>
              <a:latin typeface="汉仪大宋简" panose="02010609000101010101" pitchFamily="49" charset="-122"/>
              <a:ea typeface="汉仪大宋简" panose="02010609000101010101" pitchFamily="49" charset="-122"/>
            </a:endParaRPr>
          </a:p>
        </p:txBody>
      </p:sp>
      <p:sp>
        <p:nvSpPr>
          <p:cNvPr id="8" name="Rectangle 7"/>
          <p:cNvSpPr/>
          <p:nvPr/>
        </p:nvSpPr>
        <p:spPr>
          <a:xfrm>
            <a:off x="1892550" y="4114800"/>
            <a:ext cx="2667000" cy="1569660"/>
          </a:xfrm>
          <a:prstGeom prst="rect">
            <a:avLst/>
          </a:prstGeom>
        </p:spPr>
        <p:txBody>
          <a:bodyPr wrap="square">
            <a:spAutoFit/>
          </a:bodyPr>
          <a:lstStyle/>
          <a:p>
            <a:pPr>
              <a:defRPr/>
            </a:pPr>
            <a:r>
              <a:rPr lang="zh-CN" altLang="en-US" sz="3200" dirty="0">
                <a:solidFill>
                  <a:prstClr val="black"/>
                </a:solidFill>
                <a:latin typeface="汉仪大宋简" panose="02010609000101010101" pitchFamily="49" charset="-122"/>
                <a:ea typeface="汉仪大宋简" panose="02010609000101010101" pitchFamily="49" charset="-122"/>
              </a:rPr>
              <a:t>玛丽</a:t>
            </a:r>
            <a:r>
              <a:rPr lang="en-US" altLang="zh-CN" sz="3200" dirty="0">
                <a:solidFill>
                  <a:prstClr val="black"/>
                </a:solidFill>
                <a:latin typeface="汉仪大宋简" panose="02010609000101010101" pitchFamily="49" charset="-122"/>
                <a:ea typeface="汉仪大宋简" panose="02010609000101010101" pitchFamily="49" charset="-122"/>
              </a:rPr>
              <a:t>·</a:t>
            </a:r>
            <a:r>
              <a:rPr lang="zh-CN" altLang="en-US" sz="3200" dirty="0">
                <a:solidFill>
                  <a:prstClr val="black"/>
                </a:solidFill>
                <a:latin typeface="汉仪大宋简" panose="02010609000101010101" pitchFamily="49" charset="-122"/>
                <a:ea typeface="汉仪大宋简" panose="02010609000101010101" pitchFamily="49" charset="-122"/>
              </a:rPr>
              <a:t>施伟策博士，领队科学家</a:t>
            </a:r>
            <a:endParaRPr lang="en-US" altLang="zh-CN" sz="3200" dirty="0">
              <a:solidFill>
                <a:prstClr val="black"/>
              </a:solidFill>
              <a:latin typeface="汉仪大宋简" panose="02010609000101010101" pitchFamily="49" charset="-122"/>
              <a:ea typeface="汉仪大宋简" panose="02010609000101010101" pitchFamily="49" charset="-122"/>
            </a:endParaRPr>
          </a:p>
        </p:txBody>
      </p:sp>
      <p:sp>
        <p:nvSpPr>
          <p:cNvPr id="2" name="标题 1">
            <a:extLst>
              <a:ext uri="{FF2B5EF4-FFF2-40B4-BE49-F238E27FC236}">
                <a16:creationId xmlns:a16="http://schemas.microsoft.com/office/drawing/2014/main" id="{C197C1BD-35FA-4F8A-AAC2-62A6ECB9A8DF}"/>
              </a:ext>
            </a:extLst>
          </p:cNvPr>
          <p:cNvSpPr>
            <a:spLocks noGrp="1"/>
          </p:cNvSpPr>
          <p:nvPr>
            <p:ph type="title"/>
          </p:nvPr>
        </p:nvSpPr>
        <p:spPr>
          <a:xfrm>
            <a:off x="0" y="185984"/>
            <a:ext cx="12192000" cy="584775"/>
          </a:xfrm>
        </p:spPr>
        <p:txBody>
          <a:bodyPr/>
          <a:lstStyle/>
          <a:p>
            <a:r>
              <a:rPr lang="zh-CN" altLang="en-US" dirty="0">
                <a:latin typeface="微软雅黑" panose="020B0503020204020204" pitchFamily="34" charset="-122"/>
              </a:rPr>
              <a:t>恐龙化石中的组织</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916488" y="2996952"/>
            <a:ext cx="5148064" cy="3046988"/>
          </a:xfrm>
          <a:prstGeom prst="rect">
            <a:avLst/>
          </a:prstGeom>
        </p:spPr>
        <p:txBody>
          <a:bodyPr wrap="square">
            <a:spAutoFit/>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实验室测得的分解速率，胶原蛋白质</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marL="342900" indent="-3429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恒温</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0ºC——</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两百七十万年</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后也应该检测不到了</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342900" indent="-342900">
              <a:buFont typeface="Arial" panose="020B0604020202020204" pitchFamily="34" charset="0"/>
              <a:buChar char="•"/>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20ºC —— </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一万五千年</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后就消失了</a:t>
            </a:r>
          </a:p>
        </p:txBody>
      </p:sp>
      <p:sp>
        <p:nvSpPr>
          <p:cNvPr id="3" name="矩形 2"/>
          <p:cNvSpPr/>
          <p:nvPr/>
        </p:nvSpPr>
        <p:spPr>
          <a:xfrm>
            <a:off x="5916488" y="995244"/>
            <a:ext cx="4392488" cy="1569660"/>
          </a:xfrm>
          <a:prstGeom prst="rect">
            <a:avLst/>
          </a:prstGeom>
        </p:spPr>
        <p:txBody>
          <a:bodyPr wrap="square">
            <a:spAutoFit/>
          </a:bodyPr>
          <a:lstStyle/>
          <a:p>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鸭嘴龙骨质细胞</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altLang="zh-CN" sz="2800" dirty="0" err="1">
                <a:solidFill>
                  <a:prstClr val="black"/>
                </a:solidFill>
                <a:latin typeface="Arial" panose="020B0604020202020204" pitchFamily="34" charset="0"/>
                <a:ea typeface="汉仪大宋简" panose="02010609000101010101" pitchFamily="49" charset="-122"/>
                <a:cs typeface="Arial" panose="020B0604020202020204" pitchFamily="34" charset="0"/>
              </a:rPr>
              <a:t>osteocyte</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的显微镜图片。据称有</a:t>
            </a:r>
            <a:r>
              <a:rPr lang="zh-CN" altLang="zh-CN" sz="3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八千万年</a:t>
            </a:r>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278529" name="Picture 1" descr="G:\永基工作\大叔ppt\图片素材\ajhkgl.jpg"/>
          <p:cNvPicPr>
            <a:picLocks noChangeAspect="1" noChangeArrowheads="1"/>
          </p:cNvPicPr>
          <p:nvPr/>
        </p:nvPicPr>
        <p:blipFill>
          <a:blip r:embed="rId3" cstate="print"/>
          <a:srcRect/>
          <a:stretch>
            <a:fillRect/>
          </a:stretch>
        </p:blipFill>
        <p:spPr bwMode="auto">
          <a:xfrm>
            <a:off x="1487488" y="836712"/>
            <a:ext cx="4392488" cy="5386672"/>
          </a:xfrm>
          <a:prstGeom prst="rect">
            <a:avLst/>
          </a:prstGeom>
          <a:noFill/>
        </p:spPr>
      </p:pic>
      <p:sp>
        <p:nvSpPr>
          <p:cNvPr id="2" name="标题 1"/>
          <p:cNvSpPr>
            <a:spLocks noGrp="1"/>
          </p:cNvSpPr>
          <p:nvPr>
            <p:ph type="title"/>
          </p:nvPr>
        </p:nvSpPr>
        <p:spPr/>
        <p:txBody>
          <a:bodyPr>
            <a:noAutofit/>
          </a:bodyPr>
          <a:lstStyle/>
          <a:p>
            <a:r>
              <a:rPr lang="zh-CN" altLang="en-US" dirty="0"/>
              <a:t>生物衰减计时器：恐龙的软组织</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665196" y="5661248"/>
            <a:ext cx="10945216" cy="710067"/>
          </a:xfrm>
          <a:prstGeom prst="rect">
            <a:avLst/>
          </a:prstGeom>
          <a:noFill/>
          <a:ln w="12700" algn="ctr">
            <a:noFill/>
            <a:miter lim="800000"/>
          </a:ln>
          <a:effectLst/>
        </p:spPr>
        <p:txBody>
          <a:bodyPr wrap="square" lIns="90000" tIns="46800" rIns="90000" bIns="46800">
            <a:spAutoFit/>
          </a:bodyPr>
          <a:lstStyle/>
          <a:p>
            <a:pPr eaLnBrk="0" hangingPunct="0"/>
            <a:r>
              <a:rPr lang="en-US" sz="2000" dirty="0">
                <a:latin typeface="+mn-ea"/>
              </a:rPr>
              <a:t>Schweitzer, M. H. </a:t>
            </a:r>
            <a:r>
              <a:rPr lang="en-US" sz="2000" i="1" dirty="0">
                <a:latin typeface="+mn-ea"/>
              </a:rPr>
              <a:t>et al. </a:t>
            </a:r>
            <a:r>
              <a:rPr lang="en-US" sz="2000" dirty="0">
                <a:latin typeface="+mn-ea"/>
              </a:rPr>
              <a:t>Molecular analyses of dinosaur </a:t>
            </a:r>
            <a:r>
              <a:rPr lang="en-US" sz="2000" dirty="0" err="1">
                <a:latin typeface="+mn-ea"/>
              </a:rPr>
              <a:t>osteocytes</a:t>
            </a:r>
            <a:r>
              <a:rPr lang="en-US" sz="2000" dirty="0">
                <a:latin typeface="+mn-ea"/>
              </a:rPr>
              <a:t> support the presence of endogenous molecules, </a:t>
            </a:r>
            <a:r>
              <a:rPr lang="en-US" sz="2000" i="1" dirty="0">
                <a:latin typeface="+mn-ea"/>
              </a:rPr>
              <a:t>Bone</a:t>
            </a:r>
            <a:r>
              <a:rPr lang="en-US" sz="2000" dirty="0">
                <a:latin typeface="+mn-ea"/>
              </a:rPr>
              <a:t> 52(1): 414–423, January 2013 | doi:10.1016/j.bone.2012.10.010. </a:t>
            </a:r>
          </a:p>
        </p:txBody>
      </p:sp>
      <p:pic>
        <p:nvPicPr>
          <p:cNvPr id="27" name="Picture 2" descr="File:1D30 DNA DAPI.png"/>
          <p:cNvPicPr>
            <a:picLocks noChangeAspect="1" noChangeArrowheads="1"/>
          </p:cNvPicPr>
          <p:nvPr/>
        </p:nvPicPr>
        <p:blipFill>
          <a:blip r:embed="rId3" cstate="print"/>
          <a:srcRect/>
          <a:stretch>
            <a:fillRect/>
          </a:stretch>
        </p:blipFill>
        <p:spPr bwMode="auto">
          <a:xfrm>
            <a:off x="5313038" y="944170"/>
            <a:ext cx="6085911" cy="4564432"/>
          </a:xfrm>
          <a:prstGeom prst="rect">
            <a:avLst/>
          </a:prstGeom>
          <a:noFill/>
          <a:ln>
            <a:solidFill>
              <a:schemeClr val="tx1"/>
            </a:solidFill>
          </a:ln>
          <a:effectLst/>
        </p:spPr>
      </p:pic>
      <p:pic>
        <p:nvPicPr>
          <p:cNvPr id="25" name="Picture 6" descr="http://upload.wikimedia.org/wikipedia/commons/c/ce/Tyrannosaurus_Rex_colored.png"/>
          <p:cNvPicPr>
            <a:picLocks noChangeAspect="1" noChangeArrowheads="1"/>
          </p:cNvPicPr>
          <p:nvPr/>
        </p:nvPicPr>
        <p:blipFill>
          <a:blip r:embed="rId4" cstate="print"/>
          <a:srcRect/>
          <a:stretch>
            <a:fillRect/>
          </a:stretch>
        </p:blipFill>
        <p:spPr bwMode="auto">
          <a:xfrm>
            <a:off x="347638" y="992210"/>
            <a:ext cx="5892378" cy="4164982"/>
          </a:xfrm>
          <a:prstGeom prst="rect">
            <a:avLst/>
          </a:prstGeom>
          <a:noFill/>
          <a:effectLst/>
        </p:spPr>
      </p:pic>
      <p:sp>
        <p:nvSpPr>
          <p:cNvPr id="7" name="TextBox 6"/>
          <p:cNvSpPr txBox="1"/>
          <p:nvPr/>
        </p:nvSpPr>
        <p:spPr>
          <a:xfrm>
            <a:off x="6681190" y="4862271"/>
            <a:ext cx="4929222" cy="646331"/>
          </a:xfrm>
          <a:prstGeom prst="rect">
            <a:avLst/>
          </a:prstGeom>
          <a:noFill/>
          <a:effectLst/>
        </p:spPr>
        <p:txBody>
          <a:bodyPr wrap="square" rtlCol="0">
            <a:spAutoFit/>
          </a:bodyPr>
          <a:lstStyle/>
          <a:p>
            <a:pPr algn="ctr" eaLnBrk="0" hangingPunct="0"/>
            <a:r>
              <a:rPr lang="en-US" altLang="zh-CN" sz="3600" b="1" dirty="0">
                <a:latin typeface="+mn-ea"/>
              </a:rPr>
              <a:t>DNA</a:t>
            </a:r>
            <a:r>
              <a:rPr lang="zh-CN" altLang="en-US" sz="3600" b="1" dirty="0">
                <a:latin typeface="+mn-ea"/>
              </a:rPr>
              <a:t>中的</a:t>
            </a:r>
            <a:r>
              <a:rPr lang="en-US" altLang="zh-CN" sz="3600" b="1" dirty="0">
                <a:latin typeface="+mn-ea"/>
              </a:rPr>
              <a:t>DAPI</a:t>
            </a:r>
            <a:r>
              <a:rPr lang="zh-CN" altLang="en-US" sz="3600" b="1" dirty="0">
                <a:latin typeface="+mn-ea"/>
              </a:rPr>
              <a:t>荧光染料</a:t>
            </a:r>
            <a:endParaRPr lang="en-AU" sz="2400" dirty="0">
              <a:latin typeface="+mn-ea"/>
            </a:endParaRPr>
          </a:p>
        </p:txBody>
      </p:sp>
      <p:sp>
        <p:nvSpPr>
          <p:cNvPr id="2" name="标题 1">
            <a:extLst>
              <a:ext uri="{FF2B5EF4-FFF2-40B4-BE49-F238E27FC236}">
                <a16:creationId xmlns:a16="http://schemas.microsoft.com/office/drawing/2014/main" id="{621F7AB7-3F38-4536-B5BD-ABCCABD5475E}"/>
              </a:ext>
            </a:extLst>
          </p:cNvPr>
          <p:cNvSpPr>
            <a:spLocks noGrp="1"/>
          </p:cNvSpPr>
          <p:nvPr>
            <p:ph type="title"/>
          </p:nvPr>
        </p:nvSpPr>
        <p:spPr>
          <a:xfrm>
            <a:off x="0" y="185984"/>
            <a:ext cx="12192000" cy="584775"/>
          </a:xfrm>
        </p:spPr>
        <p:txBody>
          <a:bodyPr/>
          <a:lstStyle/>
          <a:p>
            <a:r>
              <a:rPr lang="zh-CN" altLang="en-US" dirty="0">
                <a:latin typeface="微软雅黑" panose="020B0503020204020204" pitchFamily="34" charset="-122"/>
              </a:rPr>
              <a:t>霸王龙骨细胞有</a:t>
            </a:r>
            <a:r>
              <a:rPr lang="en-US" altLang="zh-CN" dirty="0">
                <a:latin typeface="微软雅黑" panose="020B0503020204020204" pitchFamily="34" charset="-122"/>
              </a:rPr>
              <a:t>DNA</a:t>
            </a:r>
            <a:endParaRPr lang="zh-CN" altLang="en-US" dirty="0"/>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81488" y="857232"/>
            <a:ext cx="7025988" cy="3970318"/>
          </a:xfrm>
          <a:prstGeom prst="rect">
            <a:avLst/>
          </a:prstGeom>
        </p:spPr>
        <p:txBody>
          <a:bodyPr wrap="square">
            <a:spAutoFit/>
          </a:bodyPr>
          <a:lstStyle/>
          <a:p>
            <a:pPr eaLnBrk="0" hangingPunct="0"/>
            <a:r>
              <a:rPr lang="zh-CN" altLang="en-US" sz="3600" dirty="0">
                <a:latin typeface="汉仪大宋简" panose="02010609000101010101" pitchFamily="49" charset="-122"/>
                <a:ea typeface="汉仪大宋简" panose="02010609000101010101" pitchFamily="49" charset="-122"/>
              </a:rPr>
              <a:t>主流、年老地球论科学家说，骨头中的</a:t>
            </a:r>
            <a:r>
              <a:rPr lang="en-US" altLang="zh-CN" sz="3600" dirty="0">
                <a:latin typeface="汉仪大宋简" panose="02010609000101010101" pitchFamily="49" charset="-122"/>
                <a:ea typeface="汉仪大宋简" panose="02010609000101010101" pitchFamily="49" charset="-122"/>
              </a:rPr>
              <a:t>DNA</a:t>
            </a:r>
            <a:r>
              <a:rPr lang="zh-CN" altLang="en-US" sz="3600" dirty="0">
                <a:latin typeface="汉仪大宋简" panose="02010609000101010101" pitchFamily="49" charset="-122"/>
                <a:ea typeface="汉仪大宋简" panose="02010609000101010101" pitchFamily="49" charset="-122"/>
              </a:rPr>
              <a:t>完全分解（没有聚合件）的预估时间：</a:t>
            </a:r>
            <a:endParaRPr lang="en-AU" sz="3600" dirty="0">
              <a:latin typeface="汉仪大宋简" panose="02010609000101010101" pitchFamily="49" charset="-122"/>
              <a:ea typeface="汉仪大宋简" panose="02010609000101010101" pitchFamily="49" charset="-122"/>
            </a:endParaRPr>
          </a:p>
          <a:p>
            <a:pPr eaLnBrk="0" hangingPunct="0">
              <a:buFont typeface="Arial" panose="020B0604020202020204" pitchFamily="34" charset="0"/>
              <a:buChar char="•"/>
            </a:pPr>
            <a:r>
              <a:rPr lang="en-AU" sz="3600" dirty="0">
                <a:latin typeface="汉仪大宋简" panose="02010609000101010101" pitchFamily="49" charset="-122"/>
                <a:ea typeface="汉仪大宋简" panose="02010609000101010101" pitchFamily="49" charset="-122"/>
              </a:rPr>
              <a:t> 25°C</a:t>
            </a:r>
            <a:r>
              <a:rPr lang="zh-CN" altLang="en-US" sz="3600" dirty="0">
                <a:latin typeface="汉仪大宋简" panose="02010609000101010101" pitchFamily="49" charset="-122"/>
                <a:ea typeface="汉仪大宋简" panose="02010609000101010101" pitchFamily="49" charset="-122"/>
              </a:rPr>
              <a:t> 情况下</a:t>
            </a:r>
            <a:r>
              <a:rPr lang="en-US" altLang="zh-CN" sz="3600" dirty="0">
                <a:latin typeface="汉仪大宋简" panose="02010609000101010101" pitchFamily="49" charset="-122"/>
                <a:ea typeface="汉仪大宋简" panose="02010609000101010101" pitchFamily="49" charset="-122"/>
              </a:rPr>
              <a:t>2.2</a:t>
            </a:r>
            <a:r>
              <a:rPr lang="zh-CN" altLang="en-US" sz="3600" dirty="0">
                <a:latin typeface="汉仪大宋简" panose="02010609000101010101" pitchFamily="49" charset="-122"/>
                <a:ea typeface="汉仪大宋简" panose="02010609000101010101" pitchFamily="49" charset="-122"/>
              </a:rPr>
              <a:t>万年 </a:t>
            </a:r>
            <a:endParaRPr lang="en-AU" sz="3600" dirty="0">
              <a:latin typeface="汉仪大宋简" panose="02010609000101010101" pitchFamily="49" charset="-122"/>
              <a:ea typeface="汉仪大宋简" panose="02010609000101010101" pitchFamily="49" charset="-122"/>
            </a:endParaRPr>
          </a:p>
          <a:p>
            <a:pPr eaLnBrk="0" hangingPunct="0">
              <a:buFont typeface="Arial" panose="020B0604020202020204" pitchFamily="34" charset="0"/>
              <a:buChar char="•"/>
            </a:pPr>
            <a:r>
              <a:rPr lang="en-AU" sz="3600" dirty="0">
                <a:latin typeface="汉仪大宋简" panose="02010609000101010101" pitchFamily="49" charset="-122"/>
                <a:ea typeface="汉仪大宋简" panose="02010609000101010101" pitchFamily="49" charset="-122"/>
              </a:rPr>
              <a:t> 15°C</a:t>
            </a:r>
            <a:r>
              <a:rPr lang="zh-CN" altLang="en-US" sz="3600" dirty="0">
                <a:latin typeface="汉仪大宋简" panose="02010609000101010101" pitchFamily="49" charset="-122"/>
                <a:ea typeface="汉仪大宋简" panose="02010609000101010101" pitchFamily="49" charset="-122"/>
              </a:rPr>
              <a:t> </a:t>
            </a:r>
            <a:r>
              <a:rPr lang="en-US" altLang="zh-CN" sz="3600" dirty="0">
                <a:latin typeface="汉仪大宋简" panose="02010609000101010101" pitchFamily="49" charset="-122"/>
                <a:ea typeface="汉仪大宋简" panose="02010609000101010101" pitchFamily="49" charset="-122"/>
              </a:rPr>
              <a:t>13.1</a:t>
            </a:r>
            <a:r>
              <a:rPr lang="zh-CN" altLang="en-US" sz="3600" dirty="0">
                <a:latin typeface="汉仪大宋简" panose="02010609000101010101" pitchFamily="49" charset="-122"/>
                <a:ea typeface="汉仪大宋简" panose="02010609000101010101" pitchFamily="49" charset="-122"/>
              </a:rPr>
              <a:t>万年</a:t>
            </a:r>
            <a:endParaRPr lang="en-AU" sz="3600" dirty="0">
              <a:latin typeface="汉仪大宋简" panose="02010609000101010101" pitchFamily="49" charset="-122"/>
              <a:ea typeface="汉仪大宋简" panose="02010609000101010101" pitchFamily="49" charset="-122"/>
            </a:endParaRPr>
          </a:p>
          <a:p>
            <a:pPr eaLnBrk="0" hangingPunct="0">
              <a:buFont typeface="Arial" panose="020B0604020202020204" pitchFamily="34" charset="0"/>
              <a:buChar char="•"/>
            </a:pPr>
            <a:r>
              <a:rPr lang="en-AU" sz="3600" dirty="0">
                <a:latin typeface="汉仪大宋简" panose="02010609000101010101" pitchFamily="49" charset="-122"/>
                <a:ea typeface="汉仪大宋简" panose="02010609000101010101" pitchFamily="49" charset="-122"/>
              </a:rPr>
              <a:t>  5°C</a:t>
            </a:r>
            <a:r>
              <a:rPr lang="zh-CN" altLang="en-US" sz="3600" dirty="0">
                <a:latin typeface="汉仪大宋简" panose="02010609000101010101" pitchFamily="49" charset="-122"/>
                <a:ea typeface="汉仪大宋简" panose="02010609000101010101" pitchFamily="49" charset="-122"/>
              </a:rPr>
              <a:t> </a:t>
            </a:r>
            <a:r>
              <a:rPr lang="en-US" altLang="zh-CN" sz="3600" dirty="0">
                <a:latin typeface="汉仪大宋简" panose="02010609000101010101" pitchFamily="49" charset="-122"/>
                <a:ea typeface="汉仪大宋简" panose="02010609000101010101" pitchFamily="49" charset="-122"/>
              </a:rPr>
              <a:t>88.2</a:t>
            </a:r>
            <a:r>
              <a:rPr lang="zh-CN" altLang="en-US" sz="3600" dirty="0">
                <a:latin typeface="汉仪大宋简" panose="02010609000101010101" pitchFamily="49" charset="-122"/>
                <a:ea typeface="汉仪大宋简" panose="02010609000101010101" pitchFamily="49" charset="-122"/>
              </a:rPr>
              <a:t>万年</a:t>
            </a:r>
            <a:endParaRPr lang="en-AU" sz="3600" dirty="0">
              <a:latin typeface="汉仪大宋简" panose="02010609000101010101" pitchFamily="49" charset="-122"/>
              <a:ea typeface="汉仪大宋简" panose="02010609000101010101" pitchFamily="49" charset="-122"/>
            </a:endParaRPr>
          </a:p>
          <a:p>
            <a:pPr eaLnBrk="0" hangingPunct="0">
              <a:buFont typeface="Arial" panose="020B0604020202020204" pitchFamily="34" charset="0"/>
              <a:buChar char="•"/>
            </a:pPr>
            <a:r>
              <a:rPr lang="en-AU" sz="3600" dirty="0">
                <a:latin typeface="汉仪大宋简" panose="02010609000101010101" pitchFamily="49" charset="-122"/>
                <a:ea typeface="汉仪大宋简" panose="02010609000101010101" pitchFamily="49" charset="-122"/>
              </a:rPr>
              <a:t> -5°C 680</a:t>
            </a:r>
            <a:r>
              <a:rPr lang="zh-CN" altLang="en-US" sz="3600" dirty="0">
                <a:latin typeface="汉仪大宋简" panose="02010609000101010101" pitchFamily="49" charset="-122"/>
                <a:ea typeface="汉仪大宋简" panose="02010609000101010101" pitchFamily="49" charset="-122"/>
              </a:rPr>
              <a:t>万年</a:t>
            </a:r>
          </a:p>
        </p:txBody>
      </p:sp>
      <p:sp>
        <p:nvSpPr>
          <p:cNvPr id="2" name="标题 1"/>
          <p:cNvSpPr>
            <a:spLocks noGrp="1"/>
          </p:cNvSpPr>
          <p:nvPr>
            <p:ph type="title"/>
          </p:nvPr>
        </p:nvSpPr>
        <p:spPr/>
        <p:txBody>
          <a:bodyPr>
            <a:noAutofit/>
          </a:bodyPr>
          <a:lstStyle/>
          <a:p>
            <a:r>
              <a:rPr lang="en-US" altLang="zh-CN" dirty="0"/>
              <a:t>DNA </a:t>
            </a:r>
            <a:r>
              <a:rPr lang="zh-CN" altLang="en-US" dirty="0"/>
              <a:t>能存留多久？</a:t>
            </a:r>
          </a:p>
        </p:txBody>
      </p:sp>
      <p:pic>
        <p:nvPicPr>
          <p:cNvPr id="7" name="Picture 6" descr="DNA_orbit_animated.gif"/>
          <p:cNvPicPr>
            <a:picLocks noChangeAspect="1"/>
          </p:cNvPicPr>
          <p:nvPr/>
        </p:nvPicPr>
        <p:blipFill>
          <a:blip r:embed="rId3" cstate="print"/>
          <a:srcRect/>
          <a:stretch>
            <a:fillRect/>
          </a:stretch>
        </p:blipFill>
        <p:spPr bwMode="auto">
          <a:xfrm>
            <a:off x="1477168" y="571480"/>
            <a:ext cx="2761445" cy="4542100"/>
          </a:xfrm>
          <a:prstGeom prst="rect">
            <a:avLst/>
          </a:prstGeom>
          <a:noFill/>
          <a:ln w="9525">
            <a:noFill/>
            <a:miter lim="800000"/>
            <a:headEnd/>
            <a:tailEnd/>
          </a:ln>
        </p:spPr>
      </p:pic>
      <p:sp>
        <p:nvSpPr>
          <p:cNvPr id="8" name="TextBox 7"/>
          <p:cNvSpPr txBox="1"/>
          <p:nvPr/>
        </p:nvSpPr>
        <p:spPr>
          <a:xfrm>
            <a:off x="784492" y="5508576"/>
            <a:ext cx="10622984" cy="830997"/>
          </a:xfrm>
          <a:prstGeom prst="rect">
            <a:avLst/>
          </a:prstGeom>
          <a:noFill/>
        </p:spPr>
        <p:txBody>
          <a:bodyPr wrap="square" rtlCol="0">
            <a:spAutoFit/>
          </a:bodyPr>
          <a:lstStyle/>
          <a:p>
            <a:pPr eaLnBrk="0" hangingPunct="0"/>
            <a:r>
              <a:rPr lang="en-AU" sz="2400" dirty="0" err="1">
                <a:latin typeface="Calibri" panose="020F0502020204030204"/>
              </a:rPr>
              <a:t>Allentoft</a:t>
            </a:r>
            <a:r>
              <a:rPr lang="en-AU" sz="2400" dirty="0">
                <a:latin typeface="Calibri" panose="020F0502020204030204"/>
              </a:rPr>
              <a:t>, M.E. </a:t>
            </a:r>
            <a:r>
              <a:rPr lang="en-AU" sz="2400" i="1" dirty="0">
                <a:latin typeface="Calibri" panose="020F0502020204030204"/>
              </a:rPr>
              <a:t>et al.</a:t>
            </a:r>
            <a:r>
              <a:rPr lang="en-AU" sz="2400" dirty="0">
                <a:latin typeface="Calibri" panose="020F0502020204030204"/>
              </a:rPr>
              <a:t>, The half-life of DNA in bone: measuring decay kinetics in 158 dated fossils, </a:t>
            </a:r>
            <a:r>
              <a:rPr lang="en-AU" sz="2400" i="1" dirty="0">
                <a:latin typeface="Calibri" panose="020F0502020204030204"/>
              </a:rPr>
              <a:t>Proc. Royal Society B</a:t>
            </a:r>
            <a:r>
              <a:rPr lang="en-AU" sz="2400" dirty="0">
                <a:latin typeface="Calibri" panose="020F0502020204030204"/>
              </a:rPr>
              <a:t> </a:t>
            </a:r>
            <a:r>
              <a:rPr lang="en-AU" sz="2400" b="1" dirty="0">
                <a:latin typeface="Calibri" panose="020F0502020204030204"/>
              </a:rPr>
              <a:t>279</a:t>
            </a:r>
            <a:r>
              <a:rPr lang="en-AU" sz="2400" dirty="0">
                <a:latin typeface="Calibri" panose="020F0502020204030204"/>
              </a:rPr>
              <a:t>(1748):4724-4733,7 Dec. 2012</a:t>
            </a:r>
          </a:p>
        </p:txBody>
      </p:sp>
      <p:sp>
        <p:nvSpPr>
          <p:cNvPr id="10" name="矩形 2"/>
          <p:cNvSpPr/>
          <p:nvPr/>
        </p:nvSpPr>
        <p:spPr>
          <a:xfrm>
            <a:off x="1666844" y="4797152"/>
            <a:ext cx="8858280" cy="646331"/>
          </a:xfrm>
          <a:prstGeom prst="rect">
            <a:avLst/>
          </a:prstGeom>
        </p:spPr>
        <p:txBody>
          <a:bodyPr wrap="square">
            <a:spAutoFit/>
          </a:bodyPr>
          <a:lstStyle/>
          <a:p>
            <a:pPr eaLnBrk="0" hangingPunct="0"/>
            <a:r>
              <a:rPr lang="zh-CN" altLang="en-US" sz="3600" dirty="0">
                <a:latin typeface="汉仪大宋简" panose="02010609000101010101" pitchFamily="49" charset="-122"/>
                <a:ea typeface="汉仪大宋简" panose="02010609000101010101" pitchFamily="49" charset="-122"/>
              </a:rPr>
              <a:t>但是恐龙生活在气候温暖的地区</a:t>
            </a:r>
            <a:r>
              <a:rPr lang="en-US" altLang="zh-CN" sz="3600" dirty="0">
                <a:latin typeface="汉仪大宋简" panose="02010609000101010101" pitchFamily="49" charset="-122"/>
                <a:ea typeface="汉仪大宋简" panose="02010609000101010101" pitchFamily="49" charset="-122"/>
              </a:rPr>
              <a:t>……</a:t>
            </a:r>
            <a:endParaRPr lang="zh-CN" altLang="en-US" sz="3600" dirty="0">
              <a:latin typeface="汉仪大宋简" panose="02010609000101010101" pitchFamily="49" charset="-122"/>
              <a:ea typeface="汉仪大宋简" panose="02010609000101010101" pitchFamily="49"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fossil salamander 18myr with dissicated muscle, blood vessels with blood cells"/>
          <p:cNvPicPr>
            <a:picLocks noChangeAspect="1" noChangeArrowheads="1"/>
          </p:cNvPicPr>
          <p:nvPr/>
        </p:nvPicPr>
        <p:blipFill>
          <a:blip r:embed="rId3" cstate="print"/>
          <a:srcRect/>
          <a:stretch>
            <a:fillRect/>
          </a:stretch>
        </p:blipFill>
        <p:spPr bwMode="auto">
          <a:xfrm>
            <a:off x="1944331" y="887372"/>
            <a:ext cx="8319600" cy="2952000"/>
          </a:xfrm>
          <a:prstGeom prst="rect">
            <a:avLst/>
          </a:prstGeom>
          <a:noFill/>
          <a:ln w="9525">
            <a:noFill/>
            <a:miter lim="800000"/>
            <a:headEnd/>
            <a:tailEnd/>
          </a:ln>
        </p:spPr>
      </p:pic>
      <p:sp>
        <p:nvSpPr>
          <p:cNvPr id="7" name="Rectangle 6"/>
          <p:cNvSpPr/>
          <p:nvPr/>
        </p:nvSpPr>
        <p:spPr>
          <a:xfrm>
            <a:off x="1944198" y="3816330"/>
            <a:ext cx="8319868" cy="2492990"/>
          </a:xfrm>
          <a:prstGeom prst="rect">
            <a:avLst/>
          </a:prstGeom>
          <a:ln>
            <a:solidFill>
              <a:schemeClr val="tx1">
                <a:lumMod val="95000"/>
                <a:lumOff val="5000"/>
              </a:schemeClr>
            </a:solidFill>
            <a:prstDash val="dash"/>
          </a:ln>
        </p:spPr>
        <p:txBody>
          <a:bodyPr wrap="square">
            <a:spAutoFit/>
          </a:bodyPr>
          <a:lstStyle/>
          <a:p>
            <a:pPr algn="ctr"/>
            <a:r>
              <a:rPr lang="en-US" sz="36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2009</a:t>
            </a:r>
            <a:r>
              <a:rPr lang="zh-CN" altLang="en-US" sz="36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年在西班牙找到了蝾螈化石：</a:t>
            </a:r>
            <a:endParaRPr lang="en-US" altLang="zh-CN" sz="36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gn="ct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buFont typeface="Arial" panose="020B0604020202020204" pitchFamily="34" charset="0"/>
              <a:buChar char="•"/>
            </a:pPr>
            <a:r>
              <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据称该化石</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一千八百万年</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前的</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没有完全石化了</a:t>
            </a:r>
            <a:r>
              <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还包含干燥的肌肉，其中有充满血液的血管！</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p:txBody>
          <a:bodyPr>
            <a:noAutofit/>
          </a:bodyPr>
          <a:lstStyle/>
          <a:p>
            <a:r>
              <a:rPr lang="zh-CN" altLang="en-US" dirty="0"/>
              <a:t>生物衰减计时器：蝾螈</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2AFBDB-6C88-4225-B8C6-83525DB5E7A5}"/>
              </a:ext>
            </a:extLst>
          </p:cNvPr>
          <p:cNvSpPr>
            <a:spLocks noGrp="1"/>
          </p:cNvSpPr>
          <p:nvPr>
            <p:ph type="title"/>
          </p:nvPr>
        </p:nvSpPr>
        <p:spPr>
          <a:xfrm>
            <a:off x="0" y="185984"/>
            <a:ext cx="12192000" cy="584775"/>
          </a:xfrm>
        </p:spPr>
        <p:txBody>
          <a:bodyPr/>
          <a:lstStyle/>
          <a:p>
            <a:r>
              <a:rPr lang="zh-CN" altLang="en-US" dirty="0">
                <a:solidFill>
                  <a:srgbClr val="002060"/>
                </a:solidFill>
                <a:latin typeface="Calibri" panose="020F0502020204030204" pitchFamily="34" charset="0"/>
              </a:rPr>
              <a:t>恐龙化石软组织发现事件</a:t>
            </a:r>
            <a:endParaRPr lang="zh-CN" altLang="en-US" dirty="0">
              <a:solidFill>
                <a:srgbClr val="002060"/>
              </a:solidFill>
            </a:endParaRPr>
          </a:p>
        </p:txBody>
      </p:sp>
      <p:graphicFrame>
        <p:nvGraphicFramePr>
          <p:cNvPr id="1957890" name="Group 2">
            <a:extLst>
              <a:ext uri="{FF2B5EF4-FFF2-40B4-BE49-F238E27FC236}">
                <a16:creationId xmlns:a16="http://schemas.microsoft.com/office/drawing/2014/main" id="{95CAA870-F1CC-49A2-99AD-753746878E0C}"/>
              </a:ext>
            </a:extLst>
          </p:cNvPr>
          <p:cNvGraphicFramePr>
            <a:graphicFrameLocks noGrp="1"/>
          </p:cNvGraphicFramePr>
          <p:nvPr>
            <p:ph type="tbl" idx="4294967295"/>
            <p:extLst>
              <p:ext uri="{D42A27DB-BD31-4B8C-83A1-F6EECF244321}">
                <p14:modId xmlns:p14="http://schemas.microsoft.com/office/powerpoint/2010/main" val="3413806015"/>
              </p:ext>
            </p:extLst>
          </p:nvPr>
        </p:nvGraphicFramePr>
        <p:xfrm>
          <a:off x="515380" y="1124744"/>
          <a:ext cx="11161240" cy="4873627"/>
        </p:xfrm>
        <a:graphic>
          <a:graphicData uri="http://schemas.openxmlformats.org/drawingml/2006/table">
            <a:tbl>
              <a:tblPr/>
              <a:tblGrid>
                <a:gridCol w="1339176">
                  <a:extLst>
                    <a:ext uri="{9D8B030D-6E8A-4147-A177-3AD203B41FA5}">
                      <a16:colId xmlns:a16="http://schemas.microsoft.com/office/drawing/2014/main" val="140133476"/>
                    </a:ext>
                  </a:extLst>
                </a:gridCol>
                <a:gridCol w="9822064">
                  <a:extLst>
                    <a:ext uri="{9D8B030D-6E8A-4147-A177-3AD203B41FA5}">
                      <a16:colId xmlns:a16="http://schemas.microsoft.com/office/drawing/2014/main" val="3361054668"/>
                    </a:ext>
                  </a:extLst>
                </a:gridCol>
              </a:tblGrid>
              <a:tr h="5461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年份</a:t>
                      </a:r>
                      <a:endParaRPr kumimoji="0" lang="zh-CN" altLang="en-US"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恐龙化石软组织发现事件</a:t>
                      </a:r>
                      <a:endParaRPr kumimoji="0" lang="zh-CN" altLang="en-US"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04437895"/>
                  </a:ext>
                </a:extLst>
              </a:tr>
              <a:tr h="5445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1993</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恐龙骨骼中的</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血液细胞</a:t>
                      </a:r>
                      <a:endParaRPr kumimoji="0" lang="zh-CN" altLang="en-US" sz="32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16451059"/>
                  </a:ext>
                </a:extLst>
              </a:tr>
              <a:tr h="5461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1997</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在霸王龙骨头内发现</a:t>
                      </a:r>
                      <a:r>
                        <a:rPr kumimoji="0" lang="zh-CN" altLang="en-US" sz="2000" b="1" i="0" u="none" strike="noStrike" cap="none" normalizeH="0" baseline="0" dirty="0">
                          <a:ln>
                            <a:noFill/>
                          </a:ln>
                          <a:solidFill>
                            <a:srgbClr val="FF3300"/>
                          </a:solidFill>
                          <a:effectLst/>
                          <a:latin typeface="微软雅黑" panose="020B0503020204020204" pitchFamily="34" charset="-122"/>
                          <a:ea typeface="微软雅黑" panose="020B0503020204020204" pitchFamily="34" charset="-122"/>
                        </a:rPr>
                        <a:t>血红蛋白</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，以及可以辨认的红细胞。</a:t>
                      </a:r>
                      <a:endParaRPr kumimoji="0" lang="zh-CN" altLang="en-US" sz="32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66662017"/>
                  </a:ext>
                </a:extLst>
              </a:tr>
              <a:tr h="5461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2003</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找到恐龙骨头中存在</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骨钙蛋白</a:t>
                      </a: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的证据</a:t>
                      </a: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189705"/>
                  </a:ext>
                </a:extLst>
              </a:tr>
              <a:tr h="5445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2005</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发现恐龙骨头中存在</a:t>
                      </a:r>
                      <a:r>
                        <a:rPr kumimoji="0" lang="zh-CN" altLang="en-US" sz="2000" b="1" i="0" u="none" strike="noStrike" cap="none" normalizeH="0" baseline="0" dirty="0">
                          <a:ln>
                            <a:noFill/>
                          </a:ln>
                          <a:solidFill>
                            <a:srgbClr val="FF3300"/>
                          </a:solidFill>
                          <a:effectLst/>
                          <a:latin typeface="微软雅黑" panose="020B0503020204020204" pitchFamily="34" charset="-122"/>
                          <a:ea typeface="微软雅黑" panose="020B0503020204020204" pitchFamily="34" charset="-122"/>
                        </a:rPr>
                        <a:t>柔软的韧带和血管</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32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61035481"/>
                  </a:ext>
                </a:extLst>
              </a:tr>
              <a:tr h="5461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2007</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在霸王龙骨头中发现</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胶原蛋白</a:t>
                      </a: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骨骼中的一个重要结构蛋白</a:t>
                      </a: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6548032"/>
                  </a:ext>
                </a:extLst>
              </a:tr>
              <a:tr h="5461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2009</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在鸭嘴龙骨头中发现</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脆弱的蛋白质</a:t>
                      </a:r>
                      <a:endParaRPr kumimoji="0" lang="zh-CN" altLang="en-US" sz="32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66801761"/>
                  </a:ext>
                </a:extLst>
              </a:tr>
              <a:tr h="5445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2012</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有报告称在恐龙骨头中还发现了</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骨细胞</a:t>
                      </a: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肌动蛋白</a:t>
                      </a: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微管蛋白</a:t>
                      </a: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和</a:t>
                      </a:r>
                      <a:r>
                        <a:rPr kumimoji="0" lang="en-US" altLang="zh-CN"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DNA</a:t>
                      </a:r>
                      <a:endParaRPr kumimoji="0" lang="en-US" altLang="zh-CN" sz="32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3206439"/>
                  </a:ext>
                </a:extLst>
              </a:tr>
              <a:tr h="5095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2012</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报道称恐龙化石中测量到放射性</a:t>
                      </a:r>
                      <a:r>
                        <a:rPr kumimoji="0" lang="zh-CN" altLang="en-US" sz="2000" b="1" i="0" u="none" strike="noStrike" cap="none" normalizeH="0" baseline="0" dirty="0">
                          <a:ln>
                            <a:noFill/>
                          </a:ln>
                          <a:solidFill>
                            <a:srgbClr val="FF3300"/>
                          </a:solidFill>
                          <a:effectLst/>
                          <a:latin typeface="微软雅黑" panose="020B0503020204020204" pitchFamily="34" charset="-122"/>
                          <a:ea typeface="微软雅黑" panose="020B0503020204020204" pitchFamily="34" charset="-122"/>
                        </a:rPr>
                        <a:t>碳</a:t>
                      </a:r>
                      <a:r>
                        <a:rPr kumimoji="0" lang="en-US" altLang="zh-CN" sz="2000" b="1" i="0" u="none" strike="noStrike" cap="none" normalizeH="0" baseline="0" dirty="0">
                          <a:ln>
                            <a:noFill/>
                          </a:ln>
                          <a:solidFill>
                            <a:srgbClr val="FF3300"/>
                          </a:solidFill>
                          <a:effectLst/>
                          <a:latin typeface="微软雅黑" panose="020B0503020204020204" pitchFamily="34" charset="-122"/>
                          <a:ea typeface="微软雅黑" panose="020B0503020204020204" pitchFamily="34" charset="-122"/>
                        </a:rPr>
                        <a:t>-14</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假设</a:t>
                      </a:r>
                      <a:r>
                        <a:rPr kumimoji="0" lang="en-US" altLang="zh-CN"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C-14</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浓度不变，年龄只有</a:t>
                      </a:r>
                      <a:r>
                        <a:rPr kumimoji="0" lang="en-US" altLang="zh-CN"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2.2</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到</a:t>
                      </a:r>
                      <a:r>
                        <a:rPr kumimoji="0" lang="en-US" altLang="zh-CN"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3.9</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万年</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9809573"/>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生物衰减计时器</a:t>
            </a:r>
          </a:p>
        </p:txBody>
      </p:sp>
      <p:sp>
        <p:nvSpPr>
          <p:cNvPr id="3" name="内容占位符 2"/>
          <p:cNvSpPr>
            <a:spLocks noGrp="1"/>
          </p:cNvSpPr>
          <p:nvPr>
            <p:ph sz="quarter" idx="4294967295"/>
          </p:nvPr>
        </p:nvSpPr>
        <p:spPr>
          <a:xfrm>
            <a:off x="1653646" y="4152325"/>
            <a:ext cx="8928100" cy="2160588"/>
          </a:xfrm>
          <a:prstGeom prst="rect">
            <a:avLst/>
          </a:prstGeom>
          <a:ln>
            <a:noFill/>
            <a:prstDash val="dash"/>
          </a:ln>
        </p:spPr>
        <p:txBody>
          <a:bodyPr>
            <a:noAutofit/>
          </a:bodyPr>
          <a:lstStyle/>
          <a:p>
            <a:pPr>
              <a:buClrTx/>
              <a:buSzPct val="110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rPr>
              <a:t>柔软的血管、血红细胞、骨细胞、蛋白质</a:t>
            </a:r>
            <a:r>
              <a:rPr lang="en-US" altLang="zh-CN" sz="3200" dirty="0">
                <a:latin typeface="汉仪大宋简" panose="02010609000101010101" pitchFamily="49" charset="-122"/>
                <a:ea typeface="汉仪大宋简" panose="02010609000101010101" pitchFamily="49" charset="-122"/>
              </a:rPr>
              <a:t>……</a:t>
            </a:r>
          </a:p>
          <a:p>
            <a:pPr>
              <a:buClrTx/>
              <a:buSzPct val="110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rPr>
              <a:t>这都说明不仅这些化石是年轻的</a:t>
            </a:r>
            <a:endParaRPr lang="en-US" altLang="zh-CN" sz="3200" dirty="0">
              <a:latin typeface="汉仪大宋简" panose="02010609000101010101" pitchFamily="49" charset="-122"/>
              <a:ea typeface="汉仪大宋简" panose="02010609000101010101" pitchFamily="49" charset="-122"/>
            </a:endParaRPr>
          </a:p>
          <a:p>
            <a:pPr>
              <a:buClrTx/>
              <a:buSzPct val="110000"/>
            </a:pPr>
            <a:endParaRPr lang="en-US" altLang="zh-CN" sz="1100" dirty="0">
              <a:latin typeface="汉仪大宋简" panose="02010609000101010101" pitchFamily="49" charset="-122"/>
              <a:ea typeface="汉仪大宋简" panose="02010609000101010101" pitchFamily="49" charset="-122"/>
            </a:endParaRPr>
          </a:p>
          <a:p>
            <a:pPr algn="ctr">
              <a:buClrTx/>
              <a:buSzPct val="110000"/>
            </a:pPr>
            <a:r>
              <a:rPr lang="zh-CN" altLang="en-US" sz="4000" b="1" dirty="0">
                <a:solidFill>
                  <a:srgbClr val="FF0000"/>
                </a:solidFill>
                <a:latin typeface="汉仪大宋简" panose="02010609000101010101" pitchFamily="49" charset="-122"/>
                <a:ea typeface="汉仪大宋简" panose="02010609000101010101" pitchFamily="49" charset="-122"/>
              </a:rPr>
              <a:t>而且掩埋它们的岩层也是年轻的！</a:t>
            </a:r>
            <a:endParaRPr lang="zh-CN" altLang="en-US" sz="3200" b="1" dirty="0">
              <a:solidFill>
                <a:srgbClr val="FF0000"/>
              </a:solidFill>
              <a:latin typeface="汉仪大宋简" panose="02010609000101010101" pitchFamily="49" charset="-122"/>
              <a:ea typeface="汉仪大宋简" panose="02010609000101010101" pitchFamily="49" charset="-122"/>
            </a:endParaRPr>
          </a:p>
        </p:txBody>
      </p:sp>
      <p:pic>
        <p:nvPicPr>
          <p:cNvPr id="14" name="图片 13" descr="adssdsdfasdasdaf.jpg"/>
          <p:cNvPicPr>
            <a:picLocks noChangeAspect="1"/>
          </p:cNvPicPr>
          <p:nvPr/>
        </p:nvPicPr>
        <p:blipFill>
          <a:blip r:embed="rId3" cstate="print"/>
          <a:stretch>
            <a:fillRect/>
          </a:stretch>
        </p:blipFill>
        <p:spPr>
          <a:xfrm>
            <a:off x="1610259" y="836712"/>
            <a:ext cx="8971487" cy="3200416"/>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基因退化论</a:t>
            </a:r>
          </a:p>
        </p:txBody>
      </p:sp>
      <p:pic>
        <p:nvPicPr>
          <p:cNvPr id="8" name="Picture 8" descr="http://ratiochristi.org/media/personnel/profile_pictures/john-c-sanford-cornell-university.jpg"/>
          <p:cNvPicPr>
            <a:picLocks noChangeAspect="1" noChangeArrowheads="1"/>
          </p:cNvPicPr>
          <p:nvPr/>
        </p:nvPicPr>
        <p:blipFill>
          <a:blip r:embed="rId3" cstate="print"/>
          <a:srcRect/>
          <a:stretch>
            <a:fillRect/>
          </a:stretch>
        </p:blipFill>
        <p:spPr bwMode="auto">
          <a:xfrm>
            <a:off x="1631504" y="980728"/>
            <a:ext cx="3816424" cy="3920231"/>
          </a:xfrm>
          <a:prstGeom prst="rect">
            <a:avLst/>
          </a:prstGeom>
          <a:noFill/>
        </p:spPr>
      </p:pic>
      <p:sp>
        <p:nvSpPr>
          <p:cNvPr id="7" name="Content Placeholder 4"/>
          <p:cNvSpPr txBox="1"/>
          <p:nvPr/>
        </p:nvSpPr>
        <p:spPr>
          <a:xfrm>
            <a:off x="5807968" y="1464679"/>
            <a:ext cx="4752528" cy="2952328"/>
          </a:xfrm>
          <a:prstGeom prst="rect">
            <a:avLst/>
          </a:prstGeom>
        </p:spPr>
        <p:txBody>
          <a:bodyPr vert="horz">
            <a:noAutofit/>
          </a:bodyPr>
          <a:lstStyle>
            <a:lvl1pPr marL="274320" indent="0" algn="l" rtl="0" eaLnBrk="1" latinLnBrk="0" hangingPunct="1">
              <a:spcBef>
                <a:spcPts val="600"/>
              </a:spcBef>
              <a:buClrTx/>
              <a:buSzPct val="100000"/>
              <a:buFont typeface="Wingdings 2" pitchFamily="18" charset="2"/>
              <a:buChar char=""/>
              <a:defRPr kumimoji="0" sz="2600" kern="1200">
                <a:solidFill>
                  <a:schemeClr val="tx1"/>
                </a:solidFill>
                <a:latin typeface="+mn-lt"/>
                <a:ea typeface="+mn-ea"/>
                <a:cs typeface="+mn-cs"/>
              </a:defRPr>
            </a:lvl1pPr>
            <a:lvl2pPr marL="548640" indent="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0" algn="l" rtl="0" eaLnBrk="1" latinLnBrk="0" hangingPunct="1">
              <a:spcBef>
                <a:spcPts val="400"/>
              </a:spcBef>
              <a:buClr>
                <a:schemeClr val="accent2">
                  <a:shade val="75000"/>
                </a:schemeClr>
              </a:buClr>
              <a:buSzPct val="70000"/>
              <a:buFont typeface="Wingdings" panose="05000000000000000000"/>
              <a:buChar char=""/>
              <a:defRPr kumimoji="0" sz="1800" kern="1200">
                <a:solidFill>
                  <a:schemeClr val="tx1"/>
                </a:solidFill>
                <a:latin typeface="+mn-lt"/>
                <a:ea typeface="+mn-ea"/>
                <a:cs typeface="+mn-cs"/>
              </a:defRPr>
            </a:lvl4pPr>
            <a:lvl5pPr marL="1371600" indent="0" algn="l" rtl="0" eaLnBrk="1" latinLnBrk="0" hangingPunct="1">
              <a:spcBef>
                <a:spcPts val="300"/>
              </a:spcBef>
              <a:buClr>
                <a:schemeClr val="accent2"/>
              </a:buClr>
              <a:buSzPct val="70000"/>
              <a:buFont typeface="Wingdings" panose="05000000000000000000"/>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571500" indent="-571500" fontAlgn="base">
              <a:lnSpc>
                <a:spcPts val="1500"/>
              </a:lnSpc>
              <a:spcBef>
                <a:spcPct val="0"/>
              </a:spcBef>
              <a:spcAft>
                <a:spcPct val="0"/>
              </a:spcAft>
              <a:buSzTx/>
            </a:pPr>
            <a:endParaRPr 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571500" indent="-571500" fontAlgn="base">
              <a:spcBef>
                <a:spcPct val="0"/>
              </a:spcBef>
              <a:spcAft>
                <a:spcPct val="0"/>
              </a:spcAft>
              <a:buSzTx/>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在科研受训的过程中受到一贯的进化论影响，因此成为无神论者</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571500" indent="-571500" fontAlgn="base">
              <a:lnSpc>
                <a:spcPts val="1500"/>
              </a:lnSpc>
              <a:spcBef>
                <a:spcPct val="0"/>
              </a:spcBef>
              <a:spcAft>
                <a:spcPct val="0"/>
              </a:spcAft>
              <a:buSzTx/>
            </a:pPr>
            <a:endParaRPr 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571500" indent="-571500" fontAlgn="base">
              <a:spcBef>
                <a:spcPct val="0"/>
              </a:spcBef>
              <a:spcAft>
                <a:spcPct val="0"/>
              </a:spcAft>
              <a:buSzTx/>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变成有神论者，后来成为基督徒。</a:t>
            </a:r>
            <a:endParaRPr 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5" name="Content Placeholder 4">
            <a:extLst>
              <a:ext uri="{FF2B5EF4-FFF2-40B4-BE49-F238E27FC236}">
                <a16:creationId xmlns:a16="http://schemas.microsoft.com/office/drawing/2014/main" id="{513DAE79-DC06-49B4-9EE2-E13A3F06694B}"/>
              </a:ext>
            </a:extLst>
          </p:cNvPr>
          <p:cNvSpPr txBox="1"/>
          <p:nvPr/>
        </p:nvSpPr>
        <p:spPr>
          <a:xfrm>
            <a:off x="1487488" y="4900959"/>
            <a:ext cx="4137880" cy="2952328"/>
          </a:xfrm>
          <a:prstGeom prst="rect">
            <a:avLst/>
          </a:prstGeom>
        </p:spPr>
        <p:txBody>
          <a:bodyPr vert="horz">
            <a:noAutofit/>
          </a:bodyPr>
          <a:lstStyle>
            <a:lvl1pPr marL="274320" indent="0" algn="l" rtl="0" eaLnBrk="1" latinLnBrk="0" hangingPunct="1">
              <a:spcBef>
                <a:spcPts val="600"/>
              </a:spcBef>
              <a:buClrTx/>
              <a:buSzPct val="100000"/>
              <a:buFont typeface="Wingdings 2" pitchFamily="18" charset="2"/>
              <a:buChar char=""/>
              <a:defRPr kumimoji="0" sz="2600" kern="1200">
                <a:solidFill>
                  <a:schemeClr val="tx1"/>
                </a:solidFill>
                <a:latin typeface="+mn-lt"/>
                <a:ea typeface="+mn-ea"/>
                <a:cs typeface="+mn-cs"/>
              </a:defRPr>
            </a:lvl1pPr>
            <a:lvl2pPr marL="548640" indent="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0" algn="l" rtl="0" eaLnBrk="1" latinLnBrk="0" hangingPunct="1">
              <a:spcBef>
                <a:spcPts val="400"/>
              </a:spcBef>
              <a:buClr>
                <a:schemeClr val="accent2">
                  <a:shade val="75000"/>
                </a:schemeClr>
              </a:buClr>
              <a:buSzPct val="70000"/>
              <a:buFont typeface="Wingdings" panose="05000000000000000000"/>
              <a:buChar char=""/>
              <a:defRPr kumimoji="0" sz="1800" kern="1200">
                <a:solidFill>
                  <a:schemeClr val="tx1"/>
                </a:solidFill>
                <a:latin typeface="+mn-lt"/>
                <a:ea typeface="+mn-ea"/>
                <a:cs typeface="+mn-cs"/>
              </a:defRPr>
            </a:lvl4pPr>
            <a:lvl5pPr marL="1371600" indent="0" algn="l" rtl="0" eaLnBrk="1" latinLnBrk="0" hangingPunct="1">
              <a:spcBef>
                <a:spcPts val="300"/>
              </a:spcBef>
              <a:buClr>
                <a:schemeClr val="accent2"/>
              </a:buClr>
              <a:buSzPct val="70000"/>
              <a:buFont typeface="Wingdings" panose="05000000000000000000"/>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fontAlgn="base">
              <a:spcBef>
                <a:spcPct val="0"/>
              </a:spcBef>
              <a:spcAft>
                <a:spcPct val="0"/>
              </a:spcAft>
              <a:buSzTx/>
              <a:buNone/>
            </a:pPr>
            <a:r>
              <a:rPr lang="zh-CN" altLang="en-US" sz="2800" u="sng" dirty="0">
                <a:solidFill>
                  <a:prstClr val="black"/>
                </a:solidFill>
                <a:latin typeface="+mn-ea"/>
                <a:cs typeface="Arial" panose="020B0604020202020204" pitchFamily="34" charset="0"/>
              </a:rPr>
              <a:t>约翰</a:t>
            </a:r>
            <a:r>
              <a:rPr lang="en-US" altLang="zh-CN" sz="2800" u="sng" dirty="0">
                <a:solidFill>
                  <a:prstClr val="black"/>
                </a:solidFill>
                <a:latin typeface="+mn-ea"/>
                <a:cs typeface="Arial" panose="020B0604020202020204" pitchFamily="34" charset="0"/>
              </a:rPr>
              <a:t>·</a:t>
            </a:r>
            <a:r>
              <a:rPr lang="zh-CN" altLang="en-US" sz="2800" u="sng" dirty="0">
                <a:solidFill>
                  <a:prstClr val="black"/>
                </a:solidFill>
                <a:latin typeface="+mn-ea"/>
                <a:cs typeface="Arial" panose="020B0604020202020204" pitchFamily="34" charset="0"/>
              </a:rPr>
              <a:t>圣弗德</a:t>
            </a:r>
            <a:r>
              <a:rPr lang="zh-CN" altLang="en-US" sz="2800" dirty="0">
                <a:solidFill>
                  <a:prstClr val="black"/>
                </a:solidFill>
                <a:latin typeface="+mn-ea"/>
                <a:cs typeface="Arial" panose="020B0604020202020204" pitchFamily="34" charset="0"/>
              </a:rPr>
              <a:t>博士，常春藤联盟大学教授，植物遗传学家</a:t>
            </a:r>
            <a:endParaRPr lang="en-US" sz="2800" dirty="0">
              <a:solidFill>
                <a:prstClr val="black"/>
              </a:solidFill>
              <a:latin typeface="+mn-ea"/>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a:xfrm>
            <a:off x="0" y="185984"/>
            <a:ext cx="12192000" cy="584775"/>
          </a:xfrm>
        </p:spPr>
        <p:txBody>
          <a:bodyPr/>
          <a:lstStyle/>
          <a:p>
            <a:pPr defTabSz="457200">
              <a:defRPr/>
            </a:pPr>
            <a:r>
              <a:rPr lang="zh-CN" altLang="en-US" dirty="0">
                <a:solidFill>
                  <a:srgbClr val="002060"/>
                </a:solidFill>
                <a:latin typeface="+mj-ea"/>
                <a:ea typeface="+mj-ea"/>
              </a:rPr>
              <a:t>圣经对地球年龄的教导</a:t>
            </a:r>
            <a:endParaRPr lang="en-AU" altLang="zh-CN" dirty="0">
              <a:solidFill>
                <a:srgbClr val="002060"/>
              </a:solidFill>
              <a:latin typeface="+mj-ea"/>
              <a:ea typeface="+mj-ea"/>
            </a:endParaRPr>
          </a:p>
        </p:txBody>
      </p:sp>
      <p:sp>
        <p:nvSpPr>
          <p:cNvPr id="11" name="TextBox 2">
            <a:extLst>
              <a:ext uri="{FF2B5EF4-FFF2-40B4-BE49-F238E27FC236}">
                <a16:creationId xmlns:a16="http://schemas.microsoft.com/office/drawing/2014/main" id="{4FD03CB7-DDF8-4590-9158-3931CC935638}"/>
              </a:ext>
            </a:extLst>
          </p:cNvPr>
          <p:cNvSpPr txBox="1"/>
          <p:nvPr/>
        </p:nvSpPr>
        <p:spPr>
          <a:xfrm>
            <a:off x="3143672" y="1052736"/>
            <a:ext cx="6918385" cy="4678204"/>
          </a:xfrm>
          <a:prstGeom prst="rect">
            <a:avLst/>
          </a:prstGeom>
          <a:noFill/>
        </p:spPr>
        <p:txBody>
          <a:bodyPr wrap="square" rtlCol="0">
            <a:spAutoFit/>
          </a:bodyPr>
          <a:lstStyle/>
          <a:p>
            <a:pPr defTabSz="457200">
              <a:defRPr/>
            </a:pPr>
            <a:r>
              <a:rPr lang="zh-CN" altLang="en-US" sz="3200" b="1" dirty="0">
                <a:solidFill>
                  <a:srgbClr val="002060"/>
                </a:solidFill>
                <a:latin typeface="汉仪大宋简" panose="02010609000101010101" pitchFamily="49" charset="-122"/>
                <a:ea typeface="汉仪大宋简" panose="02010609000101010101" pitchFamily="49" charset="-122"/>
              </a:rPr>
              <a:t>大洪水前的家谱年代</a:t>
            </a:r>
            <a:r>
              <a:rPr lang="en-AU" sz="3200" b="1" dirty="0">
                <a:solidFill>
                  <a:srgbClr val="002060"/>
                </a:solidFill>
                <a:latin typeface="汉仪大宋简" panose="02010609000101010101" pitchFamily="49" charset="-122"/>
                <a:ea typeface="汉仪大宋简" panose="02010609000101010101" pitchFamily="49" charset="-122"/>
              </a:rPr>
              <a:t> (1656AM)</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5:3-3-32</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a:t>
            </a:r>
            <a:r>
              <a:rPr lang="en-AU" sz="2800" b="1" dirty="0">
                <a:solidFill>
                  <a:srgbClr val="0070C0"/>
                </a:solidFill>
                <a:latin typeface="汉仪大宋简" panose="02010609000101010101" pitchFamily="49" charset="-122"/>
                <a:ea typeface="汉仪大宋简" panose="02010609000101010101" pitchFamily="49" charset="-122"/>
              </a:rPr>
              <a:t> 7:6,11</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9:28-29</a:t>
            </a:r>
          </a:p>
          <a:p>
            <a:pPr defTabSz="457200">
              <a:spcBef>
                <a:spcPts val="1200"/>
              </a:spcBef>
            </a:pPr>
            <a:r>
              <a:rPr lang="zh-CN" altLang="en-US" sz="3200" b="1" dirty="0">
                <a:solidFill>
                  <a:srgbClr val="002060"/>
                </a:solidFill>
                <a:latin typeface="汉仪大宋简" panose="02010609000101010101" pitchFamily="49" charset="-122"/>
                <a:ea typeface="汉仪大宋简" panose="02010609000101010101" pitchFamily="49" charset="-122"/>
              </a:rPr>
              <a:t>到亚伯拉罕的家谱年代</a:t>
            </a:r>
            <a:r>
              <a:rPr lang="en-AU" altLang="zh-CN" sz="3200" b="1" dirty="0">
                <a:solidFill>
                  <a:srgbClr val="002060"/>
                </a:solidFill>
                <a:latin typeface="汉仪大宋简" panose="02010609000101010101" pitchFamily="49" charset="-122"/>
                <a:ea typeface="汉仪大宋简" panose="02010609000101010101" pitchFamily="49" charset="-122"/>
              </a:rPr>
              <a:t>(2008AM)</a:t>
            </a:r>
            <a:r>
              <a:rPr lang="zh-CN" altLang="en-US" sz="3200" b="1" dirty="0">
                <a:solidFill>
                  <a:srgbClr val="002060"/>
                </a:solidFill>
                <a:latin typeface="汉仪大宋简" panose="02010609000101010101" pitchFamily="49" charset="-122"/>
                <a:ea typeface="汉仪大宋简" panose="02010609000101010101" pitchFamily="49" charset="-122"/>
              </a:rPr>
              <a:t> </a:t>
            </a:r>
            <a:endParaRPr lang="en-AU" sz="3200" b="1" dirty="0">
              <a:solidFill>
                <a:srgbClr val="002060"/>
              </a:solidFill>
              <a:latin typeface="汉仪大宋简" panose="02010609000101010101" pitchFamily="49" charset="-122"/>
              <a:ea typeface="汉仪大宋简" panose="02010609000101010101" pitchFamily="49" charset="-122"/>
            </a:endParaRP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11:10-25, 32</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12:4</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21:5</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25:7</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使徒行传 </a:t>
            </a:r>
            <a:r>
              <a:rPr lang="en-AU" sz="2800" b="1" dirty="0">
                <a:solidFill>
                  <a:srgbClr val="0070C0"/>
                </a:solidFill>
                <a:latin typeface="汉仪大宋简" panose="02010609000101010101" pitchFamily="49" charset="-122"/>
                <a:ea typeface="汉仪大宋简" panose="02010609000101010101" pitchFamily="49" charset="-122"/>
              </a:rPr>
              <a:t>7:4</a:t>
            </a:r>
          </a:p>
        </p:txBody>
      </p:sp>
      <p:sp>
        <p:nvSpPr>
          <p:cNvPr id="12" name="TextBox 3">
            <a:extLst>
              <a:ext uri="{FF2B5EF4-FFF2-40B4-BE49-F238E27FC236}">
                <a16:creationId xmlns:a16="http://schemas.microsoft.com/office/drawing/2014/main" id="{16CB0240-74F0-470B-BD4F-DEAF1B21D79A}"/>
              </a:ext>
            </a:extLst>
          </p:cNvPr>
          <p:cNvSpPr txBox="1"/>
          <p:nvPr/>
        </p:nvSpPr>
        <p:spPr>
          <a:xfrm>
            <a:off x="1563394" y="5772288"/>
            <a:ext cx="9013166" cy="461665"/>
          </a:xfrm>
          <a:prstGeom prst="rect">
            <a:avLst/>
          </a:prstGeom>
          <a:noFill/>
        </p:spPr>
        <p:txBody>
          <a:bodyPr wrap="square" rtlCol="0">
            <a:spAutoFit/>
          </a:bodyPr>
          <a:lstStyle/>
          <a:p>
            <a:pPr algn="ctr" defTabSz="457200">
              <a:defRPr/>
            </a:pPr>
            <a:r>
              <a:rPr lang="en-AU" sz="2400" dirty="0">
                <a:solidFill>
                  <a:prstClr val="black"/>
                </a:solidFill>
                <a:latin typeface="Calibri"/>
              </a:rPr>
              <a:t>AM = Anno Mundi – year of the world from creation</a:t>
            </a:r>
            <a:r>
              <a:rPr lang="zh-CN" altLang="en-US" sz="2400" dirty="0">
                <a:solidFill>
                  <a:prstClr val="black"/>
                </a:solidFill>
                <a:latin typeface="Calibri"/>
                <a:ea typeface="宋体" panose="02010600030101010101" pitchFamily="2" charset="-122"/>
              </a:rPr>
              <a:t> 世界被造之年</a:t>
            </a:r>
            <a:endParaRPr lang="en-AU" sz="2400" dirty="0">
              <a:solidFill>
                <a:prstClr val="black"/>
              </a:solidFill>
              <a:latin typeface="Calibri"/>
            </a:endParaRPr>
          </a:p>
        </p:txBody>
      </p:sp>
    </p:spTree>
    <p:extLst>
      <p:ext uri="{BB962C8B-B14F-4D97-AF65-F5344CB8AC3E}">
        <p14:creationId xmlns:p14="http://schemas.microsoft.com/office/powerpoint/2010/main" val="648330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up)">
                                      <p:cBhvr>
                                        <p:cTn id="10" dur="500"/>
                                        <p:tgtEl>
                                          <p:spTgt spid="1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wipe(up)">
                                      <p:cBhvr>
                                        <p:cTn id="13" dur="500"/>
                                        <p:tgtEl>
                                          <p:spTgt spid="1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wipe(up)">
                                      <p:cBhvr>
                                        <p:cTn id="16" dur="500"/>
                                        <p:tgtEl>
                                          <p:spTgt spid="1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wipe(up)">
                                      <p:cBhvr>
                                        <p:cTn id="21" dur="500"/>
                                        <p:tgtEl>
                                          <p:spTgt spid="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animEffect transition="in" filter="wipe(up)">
                                      <p:cBhvr>
                                        <p:cTn id="24" dur="500"/>
                                        <p:tgtEl>
                                          <p:spTgt spid="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wipe(up)">
                                      <p:cBhvr>
                                        <p:cTn id="27" dur="500"/>
                                        <p:tgtEl>
                                          <p:spTgt spid="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animEffect transition="in" filter="wipe(up)">
                                      <p:cBhvr>
                                        <p:cTn id="30" dur="500"/>
                                        <p:tgtEl>
                                          <p:spTgt spid="11">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animEffect transition="in" filter="wipe(up)">
                                      <p:cBhvr>
                                        <p:cTn id="33" dur="500"/>
                                        <p:tgtEl>
                                          <p:spTgt spid="11">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
                                            <p:txEl>
                                              <p:pRg st="9" end="9"/>
                                            </p:txEl>
                                          </p:spTgt>
                                        </p:tgtEl>
                                        <p:attrNameLst>
                                          <p:attrName>style.visibility</p:attrName>
                                        </p:attrNameLst>
                                      </p:cBhvr>
                                      <p:to>
                                        <p:strVal val="visible"/>
                                      </p:to>
                                    </p:set>
                                    <p:animEffect transition="in" filter="wipe(up)">
                                      <p:cBhvr>
                                        <p:cTn id="36"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lang="zh-CN" altLang="en-US" dirty="0"/>
              <a:t>基因熵：突变正在毁灭我们的基因组</a:t>
            </a:r>
          </a:p>
        </p:txBody>
      </p:sp>
      <p:sp>
        <p:nvSpPr>
          <p:cNvPr id="8" name="Rectangle 1"/>
          <p:cNvSpPr>
            <a:spLocks noChangeArrowheads="1"/>
          </p:cNvSpPr>
          <p:nvPr/>
        </p:nvSpPr>
        <p:spPr bwMode="auto">
          <a:xfrm>
            <a:off x="6096002" y="1484785"/>
            <a:ext cx="4175895" cy="3970318"/>
          </a:xfrm>
          <a:prstGeom prst="rect">
            <a:avLst/>
          </a:prstGeom>
          <a:noFill/>
          <a:ln w="9525">
            <a:noFill/>
            <a:miter lim="800000"/>
          </a:ln>
          <a:effectLst/>
        </p:spPr>
        <p:txBody>
          <a:bodyPr vert="horz" wrap="square" lIns="91440" tIns="45720" rIns="91440" bIns="45720" numCol="1" anchor="ctr" anchorCtr="0" compatLnSpc="1">
            <a:spAutoFit/>
          </a:bodyPr>
          <a:lstStyle/>
          <a:p>
            <a:pPr marL="571500" indent="-360045" fontAlgn="base">
              <a:spcBef>
                <a:spcPct val="0"/>
              </a:spcBef>
              <a:spcAft>
                <a:spcPct val="0"/>
              </a:spcAft>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Times New Roman" panose="02020603050405020304" pitchFamily="18" charset="0"/>
              </a:rPr>
              <a:t>圣弗德检验了人类基因组通过随机突变进行进化的可能性</a:t>
            </a:r>
          </a:p>
          <a:p>
            <a:pPr marL="571500" indent="-360045" fontAlgn="base">
              <a:spcBef>
                <a:spcPct val="0"/>
              </a:spcBef>
              <a:spcAft>
                <a:spcPct val="0"/>
              </a:spcAft>
              <a:buFont typeface="Arial" panose="020B0604020202020204" pitchFamily="34" charset="0"/>
              <a:buChar char="•"/>
            </a:pPr>
            <a:endParaRPr lang="en-US" sz="3600" dirty="0">
              <a:solidFill>
                <a:prstClr val="black"/>
              </a:solidFill>
              <a:latin typeface="汉仪大宋简" panose="02010609000101010101" pitchFamily="49" charset="-122"/>
              <a:ea typeface="汉仪大宋简" panose="02010609000101010101" pitchFamily="49" charset="-122"/>
              <a:cs typeface="Times New Roman" panose="02020603050405020304" pitchFamily="18" charset="0"/>
            </a:endParaRPr>
          </a:p>
          <a:p>
            <a:pPr marL="571500" indent="-360045" fontAlgn="base">
              <a:spcBef>
                <a:spcPct val="0"/>
              </a:spcBef>
              <a:spcAft>
                <a:spcPct val="0"/>
              </a:spcAft>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Times New Roman" panose="02020603050405020304" pitchFamily="18" charset="0"/>
              </a:rPr>
              <a:t>发现突变正在让人类走向灭亡</a:t>
            </a:r>
            <a:endParaRPr lang="en-US" sz="6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568" y="908720"/>
            <a:ext cx="3960440" cy="5273602"/>
          </a:xfrm>
          <a:prstGeom prst="rect">
            <a:avLst/>
          </a:prstGeom>
          <a:ln w="3175">
            <a:solidFill>
              <a:schemeClr val="tx1">
                <a:lumMod val="95000"/>
                <a:lumOff val="5000"/>
              </a:schemeClr>
            </a:solidFill>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基因熵：突变正在毁灭我们的基因组</a:t>
            </a:r>
          </a:p>
        </p:txBody>
      </p:sp>
      <p:sp>
        <p:nvSpPr>
          <p:cNvPr id="5" name="Content Placeholder 4"/>
          <p:cNvSpPr>
            <a:spLocks noGrp="1"/>
          </p:cNvSpPr>
          <p:nvPr>
            <p:ph sz="quarter" idx="4294967295"/>
          </p:nvPr>
        </p:nvSpPr>
        <p:spPr>
          <a:xfrm>
            <a:off x="911424" y="1124744"/>
            <a:ext cx="10441160" cy="4937125"/>
          </a:xfrm>
          <a:prstGeom prst="rect">
            <a:avLst/>
          </a:prstGeom>
        </p:spPr>
        <p:txBody>
          <a:bodyPr>
            <a:noAutofit/>
          </a:bodyPr>
          <a:lstStyle/>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Little mistakes eventually make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t>
            </a:r>
            <a:r>
              <a:rPr lang="en-US" sz="2800" b="1" kern="0" dirty="0" err="1">
                <a:solidFill>
                  <a:srgbClr val="FF0000"/>
                </a:solidFill>
                <a:latin typeface="Arial" panose="020B0604020202020204" pitchFamily="34" charset="0"/>
                <a:cs typeface="Arial" panose="020B0604020202020204" pitchFamily="34" charset="0"/>
              </a:rPr>
              <a:t>a</a:t>
            </a:r>
            <a:r>
              <a:rPr lang="en-US" sz="2800" b="1" kern="0" dirty="0">
                <a:latin typeface="Arial" panose="020B0604020202020204" pitchFamily="34" charset="0"/>
                <a:cs typeface="Arial" panose="020B0604020202020204" pitchFamily="34" charset="0"/>
              </a:rPr>
              <a:t> mistakes eventually make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t>
            </a:r>
            <a:r>
              <a:rPr lang="en-US" sz="2800" b="1" kern="0" dirty="0" err="1">
                <a:solidFill>
                  <a:srgbClr val="FF0000"/>
                </a:solidFill>
                <a:latin typeface="Arial" panose="020B0604020202020204" pitchFamily="34" charset="0"/>
                <a:cs typeface="Arial" panose="020B0604020202020204" pitchFamily="34" charset="0"/>
              </a:rPr>
              <a:t>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a:t>
            </a:r>
            <a:r>
              <a:rPr lang="en-US" sz="2800" b="1" kern="0" dirty="0" err="1">
                <a:solidFill>
                  <a:srgbClr val="FF0000"/>
                </a:solidFill>
                <a:latin typeface="Arial" panose="020B0604020202020204" pitchFamily="34" charset="0"/>
                <a:cs typeface="Arial" panose="020B0604020202020204" pitchFamily="34" charset="0"/>
              </a:rPr>
              <a:t>b</a:t>
            </a:r>
            <a:r>
              <a:rPr lang="en-US" sz="2800" b="1" kern="0" dirty="0" err="1">
                <a:latin typeface="Arial" panose="020B0604020202020204" pitchFamily="34" charset="0"/>
                <a:cs typeface="Arial" panose="020B0604020202020204" pitchFamily="34" charset="0"/>
              </a:rPr>
              <a:t>akes</a:t>
            </a:r>
            <a:r>
              <a:rPr lang="en-US" sz="2800" b="1" kern="0" dirty="0">
                <a:latin typeface="Arial" panose="020B0604020202020204" pitchFamily="34" charset="0"/>
                <a:cs typeface="Arial" panose="020B0604020202020204" pitchFamily="34" charset="0"/>
              </a:rPr>
              <a:t> eventually make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t>
            </a:r>
            <a:r>
              <a:rPr lang="en-US" sz="2800" b="1" kern="0" dirty="0" err="1">
                <a:solidFill>
                  <a:srgbClr val="FF0000"/>
                </a:solidFill>
                <a:latin typeface="Arial" panose="020B0604020202020204" pitchFamily="34" charset="0"/>
                <a:cs typeface="Arial" panose="020B0604020202020204" pitchFamily="34" charset="0"/>
              </a:rPr>
              <a:t>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a:t>
            </a:r>
            <a:r>
              <a:rPr lang="en-US" sz="2800" b="1" kern="0" dirty="0" err="1">
                <a:solidFill>
                  <a:srgbClr val="FF0000"/>
                </a:solidFill>
                <a:latin typeface="Arial" panose="020B0604020202020204" pitchFamily="34" charset="0"/>
                <a:cs typeface="Arial" panose="020B0604020202020204" pitchFamily="34" charset="0"/>
              </a:rPr>
              <a:t>b</a:t>
            </a:r>
            <a:r>
              <a:rPr lang="en-US" sz="2800" b="1" kern="0" dirty="0" err="1">
                <a:latin typeface="Arial" panose="020B0604020202020204" pitchFamily="34" charset="0"/>
                <a:cs typeface="Arial" panose="020B0604020202020204" pitchFamily="34" charset="0"/>
              </a:rPr>
              <a:t>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a:t>
            </a:r>
            <a:r>
              <a:rPr lang="en-US" sz="2800" b="1" kern="0" dirty="0" err="1">
                <a:solidFill>
                  <a:srgbClr val="FF0000"/>
                </a:solidFill>
                <a:latin typeface="Arial" panose="020B0604020202020204" pitchFamily="34" charset="0"/>
                <a:cs typeface="Arial" panose="020B0604020202020204" pitchFamily="34" charset="0"/>
              </a:rPr>
              <a:t>c</a:t>
            </a:r>
            <a:r>
              <a:rPr lang="en-US" sz="2800" b="1" kern="0" dirty="0" err="1">
                <a:latin typeface="Arial" panose="020B0604020202020204" pitchFamily="34" charset="0"/>
                <a:cs typeface="Arial" panose="020B0604020202020204" pitchFamily="34" charset="0"/>
              </a:rPr>
              <a:t>entually</a:t>
            </a:r>
            <a:r>
              <a:rPr lang="en-US" sz="2800" b="1" kern="0" dirty="0">
                <a:latin typeface="Arial" panose="020B0604020202020204" pitchFamily="34" charset="0"/>
                <a:cs typeface="Arial" panose="020B0604020202020204" pitchFamily="34" charset="0"/>
              </a:rPr>
              <a:t> make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make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a:t>
            </a:r>
            <a:r>
              <a:rPr lang="en-US" sz="2800" b="1" kern="0" dirty="0">
                <a:latin typeface="Arial" panose="020B0604020202020204" pitchFamily="34" charset="0"/>
                <a:cs typeface="Arial" panose="020B0604020202020204" pitchFamily="34" charset="0"/>
              </a:rPr>
              <a:t>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senfencesgunreadable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iittlajmisbakes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a:t>
            </a:r>
            <a:r>
              <a:rPr lang="en-US" sz="2800" b="1" kern="0" dirty="0" err="1">
                <a:solidFill>
                  <a:srgbClr val="FF0000"/>
                </a:solidFill>
                <a:latin typeface="Arial" panose="020B0604020202020204" pitchFamily="34" charset="0"/>
                <a:cs typeface="Arial" panose="020B0604020202020204" pitchFamily="34" charset="0"/>
              </a:rPr>
              <a:t>e</a:t>
            </a:r>
            <a:r>
              <a:rPr lang="en-US" sz="2800" b="1" kern="0" dirty="0" err="1">
                <a:latin typeface="Arial" panose="020B0604020202020204" pitchFamily="34" charset="0"/>
                <a:cs typeface="Arial" panose="020B0604020202020204" pitchFamily="34" charset="0"/>
              </a:rPr>
              <a:t>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iittlejmisbakes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eclntuadly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iittlejmisbakes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eclntuadmy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iittlejmisbakes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eclntuadmy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maen</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iittlejmisbakes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eclntuadmy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maen</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senfoncesgunreahable</a:t>
            </a:r>
            <a:endParaRPr lang="en-US" sz="2800" b="1" kern="0" dirty="0">
              <a:latin typeface="Arial" panose="020B0604020202020204" pitchFamily="34" charset="0"/>
              <a:cs typeface="Arial" panose="020B0604020202020204" pitchFamily="34" charset="0"/>
            </a:endParaRPr>
          </a:p>
          <a:p>
            <a:pPr marL="457200" indent="-457200">
              <a:lnSpc>
                <a:spcPts val="2000"/>
              </a:lnSpc>
              <a:buClrTx/>
              <a:buSzPct val="100000"/>
              <a:buFont typeface="+mj-lt"/>
              <a:buAutoNum type="arabicPeriod"/>
            </a:pPr>
            <a:endParaRPr lang="en-US" sz="2800" b="1" kern="0" dirty="0">
              <a:latin typeface="Arial" panose="020B0604020202020204" pitchFamily="34" charset="0"/>
              <a:cs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p:nvPr/>
        </p:nvSpPr>
        <p:spPr>
          <a:xfrm>
            <a:off x="551384" y="1457002"/>
            <a:ext cx="7632848" cy="2952328"/>
          </a:xfrm>
          <a:prstGeom prst="rect">
            <a:avLst/>
          </a:prstGeom>
        </p:spPr>
        <p:txBody>
          <a:bodyPr vert="horz">
            <a:noAutofit/>
          </a:bodyPr>
          <a:lstStyle>
            <a:lvl1pPr marL="274320" indent="0" algn="l" rtl="0" eaLnBrk="1" latinLnBrk="0" hangingPunct="1">
              <a:spcBef>
                <a:spcPts val="600"/>
              </a:spcBef>
              <a:buClrTx/>
              <a:buSzPct val="100000"/>
              <a:buFont typeface="Wingdings 2" pitchFamily="18" charset="2"/>
              <a:buChar char=""/>
              <a:defRPr kumimoji="0" sz="2600" kern="1200">
                <a:solidFill>
                  <a:schemeClr val="tx1"/>
                </a:solidFill>
                <a:latin typeface="+mn-lt"/>
                <a:ea typeface="+mn-ea"/>
                <a:cs typeface="+mn-cs"/>
              </a:defRPr>
            </a:lvl1pPr>
            <a:lvl2pPr marL="548640" indent="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0" algn="l" rtl="0" eaLnBrk="1" latinLnBrk="0" hangingPunct="1">
              <a:spcBef>
                <a:spcPts val="400"/>
              </a:spcBef>
              <a:buClr>
                <a:schemeClr val="accent2">
                  <a:shade val="75000"/>
                </a:schemeClr>
              </a:buClr>
              <a:buSzPct val="70000"/>
              <a:buFont typeface="Wingdings" panose="05000000000000000000"/>
              <a:buChar char=""/>
              <a:defRPr kumimoji="0" sz="1800" kern="1200">
                <a:solidFill>
                  <a:schemeClr val="tx1"/>
                </a:solidFill>
                <a:latin typeface="+mn-lt"/>
                <a:ea typeface="+mn-ea"/>
                <a:cs typeface="+mn-cs"/>
              </a:defRPr>
            </a:lvl4pPr>
            <a:lvl5pPr marL="1371600" indent="0" algn="l" rtl="0" eaLnBrk="1" latinLnBrk="0" hangingPunct="1">
              <a:spcBef>
                <a:spcPts val="300"/>
              </a:spcBef>
              <a:buClr>
                <a:schemeClr val="accent2"/>
              </a:buClr>
              <a:buSzPct val="70000"/>
              <a:buFont typeface="Wingdings" panose="05000000000000000000"/>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fontAlgn="base">
              <a:spcBef>
                <a:spcPct val="0"/>
              </a:spcBef>
              <a:spcAft>
                <a:spcPct val="0"/>
              </a:spcAft>
              <a:buSzTx/>
              <a:buNone/>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既然我们已经知道坏的突变要远远多于好的突变，就可以肯定任何这样的</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DNA</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连锁块必然会退化。成群的坏突变总是会将极少的好突变一起拽进去。当我们还在等着一个罕见的有利突变出现时，大量有害突变已经在附近堆积起来了。</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在这样的情况下，时间是我们的大敌。时间越长，剩下的信息越少。</a:t>
            </a:r>
            <a:r>
              <a:rPr lang="en-US" altLang="zh-CN"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退化论：基因熵</a:t>
            </a:r>
            <a:r>
              <a:rPr lang="en-US" altLang="zh-CN"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》109-110</a:t>
            </a:r>
            <a:r>
              <a:rPr lang="zh-CN" altLang="en-US"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页</a:t>
            </a:r>
            <a:endPar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Picture 8" descr="http://ratiochristi.org/media/personnel/profile_pictures/john-c-sanford-cornell-university.jpg"/>
          <p:cNvPicPr>
            <a:picLocks noChangeAspect="1" noChangeArrowheads="1"/>
          </p:cNvPicPr>
          <p:nvPr/>
        </p:nvPicPr>
        <p:blipFill>
          <a:blip r:embed="rId3" cstate="print"/>
          <a:srcRect/>
          <a:stretch>
            <a:fillRect/>
          </a:stretch>
        </p:blipFill>
        <p:spPr bwMode="auto">
          <a:xfrm>
            <a:off x="8256240" y="1590538"/>
            <a:ext cx="3168352" cy="3254533"/>
          </a:xfrm>
          <a:prstGeom prst="rect">
            <a:avLst/>
          </a:prstGeom>
          <a:noFill/>
        </p:spPr>
      </p:pic>
      <p:sp>
        <p:nvSpPr>
          <p:cNvPr id="2" name="标题 1"/>
          <p:cNvSpPr>
            <a:spLocks noGrp="1"/>
          </p:cNvSpPr>
          <p:nvPr>
            <p:ph type="title"/>
          </p:nvPr>
        </p:nvSpPr>
        <p:spPr/>
        <p:txBody>
          <a:bodyPr>
            <a:noAutofit/>
          </a:bodyPr>
          <a:lstStyle/>
          <a:p>
            <a:r>
              <a:rPr lang="zh-CN" altLang="en-US" dirty="0"/>
              <a:t>基因熵：突变正在毁灭我们的基因组</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基因熵：在基因组里积累的突变</a:t>
            </a:r>
          </a:p>
        </p:txBody>
      </p:sp>
      <p:sp>
        <p:nvSpPr>
          <p:cNvPr id="5" name="矩形 4"/>
          <p:cNvSpPr/>
          <p:nvPr/>
        </p:nvSpPr>
        <p:spPr>
          <a:xfrm>
            <a:off x="2135560" y="764706"/>
            <a:ext cx="7992888" cy="646331"/>
          </a:xfrm>
          <a:prstGeom prst="rect">
            <a:avLst/>
          </a:prstGeom>
        </p:spPr>
        <p:txBody>
          <a:bodyPr wrap="square">
            <a:spAutoFit/>
          </a:bodyPr>
          <a:lstStyle/>
          <a:p>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自然选择无法找到</a:t>
            </a:r>
            <a:r>
              <a:rPr lang="zh-CN" altLang="en-US" sz="360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近乎</a:t>
            </a:r>
            <a:r>
              <a:rPr lang="zh-CN" altLang="en-US" sz="36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中立</a:t>
            </a:r>
            <a:r>
              <a:rPr lang="zh-CN" altLang="en-US" sz="3600"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的突变</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6" name="矩形 2"/>
          <p:cNvSpPr/>
          <p:nvPr/>
        </p:nvSpPr>
        <p:spPr>
          <a:xfrm>
            <a:off x="7696200" y="1357298"/>
            <a:ext cx="3296344" cy="5016758"/>
          </a:xfrm>
          <a:prstGeom prst="rect">
            <a:avLst/>
          </a:prstGeom>
        </p:spPr>
        <p:txBody>
          <a:bodyPr wrap="square">
            <a:spAutoFit/>
          </a:bodyPr>
          <a:lstStyle/>
          <a:p>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红色：有害</a:t>
            </a:r>
            <a:endParaRPr lang="en-US" altLang="zh-CN"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蓝色：有益</a:t>
            </a:r>
            <a:endParaRPr lang="en-US" altLang="zh-CN"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endParaRPr>
          </a:p>
          <a:p>
            <a:pPr marL="182880" lvl="1">
              <a:buFont typeface="Arial" pitchFamily="34" charset="0"/>
              <a:buChar char="•"/>
            </a:pPr>
            <a:r>
              <a:rPr lang="zh-CN" altLang="en-US"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三角形的面积过于夸大！</a:t>
            </a:r>
            <a:endParaRPr lang="en-US" altLang="zh-CN"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endParaRPr>
          </a:p>
          <a:p>
            <a:pPr marL="182880" lvl="1">
              <a:buFont typeface="Arial" pitchFamily="34" charset="0"/>
              <a:buChar char="•"/>
            </a:pPr>
            <a:r>
              <a:rPr lang="zh-CN" altLang="en-US"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右边箭头是指一个突变</a:t>
            </a:r>
            <a:endParaRPr lang="en-US" altLang="zh-CN"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非选择区中的突变是自然选择找不着，不能保存或淘汰</a:t>
            </a:r>
            <a:endParaRPr lang="en-US" altLang="zh-CN" sz="3200"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8" name="图片 7">
            <a:extLst>
              <a:ext uri="{FF2B5EF4-FFF2-40B4-BE49-F238E27FC236}">
                <a16:creationId xmlns:a16="http://schemas.microsoft.com/office/drawing/2014/main" id="{8B112538-0F3E-479F-992B-F55F34736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2" y="1600201"/>
            <a:ext cx="5852689" cy="4571999"/>
          </a:xfrm>
          <a:prstGeom prst="rect">
            <a:avLst/>
          </a:prstGeom>
        </p:spPr>
      </p:pic>
      <p:pic>
        <p:nvPicPr>
          <p:cNvPr id="10" name="图片 9">
            <a:extLst>
              <a:ext uri="{FF2B5EF4-FFF2-40B4-BE49-F238E27FC236}">
                <a16:creationId xmlns:a16="http://schemas.microsoft.com/office/drawing/2014/main" id="{2626FAF8-77BC-48C1-9AB7-8143DB116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1200" y="2304001"/>
            <a:ext cx="2368044" cy="2387999"/>
          </a:xfrm>
          <a:prstGeom prst="rect">
            <a:avLst/>
          </a:prstGeom>
        </p:spPr>
      </p:pic>
      <p:pic>
        <p:nvPicPr>
          <p:cNvPr id="11" name="图片 10">
            <a:extLst>
              <a:ext uri="{FF2B5EF4-FFF2-40B4-BE49-F238E27FC236}">
                <a16:creationId xmlns:a16="http://schemas.microsoft.com/office/drawing/2014/main" id="{F669BCC9-C7DC-4B0A-ABD4-88139D7B62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1200" y="2304001"/>
            <a:ext cx="2368044" cy="2387999"/>
          </a:xfrm>
          <a:prstGeom prst="rect">
            <a:avLst/>
          </a:prstGeom>
        </p:spPr>
      </p:pic>
      <p:pic>
        <p:nvPicPr>
          <p:cNvPr id="12" name="图片 11">
            <a:extLst>
              <a:ext uri="{FF2B5EF4-FFF2-40B4-BE49-F238E27FC236}">
                <a16:creationId xmlns:a16="http://schemas.microsoft.com/office/drawing/2014/main" id="{CAA3715E-2524-4132-A3F2-F01508C61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1200" y="2304001"/>
            <a:ext cx="2368044" cy="2387999"/>
          </a:xfrm>
          <a:prstGeom prst="rect">
            <a:avLst/>
          </a:prstGeom>
        </p:spPr>
      </p:pic>
      <p:pic>
        <p:nvPicPr>
          <p:cNvPr id="13" name="图片 12">
            <a:extLst>
              <a:ext uri="{FF2B5EF4-FFF2-40B4-BE49-F238E27FC236}">
                <a16:creationId xmlns:a16="http://schemas.microsoft.com/office/drawing/2014/main" id="{76B8BB13-1ABC-4BA5-8C45-24E47E55A1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1200" y="2304001"/>
            <a:ext cx="2368044" cy="2387999"/>
          </a:xfrm>
          <a:prstGeom prst="rect">
            <a:avLst/>
          </a:prstGeom>
        </p:spPr>
      </p:pic>
    </p:spTree>
    <p:extLst>
      <p:ext uri="{BB962C8B-B14F-4D97-AF65-F5344CB8AC3E}">
        <p14:creationId xmlns:p14="http://schemas.microsoft.com/office/powerpoint/2010/main" val="2839198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defRPr/>
            </a:pPr>
            <a:r>
              <a:rPr lang="zh-CN" altLang="en-US" dirty="0"/>
              <a:t>基因熵：破坏</a:t>
            </a:r>
            <a:r>
              <a:rPr lang="en-US" altLang="zh-CN" dirty="0"/>
              <a:t>DNA</a:t>
            </a:r>
            <a:r>
              <a:rPr lang="zh-CN" altLang="en-US" dirty="0"/>
              <a:t>，破坏结构的功能</a:t>
            </a:r>
            <a:endParaRPr lang="en-US" altLang="en-US" dirty="0"/>
          </a:p>
        </p:txBody>
      </p:sp>
      <p:pic>
        <p:nvPicPr>
          <p:cNvPr id="5" name="Picture 2" descr="E531B84C">
            <a:extLst>
              <a:ext uri="{FF2B5EF4-FFF2-40B4-BE49-F238E27FC236}">
                <a16:creationId xmlns:a16="http://schemas.microsoft.com/office/drawing/2014/main" id="{A0F317C3-0C0D-4BA7-A741-BB00FB9D6871}"/>
              </a:ext>
            </a:extLst>
          </p:cNvPr>
          <p:cNvPicPr>
            <a:picLocks noChangeAspect="1" noChangeArrowheads="1"/>
          </p:cNvPicPr>
          <p:nvPr/>
        </p:nvPicPr>
        <p:blipFill>
          <a:blip r:embed="rId3" cstate="print">
            <a:lum bright="-6000" contrast="12000"/>
          </a:blip>
          <a:srcRect/>
          <a:stretch>
            <a:fillRect/>
          </a:stretch>
        </p:blipFill>
        <p:spPr bwMode="auto">
          <a:xfrm>
            <a:off x="1676400" y="1155480"/>
            <a:ext cx="3575050" cy="4864320"/>
          </a:xfrm>
          <a:prstGeom prst="rect">
            <a:avLst/>
          </a:prstGeom>
          <a:noFill/>
          <a:ln w="25400">
            <a:solidFill>
              <a:schemeClr val="accent1"/>
            </a:solidFill>
            <a:miter lim="800000"/>
            <a:headEnd/>
            <a:tailEnd/>
          </a:ln>
        </p:spPr>
      </p:pic>
      <p:sp>
        <p:nvSpPr>
          <p:cNvPr id="6" name="TextBox 5">
            <a:extLst>
              <a:ext uri="{FF2B5EF4-FFF2-40B4-BE49-F238E27FC236}">
                <a16:creationId xmlns:a16="http://schemas.microsoft.com/office/drawing/2014/main" id="{33C42567-205A-4745-B6F5-ED36F49F9C3F}"/>
              </a:ext>
            </a:extLst>
          </p:cNvPr>
          <p:cNvSpPr txBox="1"/>
          <p:nvPr/>
        </p:nvSpPr>
        <p:spPr>
          <a:xfrm>
            <a:off x="5410200" y="1066801"/>
            <a:ext cx="5105400" cy="5001369"/>
          </a:xfrm>
          <a:prstGeom prst="rect">
            <a:avLst/>
          </a:prstGeom>
          <a:noFill/>
        </p:spPr>
        <p:txBody>
          <a:bodyPr wrap="square" rtlCol="0">
            <a:spAutoFit/>
          </a:bodyPr>
          <a:lstStyle/>
          <a:p>
            <a:pPr fontAlgn="base">
              <a:spcBef>
                <a:spcPct val="0"/>
              </a:spcBef>
              <a:spcAft>
                <a:spcPct val="0"/>
              </a:spcAft>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自然选择不能发现近乎中立的突变，所以它们会一直积累直到把整个</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DNA</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句子破坏掉。</a:t>
            </a:r>
            <a:endParaRPr lang="en-US"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fontAlgn="base">
              <a:spcBef>
                <a:spcPct val="0"/>
              </a:spcBef>
              <a:spcAft>
                <a:spcPct val="0"/>
              </a:spcAft>
              <a:defRPr/>
            </a:pPr>
            <a:endParaRPr lang="en-US"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fontAlgn="base">
              <a:spcBef>
                <a:spcPct val="0"/>
              </a:spcBef>
              <a:spcAft>
                <a:spcPct val="0"/>
              </a:spcAft>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结果：蛋白质不会折叠，鞭毛不会旋转，眼睛看不见</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fontAlgn="base">
              <a:spcBef>
                <a:spcPct val="0"/>
              </a:spcBef>
              <a:spcAft>
                <a:spcPct val="0"/>
              </a:spcAft>
              <a:defRPr/>
            </a:pPr>
            <a:endParaRPr lang="en-US" altLang="zh-CN" sz="9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fontAlgn="base">
              <a:spcBef>
                <a:spcPct val="0"/>
              </a:spcBef>
              <a:spcAft>
                <a:spcPct val="0"/>
              </a:spcAft>
              <a:defRPr/>
            </a:pPr>
            <a:r>
              <a:rPr lang="zh-CN" altLang="en-US" sz="2200" dirty="0">
                <a:solidFill>
                  <a:prstClr val="black"/>
                </a:solidFill>
                <a:latin typeface="Arial" panose="020B0604020202020204" pitchFamily="34" charset="0"/>
                <a:ea typeface="汉仪大宋简" panose="02010609000101010101" pitchFamily="49" charset="-122"/>
                <a:cs typeface="Arial" panose="020B0604020202020204" pitchFamily="34" charset="0"/>
              </a:rPr>
              <a:t>参考：</a:t>
            </a:r>
            <a:r>
              <a:rPr lang="en-US" altLang="zh-CN" sz="2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200" dirty="0">
                <a:solidFill>
                  <a:prstClr val="black"/>
                </a:solidFill>
                <a:latin typeface="Arial" panose="020B0604020202020204" pitchFamily="34" charset="0"/>
                <a:ea typeface="汉仪大宋简" panose="02010609000101010101" pitchFamily="49" charset="-122"/>
                <a:cs typeface="Arial" panose="020B0604020202020204" pitchFamily="34" charset="0"/>
              </a:rPr>
              <a:t>求真求证</a:t>
            </a:r>
            <a:r>
              <a:rPr lang="en-US" altLang="zh-CN" sz="2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200" dirty="0">
                <a:solidFill>
                  <a:prstClr val="black"/>
                </a:solidFill>
                <a:latin typeface="Arial" panose="020B0604020202020204" pitchFamily="34" charset="0"/>
                <a:ea typeface="汉仪大宋简" panose="02010609000101010101" pitchFamily="49" charset="-122"/>
                <a:cs typeface="Arial" panose="020B0604020202020204" pitchFamily="34" charset="0"/>
              </a:rPr>
              <a:t>第七章，人类种族</a:t>
            </a:r>
            <a:endParaRPr lang="en-US" altLang="en-US" sz="2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42065312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ED9ECF4-7EA8-4CE0-A3E7-137EF21A565F}"/>
              </a:ext>
            </a:extLst>
          </p:cNvPr>
          <p:cNvSpPr>
            <a:spLocks noGrp="1"/>
          </p:cNvSpPr>
          <p:nvPr>
            <p:ph type="title"/>
          </p:nvPr>
        </p:nvSpPr>
        <p:spPr>
          <a:xfrm>
            <a:off x="0" y="185984"/>
            <a:ext cx="12192000" cy="584775"/>
          </a:xfrm>
        </p:spPr>
        <p:txBody>
          <a:bodyPr/>
          <a:lstStyle/>
          <a:p>
            <a:r>
              <a:rPr lang="zh-CN" altLang="en-US" dirty="0"/>
              <a:t>基因熵：不断积累的突变会减少寿命</a:t>
            </a:r>
          </a:p>
        </p:txBody>
      </p:sp>
      <p:sp>
        <p:nvSpPr>
          <p:cNvPr id="6" name="矩形 5"/>
          <p:cNvSpPr/>
          <p:nvPr/>
        </p:nvSpPr>
        <p:spPr>
          <a:xfrm>
            <a:off x="1559496" y="785794"/>
            <a:ext cx="8928992" cy="5632311"/>
          </a:xfrm>
          <a:prstGeom prst="rect">
            <a:avLst/>
          </a:prstGeom>
        </p:spPr>
        <p:txBody>
          <a:bodyPr wrap="square">
            <a:spAutoFit/>
          </a:bodyPr>
          <a:lstStyle/>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当亲表兄妹婚配时，其子女</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的预期寿命会严重缩短。为</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什么会这样？因为近亲繁殖</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暴露出基因组内还没来得及</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‘浮出水面’的基因错误</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（隐性突变）。近亲繁殖就好像管窥我们作为一个物种的基因走向。近亲繁殖所生子女缩短了的预期寿命反应了基因组的整体老化，并显示出一直隐藏着的大量基因破坏（隐性突变）。</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《退化论：基因熵》116页</a:t>
            </a:r>
            <a:endPar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8" name="Picture 8" descr="http://ratiochristi.org/media/personnel/profile_pictures/john-c-sanford-cornell-university.jpg"/>
          <p:cNvPicPr>
            <a:picLocks noChangeAspect="1" noChangeArrowheads="1"/>
          </p:cNvPicPr>
          <p:nvPr/>
        </p:nvPicPr>
        <p:blipFill>
          <a:blip r:embed="rId3" cstate="print"/>
          <a:srcRect/>
          <a:stretch>
            <a:fillRect/>
          </a:stretch>
        </p:blipFill>
        <p:spPr bwMode="auto">
          <a:xfrm>
            <a:off x="7635220" y="838200"/>
            <a:ext cx="2591939" cy="2685255"/>
          </a:xfrm>
          <a:prstGeom prst="rect">
            <a:avLst/>
          </a:prstGeom>
          <a:noFill/>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705600" y="2286000"/>
            <a:ext cx="3429000" cy="2308324"/>
          </a:xfrm>
          <a:prstGeom prst="rect">
            <a:avLst/>
          </a:prstGeom>
        </p:spPr>
        <p:txBody>
          <a:bodyPr wrap="square">
            <a:spAutoFit/>
          </a:bodyPr>
          <a:lstStyle/>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因为该隐和他的姐妹们的基因近乎完美，近亲婚姻没有问题！</a:t>
            </a:r>
          </a:p>
        </p:txBody>
      </p:sp>
      <p:sp>
        <p:nvSpPr>
          <p:cNvPr id="2" name="标题 1"/>
          <p:cNvSpPr>
            <a:spLocks noGrp="1"/>
          </p:cNvSpPr>
          <p:nvPr>
            <p:ph type="title"/>
          </p:nvPr>
        </p:nvSpPr>
        <p:spPr>
          <a:xfrm>
            <a:off x="1600200" y="106602"/>
            <a:ext cx="9144000" cy="584775"/>
          </a:xfrm>
        </p:spPr>
        <p:txBody>
          <a:bodyPr/>
          <a:lstStyle/>
          <a:p>
            <a:pPr algn="r"/>
            <a:r>
              <a:rPr lang="zh-CN" altLang="en-US" dirty="0"/>
              <a:t>该隐的妻子从何而来？</a:t>
            </a:r>
          </a:p>
        </p:txBody>
      </p:sp>
      <p:pic>
        <p:nvPicPr>
          <p:cNvPr id="10" name="图片 7">
            <a:extLst>
              <a:ext uri="{FF2B5EF4-FFF2-40B4-BE49-F238E27FC236}">
                <a16:creationId xmlns:a16="http://schemas.microsoft.com/office/drawing/2014/main" id="{08C2A9E8-F191-4BB4-A35F-2F57CC54D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94488"/>
            <a:ext cx="4389120" cy="6153912"/>
          </a:xfrm>
          <a:prstGeom prst="rect">
            <a:avLst/>
          </a:prstGeom>
          <a:ln>
            <a:solidFill>
              <a:schemeClr val="accent1"/>
            </a:solidFill>
          </a:ln>
        </p:spPr>
      </p:pic>
    </p:spTree>
    <p:extLst>
      <p:ext uri="{BB962C8B-B14F-4D97-AF65-F5344CB8AC3E}">
        <p14:creationId xmlns:p14="http://schemas.microsoft.com/office/powerpoint/2010/main" val="427515565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06602"/>
            <a:ext cx="9144000" cy="584775"/>
          </a:xfrm>
        </p:spPr>
        <p:txBody>
          <a:bodyPr/>
          <a:lstStyle/>
          <a:p>
            <a:r>
              <a:rPr lang="zh-CN" altLang="en-US"/>
              <a:t>近亲婚姻的定义改变</a:t>
            </a:r>
            <a:endParaRPr lang="zh-CN" altLang="en-US" dirty="0"/>
          </a:p>
        </p:txBody>
      </p:sp>
      <p:graphicFrame>
        <p:nvGraphicFramePr>
          <p:cNvPr id="6" name="表格 5">
            <a:extLst>
              <a:ext uri="{FF2B5EF4-FFF2-40B4-BE49-F238E27FC236}">
                <a16:creationId xmlns:a16="http://schemas.microsoft.com/office/drawing/2014/main" id="{C21B7D0A-62B6-41A7-955C-5AB32F169B8C}"/>
              </a:ext>
            </a:extLst>
          </p:cNvPr>
          <p:cNvGraphicFramePr>
            <a:graphicFrameLocks noGrp="1"/>
          </p:cNvGraphicFramePr>
          <p:nvPr>
            <p:extLst>
              <p:ext uri="{D42A27DB-BD31-4B8C-83A1-F6EECF244321}">
                <p14:modId xmlns:p14="http://schemas.microsoft.com/office/powerpoint/2010/main" val="2981237004"/>
              </p:ext>
            </p:extLst>
          </p:nvPr>
        </p:nvGraphicFramePr>
        <p:xfrm>
          <a:off x="1981200" y="838200"/>
          <a:ext cx="8229600" cy="27127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该隐时代，可以娶同父同母的姐妹为妻：</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2375903697"/>
                  </a:ext>
                </a:extLst>
              </a:tr>
              <a:tr h="370840">
                <a:tc>
                  <a:txBody>
                    <a:bodyPr/>
                    <a:lstStyle/>
                    <a:p>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3:20</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亚当给他妻子起名叫夏娃，因为她是众生之母。</a:t>
                      </a:r>
                      <a:endPar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4:17</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该隐与妻子同房，他妻子就怀孕，生了以诺。</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p>
                  </a:txBody>
                  <a:tcPr>
                    <a:solidFill>
                      <a:schemeClr val="accent2">
                        <a:lumMod val="20000"/>
                        <a:lumOff val="80000"/>
                      </a:schemeClr>
                    </a:solidFill>
                  </a:tcPr>
                </a:tc>
                <a:extLst>
                  <a:ext uri="{0D108BD9-81ED-4DB2-BD59-A6C34878D82A}">
                    <a16:rowId xmlns:a16="http://schemas.microsoft.com/office/drawing/2014/main" val="1902009729"/>
                  </a:ext>
                </a:extLst>
              </a:tr>
            </a:tbl>
          </a:graphicData>
        </a:graphic>
      </p:graphicFrame>
      <p:graphicFrame>
        <p:nvGraphicFramePr>
          <p:cNvPr id="8" name="表格 7">
            <a:extLst>
              <a:ext uri="{FF2B5EF4-FFF2-40B4-BE49-F238E27FC236}">
                <a16:creationId xmlns:a16="http://schemas.microsoft.com/office/drawing/2014/main" id="{1A261684-FB70-42ED-9F1E-42E98074E619}"/>
              </a:ext>
            </a:extLst>
          </p:cNvPr>
          <p:cNvGraphicFramePr>
            <a:graphicFrameLocks noGrp="1"/>
          </p:cNvGraphicFramePr>
          <p:nvPr/>
        </p:nvGraphicFramePr>
        <p:xfrm>
          <a:off x="1981200" y="3657600"/>
          <a:ext cx="8229600" cy="262128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亚伯拉罕时代（约公元前</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年），好像可以娶同父异母的姐妹为妻：</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2375903697"/>
                  </a:ext>
                </a:extLst>
              </a:tr>
              <a:tr h="370840">
                <a:tc>
                  <a:txBody>
                    <a:bodyPr/>
                    <a:lstStyle/>
                    <a:p>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20:12</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况且她</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撒拉</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也实在是我</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亚伯拉罕</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的妹子，她与我是同父异母，后来作了我的妻子。</a:t>
                      </a:r>
                      <a:endPar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99051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828800" y="6845300"/>
            <a:ext cx="8551582" cy="1569660"/>
          </a:xfrm>
          <a:prstGeom prst="rect">
            <a:avLst/>
          </a:prstGeom>
        </p:spPr>
        <p:txBody>
          <a:bodyPr wrap="square">
            <a:spAutoFit/>
          </a:bodyPr>
          <a:lstStyle/>
          <a:p>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a:xfrm>
            <a:off x="1524000" y="106602"/>
            <a:ext cx="9144000" cy="584775"/>
          </a:xfrm>
        </p:spPr>
        <p:txBody>
          <a:bodyPr/>
          <a:lstStyle/>
          <a:p>
            <a:r>
              <a:rPr lang="zh-CN" altLang="en-US"/>
              <a:t>近亲婚姻的定义改变</a:t>
            </a:r>
            <a:endParaRPr lang="zh-CN" altLang="en-US" dirty="0"/>
          </a:p>
        </p:txBody>
      </p:sp>
      <p:graphicFrame>
        <p:nvGraphicFramePr>
          <p:cNvPr id="8" name="表格 7">
            <a:extLst>
              <a:ext uri="{FF2B5EF4-FFF2-40B4-BE49-F238E27FC236}">
                <a16:creationId xmlns:a16="http://schemas.microsoft.com/office/drawing/2014/main" id="{1A261684-FB70-42ED-9F1E-42E98074E619}"/>
              </a:ext>
            </a:extLst>
          </p:cNvPr>
          <p:cNvGraphicFramePr>
            <a:graphicFrameLocks noGrp="1"/>
          </p:cNvGraphicFramePr>
          <p:nvPr/>
        </p:nvGraphicFramePr>
        <p:xfrm>
          <a:off x="1905000" y="838200"/>
          <a:ext cx="8305800" cy="262128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8305800">
                  <a:extLst>
                    <a:ext uri="{9D8B030D-6E8A-4147-A177-3AD203B41FA5}">
                      <a16:colId xmlns:a16="http://schemas.microsoft.com/office/drawing/2014/main" val="20000"/>
                    </a:ext>
                  </a:extLst>
                </a:gridCol>
              </a:tblGrid>
              <a:tr h="370840">
                <a:tc>
                  <a:txBody>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摩西时代（约公元前</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1400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年），不可娶同父异母的姐妹为妻：</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2375903697"/>
                  </a:ext>
                </a:extLst>
              </a:tr>
              <a:tr h="370840">
                <a:tc>
                  <a:txBody>
                    <a:bodyPr/>
                    <a:lstStyle/>
                    <a:p>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利未记</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18:</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 </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9</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你的姊妹，不拘是异母同父的，是异父同母的，无论是生在家、生在外的，都不可露她们的下体</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即不可娶</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endPar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96CC96E-8883-48F6-91B3-57791C854E0E}"/>
              </a:ext>
            </a:extLst>
          </p:cNvPr>
          <p:cNvGraphicFramePr>
            <a:graphicFrameLocks noGrp="1"/>
          </p:cNvGraphicFramePr>
          <p:nvPr/>
        </p:nvGraphicFramePr>
        <p:xfrm>
          <a:off x="1905000" y="3657600"/>
          <a:ext cx="8305800" cy="213360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8305800">
                  <a:extLst>
                    <a:ext uri="{9D8B030D-6E8A-4147-A177-3AD203B41FA5}">
                      <a16:colId xmlns:a16="http://schemas.microsoft.com/office/drawing/2014/main" val="20000"/>
                    </a:ext>
                  </a:extLst>
                </a:gridCol>
              </a:tblGrid>
              <a:tr h="370840">
                <a:tc>
                  <a:txBody>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现代中国婚姻法律禁止亲表兄妹结婚。</a:t>
                      </a:r>
                    </a:p>
                  </a:txBody>
                  <a:tcPr/>
                </a:tc>
                <a:extLst>
                  <a:ext uri="{0D108BD9-81ED-4DB2-BD59-A6C34878D82A}">
                    <a16:rowId xmlns:a16="http://schemas.microsoft.com/office/drawing/2014/main" val="237590369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中国婚姻法的第二章，第七条 </a:t>
                      </a:r>
                      <a:r>
                        <a:rPr kumimoji="0" lang="en-US" altLang="zh-CN"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禁止结婚</a:t>
                      </a:r>
                      <a:r>
                        <a:rPr kumimoji="0" lang="en-US" altLang="zh-CN"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有下列情形之一的，禁止结婚：</a:t>
                      </a:r>
                    </a:p>
                    <a:p>
                      <a:r>
                        <a:rPr kumimoji="0" lang="en-US" altLang="zh-CN"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一</a:t>
                      </a:r>
                      <a:r>
                        <a:rPr kumimoji="0" lang="en-US" altLang="zh-CN"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直系血亲和三代以内的旁系血亲；</a:t>
                      </a:r>
                      <a:endParaRPr kumimoji="0" lang="en-US" altLang="zh-CN"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01322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199456" y="762000"/>
            <a:ext cx="9934401" cy="3218766"/>
          </a:xfrm>
          <a:prstGeom prst="rect">
            <a:avLst/>
          </a:prstGeom>
          <a:noFill/>
          <a:ln w="9525">
            <a:noFill/>
            <a:miter lim="800000"/>
          </a:ln>
          <a:effectLst/>
        </p:spPr>
        <p:txBody>
          <a:bodyPr vert="horz" wrap="square" lIns="91440" tIns="45720" rIns="91440" bIns="45720" numCol="1" anchor="t" anchorCtr="0" compatLnSpc="1">
            <a:noAutofit/>
          </a:bodyPr>
          <a:lstStyle/>
          <a:p>
            <a:pPr fontAlgn="base">
              <a:spcBef>
                <a:spcPct val="0"/>
              </a:spcBef>
              <a:spcAft>
                <a:spcPts val="1200"/>
              </a:spcAft>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世纪</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50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年代，著名的进化者遗传学家</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J.B.S.</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霍尔丹</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(Haldane)</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计算出：如果每代 </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个以上的新遗传突变，人类是无法生存的。</a:t>
            </a:r>
          </a:p>
          <a:p>
            <a:pPr fontAlgn="base">
              <a:spcBef>
                <a:spcPct val="0"/>
              </a:spcBef>
              <a:spcAft>
                <a:spcPts val="1200"/>
              </a:spcAft>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到</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2010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年，我们已经知道：每一个人每一代的新突变不少于</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个！</a:t>
            </a:r>
            <a:endParaRPr lang="en-US" sz="3200" dirty="0">
              <a:latin typeface="Calibri" panose="020F0502020204030204" charset="0"/>
            </a:endParaRPr>
          </a:p>
        </p:txBody>
      </p:sp>
      <p:pic>
        <p:nvPicPr>
          <p:cNvPr id="5" name="Picture 4" descr="JBS Haldane"/>
          <p:cNvPicPr>
            <a:picLocks noChangeAspect="1"/>
          </p:cNvPicPr>
          <p:nvPr/>
        </p:nvPicPr>
        <p:blipFill>
          <a:blip r:embed="rId3" cstate="print"/>
          <a:srcRect/>
          <a:stretch>
            <a:fillRect/>
          </a:stretch>
        </p:blipFill>
        <p:spPr bwMode="auto">
          <a:xfrm>
            <a:off x="7968208" y="3212976"/>
            <a:ext cx="2400300" cy="2992755"/>
          </a:xfrm>
          <a:prstGeom prst="rect">
            <a:avLst/>
          </a:prstGeom>
          <a:noFill/>
          <a:ln w="9525">
            <a:noFill/>
            <a:miter lim="800000"/>
            <a:headEnd/>
            <a:tailEnd/>
          </a:ln>
        </p:spPr>
      </p:pic>
      <p:sp>
        <p:nvSpPr>
          <p:cNvPr id="7" name="Rectangle 6"/>
          <p:cNvSpPr>
            <a:spLocks noChangeArrowheads="1"/>
          </p:cNvSpPr>
          <p:nvPr/>
        </p:nvSpPr>
        <p:spPr bwMode="auto">
          <a:xfrm>
            <a:off x="1307952" y="3645024"/>
            <a:ext cx="6324600" cy="2667000"/>
          </a:xfrm>
          <a:prstGeom prst="rect">
            <a:avLst/>
          </a:prstGeom>
          <a:noFill/>
          <a:ln w="9525">
            <a:noFill/>
            <a:miter lim="800000"/>
          </a:ln>
          <a:effectLst/>
        </p:spPr>
        <p:txBody>
          <a:bodyPr vert="horz" wrap="square" lIns="91440" tIns="45720" rIns="91440" bIns="45720" numCol="1" anchor="t" anchorCtr="0" compatLnSpc="1">
            <a:noAutofit/>
          </a:bodyPr>
          <a:lstStyle/>
          <a:p>
            <a:pPr marL="457200" indent="-457200">
              <a:buFont typeface="Arial" panose="020B0604020202020204" pitchFamily="34" charset="0"/>
              <a:buChar char="•"/>
              <a:tabLst>
                <a:tab pos="914400" algn="l"/>
              </a:tabLst>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每人有几万个有害突变</a:t>
            </a:r>
            <a:endParaRPr lang="en-US"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457200" indent="-457200">
              <a:buFont typeface="Arial" panose="020B0604020202020204" pitchFamily="34" charset="0"/>
              <a:buChar char="•"/>
              <a:tabLst>
                <a:tab pos="914400" algn="l"/>
              </a:tabLst>
              <a:defRPr/>
            </a:pPr>
            <a:r>
              <a:rPr lang="zh-CN" altLang="en-US" sz="3200" dirty="0">
                <a:solidFill>
                  <a:prstClr val="black"/>
                </a:solidFill>
                <a:latin typeface="汉仪大宋简" panose="02010609000101010101" pitchFamily="49" charset="-122"/>
                <a:ea typeface="汉仪大宋简" panose="02010609000101010101" pitchFamily="49" charset="-122"/>
              </a:rPr>
              <a:t>我们会给后代增加超过</a:t>
            </a:r>
            <a:r>
              <a:rPr lang="en-US" altLang="zh-CN" sz="3200" dirty="0">
                <a:solidFill>
                  <a:prstClr val="black"/>
                </a:solidFill>
                <a:latin typeface="汉仪大宋简" panose="02010609000101010101" pitchFamily="49" charset="-122"/>
                <a:ea typeface="汉仪大宋简" panose="02010609000101010101" pitchFamily="49" charset="-122"/>
              </a:rPr>
              <a:t>100</a:t>
            </a:r>
            <a:r>
              <a:rPr lang="zh-CN" altLang="en-US" sz="3200" dirty="0">
                <a:solidFill>
                  <a:prstClr val="black"/>
                </a:solidFill>
                <a:latin typeface="汉仪大宋简" panose="02010609000101010101" pitchFamily="49" charset="-122"/>
                <a:ea typeface="汉仪大宋简" panose="02010609000101010101" pitchFamily="49" charset="-122"/>
              </a:rPr>
              <a:t>个新的突变。</a:t>
            </a:r>
            <a:endParaRPr lang="en-US" altLang="zh-CN" sz="3200" dirty="0">
              <a:solidFill>
                <a:prstClr val="black"/>
              </a:solidFill>
              <a:latin typeface="汉仪大宋简" panose="02010609000101010101" pitchFamily="49" charset="-122"/>
              <a:ea typeface="汉仪大宋简" panose="02010609000101010101" pitchFamily="49" charset="-122"/>
            </a:endParaRPr>
          </a:p>
          <a:p>
            <a:pPr marL="457200" indent="-457200">
              <a:buFont typeface="Arial" panose="020B0604020202020204" pitchFamily="34" charset="0"/>
              <a:buChar char="•"/>
              <a:tabLst>
                <a:tab pos="914400" algn="l"/>
              </a:tabLst>
              <a:defRPr/>
            </a:pPr>
            <a:r>
              <a:rPr lang="en-AU"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5</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的新生儿携带基因疾病</a:t>
            </a:r>
            <a:r>
              <a:rPr lang="en-AU"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en-AU" altLang="zh-CN"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澳洲卫生部网站</a:t>
            </a:r>
            <a:r>
              <a:rPr lang="en-AU" altLang="zh-CN" sz="2400" dirty="0">
                <a:solidFill>
                  <a:prstClr val="black"/>
                </a:solidFill>
                <a:latin typeface="Calibri" panose="020F0502020204030204" charset="0"/>
              </a:rPr>
              <a:t> </a:t>
            </a:r>
            <a:r>
              <a:rPr lang="en-US" altLang="zh-CN" sz="2400" dirty="0">
                <a:solidFill>
                  <a:prstClr val="black"/>
                </a:solidFill>
                <a:latin typeface="Calibri" panose="020F0502020204030204" charset="0"/>
              </a:rPr>
              <a:t>2009.11)</a:t>
            </a:r>
            <a:endParaRPr lang="en-US" altLang="zh-CN" sz="3200" dirty="0">
              <a:solidFill>
                <a:prstClr val="black"/>
              </a:solidFill>
              <a:latin typeface="Calibri" panose="020F0502020204030204" charset="0"/>
            </a:endParaRPr>
          </a:p>
        </p:txBody>
      </p:sp>
      <p:sp>
        <p:nvSpPr>
          <p:cNvPr id="3" name="标题 2">
            <a:extLst>
              <a:ext uri="{FF2B5EF4-FFF2-40B4-BE49-F238E27FC236}">
                <a16:creationId xmlns:a16="http://schemas.microsoft.com/office/drawing/2014/main" id="{3ED9ECF4-7EA8-4CE0-A3E7-137EF21A565F}"/>
              </a:ext>
            </a:extLst>
          </p:cNvPr>
          <p:cNvSpPr>
            <a:spLocks noGrp="1"/>
          </p:cNvSpPr>
          <p:nvPr>
            <p:ph type="title"/>
          </p:nvPr>
        </p:nvSpPr>
        <p:spPr>
          <a:xfrm>
            <a:off x="0" y="185984"/>
            <a:ext cx="12192000" cy="584775"/>
          </a:xfrm>
        </p:spPr>
        <p:txBody>
          <a:bodyPr/>
          <a:lstStyle/>
          <a:p>
            <a:r>
              <a:rPr lang="zh-CN" altLang="en-US" dirty="0"/>
              <a:t>基因熵：突变正在毁灭我们的基因组</a:t>
            </a:r>
          </a:p>
        </p:txBody>
      </p:sp>
    </p:spTree>
    <p:extLst>
      <p:ext uri="{BB962C8B-B14F-4D97-AF65-F5344CB8AC3E}">
        <p14:creationId xmlns:p14="http://schemas.microsoft.com/office/powerpoint/2010/main" val="30092612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a:xfrm>
            <a:off x="0" y="185984"/>
            <a:ext cx="12192000" cy="584775"/>
          </a:xfrm>
        </p:spPr>
        <p:txBody>
          <a:bodyPr/>
          <a:lstStyle/>
          <a:p>
            <a:pPr defTabSz="457200">
              <a:defRPr/>
            </a:pPr>
            <a:r>
              <a:rPr lang="zh-CN" altLang="en-US" dirty="0">
                <a:solidFill>
                  <a:srgbClr val="002060"/>
                </a:solidFill>
                <a:latin typeface="+mj-ea"/>
                <a:ea typeface="+mj-ea"/>
              </a:rPr>
              <a:t>圣经对地球年龄的教导</a:t>
            </a:r>
            <a:endParaRPr lang="en-AU" altLang="zh-CN" dirty="0">
              <a:solidFill>
                <a:srgbClr val="002060"/>
              </a:solidFill>
              <a:latin typeface="+mj-ea"/>
              <a:ea typeface="+mj-ea"/>
            </a:endParaRPr>
          </a:p>
        </p:txBody>
      </p:sp>
      <p:sp>
        <p:nvSpPr>
          <p:cNvPr id="11" name="TextBox 2">
            <a:extLst>
              <a:ext uri="{FF2B5EF4-FFF2-40B4-BE49-F238E27FC236}">
                <a16:creationId xmlns:a16="http://schemas.microsoft.com/office/drawing/2014/main" id="{4FD03CB7-DDF8-4590-9158-3931CC935638}"/>
              </a:ext>
            </a:extLst>
          </p:cNvPr>
          <p:cNvSpPr txBox="1"/>
          <p:nvPr/>
        </p:nvSpPr>
        <p:spPr>
          <a:xfrm>
            <a:off x="911424" y="1444891"/>
            <a:ext cx="10657184" cy="3754874"/>
          </a:xfrm>
          <a:prstGeom prst="rect">
            <a:avLst/>
          </a:prstGeom>
          <a:noFill/>
        </p:spPr>
        <p:txBody>
          <a:bodyPr wrap="square" rtlCol="0">
            <a:spAutoFit/>
          </a:bodyPr>
          <a:lstStyle/>
          <a:p>
            <a:pPr defTabSz="457200">
              <a:spcAft>
                <a:spcPts val="1200"/>
              </a:spcAft>
              <a:defRPr/>
            </a:pPr>
            <a:r>
              <a:rPr lang="zh-CN" altLang="en-US" sz="3200" b="1" dirty="0">
                <a:solidFill>
                  <a:srgbClr val="002060"/>
                </a:solidFill>
                <a:latin typeface="汉仪大宋简" panose="02010609000101010101" pitchFamily="49" charset="-122"/>
                <a:ea typeface="汉仪大宋简" panose="02010609000101010101" pitchFamily="49" charset="-122"/>
              </a:rPr>
              <a:t>大洪水前的家谱年代</a:t>
            </a:r>
            <a:r>
              <a:rPr lang="en-AU" altLang="zh-CN" sz="3200" b="1" dirty="0">
                <a:solidFill>
                  <a:srgbClr val="002060"/>
                </a:solidFill>
                <a:latin typeface="汉仪大宋简" panose="02010609000101010101" pitchFamily="49" charset="-122"/>
                <a:ea typeface="汉仪大宋简" panose="02010609000101010101" pitchFamily="49" charset="-122"/>
              </a:rPr>
              <a:t> (1656AM)</a:t>
            </a:r>
          </a:p>
          <a:p>
            <a:pPr marL="914400" lvl="1" indent="-457200" defTabSz="457200">
              <a:buFont typeface="Arial" panose="020B0604020202020204" pitchFamily="34" charset="0"/>
              <a:buChar char="•"/>
              <a:defRPr/>
            </a:pPr>
            <a:r>
              <a:rPr lang="zh-CN" altLang="en-US" sz="2800" b="1" dirty="0">
                <a:solidFill>
                  <a:srgbClr val="002060"/>
                </a:solidFill>
                <a:latin typeface="汉仪大宋简" panose="02010609000101010101" pitchFamily="49" charset="-122"/>
                <a:ea typeface="汉仪大宋简" panose="02010609000101010101" pitchFamily="49" charset="-122"/>
              </a:rPr>
              <a:t>创世记 </a:t>
            </a:r>
            <a:r>
              <a:rPr lang="en-AU" altLang="zh-CN" sz="2800" b="1" dirty="0">
                <a:solidFill>
                  <a:srgbClr val="002060"/>
                </a:solidFill>
                <a:latin typeface="汉仪大宋简" panose="02010609000101010101" pitchFamily="49" charset="-122"/>
                <a:ea typeface="汉仪大宋简" panose="02010609000101010101" pitchFamily="49" charset="-122"/>
              </a:rPr>
              <a:t>5:3-3-32</a:t>
            </a:r>
          </a:p>
          <a:p>
            <a:pPr lvl="1" defTabSz="457200">
              <a:defRPr/>
            </a:pPr>
            <a:r>
              <a:rPr lang="en-US" altLang="zh-CN" sz="2800" dirty="0">
                <a:solidFill>
                  <a:srgbClr val="002060"/>
                </a:solidFill>
                <a:latin typeface="汉仪大宋简" panose="02010609000101010101" pitchFamily="49" charset="-122"/>
                <a:ea typeface="汉仪大宋简" panose="02010609000101010101" pitchFamily="49" charset="-122"/>
              </a:rPr>
              <a:t>3 </a:t>
            </a:r>
            <a:r>
              <a:rPr lang="zh-CN" altLang="en-US" sz="2800" dirty="0">
                <a:solidFill>
                  <a:srgbClr val="002060"/>
                </a:solidFill>
                <a:latin typeface="汉仪大宋简" panose="02010609000101010101" pitchFamily="49" charset="-122"/>
                <a:ea typeface="汉仪大宋简" panose="02010609000101010101" pitchFamily="49" charset="-122"/>
              </a:rPr>
              <a:t>亚当活到一百三十岁，生了一个儿子，形像样式和自己相似，就给他起名叫塞特。</a:t>
            </a:r>
            <a:r>
              <a:rPr lang="en-US" altLang="zh-CN" sz="2800" dirty="0">
                <a:solidFill>
                  <a:srgbClr val="002060"/>
                </a:solidFill>
                <a:latin typeface="汉仪大宋简" panose="02010609000101010101" pitchFamily="49" charset="-122"/>
                <a:ea typeface="汉仪大宋简" panose="02010609000101010101" pitchFamily="49" charset="-122"/>
              </a:rPr>
              <a:t>4 </a:t>
            </a:r>
            <a:r>
              <a:rPr lang="zh-CN" altLang="en-US" sz="2800" dirty="0">
                <a:solidFill>
                  <a:srgbClr val="002060"/>
                </a:solidFill>
                <a:latin typeface="汉仪大宋简" panose="02010609000101010101" pitchFamily="49" charset="-122"/>
                <a:ea typeface="汉仪大宋简" panose="02010609000101010101" pitchFamily="49" charset="-122"/>
              </a:rPr>
              <a:t>亚当生塞特之后，又在世八百年，并且生儿养女。</a:t>
            </a:r>
            <a:r>
              <a:rPr lang="en-US" altLang="zh-CN" sz="2800" dirty="0">
                <a:solidFill>
                  <a:srgbClr val="002060"/>
                </a:solidFill>
                <a:latin typeface="汉仪大宋简" panose="02010609000101010101" pitchFamily="49" charset="-122"/>
                <a:ea typeface="汉仪大宋简" panose="02010609000101010101" pitchFamily="49" charset="-122"/>
              </a:rPr>
              <a:t>5 </a:t>
            </a:r>
            <a:r>
              <a:rPr lang="zh-CN" altLang="en-US" sz="2800" dirty="0">
                <a:solidFill>
                  <a:srgbClr val="002060"/>
                </a:solidFill>
                <a:latin typeface="汉仪大宋简" panose="02010609000101010101" pitchFamily="49" charset="-122"/>
                <a:ea typeface="汉仪大宋简" panose="02010609000101010101" pitchFamily="49" charset="-122"/>
              </a:rPr>
              <a:t>亚当共活了九百三十岁就死了。</a:t>
            </a:r>
            <a:r>
              <a:rPr lang="en-US" altLang="zh-CN" sz="2800" dirty="0">
                <a:solidFill>
                  <a:srgbClr val="002060"/>
                </a:solidFill>
                <a:latin typeface="汉仪大宋简" panose="02010609000101010101" pitchFamily="49" charset="-122"/>
                <a:ea typeface="汉仪大宋简" panose="02010609000101010101" pitchFamily="49" charset="-122"/>
              </a:rPr>
              <a:t>6 </a:t>
            </a:r>
            <a:r>
              <a:rPr lang="zh-CN" altLang="en-US" sz="2800" dirty="0">
                <a:solidFill>
                  <a:srgbClr val="002060"/>
                </a:solidFill>
                <a:latin typeface="汉仪大宋简" panose="02010609000101010101" pitchFamily="49" charset="-122"/>
                <a:ea typeface="汉仪大宋简" panose="02010609000101010101" pitchFamily="49" charset="-122"/>
              </a:rPr>
              <a:t>塞特活到一百零五岁，生了以挪士。</a:t>
            </a:r>
            <a:r>
              <a:rPr lang="en-US" altLang="zh-CN" sz="2800" dirty="0">
                <a:solidFill>
                  <a:srgbClr val="002060"/>
                </a:solidFill>
                <a:latin typeface="汉仪大宋简" panose="02010609000101010101" pitchFamily="49" charset="-122"/>
                <a:ea typeface="汉仪大宋简" panose="02010609000101010101" pitchFamily="49" charset="-122"/>
              </a:rPr>
              <a:t>7 </a:t>
            </a:r>
            <a:r>
              <a:rPr lang="zh-CN" altLang="en-US" sz="2800" dirty="0">
                <a:solidFill>
                  <a:srgbClr val="002060"/>
                </a:solidFill>
                <a:latin typeface="汉仪大宋简" panose="02010609000101010101" pitchFamily="49" charset="-122"/>
                <a:ea typeface="汉仪大宋简" panose="02010609000101010101" pitchFamily="49" charset="-122"/>
              </a:rPr>
              <a:t>塞特生以挪士之后，又活了八百零七年，并且生儿养女。</a:t>
            </a:r>
            <a:r>
              <a:rPr lang="en-US" altLang="zh-CN" sz="2800" dirty="0">
                <a:solidFill>
                  <a:srgbClr val="002060"/>
                </a:solidFill>
                <a:latin typeface="汉仪大宋简" panose="02010609000101010101" pitchFamily="49" charset="-122"/>
                <a:ea typeface="汉仪大宋简" panose="02010609000101010101" pitchFamily="49" charset="-122"/>
              </a:rPr>
              <a:t>8 </a:t>
            </a:r>
            <a:r>
              <a:rPr lang="zh-CN" altLang="en-US" sz="2800" dirty="0">
                <a:solidFill>
                  <a:srgbClr val="002060"/>
                </a:solidFill>
                <a:latin typeface="汉仪大宋简" panose="02010609000101010101" pitchFamily="49" charset="-122"/>
                <a:ea typeface="汉仪大宋简" panose="02010609000101010101" pitchFamily="49" charset="-122"/>
              </a:rPr>
              <a:t>塞特共活了九百一十二岁就死了。</a:t>
            </a:r>
            <a:r>
              <a:rPr lang="en-US" altLang="zh-CN" sz="2800" dirty="0">
                <a:solidFill>
                  <a:srgbClr val="002060"/>
                </a:solidFill>
                <a:latin typeface="汉仪大宋简" panose="02010609000101010101" pitchFamily="49" charset="-122"/>
                <a:ea typeface="汉仪大宋简" panose="02010609000101010101" pitchFamily="49" charset="-122"/>
              </a:rPr>
              <a:t>9 </a:t>
            </a:r>
            <a:r>
              <a:rPr lang="zh-CN" altLang="en-US" sz="2800" dirty="0">
                <a:solidFill>
                  <a:srgbClr val="002060"/>
                </a:solidFill>
                <a:latin typeface="汉仪大宋简" panose="02010609000101010101" pitchFamily="49" charset="-122"/>
                <a:ea typeface="汉仪大宋简" panose="02010609000101010101" pitchFamily="49" charset="-122"/>
              </a:rPr>
              <a:t>以挪士活到九十岁，生了该南。</a:t>
            </a:r>
            <a:endParaRPr lang="en-AU" altLang="zh-CN" sz="2800" dirty="0">
              <a:solidFill>
                <a:srgbClr val="002060"/>
              </a:solidFill>
              <a:latin typeface="汉仪大宋简" panose="02010609000101010101" pitchFamily="49" charset="-122"/>
              <a:ea typeface="汉仪大宋简" panose="02010609000101010101" pitchFamily="49" charset="-122"/>
            </a:endParaRPr>
          </a:p>
        </p:txBody>
      </p:sp>
      <p:sp>
        <p:nvSpPr>
          <p:cNvPr id="12" name="TextBox 3">
            <a:extLst>
              <a:ext uri="{FF2B5EF4-FFF2-40B4-BE49-F238E27FC236}">
                <a16:creationId xmlns:a16="http://schemas.microsoft.com/office/drawing/2014/main" id="{16CB0240-74F0-470B-BD4F-DEAF1B21D79A}"/>
              </a:ext>
            </a:extLst>
          </p:cNvPr>
          <p:cNvSpPr txBox="1"/>
          <p:nvPr/>
        </p:nvSpPr>
        <p:spPr>
          <a:xfrm>
            <a:off x="1563394" y="5772288"/>
            <a:ext cx="9013166" cy="461665"/>
          </a:xfrm>
          <a:prstGeom prst="rect">
            <a:avLst/>
          </a:prstGeom>
          <a:noFill/>
        </p:spPr>
        <p:txBody>
          <a:bodyPr wrap="square" rtlCol="0">
            <a:spAutoFit/>
          </a:bodyPr>
          <a:lstStyle/>
          <a:p>
            <a:pPr algn="ctr" defTabSz="457200">
              <a:defRPr/>
            </a:pPr>
            <a:r>
              <a:rPr lang="en-AU" sz="2400" dirty="0">
                <a:solidFill>
                  <a:prstClr val="black"/>
                </a:solidFill>
                <a:latin typeface="Calibri"/>
              </a:rPr>
              <a:t>AM = Anno Mundi – year of the world from creation</a:t>
            </a:r>
            <a:r>
              <a:rPr lang="zh-CN" altLang="en-US" sz="2400" dirty="0">
                <a:solidFill>
                  <a:prstClr val="black"/>
                </a:solidFill>
                <a:latin typeface="Calibri"/>
                <a:ea typeface="宋体" panose="02010600030101010101" pitchFamily="2" charset="-122"/>
              </a:rPr>
              <a:t> 世界被造之年</a:t>
            </a:r>
            <a:endParaRPr lang="en-AU" sz="2400" dirty="0">
              <a:solidFill>
                <a:prstClr val="black"/>
              </a:solidFill>
              <a:latin typeface="Calibri"/>
            </a:endParaRPr>
          </a:p>
        </p:txBody>
      </p:sp>
    </p:spTree>
    <p:extLst>
      <p:ext uri="{BB962C8B-B14F-4D97-AF65-F5344CB8AC3E}">
        <p14:creationId xmlns:p14="http://schemas.microsoft.com/office/powerpoint/2010/main" val="601247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up)">
                                      <p:cBhvr>
                                        <p:cTn id="10" dur="500"/>
                                        <p:tgtEl>
                                          <p:spTgt spid="1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wipe(up)">
                                      <p:cBhvr>
                                        <p:cTn id="1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06602"/>
            <a:ext cx="9144000" cy="584775"/>
          </a:xfrm>
        </p:spPr>
        <p:txBody>
          <a:bodyPr/>
          <a:lstStyle/>
          <a:p>
            <a:r>
              <a:rPr lang="zh-CN" altLang="en-US" dirty="0"/>
              <a:t>突变增加，寿命减少</a:t>
            </a:r>
          </a:p>
        </p:txBody>
      </p:sp>
      <p:graphicFrame>
        <p:nvGraphicFramePr>
          <p:cNvPr id="10" name="图表 9">
            <a:extLst>
              <a:ext uri="{FF2B5EF4-FFF2-40B4-BE49-F238E27FC236}">
                <a16:creationId xmlns:a16="http://schemas.microsoft.com/office/drawing/2014/main" id="{EDFA108F-A665-46DA-9BD2-8CCF76CEFCB1}"/>
              </a:ext>
            </a:extLst>
          </p:cNvPr>
          <p:cNvGraphicFramePr/>
          <p:nvPr/>
        </p:nvGraphicFramePr>
        <p:xfrm>
          <a:off x="1524000" y="762000"/>
          <a:ext cx="832485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373442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p:cNvSpPr>
          <p:nvPr/>
        </p:nvSpPr>
        <p:spPr bwMode="auto">
          <a:xfrm>
            <a:off x="1127448" y="948949"/>
            <a:ext cx="6712768" cy="3077766"/>
          </a:xfrm>
          <a:prstGeom prst="rect">
            <a:avLst/>
          </a:prstGeom>
          <a:noFill/>
          <a:ln w="25400">
            <a:solidFill>
              <a:schemeClr val="bg2">
                <a:lumMod val="75000"/>
              </a:schemeClr>
            </a:solidFill>
            <a:miter lim="800000"/>
          </a:ln>
        </p:spPr>
        <p:txBody>
          <a:bodyPr wrap="square">
            <a:spAutoFit/>
          </a:bodyPr>
          <a:lstStyle/>
          <a:p>
            <a:pPr fontAlgn="base">
              <a:spcBef>
                <a:spcPct val="0"/>
              </a:spcBef>
              <a:spcAft>
                <a:spcPts val="1200"/>
              </a:spcAft>
              <a:defRPr/>
            </a:pPr>
            <a:r>
              <a:rPr lang="zh-CN" altLang="en-US" sz="3200" kern="0" dirty="0">
                <a:latin typeface="汉仪大宋简" panose="02010609000101010101" pitchFamily="49" charset="-122"/>
                <a:ea typeface="汉仪大宋简" panose="02010609000101010101" pitchFamily="49" charset="-122"/>
              </a:rPr>
              <a:t>“即</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使有激烈选择压力，进化之路也是歧途</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直奔灭绝！</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总之达尔文理论全面失败</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所有高级物种的基因组肯定明显在退化</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这</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有力地证明生命和人类一定是年轻的。”</a:t>
            </a:r>
            <a:endPar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fontAlgn="base">
              <a:spcBef>
                <a:spcPct val="0"/>
              </a:spcBef>
              <a:spcAft>
                <a:spcPct val="0"/>
              </a:spcAft>
              <a:defRPr/>
            </a:pPr>
            <a:r>
              <a:rPr lang="zh-CN" altLang="en-US" sz="2400" dirty="0">
                <a:solidFill>
                  <a:prstClr val="black"/>
                </a:solidFill>
                <a:latin typeface="汉仪大宋简" panose="02010609000101010101" pitchFamily="49" charset="-122"/>
                <a:ea typeface="汉仪大宋简" panose="02010609000101010101" pitchFamily="49" charset="-122"/>
                <a:cs typeface="Times New Roman" panose="02020603050405020304" pitchFamily="18" charset="0"/>
              </a:rPr>
              <a:t>圣弗德</a:t>
            </a:r>
            <a:r>
              <a:rPr lang="en-US" sz="2400" kern="0" dirty="0"/>
              <a:t>2008</a:t>
            </a:r>
            <a:r>
              <a:rPr lang="zh-CN" altLang="en-US" sz="2400" dirty="0">
                <a:solidFill>
                  <a:prstClr val="black"/>
                </a:solidFill>
                <a:latin typeface="汉仪大宋简" panose="02010609000101010101" pitchFamily="49" charset="-122"/>
                <a:ea typeface="汉仪大宋简" panose="02010609000101010101" pitchFamily="49" charset="-122"/>
                <a:cs typeface="Times New Roman" panose="02020603050405020304" pitchFamily="18" charset="0"/>
              </a:rPr>
              <a:t>年采访</a:t>
            </a:r>
            <a:r>
              <a:rPr lang="en-US" sz="2400" kern="0" dirty="0"/>
              <a:t>creation.com/</a:t>
            </a:r>
            <a:r>
              <a:rPr lang="en-US" sz="2400" kern="0" dirty="0" err="1"/>
              <a:t>sanford</a:t>
            </a:r>
            <a:endParaRPr lang="en-AU" sz="2800" kern="0" dirty="0"/>
          </a:p>
        </p:txBody>
      </p:sp>
      <p:pic>
        <p:nvPicPr>
          <p:cNvPr id="14" name="Picture 8" descr="http://ratiochristi.org/media/personnel/profile_pictures/john-c-sanford-cornell-university.jpg"/>
          <p:cNvPicPr>
            <a:picLocks noChangeAspect="1" noChangeArrowheads="1"/>
          </p:cNvPicPr>
          <p:nvPr/>
        </p:nvPicPr>
        <p:blipFill>
          <a:blip r:embed="rId3" cstate="print"/>
          <a:srcRect/>
          <a:stretch>
            <a:fillRect/>
          </a:stretch>
        </p:blipFill>
        <p:spPr bwMode="auto">
          <a:xfrm>
            <a:off x="8040216" y="948950"/>
            <a:ext cx="2996267" cy="3077766"/>
          </a:xfrm>
          <a:prstGeom prst="rect">
            <a:avLst/>
          </a:prstGeom>
          <a:noFill/>
        </p:spPr>
      </p:pic>
      <p:sp>
        <p:nvSpPr>
          <p:cNvPr id="15" name="Rectangle 14"/>
          <p:cNvSpPr>
            <a:spLocks noGrp="1"/>
          </p:cNvSpPr>
          <p:nvPr/>
        </p:nvSpPr>
        <p:spPr bwMode="auto">
          <a:xfrm>
            <a:off x="897868" y="4293096"/>
            <a:ext cx="10396264" cy="2031325"/>
          </a:xfrm>
          <a:prstGeom prst="rect">
            <a:avLst/>
          </a:prstGeom>
          <a:noFill/>
          <a:ln w="9525">
            <a:noFill/>
            <a:miter lim="800000"/>
          </a:ln>
        </p:spPr>
        <p:txBody>
          <a:bodyPr wrap="square">
            <a:spAutoFit/>
          </a:bodyPr>
          <a:lstStyle/>
          <a:p>
            <a:pPr lvl="0" algn="ct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积累的突变在</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不到一百万</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年中导致物种灭绝。</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endParaRPr lang="zh-CN" altLang="en-US" sz="1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lgn="ct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结论：无论是人还是猿都</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不可能</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在地球上生活超过</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一百万年</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sz="2800" kern="0" dirty="0">
              <a:latin typeface="汉仪大宋简" panose="02010609000101010101" pitchFamily="49" charset="-122"/>
              <a:ea typeface="汉仪大宋简" panose="02010609000101010101" pitchFamily="49" charset="-122"/>
            </a:endParaRPr>
          </a:p>
        </p:txBody>
      </p:sp>
      <p:sp>
        <p:nvSpPr>
          <p:cNvPr id="2" name="标题 1">
            <a:extLst>
              <a:ext uri="{FF2B5EF4-FFF2-40B4-BE49-F238E27FC236}">
                <a16:creationId xmlns:a16="http://schemas.microsoft.com/office/drawing/2014/main" id="{B14CFCDC-2B86-4950-8CCF-68FAB158B17D}"/>
              </a:ext>
            </a:extLst>
          </p:cNvPr>
          <p:cNvSpPr>
            <a:spLocks noGrp="1"/>
          </p:cNvSpPr>
          <p:nvPr>
            <p:ph type="title"/>
          </p:nvPr>
        </p:nvSpPr>
        <p:spPr>
          <a:xfrm>
            <a:off x="0" y="185984"/>
            <a:ext cx="12192000" cy="584775"/>
          </a:xfrm>
        </p:spPr>
        <p:txBody>
          <a:bodyPr/>
          <a:lstStyle/>
          <a:p>
            <a:r>
              <a:rPr lang="zh-CN" altLang="en-US" dirty="0"/>
              <a:t>基因熵：不断积累的突变表示地球是年轻的</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CFCDC-2B86-4950-8CCF-68FAB158B17D}"/>
              </a:ext>
            </a:extLst>
          </p:cNvPr>
          <p:cNvSpPr>
            <a:spLocks noGrp="1"/>
          </p:cNvSpPr>
          <p:nvPr>
            <p:ph type="title"/>
          </p:nvPr>
        </p:nvSpPr>
        <p:spPr>
          <a:xfrm>
            <a:off x="0" y="185984"/>
            <a:ext cx="12192000" cy="584775"/>
          </a:xfrm>
        </p:spPr>
        <p:txBody>
          <a:bodyPr/>
          <a:lstStyle/>
          <a:p>
            <a:r>
              <a:rPr lang="zh-CN" altLang="en-US" dirty="0"/>
              <a:t>煤炭和石油的形成</a:t>
            </a:r>
          </a:p>
        </p:txBody>
      </p:sp>
      <p:pic>
        <p:nvPicPr>
          <p:cNvPr id="7" name="Picture 1" descr="G:\永基工作\大叔ppt\图片素材\CE(E,C)(E)1hr2011-1.png"/>
          <p:cNvPicPr>
            <a:picLocks noChangeAspect="1" noChangeArrowheads="1"/>
          </p:cNvPicPr>
          <p:nvPr/>
        </p:nvPicPr>
        <p:blipFill>
          <a:blip r:embed="rId3" cstate="print"/>
          <a:srcRect/>
          <a:stretch>
            <a:fillRect/>
          </a:stretch>
        </p:blipFill>
        <p:spPr bwMode="auto">
          <a:xfrm>
            <a:off x="2516606" y="1643050"/>
            <a:ext cx="2228965" cy="3188837"/>
          </a:xfrm>
          <a:prstGeom prst="rect">
            <a:avLst/>
          </a:prstGeom>
          <a:noFill/>
        </p:spPr>
      </p:pic>
      <p:sp>
        <p:nvSpPr>
          <p:cNvPr id="8" name="内容占位符 2"/>
          <p:cNvSpPr txBox="1">
            <a:spLocks/>
          </p:cNvSpPr>
          <p:nvPr/>
        </p:nvSpPr>
        <p:spPr>
          <a:xfrm>
            <a:off x="4933528" y="2214554"/>
            <a:ext cx="5266928" cy="1508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5400" dirty="0">
                <a:solidFill>
                  <a:prstClr val="black"/>
                </a:solidFill>
                <a:latin typeface="汉仪大宋简" panose="02010609000101010101" pitchFamily="49" charset="-122"/>
                <a:ea typeface="汉仪大宋简" panose="02010609000101010101" pitchFamily="49" charset="-122"/>
              </a:rPr>
              <a:t>煤炭和石油不是需要漫长岁月才能形成吗？</a:t>
            </a:r>
            <a:endParaRPr lang="en-US" altLang="zh-CN" sz="5400" dirty="0">
              <a:solidFill>
                <a:prstClr val="black"/>
              </a:solidFill>
              <a:latin typeface="汉仪大宋简" panose="02010609000101010101" pitchFamily="49" charset="-122"/>
              <a:ea typeface="汉仪大宋简" panose="02010609000101010101" pitchFamily="49" charset="-122"/>
            </a:endParaRPr>
          </a:p>
        </p:txBody>
      </p:sp>
    </p:spTree>
    <p:extLst>
      <p:ext uri="{BB962C8B-B14F-4D97-AF65-F5344CB8AC3E}">
        <p14:creationId xmlns:p14="http://schemas.microsoft.com/office/powerpoint/2010/main" val="267554533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9890" name="Picture 4">
            <a:extLst>
              <a:ext uri="{FF2B5EF4-FFF2-40B4-BE49-F238E27FC236}">
                <a16:creationId xmlns:a16="http://schemas.microsoft.com/office/drawing/2014/main" id="{1379C654-A472-4A80-BFFE-0ED2F1F52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1052736"/>
            <a:ext cx="56340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9895" name="Picture 7" descr="石油3">
            <a:extLst>
              <a:ext uri="{FF2B5EF4-FFF2-40B4-BE49-F238E27FC236}">
                <a16:creationId xmlns:a16="http://schemas.microsoft.com/office/drawing/2014/main" id="{E9681D20-6373-4A41-B537-D61DE0349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440" y="1056928"/>
            <a:ext cx="4932362" cy="379571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1E9B8FAB-0994-431F-AE36-6A532DA9792D}"/>
              </a:ext>
            </a:extLst>
          </p:cNvPr>
          <p:cNvSpPr>
            <a:spLocks noGrp="1"/>
          </p:cNvSpPr>
          <p:nvPr>
            <p:ph type="title"/>
          </p:nvPr>
        </p:nvSpPr>
        <p:spPr>
          <a:xfrm>
            <a:off x="0" y="185984"/>
            <a:ext cx="12192000" cy="584775"/>
          </a:xfrm>
        </p:spPr>
        <p:txBody>
          <a:bodyPr/>
          <a:lstStyle/>
          <a:p>
            <a:pPr>
              <a:defRPr/>
            </a:pPr>
            <a:r>
              <a:rPr lang="zh-CN" altLang="en-US" dirty="0">
                <a:solidFill>
                  <a:srgbClr val="002060"/>
                </a:solidFill>
              </a:rPr>
              <a:t>煤和石油形成的假说</a:t>
            </a:r>
          </a:p>
        </p:txBody>
      </p:sp>
      <p:sp>
        <p:nvSpPr>
          <p:cNvPr id="69635" name="矩形 2">
            <a:extLst>
              <a:ext uri="{FF2B5EF4-FFF2-40B4-BE49-F238E27FC236}">
                <a16:creationId xmlns:a16="http://schemas.microsoft.com/office/drawing/2014/main" id="{29247E23-A3FF-4932-B950-23190DCC714C}"/>
              </a:ext>
            </a:extLst>
          </p:cNvPr>
          <p:cNvSpPr>
            <a:spLocks noChangeArrowheads="1"/>
          </p:cNvSpPr>
          <p:nvPr/>
        </p:nvSpPr>
        <p:spPr bwMode="auto">
          <a:xfrm>
            <a:off x="623392" y="4509120"/>
            <a:ext cx="6281118"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None/>
              <a:defRPr/>
            </a:pPr>
            <a:r>
              <a:rPr lang="zh-CN" altLang="en-US" sz="3600" b="1" dirty="0">
                <a:solidFill>
                  <a:srgbClr val="000000"/>
                </a:solidFill>
                <a:latin typeface="汉仪大宋简" panose="02010609000101010101" pitchFamily="49" charset="-122"/>
                <a:ea typeface="汉仪大宋简" panose="02010609000101010101" pitchFamily="49" charset="-122"/>
              </a:rPr>
              <a:t>进化论者相信，煤石油是几亿年前的原始森林或海洋生物被埋葬，经过长期高温高压而成。</a:t>
            </a:r>
            <a:endParaRPr lang="en-US" altLang="zh-CN" sz="3600" b="1" dirty="0">
              <a:solidFill>
                <a:srgbClr val="000000"/>
              </a:solidFill>
              <a:latin typeface="汉仪大宋简" panose="02010609000101010101" pitchFamily="49" charset="-122"/>
              <a:ea typeface="汉仪大宋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blinds(horizontal)">
                                      <p:cBhvr>
                                        <p:cTn id="7" dur="500"/>
                                        <p:tgtEl>
                                          <p:spTgt spid="69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29890"/>
                                        </p:tgtEl>
                                        <p:attrNameLst>
                                          <p:attrName>style.visibility</p:attrName>
                                        </p:attrNameLst>
                                      </p:cBhvr>
                                      <p:to>
                                        <p:strVal val="visible"/>
                                      </p:to>
                                    </p:set>
                                    <p:animEffect transition="in" filter="blinds(horizontal)">
                                      <p:cBhvr>
                                        <p:cTn id="12" dur="500"/>
                                        <p:tgtEl>
                                          <p:spTgt spid="18298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829895"/>
                                        </p:tgtEl>
                                        <p:attrNameLst>
                                          <p:attrName>style.visibility</p:attrName>
                                        </p:attrNameLst>
                                      </p:cBhvr>
                                      <p:to>
                                        <p:strVal val="visible"/>
                                      </p:to>
                                    </p:set>
                                    <p:animEffect transition="in" filter="blinds(horizontal)">
                                      <p:cBhvr>
                                        <p:cTn id="17" dur="500"/>
                                        <p:tgtEl>
                                          <p:spTgt spid="1829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B8FAB-0994-431F-AE36-6A532DA9792D}"/>
              </a:ext>
            </a:extLst>
          </p:cNvPr>
          <p:cNvSpPr>
            <a:spLocks noGrp="1"/>
          </p:cNvSpPr>
          <p:nvPr>
            <p:ph type="title"/>
          </p:nvPr>
        </p:nvSpPr>
        <p:spPr>
          <a:xfrm>
            <a:off x="0" y="185984"/>
            <a:ext cx="12192000" cy="584775"/>
          </a:xfrm>
        </p:spPr>
        <p:txBody>
          <a:bodyPr/>
          <a:lstStyle/>
          <a:p>
            <a:pPr>
              <a:defRPr/>
            </a:pPr>
            <a:r>
              <a:rPr lang="zh-CN" altLang="en-US" dirty="0"/>
              <a:t>煤可以快速形成</a:t>
            </a:r>
            <a:endParaRPr lang="zh-CN" altLang="en-US" dirty="0">
              <a:solidFill>
                <a:srgbClr val="002060"/>
              </a:solidFill>
            </a:endParaRPr>
          </a:p>
        </p:txBody>
      </p:sp>
      <p:sp>
        <p:nvSpPr>
          <p:cNvPr id="6" name="Text Placeholder 2"/>
          <p:cNvSpPr txBox="1">
            <a:spLocks/>
          </p:cNvSpPr>
          <p:nvPr/>
        </p:nvSpPr>
        <p:spPr>
          <a:xfrm>
            <a:off x="1559496" y="727670"/>
            <a:ext cx="4725416" cy="3565426"/>
          </a:xfrm>
          <a:prstGeom prst="rect">
            <a:avLst/>
          </a:prstGeom>
          <a:ln w="3175">
            <a:noFill/>
            <a:prstDash val="dash"/>
          </a:ln>
        </p:spPr>
        <p:txBody>
          <a:bodyPr vert="horz">
            <a:noAutofit/>
          </a:bodyPr>
          <a:lstStyle/>
          <a:p>
            <a:pPr indent="-360000">
              <a:spcBef>
                <a:spcPts val="300"/>
              </a:spcBef>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煤炭在实验室中可以快</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速形成；只需要：</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木材</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粘土催化剂（在很多</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煤矿中非常常见）</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与氧气隔绝</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微热处理 </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(150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indent="-360000">
              <a:buSzPct val="10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用高热处理</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高</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300-</a:t>
            </a:r>
          </a:p>
          <a:p>
            <a:pPr indent="-360000">
              <a:buSzPct val="100000"/>
            </a:pP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400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会得到更黑</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buSzPct val="100000"/>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更好的煤</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buFont typeface="Arial" panose="020B0604020202020204" pitchFamily="34" charset="0"/>
              <a:buChar char="•"/>
              <a:defRPr/>
            </a:pPr>
            <a:r>
              <a:rPr 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4</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到</a:t>
            </a:r>
            <a:r>
              <a:rPr 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36</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个星期</a:t>
            </a:r>
            <a:endParaRPr 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142" y="975320"/>
            <a:ext cx="4685370" cy="2971800"/>
          </a:xfrm>
          <a:prstGeom prst="rect">
            <a:avLst/>
          </a:prstGeom>
        </p:spPr>
      </p:pic>
      <p:pic>
        <p:nvPicPr>
          <p:cNvPr id="8" name="Picture 1" descr="C:\Users\Tom Keenan\Documents\CB &amp; CCSA &amp; HKCRM  (TK vid=8GB)\CCF &amp; RF Presentations (no TK video)\CCF\_Coal and Ash commons.wikimedia.org%wiki%File：Tongarra_Coal_ashbeds.JPG image.png"/>
          <p:cNvPicPr>
            <a:picLocks noChangeAspect="1" noChangeArrowheads="1"/>
          </p:cNvPicPr>
          <p:nvPr/>
        </p:nvPicPr>
        <p:blipFill>
          <a:blip r:embed="rId4" cstate="print"/>
          <a:srcRect l="3333" b="25766"/>
          <a:stretch>
            <a:fillRect/>
          </a:stretch>
        </p:blipFill>
        <p:spPr bwMode="auto">
          <a:xfrm>
            <a:off x="6059188" y="4048084"/>
            <a:ext cx="4645324" cy="2261236"/>
          </a:xfrm>
          <a:prstGeom prst="rect">
            <a:avLst/>
          </a:prstGeom>
          <a:noFill/>
        </p:spPr>
      </p:pic>
    </p:spTree>
    <p:extLst>
      <p:ext uri="{BB962C8B-B14F-4D97-AF65-F5344CB8AC3E}">
        <p14:creationId xmlns:p14="http://schemas.microsoft.com/office/powerpoint/2010/main" val="719631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B8FAB-0994-431F-AE36-6A532DA9792D}"/>
              </a:ext>
            </a:extLst>
          </p:cNvPr>
          <p:cNvSpPr>
            <a:spLocks noGrp="1"/>
          </p:cNvSpPr>
          <p:nvPr>
            <p:ph type="title"/>
          </p:nvPr>
        </p:nvSpPr>
        <p:spPr>
          <a:xfrm>
            <a:off x="0" y="185984"/>
            <a:ext cx="12192000" cy="584775"/>
          </a:xfrm>
        </p:spPr>
        <p:txBody>
          <a:bodyPr/>
          <a:lstStyle/>
          <a:p>
            <a:pPr>
              <a:defRPr/>
            </a:pPr>
            <a:r>
              <a:rPr lang="zh-CN" altLang="en-US" dirty="0"/>
              <a:t>煤可以快速形成</a:t>
            </a:r>
            <a:endParaRPr lang="zh-CN" altLang="en-US" dirty="0">
              <a:solidFill>
                <a:srgbClr val="002060"/>
              </a:solidFill>
            </a:endParaRPr>
          </a:p>
        </p:txBody>
      </p:sp>
      <p:sp>
        <p:nvSpPr>
          <p:cNvPr id="6" name="Text Placeholder 2"/>
          <p:cNvSpPr txBox="1">
            <a:spLocks/>
          </p:cNvSpPr>
          <p:nvPr/>
        </p:nvSpPr>
        <p:spPr>
          <a:xfrm>
            <a:off x="1812032" y="899120"/>
            <a:ext cx="8892480" cy="1143000"/>
          </a:xfrm>
          <a:prstGeom prst="rect">
            <a:avLst/>
          </a:prstGeom>
          <a:ln w="3175">
            <a:noFill/>
            <a:prstDash val="dash"/>
          </a:ln>
        </p:spPr>
        <p:txBody>
          <a:bodyPr vert="horz">
            <a:noAutofit/>
          </a:bodyPr>
          <a:lstStyle/>
          <a:p>
            <a:pPr indent="-360000">
              <a:spcBef>
                <a:spcPts val="600"/>
              </a:spcBef>
              <a:buSzPct val="100000"/>
              <a:defRPr/>
            </a:pP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在挪亚洪水时期，植被被冲刷、堆积、深埋在沉积物下，以上条件很容易被满足。</a:t>
            </a: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Picture 2" descr="Slide_55"/>
          <p:cNvPicPr>
            <a:picLocks noChangeAspect="1" noChangeArrowheads="1"/>
          </p:cNvPicPr>
          <p:nvPr/>
        </p:nvPicPr>
        <p:blipFill>
          <a:blip r:embed="rId3" cstate="print">
            <a:lum bright="4000"/>
            <a:extLst>
              <a:ext uri="{28A0092B-C50C-407E-A947-70E740481C1C}">
                <a14:useLocalDpi xmlns:a14="http://schemas.microsoft.com/office/drawing/2010/main" val="0"/>
              </a:ext>
            </a:extLst>
          </a:blip>
          <a:srcRect/>
          <a:stretch>
            <a:fillRect/>
          </a:stretch>
        </p:blipFill>
        <p:spPr bwMode="auto">
          <a:xfrm>
            <a:off x="4783832" y="2423120"/>
            <a:ext cx="5715000" cy="3748744"/>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Lst>
        </p:spPr>
      </p:pic>
      <p:sp>
        <p:nvSpPr>
          <p:cNvPr id="8" name="Rectangle 9"/>
          <p:cNvSpPr/>
          <p:nvPr/>
        </p:nvSpPr>
        <p:spPr>
          <a:xfrm flipH="1">
            <a:off x="1888232" y="2277447"/>
            <a:ext cx="2819400" cy="4031873"/>
          </a:xfrm>
          <a:prstGeom prst="rect">
            <a:avLst/>
          </a:prstGeom>
        </p:spPr>
        <p:txBody>
          <a:bodyPr wrap="square">
            <a:spAutoFit/>
          </a:bodyPr>
          <a:lstStyle/>
          <a:p>
            <a:pPr indent="-360000">
              <a:spcBef>
                <a:spcPts val="600"/>
              </a:spcBef>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图：圣海伦火山爆发后，破碎的树干漂浮在湖面上。很多都是在一分钟之内被一波巨浪从山上冲下来</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的。</a:t>
            </a:r>
            <a:endPar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970064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B8FAB-0994-431F-AE36-6A532DA9792D}"/>
              </a:ext>
            </a:extLst>
          </p:cNvPr>
          <p:cNvSpPr>
            <a:spLocks noGrp="1"/>
          </p:cNvSpPr>
          <p:nvPr>
            <p:ph type="title"/>
          </p:nvPr>
        </p:nvSpPr>
        <p:spPr>
          <a:xfrm>
            <a:off x="0" y="185984"/>
            <a:ext cx="12192000" cy="584775"/>
          </a:xfrm>
        </p:spPr>
        <p:txBody>
          <a:bodyPr/>
          <a:lstStyle/>
          <a:p>
            <a:r>
              <a:rPr lang="zh-CN" altLang="en-US" dirty="0">
                <a:solidFill>
                  <a:srgbClr val="002060"/>
                </a:solidFill>
                <a:latin typeface="微软雅黑" pitchFamily="34" charset="-122"/>
              </a:rPr>
              <a:t>石油可以快速形成</a:t>
            </a:r>
          </a:p>
        </p:txBody>
      </p:sp>
      <p:sp>
        <p:nvSpPr>
          <p:cNvPr id="6" name="Text Placeholder 2"/>
          <p:cNvSpPr txBox="1">
            <a:spLocks/>
          </p:cNvSpPr>
          <p:nvPr/>
        </p:nvSpPr>
        <p:spPr>
          <a:xfrm>
            <a:off x="1668016" y="838200"/>
            <a:ext cx="9612560" cy="3600450"/>
          </a:xfrm>
          <a:prstGeom prst="rect">
            <a:avLst/>
          </a:prstGeom>
          <a:ln w="3175">
            <a:noFill/>
            <a:prstDash val="dash"/>
          </a:ln>
        </p:spPr>
        <p:txBody>
          <a:bodyPr vert="horz">
            <a:noAutofit/>
          </a:bodyPr>
          <a:lstStyle/>
          <a:p>
            <a:pPr indent="-360000">
              <a:spcBef>
                <a:spcPts val="600"/>
              </a:spcBef>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石油在实验室中可以快速形成：</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600"/>
              </a:spcBef>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油页岩和褐煤是已知的石油和天然气的源岩</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600"/>
              </a:spcBef>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这些被加热 </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(50-400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、加以与深埋同等的压力</a:t>
            </a:r>
          </a:p>
          <a:p>
            <a:pPr indent="-360000">
              <a:spcBef>
                <a:spcPts val="600"/>
              </a:spcBef>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六年之内就可以形成石油和天然气</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图片 2">
            <a:extLst>
              <a:ext uri="{FF2B5EF4-FFF2-40B4-BE49-F238E27FC236}">
                <a16:creationId xmlns:a16="http://schemas.microsoft.com/office/drawing/2014/main" id="{D3484FF6-6301-45EF-A687-17BAFD1EF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6136" y="3657424"/>
            <a:ext cx="4504580" cy="2533826"/>
          </a:xfrm>
          <a:prstGeom prst="rect">
            <a:avLst/>
          </a:prstGeom>
        </p:spPr>
      </p:pic>
      <p:pic>
        <p:nvPicPr>
          <p:cNvPr id="8" name="图片 7">
            <a:extLst>
              <a:ext uri="{FF2B5EF4-FFF2-40B4-BE49-F238E27FC236}">
                <a16:creationId xmlns:a16="http://schemas.microsoft.com/office/drawing/2014/main" id="{AD1FF954-4F8C-440E-A3F6-E4D187F06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0300" y="3657600"/>
            <a:ext cx="2535000" cy="2535000"/>
          </a:xfrm>
          <a:prstGeom prst="rect">
            <a:avLst/>
          </a:prstGeom>
        </p:spPr>
      </p:pic>
    </p:spTree>
    <p:extLst>
      <p:ext uri="{BB962C8B-B14F-4D97-AF65-F5344CB8AC3E}">
        <p14:creationId xmlns:p14="http://schemas.microsoft.com/office/powerpoint/2010/main" val="2195417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B8FAB-0994-431F-AE36-6A532DA9792D}"/>
              </a:ext>
            </a:extLst>
          </p:cNvPr>
          <p:cNvSpPr>
            <a:spLocks noGrp="1"/>
          </p:cNvSpPr>
          <p:nvPr>
            <p:ph type="title"/>
          </p:nvPr>
        </p:nvSpPr>
        <p:spPr>
          <a:xfrm>
            <a:off x="0" y="185984"/>
            <a:ext cx="12192000" cy="584775"/>
          </a:xfrm>
        </p:spPr>
        <p:txBody>
          <a:bodyPr/>
          <a:lstStyle/>
          <a:p>
            <a:r>
              <a:rPr lang="zh-CN" altLang="en-US" dirty="0">
                <a:solidFill>
                  <a:srgbClr val="002060"/>
                </a:solidFill>
                <a:latin typeface="微软雅黑" pitchFamily="34" charset="-122"/>
              </a:rPr>
              <a:t>石油可以快速形成</a:t>
            </a:r>
          </a:p>
        </p:txBody>
      </p:sp>
      <p:sp>
        <p:nvSpPr>
          <p:cNvPr id="6" name="Text Placeholder 2"/>
          <p:cNvSpPr txBox="1">
            <a:spLocks/>
          </p:cNvSpPr>
          <p:nvPr/>
        </p:nvSpPr>
        <p:spPr>
          <a:xfrm>
            <a:off x="1740023" y="685800"/>
            <a:ext cx="3787080" cy="1666892"/>
          </a:xfrm>
          <a:prstGeom prst="rect">
            <a:avLst/>
          </a:prstGeom>
          <a:ln w="3175">
            <a:noFill/>
            <a:prstDash val="dash"/>
          </a:ln>
        </p:spPr>
        <p:txBody>
          <a:bodyPr vert="horz">
            <a:noAutofit/>
          </a:bodyPr>
          <a:lstStyle/>
          <a:p>
            <a:pPr indent="-360000">
              <a:spcBef>
                <a:spcPts val="600"/>
              </a:spcBef>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人们观察到在海底的海沟中，有石油正在形成：</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600"/>
              </a:spcBef>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死掉的浮游生物堆积沉积，形成橄榄绿色的软泥</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lvl="0" indent="-360000">
              <a:spcBef>
                <a:spcPts val="600"/>
              </a:spcBef>
              <a:buSzPct val="100000"/>
              <a:buFont typeface="Arial" pitchFamily="34" charset="0"/>
              <a:buChar char="•"/>
              <a:defRPr/>
            </a:pP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Picture 8" descr="C:\Users\Tom Keenan\Documents\h1504cam1_20160523204041_copy.png"/>
          <p:cNvPicPr>
            <a:picLocks noChangeAspect="1" noChangeArrowheads="1"/>
          </p:cNvPicPr>
          <p:nvPr/>
        </p:nvPicPr>
        <p:blipFill>
          <a:blip r:embed="rId3" cstate="print"/>
          <a:srcRect/>
          <a:stretch>
            <a:fillRect/>
          </a:stretch>
        </p:blipFill>
        <p:spPr bwMode="auto">
          <a:xfrm>
            <a:off x="5266972" y="838200"/>
            <a:ext cx="5213131" cy="2362200"/>
          </a:xfrm>
          <a:prstGeom prst="rect">
            <a:avLst/>
          </a:prstGeom>
          <a:noFill/>
        </p:spPr>
      </p:pic>
      <p:sp>
        <p:nvSpPr>
          <p:cNvPr id="8" name="Rectangle 9"/>
          <p:cNvSpPr/>
          <p:nvPr/>
        </p:nvSpPr>
        <p:spPr>
          <a:xfrm>
            <a:off x="5298504" y="3124201"/>
            <a:ext cx="5334000" cy="830997"/>
          </a:xfrm>
          <a:prstGeom prst="rect">
            <a:avLst/>
          </a:prstGeom>
        </p:spPr>
        <p:txBody>
          <a:bodyPr wrap="square">
            <a:spAutoFit/>
          </a:bodyPr>
          <a:lstStyle/>
          <a:p>
            <a:r>
              <a:rPr lang="zh-CN" altLang="en-US" sz="2800" dirty="0">
                <a:latin typeface="Arial" panose="020B0604020202020204" pitchFamily="34" charset="0"/>
                <a:ea typeface="汉仪大宋简" panose="02010609000101010101" pitchFamily="49" charset="-122"/>
                <a:cs typeface="Arial" panose="020B0604020202020204" pitchFamily="34" charset="0"/>
              </a:rPr>
              <a:t>地热温泉在加州湾瓜伊马斯</a:t>
            </a:r>
            <a:r>
              <a:rPr lang="zh-CN" altLang="en-US" sz="2800">
                <a:latin typeface="Arial" panose="020B0604020202020204" pitchFamily="34" charset="0"/>
                <a:ea typeface="汉仪大宋简" panose="02010609000101010101" pitchFamily="49" charset="-122"/>
                <a:cs typeface="Arial" panose="020B0604020202020204" pitchFamily="34" charset="0"/>
              </a:rPr>
              <a:t>海盆</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a:p>
            <a:pPr algn="r"/>
            <a:r>
              <a:rPr lang="en-US" sz="2000">
                <a:latin typeface="Arial" panose="020B0604020202020204" pitchFamily="34" charset="0"/>
                <a:ea typeface="汉仪大宋简" panose="02010609000101010101" pitchFamily="49" charset="-122"/>
                <a:cs typeface="Arial" panose="020B0604020202020204" pitchFamily="34" charset="0"/>
              </a:rPr>
              <a:t>(Guaymas </a:t>
            </a:r>
            <a:r>
              <a:rPr lang="en-US" altLang="zh-CN" sz="2000">
                <a:latin typeface="Arial" panose="020B0604020202020204" pitchFamily="34" charset="0"/>
                <a:ea typeface="汉仪大宋简" panose="02010609000101010101" pitchFamily="49" charset="-122"/>
                <a:cs typeface="Arial" panose="020B0604020202020204" pitchFamily="34" charset="0"/>
              </a:rPr>
              <a:t>Basin)</a:t>
            </a:r>
            <a:endParaRPr lang="en-US" sz="2800" dirty="0"/>
          </a:p>
        </p:txBody>
      </p:sp>
      <p:sp>
        <p:nvSpPr>
          <p:cNvPr id="9" name="Text Placeholder 2"/>
          <p:cNvSpPr txBox="1">
            <a:spLocks/>
          </p:cNvSpPr>
          <p:nvPr/>
        </p:nvSpPr>
        <p:spPr>
          <a:xfrm>
            <a:off x="1740023" y="3733800"/>
            <a:ext cx="8892480" cy="2743200"/>
          </a:xfrm>
          <a:prstGeom prst="rect">
            <a:avLst/>
          </a:prstGeom>
          <a:ln w="3175">
            <a:noFill/>
            <a:prstDash val="dash"/>
          </a:ln>
        </p:spPr>
        <p:txBody>
          <a:bodyPr vert="horz">
            <a:noAutofit/>
          </a:bodyPr>
          <a:lstStyle/>
          <a:p>
            <a:pPr indent="-360000">
              <a:spcBef>
                <a:spcPts val="600"/>
              </a:spcBef>
              <a:buSzPct val="100000"/>
              <a:buFont typeface="Arial" pitchFamily="34" charset="0"/>
              <a:buChar char="•"/>
              <a:defRPr/>
            </a:pP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地</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热温泉喷发时流过这些</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软泥</a:t>
            </a: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600"/>
              </a:spcBef>
              <a:buSzPct val="100000"/>
              <a:buFont typeface="Arial" pitchFamily="34" charset="0"/>
              <a:buChar char="•"/>
              <a:defRPr/>
            </a:pP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这些软泥迅速（</a:t>
            </a:r>
            <a:r>
              <a:rPr 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5000</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年之内，可能只需要几年）形成石油</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600"/>
              </a:spcBef>
              <a:buSzPct val="100000"/>
              <a:buFont typeface="Arial" pitchFamily="34" charset="0"/>
              <a:buChar char="•"/>
              <a:defRPr/>
            </a:pP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而</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且，</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2010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年俄国科学家也报告了一座火山附近的热水泉在过去五十年</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形成石</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油</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1798061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F465B66-D919-401C-BB04-55AD8BFC79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82464" y="107812"/>
            <a:ext cx="5627071" cy="6208204"/>
          </a:xfrm>
          <a:prstGeom prst="rect">
            <a:avLst/>
          </a:prstGeom>
        </p:spPr>
      </p:pic>
      <p:sp>
        <p:nvSpPr>
          <p:cNvPr id="4" name="TextBox 3">
            <a:extLst>
              <a:ext uri="{FF2B5EF4-FFF2-40B4-BE49-F238E27FC236}">
                <a16:creationId xmlns:a16="http://schemas.microsoft.com/office/drawing/2014/main" id="{63AA0370-A310-4A23-8BA7-511E418C08B7}"/>
              </a:ext>
            </a:extLst>
          </p:cNvPr>
          <p:cNvSpPr txBox="1"/>
          <p:nvPr/>
        </p:nvSpPr>
        <p:spPr>
          <a:xfrm>
            <a:off x="1559496" y="2780928"/>
            <a:ext cx="9073008" cy="1323439"/>
          </a:xfrm>
          <a:prstGeom prst="rect">
            <a:avLst/>
          </a:prstGeom>
          <a:solidFill>
            <a:schemeClr val="accent2"/>
          </a:solidFill>
          <a:ln w="57150">
            <a:solidFill>
              <a:schemeClr val="accent1"/>
            </a:solidFill>
          </a:ln>
        </p:spPr>
        <p:txBody>
          <a:bodyPr wrap="square" rtlCol="0">
            <a:spAutoFit/>
          </a:bodyPr>
          <a:lstStyle/>
          <a:p>
            <a:pPr algn="ctr">
              <a:defRPr/>
            </a:pPr>
            <a:r>
              <a:rPr lang="en-AU"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chuangzaolun.com/item/191-</a:t>
            </a:r>
          </a:p>
          <a:p>
            <a:pPr algn="ctr">
              <a:defRPr/>
            </a:pPr>
            <a:r>
              <a:rPr lang="zh-CN" altLang="en-US" sz="3600" dirty="0">
                <a:solidFill>
                  <a:srgbClr val="FFFF00"/>
                </a:solidFill>
                <a:effectLst>
                  <a:outerShdw blurRad="38100" dist="38100" dir="2700000" algn="tl">
                    <a:srgbClr val="000000">
                      <a:alpha val="43137"/>
                    </a:srgbClr>
                  </a:outerShdw>
                </a:effectLst>
              </a:rPr>
              <a:t>地球的年龄</a:t>
            </a:r>
            <a:r>
              <a:rPr lang="en-US" altLang="zh-CN" sz="3600" dirty="0">
                <a:solidFill>
                  <a:srgbClr val="FFFF00"/>
                </a:solidFill>
                <a:effectLst>
                  <a:outerShdw blurRad="38100" dist="38100" dir="2700000" algn="tl">
                    <a:srgbClr val="000000">
                      <a:alpha val="43137"/>
                    </a:srgbClr>
                  </a:outerShdw>
                </a:effectLst>
              </a:rPr>
              <a:t>-</a:t>
            </a:r>
            <a:r>
              <a:rPr lang="zh-CN" altLang="en-US" sz="3600" dirty="0">
                <a:solidFill>
                  <a:srgbClr val="FFFF00"/>
                </a:solidFill>
                <a:effectLst>
                  <a:outerShdw blurRad="38100" dist="38100" dir="2700000" algn="tl">
                    <a:srgbClr val="000000">
                      <a:alpha val="43137"/>
                    </a:srgbClr>
                  </a:outerShdw>
                </a:effectLst>
              </a:rPr>
              <a:t>年轻地球和宇宙的</a:t>
            </a:r>
            <a:r>
              <a:rPr lang="en-US" altLang="zh-CN" sz="3600" dirty="0">
                <a:solidFill>
                  <a:srgbClr val="FFFF00"/>
                </a:solidFill>
                <a:effectLst>
                  <a:outerShdw blurRad="38100" dist="38100" dir="2700000" algn="tl">
                    <a:srgbClr val="000000">
                      <a:alpha val="43137"/>
                    </a:srgbClr>
                  </a:outerShdw>
                </a:effectLst>
              </a:rPr>
              <a:t>101</a:t>
            </a:r>
            <a:r>
              <a:rPr lang="zh-CN" altLang="en-US" sz="3600" dirty="0">
                <a:solidFill>
                  <a:srgbClr val="FFFF00"/>
                </a:solidFill>
                <a:effectLst>
                  <a:outerShdw blurRad="38100" dist="38100" dir="2700000" algn="tl">
                    <a:srgbClr val="000000">
                      <a:alpha val="43137"/>
                    </a:srgbClr>
                  </a:outerShdw>
                </a:effectLst>
              </a:rPr>
              <a:t>个证据</a:t>
            </a:r>
          </a:p>
        </p:txBody>
      </p:sp>
    </p:spTree>
    <p:extLst>
      <p:ext uri="{BB962C8B-B14F-4D97-AF65-F5344CB8AC3E}">
        <p14:creationId xmlns:p14="http://schemas.microsoft.com/office/powerpoint/2010/main" val="1802180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4511824" y="1053935"/>
            <a:ext cx="6264694" cy="4682971"/>
          </a:xfrm>
          <a:prstGeom prst="rect">
            <a:avLst/>
          </a:prstGeom>
          <a:noFill/>
          <a:ln w="9525">
            <a:noFill/>
            <a:miter lim="800000"/>
            <a:headEnd/>
            <a:tailEnd/>
          </a:ln>
          <a:effectLst/>
        </p:spPr>
      </p:pic>
      <p:sp>
        <p:nvSpPr>
          <p:cNvPr id="12" name="矩形 11"/>
          <p:cNvSpPr/>
          <p:nvPr/>
        </p:nvSpPr>
        <p:spPr>
          <a:xfrm>
            <a:off x="1487488" y="934521"/>
            <a:ext cx="2736304" cy="5262979"/>
          </a:xfrm>
          <a:prstGeom prst="rect">
            <a:avLst/>
          </a:prstGeom>
        </p:spPr>
        <p:txBody>
          <a:bodyPr wrap="square">
            <a:spAutoFit/>
          </a:bodyPr>
          <a:lstStyle/>
          <a:p>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“测量地球大致年龄的方法</a:t>
            </a:r>
            <a:endPar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有几百种。而在这几百种方法中，最多有几十种以不合理的前提条件，能够支持地球有几十亿年，其余</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90%</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的方法告诉人们地球</a:t>
            </a:r>
            <a:r>
              <a:rPr lang="zh-CN" altLang="en-US" sz="28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绝对没有几十亿年</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18" name="TextBox 5"/>
          <p:cNvSpPr txBox="1"/>
          <p:nvPr/>
        </p:nvSpPr>
        <p:spPr>
          <a:xfrm>
            <a:off x="4379206" y="5736906"/>
            <a:ext cx="7261408" cy="461665"/>
          </a:xfrm>
          <a:prstGeom prst="rect">
            <a:avLst/>
          </a:prstGeom>
          <a:noFill/>
        </p:spPr>
        <p:txBody>
          <a:bodyPr wrap="square" rtlCol="0">
            <a:spAutoFit/>
          </a:bodyPr>
          <a:lstStyle/>
          <a:p>
            <a:r>
              <a:rPr lang="en-US" altLang="zh-CN"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物理学博士罗塞尔</a:t>
            </a:r>
            <a:r>
              <a:rPr lang="en-US" altLang="zh-CN"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汉弗莱斯</a:t>
            </a:r>
            <a:r>
              <a:rPr lang="en-US" altLang="zh-CN"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(Russell Humphreys)</a:t>
            </a:r>
          </a:p>
        </p:txBody>
      </p:sp>
      <p:sp>
        <p:nvSpPr>
          <p:cNvPr id="2" name="标题 1"/>
          <p:cNvSpPr>
            <a:spLocks noGrp="1"/>
          </p:cNvSpPr>
          <p:nvPr>
            <p:ph type="title"/>
          </p:nvPr>
        </p:nvSpPr>
        <p:spPr/>
        <p:txBody>
          <a:bodyPr>
            <a:noAutofit/>
          </a:bodyPr>
          <a:lstStyle/>
          <a:p>
            <a:r>
              <a:rPr lang="zh-CN" altLang="en-US" dirty="0"/>
              <a:t>大多数的测年法支持年轻地球论</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a:xfrm>
            <a:off x="0" y="185984"/>
            <a:ext cx="12192000" cy="584775"/>
          </a:xfrm>
        </p:spPr>
        <p:txBody>
          <a:bodyPr/>
          <a:lstStyle/>
          <a:p>
            <a:pPr defTabSz="457200">
              <a:defRPr/>
            </a:pPr>
            <a:r>
              <a:rPr lang="zh-CN" altLang="en-US" dirty="0">
                <a:solidFill>
                  <a:srgbClr val="002060"/>
                </a:solidFill>
                <a:latin typeface="+mj-ea"/>
                <a:ea typeface="+mj-ea"/>
              </a:rPr>
              <a:t>圣经对地球年龄的教导</a:t>
            </a:r>
            <a:endParaRPr lang="en-AU" altLang="zh-CN" dirty="0">
              <a:solidFill>
                <a:srgbClr val="002060"/>
              </a:solidFill>
              <a:latin typeface="+mj-ea"/>
              <a:ea typeface="+mj-ea"/>
            </a:endParaRPr>
          </a:p>
        </p:txBody>
      </p:sp>
      <p:sp>
        <p:nvSpPr>
          <p:cNvPr id="11" name="TextBox 2">
            <a:extLst>
              <a:ext uri="{FF2B5EF4-FFF2-40B4-BE49-F238E27FC236}">
                <a16:creationId xmlns:a16="http://schemas.microsoft.com/office/drawing/2014/main" id="{4FD03CB7-DDF8-4590-9158-3931CC935638}"/>
              </a:ext>
            </a:extLst>
          </p:cNvPr>
          <p:cNvSpPr txBox="1"/>
          <p:nvPr/>
        </p:nvSpPr>
        <p:spPr>
          <a:xfrm>
            <a:off x="767408" y="1444891"/>
            <a:ext cx="10657184" cy="3754874"/>
          </a:xfrm>
          <a:prstGeom prst="rect">
            <a:avLst/>
          </a:prstGeom>
          <a:noFill/>
        </p:spPr>
        <p:txBody>
          <a:bodyPr wrap="square" rtlCol="0">
            <a:spAutoFit/>
          </a:bodyPr>
          <a:lstStyle/>
          <a:p>
            <a:pPr defTabSz="457200">
              <a:spcAft>
                <a:spcPts val="1200"/>
              </a:spcAft>
              <a:defRPr/>
            </a:pPr>
            <a:r>
              <a:rPr lang="zh-CN" altLang="en-US" sz="3200" b="1" dirty="0">
                <a:solidFill>
                  <a:srgbClr val="002060"/>
                </a:solidFill>
                <a:latin typeface="汉仪大宋简" panose="02010609000101010101" pitchFamily="49" charset="-122"/>
                <a:ea typeface="汉仪大宋简" panose="02010609000101010101" pitchFamily="49" charset="-122"/>
              </a:rPr>
              <a:t>到亚伯拉罕的家谱年代</a:t>
            </a:r>
            <a:r>
              <a:rPr lang="en-AU" altLang="zh-CN" sz="3200" b="1" dirty="0">
                <a:solidFill>
                  <a:srgbClr val="002060"/>
                </a:solidFill>
                <a:latin typeface="汉仪大宋简" panose="02010609000101010101" pitchFamily="49" charset="-122"/>
                <a:ea typeface="汉仪大宋简" panose="02010609000101010101" pitchFamily="49" charset="-122"/>
              </a:rPr>
              <a:t>(2008AM)</a:t>
            </a:r>
            <a:r>
              <a:rPr lang="zh-CN" altLang="en-US" sz="3200" b="1" dirty="0">
                <a:solidFill>
                  <a:srgbClr val="002060"/>
                </a:solidFill>
                <a:latin typeface="汉仪大宋简" panose="02010609000101010101" pitchFamily="49" charset="-122"/>
                <a:ea typeface="汉仪大宋简" panose="02010609000101010101" pitchFamily="49" charset="-122"/>
              </a:rPr>
              <a:t> </a:t>
            </a:r>
            <a:endParaRPr lang="en-AU" altLang="zh-CN" sz="3200" b="1" dirty="0">
              <a:solidFill>
                <a:srgbClr val="002060"/>
              </a:solidFill>
              <a:latin typeface="汉仪大宋简" panose="02010609000101010101" pitchFamily="49" charset="-122"/>
              <a:ea typeface="汉仪大宋简" panose="02010609000101010101" pitchFamily="49" charset="-122"/>
            </a:endParaRPr>
          </a:p>
          <a:p>
            <a:pPr marL="0" lvl="1" indent="-457200" defTabSz="457200">
              <a:buFont typeface="Arial" panose="020B0604020202020204" pitchFamily="34" charset="0"/>
              <a:buChar char="•"/>
              <a:defRPr/>
            </a:pPr>
            <a:r>
              <a:rPr lang="zh-CN" altLang="en-US" sz="2800" b="1" dirty="0">
                <a:solidFill>
                  <a:srgbClr val="002060"/>
                </a:solidFill>
                <a:latin typeface="汉仪大宋简" panose="02010609000101010101" pitchFamily="49" charset="-122"/>
                <a:ea typeface="汉仪大宋简" panose="02010609000101010101" pitchFamily="49" charset="-122"/>
              </a:rPr>
              <a:t>创世记 </a:t>
            </a:r>
            <a:r>
              <a:rPr lang="en-AU" altLang="zh-CN" sz="2800" b="1" dirty="0">
                <a:solidFill>
                  <a:srgbClr val="002060"/>
                </a:solidFill>
                <a:latin typeface="汉仪大宋简" panose="02010609000101010101" pitchFamily="49" charset="-122"/>
                <a:ea typeface="汉仪大宋简" panose="02010609000101010101" pitchFamily="49" charset="-122"/>
              </a:rPr>
              <a:t>11:10-25, 32</a:t>
            </a:r>
          </a:p>
          <a:p>
            <a:pPr marL="0" lvl="1" defTabSz="457200">
              <a:defRPr/>
            </a:pPr>
            <a:r>
              <a:rPr lang="en-US" altLang="zh-CN" sz="2800" dirty="0">
                <a:solidFill>
                  <a:srgbClr val="002060"/>
                </a:solidFill>
                <a:latin typeface="汉仪大宋简" panose="02010609000101010101" pitchFamily="49" charset="-122"/>
                <a:ea typeface="汉仪大宋简" panose="02010609000101010101" pitchFamily="49" charset="-122"/>
              </a:rPr>
              <a:t>21   </a:t>
            </a:r>
            <a:r>
              <a:rPr lang="zh-CN" altLang="en-US" sz="2800" dirty="0">
                <a:solidFill>
                  <a:srgbClr val="002060"/>
                </a:solidFill>
                <a:latin typeface="汉仪大宋简" panose="02010609000101010101" pitchFamily="49" charset="-122"/>
                <a:ea typeface="汉仪大宋简" panose="02010609000101010101" pitchFamily="49" charset="-122"/>
              </a:rPr>
              <a:t>拉吴生西鹿之后，又活了二百零七年，并且生儿养女。</a:t>
            </a:r>
            <a:r>
              <a:rPr lang="en-US" altLang="zh-CN" sz="2800" dirty="0">
                <a:solidFill>
                  <a:srgbClr val="002060"/>
                </a:solidFill>
                <a:latin typeface="汉仪大宋简" panose="02010609000101010101" pitchFamily="49" charset="-122"/>
                <a:ea typeface="汉仪大宋简" panose="02010609000101010101" pitchFamily="49" charset="-122"/>
              </a:rPr>
              <a:t>22   </a:t>
            </a:r>
            <a:r>
              <a:rPr lang="zh-CN" altLang="en-US" sz="2800" dirty="0">
                <a:solidFill>
                  <a:srgbClr val="002060"/>
                </a:solidFill>
                <a:latin typeface="汉仪大宋简" panose="02010609000101010101" pitchFamily="49" charset="-122"/>
                <a:ea typeface="汉仪大宋简" panose="02010609000101010101" pitchFamily="49" charset="-122"/>
              </a:rPr>
              <a:t>西鹿活到三十岁，生了拿鹤。</a:t>
            </a:r>
            <a:r>
              <a:rPr lang="en-US" altLang="zh-CN" sz="2800" dirty="0">
                <a:solidFill>
                  <a:srgbClr val="002060"/>
                </a:solidFill>
                <a:latin typeface="汉仪大宋简" panose="02010609000101010101" pitchFamily="49" charset="-122"/>
                <a:ea typeface="汉仪大宋简" panose="02010609000101010101" pitchFamily="49" charset="-122"/>
              </a:rPr>
              <a:t>23   </a:t>
            </a:r>
            <a:r>
              <a:rPr lang="zh-CN" altLang="en-US" sz="2800" dirty="0">
                <a:solidFill>
                  <a:srgbClr val="002060"/>
                </a:solidFill>
                <a:latin typeface="汉仪大宋简" panose="02010609000101010101" pitchFamily="49" charset="-122"/>
                <a:ea typeface="汉仪大宋简" panose="02010609000101010101" pitchFamily="49" charset="-122"/>
              </a:rPr>
              <a:t>西鹿生拿鹤之后，又活了二百年，并且生儿养女。</a:t>
            </a:r>
            <a:r>
              <a:rPr lang="en-US" altLang="zh-CN" sz="2800" dirty="0">
                <a:solidFill>
                  <a:srgbClr val="002060"/>
                </a:solidFill>
                <a:latin typeface="汉仪大宋简" panose="02010609000101010101" pitchFamily="49" charset="-122"/>
                <a:ea typeface="汉仪大宋简" panose="02010609000101010101" pitchFamily="49" charset="-122"/>
              </a:rPr>
              <a:t>24   </a:t>
            </a:r>
            <a:r>
              <a:rPr lang="zh-CN" altLang="en-US" sz="2800" dirty="0">
                <a:solidFill>
                  <a:srgbClr val="002060"/>
                </a:solidFill>
                <a:latin typeface="汉仪大宋简" panose="02010609000101010101" pitchFamily="49" charset="-122"/>
                <a:ea typeface="汉仪大宋简" panose="02010609000101010101" pitchFamily="49" charset="-122"/>
              </a:rPr>
              <a:t>拿鹤活到二十九岁，生了他拉。</a:t>
            </a:r>
            <a:r>
              <a:rPr lang="en-US" altLang="zh-CN" sz="2800" dirty="0">
                <a:solidFill>
                  <a:srgbClr val="002060"/>
                </a:solidFill>
                <a:latin typeface="汉仪大宋简" panose="02010609000101010101" pitchFamily="49" charset="-122"/>
                <a:ea typeface="汉仪大宋简" panose="02010609000101010101" pitchFamily="49" charset="-122"/>
              </a:rPr>
              <a:t>25   </a:t>
            </a:r>
            <a:r>
              <a:rPr lang="zh-CN" altLang="en-US" sz="2800" dirty="0">
                <a:solidFill>
                  <a:srgbClr val="002060"/>
                </a:solidFill>
                <a:latin typeface="汉仪大宋简" panose="02010609000101010101" pitchFamily="49" charset="-122"/>
                <a:ea typeface="汉仪大宋简" panose="02010609000101010101" pitchFamily="49" charset="-122"/>
              </a:rPr>
              <a:t>拿鹤生他拉之后，又活了一百一十九年，并且生儿养女。</a:t>
            </a:r>
            <a:r>
              <a:rPr lang="en-US" altLang="zh-CN" sz="2800" dirty="0">
                <a:solidFill>
                  <a:srgbClr val="002060"/>
                </a:solidFill>
                <a:latin typeface="汉仪大宋简" panose="02010609000101010101" pitchFamily="49" charset="-122"/>
                <a:ea typeface="汉仪大宋简" panose="02010609000101010101" pitchFamily="49" charset="-122"/>
              </a:rPr>
              <a:t>26   </a:t>
            </a:r>
            <a:r>
              <a:rPr lang="zh-CN" altLang="en-US" sz="2800" dirty="0">
                <a:solidFill>
                  <a:srgbClr val="002060"/>
                </a:solidFill>
                <a:latin typeface="汉仪大宋简" panose="02010609000101010101" pitchFamily="49" charset="-122"/>
                <a:ea typeface="汉仪大宋简" panose="02010609000101010101" pitchFamily="49" charset="-122"/>
              </a:rPr>
              <a:t>他拉活到七十岁，生了亚伯兰，拿鹤，哈兰。</a:t>
            </a:r>
            <a:r>
              <a:rPr lang="en-US" altLang="zh-CN" sz="2800" dirty="0">
                <a:solidFill>
                  <a:srgbClr val="002060"/>
                </a:solidFill>
                <a:latin typeface="汉仪大宋简" panose="02010609000101010101" pitchFamily="49" charset="-122"/>
                <a:ea typeface="汉仪大宋简" panose="02010609000101010101" pitchFamily="49" charset="-122"/>
              </a:rPr>
              <a:t>27   </a:t>
            </a:r>
            <a:r>
              <a:rPr lang="zh-CN" altLang="en-US" sz="2800" dirty="0">
                <a:solidFill>
                  <a:srgbClr val="002060"/>
                </a:solidFill>
                <a:latin typeface="汉仪大宋简" panose="02010609000101010101" pitchFamily="49" charset="-122"/>
                <a:ea typeface="汉仪大宋简" panose="02010609000101010101" pitchFamily="49" charset="-122"/>
              </a:rPr>
              <a:t>他拉的后代，记在下面，他拉生</a:t>
            </a:r>
            <a:r>
              <a:rPr lang="zh-CN" altLang="en-US" sz="2800" b="1" dirty="0">
                <a:solidFill>
                  <a:srgbClr val="0070C0"/>
                </a:solidFill>
                <a:latin typeface="汉仪大宋简" panose="02010609000101010101" pitchFamily="49" charset="-122"/>
                <a:ea typeface="汉仪大宋简" panose="02010609000101010101" pitchFamily="49" charset="-122"/>
              </a:rPr>
              <a:t>亚伯兰</a:t>
            </a:r>
            <a:r>
              <a:rPr lang="zh-CN" altLang="en-US" sz="2800" dirty="0">
                <a:solidFill>
                  <a:srgbClr val="002060"/>
                </a:solidFill>
                <a:latin typeface="汉仪大宋简" panose="02010609000101010101" pitchFamily="49" charset="-122"/>
                <a:ea typeface="汉仪大宋简" panose="02010609000101010101" pitchFamily="49" charset="-122"/>
              </a:rPr>
              <a:t>，拿鹤，哈兰。哈兰生罗得。</a:t>
            </a:r>
            <a:endParaRPr lang="en-AU" altLang="zh-CN" sz="2800" dirty="0">
              <a:solidFill>
                <a:srgbClr val="002060"/>
              </a:solidFill>
              <a:latin typeface="汉仪大宋简" panose="02010609000101010101" pitchFamily="49" charset="-122"/>
              <a:ea typeface="汉仪大宋简" panose="02010609000101010101" pitchFamily="49" charset="-122"/>
            </a:endParaRPr>
          </a:p>
        </p:txBody>
      </p:sp>
      <p:sp>
        <p:nvSpPr>
          <p:cNvPr id="12" name="TextBox 3">
            <a:extLst>
              <a:ext uri="{FF2B5EF4-FFF2-40B4-BE49-F238E27FC236}">
                <a16:creationId xmlns:a16="http://schemas.microsoft.com/office/drawing/2014/main" id="{16CB0240-74F0-470B-BD4F-DEAF1B21D79A}"/>
              </a:ext>
            </a:extLst>
          </p:cNvPr>
          <p:cNvSpPr txBox="1"/>
          <p:nvPr/>
        </p:nvSpPr>
        <p:spPr>
          <a:xfrm>
            <a:off x="1563394" y="5772288"/>
            <a:ext cx="9013166" cy="461665"/>
          </a:xfrm>
          <a:prstGeom prst="rect">
            <a:avLst/>
          </a:prstGeom>
          <a:noFill/>
        </p:spPr>
        <p:txBody>
          <a:bodyPr wrap="square" rtlCol="0">
            <a:spAutoFit/>
          </a:bodyPr>
          <a:lstStyle/>
          <a:p>
            <a:pPr algn="ctr" defTabSz="457200">
              <a:defRPr/>
            </a:pPr>
            <a:r>
              <a:rPr lang="en-AU" sz="2400" dirty="0">
                <a:solidFill>
                  <a:prstClr val="black"/>
                </a:solidFill>
                <a:latin typeface="Calibri"/>
              </a:rPr>
              <a:t>AM = Anno Mundi – year of the world from creation</a:t>
            </a:r>
            <a:r>
              <a:rPr lang="zh-CN" altLang="en-US" sz="2400" dirty="0">
                <a:solidFill>
                  <a:prstClr val="black"/>
                </a:solidFill>
                <a:latin typeface="Calibri"/>
                <a:ea typeface="宋体" panose="02010600030101010101" pitchFamily="2" charset="-122"/>
              </a:rPr>
              <a:t> 世界被造之年</a:t>
            </a:r>
            <a:endParaRPr lang="en-AU" sz="2400" dirty="0">
              <a:solidFill>
                <a:prstClr val="black"/>
              </a:solidFill>
              <a:latin typeface="Calibri"/>
            </a:endParaRPr>
          </a:p>
        </p:txBody>
      </p:sp>
    </p:spTree>
    <p:extLst>
      <p:ext uri="{BB962C8B-B14F-4D97-AF65-F5344CB8AC3E}">
        <p14:creationId xmlns:p14="http://schemas.microsoft.com/office/powerpoint/2010/main" val="2179984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up)">
                                      <p:cBhvr>
                                        <p:cTn id="10" dur="500"/>
                                        <p:tgtEl>
                                          <p:spTgt spid="1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wipe(up)">
                                      <p:cBhvr>
                                        <p:cTn id="1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233681" y="2276503"/>
            <a:ext cx="5724644" cy="1200329"/>
          </a:xfrm>
          <a:prstGeom prst="rect">
            <a:avLst/>
          </a:prstGeom>
          <a:noFill/>
        </p:spPr>
        <p:txBody>
          <a:bodyPr wrap="none" rtlCol="0">
            <a:spAutoFit/>
          </a:bodyPr>
          <a:lstStyle/>
          <a:p>
            <a:pPr algn="ctr"/>
            <a:r>
              <a:rPr lang="zh-CN" altLang="en-US" sz="7200" dirty="0">
                <a:solidFill>
                  <a:prstClr val="white"/>
                </a:solidFill>
                <a:latin typeface="微软雅黑" panose="020B0503020204020204" pitchFamily="34" charset="-122"/>
                <a:ea typeface="微软雅黑" panose="020B0503020204020204" pitchFamily="34" charset="-122"/>
              </a:rPr>
              <a:t>感谢大家观看</a:t>
            </a:r>
          </a:p>
        </p:txBody>
      </p:sp>
      <p:sp>
        <p:nvSpPr>
          <p:cNvPr id="9" name="文本框 8"/>
          <p:cNvSpPr txBox="1"/>
          <p:nvPr/>
        </p:nvSpPr>
        <p:spPr>
          <a:xfrm>
            <a:off x="2665801" y="3476665"/>
            <a:ext cx="6860404" cy="666786"/>
          </a:xfrm>
          <a:prstGeom prst="rect">
            <a:avLst/>
          </a:prstGeom>
          <a:noFill/>
        </p:spPr>
        <p:txBody>
          <a:bodyPr wrap="none" rtlCol="0">
            <a:spAutoFit/>
          </a:bodyPr>
          <a:lstStyle/>
          <a:p>
            <a:pPr algn="ctr"/>
            <a:r>
              <a:rPr lang="en-US" altLang="zh-CN" sz="3735" dirty="0">
                <a:solidFill>
                  <a:prstClr val="white"/>
                </a:solidFill>
                <a:latin typeface="微软雅黑" panose="020B0503020204020204" pitchFamily="34" charset="-122"/>
                <a:ea typeface="微软雅黑" panose="020B0503020204020204" pitchFamily="34" charset="-122"/>
              </a:rPr>
              <a:t>THANK YOU FOR WATCHING</a:t>
            </a:r>
            <a:endParaRPr lang="zh-CN" altLang="en-US" sz="3735" dirty="0">
              <a:solidFill>
                <a:prstClr val="white"/>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2441193" y="4293247"/>
            <a:ext cx="7309625" cy="0"/>
          </a:xfrm>
          <a:prstGeom prst="line">
            <a:avLst/>
          </a:prstGeom>
          <a:ln w="1905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2441193" y="2257943"/>
            <a:ext cx="7309625" cy="0"/>
          </a:xfrm>
          <a:prstGeom prst="line">
            <a:avLst/>
          </a:prstGeom>
          <a:ln w="1905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52BE394A-D285-4579-895C-DB83F08DF197}"/>
              </a:ext>
            </a:extLst>
          </p:cNvPr>
          <p:cNvSpPr>
            <a:spLocks noGrp="1"/>
          </p:cNvSpPr>
          <p:nvPr>
            <p:ph type="body" sz="quarter" idx="10"/>
          </p:nvPr>
        </p:nvSpPr>
        <p:spPr/>
        <p:txBody>
          <a:bodyPr/>
          <a:lstStyle/>
          <a:p>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a:xfrm>
            <a:off x="0" y="185984"/>
            <a:ext cx="12192000" cy="584775"/>
          </a:xfrm>
        </p:spPr>
        <p:txBody>
          <a:bodyPr/>
          <a:lstStyle/>
          <a:p>
            <a:pPr defTabSz="457200">
              <a:defRPr/>
            </a:pPr>
            <a:r>
              <a:rPr lang="zh-CN" altLang="en-US" dirty="0">
                <a:solidFill>
                  <a:srgbClr val="002060"/>
                </a:solidFill>
                <a:latin typeface="+mj-ea"/>
                <a:ea typeface="+mj-ea"/>
              </a:rPr>
              <a:t>族长的年龄</a:t>
            </a:r>
            <a:endParaRPr lang="en-AU" altLang="zh-CN" dirty="0">
              <a:solidFill>
                <a:srgbClr val="002060"/>
              </a:solidFill>
              <a:latin typeface="+mj-ea"/>
              <a:ea typeface="+mj-ea"/>
            </a:endParaRPr>
          </a:p>
        </p:txBody>
      </p:sp>
      <p:pic>
        <p:nvPicPr>
          <p:cNvPr id="5" name="Picture 5" descr="ancestors graph copy">
            <a:extLst>
              <a:ext uri="{FF2B5EF4-FFF2-40B4-BE49-F238E27FC236}">
                <a16:creationId xmlns:a16="http://schemas.microsoft.com/office/drawing/2014/main" id="{C51339CC-A9BE-4C25-98A6-267E97DD7CB1}"/>
              </a:ext>
            </a:extLst>
          </p:cNvPr>
          <p:cNvPicPr>
            <a:picLocks noChangeAspect="1" noChangeArrowheads="1"/>
          </p:cNvPicPr>
          <p:nvPr/>
        </p:nvPicPr>
        <p:blipFill>
          <a:blip r:embed="rId3" cstate="print"/>
          <a:srcRect/>
          <a:stretch>
            <a:fillRect/>
          </a:stretch>
        </p:blipFill>
        <p:spPr bwMode="auto">
          <a:xfrm>
            <a:off x="4583832" y="789830"/>
            <a:ext cx="5760640" cy="5530437"/>
          </a:xfrm>
          <a:prstGeom prst="rect">
            <a:avLst/>
          </a:prstGeom>
          <a:noFill/>
          <a:ln w="9525">
            <a:noFill/>
            <a:miter lim="800000"/>
            <a:headEnd/>
            <a:tailEnd/>
          </a:ln>
        </p:spPr>
      </p:pic>
      <p:sp>
        <p:nvSpPr>
          <p:cNvPr id="7" name="TextBox 3">
            <a:extLst>
              <a:ext uri="{FF2B5EF4-FFF2-40B4-BE49-F238E27FC236}">
                <a16:creationId xmlns:a16="http://schemas.microsoft.com/office/drawing/2014/main" id="{6ADFA293-CF52-448B-ACAC-7182595E575C}"/>
              </a:ext>
            </a:extLst>
          </p:cNvPr>
          <p:cNvSpPr txBox="1"/>
          <p:nvPr/>
        </p:nvSpPr>
        <p:spPr>
          <a:xfrm>
            <a:off x="1487487" y="2132856"/>
            <a:ext cx="3240360" cy="2308324"/>
          </a:xfrm>
          <a:prstGeom prst="rect">
            <a:avLst/>
          </a:prstGeom>
          <a:noFill/>
        </p:spPr>
        <p:txBody>
          <a:bodyPr wrap="square" rtlCol="0">
            <a:spAutoFit/>
          </a:bodyPr>
          <a:lstStyle/>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     重叠</a:t>
            </a:r>
            <a:endParaRPr lang="en-AU" sz="2400" b="1" dirty="0">
              <a:solidFill>
                <a:prstClr val="black"/>
              </a:solidFill>
              <a:latin typeface="微软雅黑" panose="020B0503020204020204" pitchFamily="34" charset="-122"/>
              <a:ea typeface="微软雅黑" panose="020B0503020204020204" pitchFamily="34" charset="-122"/>
            </a:endParaRPr>
          </a:p>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亚当</a:t>
            </a:r>
            <a:r>
              <a:rPr lang="en-US" altLang="zh-CN" sz="2400" b="1" dirty="0">
                <a:solidFill>
                  <a:prstClr val="black"/>
                </a:solidFill>
                <a:latin typeface="微软雅黑" panose="020B0503020204020204" pitchFamily="34" charset="-122"/>
                <a:ea typeface="微软雅黑" panose="020B0503020204020204" pitchFamily="34" charset="-122"/>
              </a:rPr>
              <a:t>(</a:t>
            </a:r>
            <a:r>
              <a:rPr lang="en-AU" altLang="zh-CN" sz="2400" b="1" dirty="0">
                <a:solidFill>
                  <a:prstClr val="black"/>
                </a:solidFill>
                <a:latin typeface="微软雅黑" panose="020B0503020204020204" pitchFamily="34" charset="-122"/>
                <a:ea typeface="微软雅黑" panose="020B0503020204020204" pitchFamily="34" charset="-122"/>
              </a:rPr>
              <a:t>Adam</a:t>
            </a:r>
            <a:r>
              <a:rPr lang="en-US" altLang="zh-CN" sz="2400" b="1" dirty="0">
                <a:solidFill>
                  <a:prstClr val="black"/>
                </a:solidFill>
                <a:latin typeface="微软雅黑" panose="020B0503020204020204" pitchFamily="34" charset="-122"/>
                <a:ea typeface="微软雅黑" panose="020B0503020204020204" pitchFamily="34" charset="-122"/>
              </a:rPr>
              <a:t>)</a:t>
            </a:r>
            <a:endParaRPr lang="en-AU" sz="2400" b="1" dirty="0">
              <a:solidFill>
                <a:prstClr val="black"/>
              </a:solidFill>
              <a:latin typeface="微软雅黑" panose="020B0503020204020204" pitchFamily="34" charset="-122"/>
              <a:ea typeface="微软雅黑" panose="020B0503020204020204" pitchFamily="34" charset="-122"/>
            </a:endParaRPr>
          </a:p>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拉麦</a:t>
            </a:r>
            <a:r>
              <a:rPr lang="en-US" altLang="zh-CN" sz="2400" b="1" dirty="0">
                <a:solidFill>
                  <a:prstClr val="black"/>
                </a:solidFill>
                <a:latin typeface="微软雅黑" panose="020B0503020204020204" pitchFamily="34" charset="-122"/>
                <a:ea typeface="微软雅黑" panose="020B0503020204020204" pitchFamily="34" charset="-122"/>
              </a:rPr>
              <a:t>(</a:t>
            </a:r>
            <a:r>
              <a:rPr lang="en-AU" altLang="zh-CN" sz="2400" b="1" dirty="0">
                <a:solidFill>
                  <a:prstClr val="black"/>
                </a:solidFill>
                <a:latin typeface="微软雅黑" panose="020B0503020204020204" pitchFamily="34" charset="-122"/>
                <a:ea typeface="微软雅黑" panose="020B0503020204020204" pitchFamily="34" charset="-122"/>
              </a:rPr>
              <a:t>Lamech</a:t>
            </a:r>
            <a:r>
              <a:rPr lang="en-US" altLang="zh-CN" sz="2400" b="1" dirty="0">
                <a:solidFill>
                  <a:prstClr val="black"/>
                </a:solidFill>
                <a:latin typeface="微软雅黑" panose="020B0503020204020204" pitchFamily="34" charset="-122"/>
                <a:ea typeface="微软雅黑" panose="020B0503020204020204" pitchFamily="34" charset="-122"/>
              </a:rPr>
              <a:t>)</a:t>
            </a:r>
            <a:endParaRPr lang="en-AU" sz="2400" b="1" dirty="0">
              <a:solidFill>
                <a:prstClr val="black"/>
              </a:solidFill>
              <a:latin typeface="微软雅黑" panose="020B0503020204020204" pitchFamily="34" charset="-122"/>
              <a:ea typeface="微软雅黑" panose="020B0503020204020204" pitchFamily="34" charset="-122"/>
            </a:endParaRPr>
          </a:p>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挪亚</a:t>
            </a:r>
            <a:r>
              <a:rPr lang="en-US" altLang="zh-CN" sz="2400" b="1" dirty="0">
                <a:solidFill>
                  <a:prstClr val="black"/>
                </a:solidFill>
                <a:latin typeface="微软雅黑" panose="020B0503020204020204" pitchFamily="34" charset="-122"/>
                <a:ea typeface="微软雅黑" panose="020B0503020204020204" pitchFamily="34" charset="-122"/>
              </a:rPr>
              <a:t>(</a:t>
            </a:r>
            <a:r>
              <a:rPr lang="en-AU" altLang="zh-CN" sz="2400" b="1" dirty="0">
                <a:solidFill>
                  <a:prstClr val="black"/>
                </a:solidFill>
                <a:latin typeface="微软雅黑" panose="020B0503020204020204" pitchFamily="34" charset="-122"/>
                <a:ea typeface="微软雅黑" panose="020B0503020204020204" pitchFamily="34" charset="-122"/>
              </a:rPr>
              <a:t>Noah</a:t>
            </a:r>
            <a:r>
              <a:rPr lang="en-US" altLang="zh-CN" sz="2400" b="1" dirty="0">
                <a:solidFill>
                  <a:prstClr val="black"/>
                </a:solidFill>
                <a:latin typeface="微软雅黑" panose="020B0503020204020204" pitchFamily="34" charset="-122"/>
                <a:ea typeface="微软雅黑" panose="020B0503020204020204" pitchFamily="34" charset="-122"/>
              </a:rPr>
              <a:t>)</a:t>
            </a:r>
            <a:endParaRPr lang="en-AU" sz="2400" b="1" dirty="0">
              <a:solidFill>
                <a:prstClr val="black"/>
              </a:solidFill>
              <a:latin typeface="微软雅黑" panose="020B0503020204020204" pitchFamily="34" charset="-122"/>
              <a:ea typeface="微软雅黑" panose="020B0503020204020204" pitchFamily="34" charset="-122"/>
            </a:endParaRPr>
          </a:p>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闪</a:t>
            </a:r>
            <a:r>
              <a:rPr lang="en-US" altLang="zh-CN" sz="2400" b="1" dirty="0">
                <a:solidFill>
                  <a:prstClr val="black"/>
                </a:solidFill>
                <a:latin typeface="微软雅黑" panose="020B0503020204020204" pitchFamily="34" charset="-122"/>
                <a:ea typeface="微软雅黑" panose="020B0503020204020204" pitchFamily="34" charset="-122"/>
              </a:rPr>
              <a:t>(</a:t>
            </a:r>
            <a:r>
              <a:rPr lang="en-AU" sz="2400" b="1" dirty="0">
                <a:solidFill>
                  <a:prstClr val="black"/>
                </a:solidFill>
                <a:latin typeface="微软雅黑" panose="020B0503020204020204" pitchFamily="34" charset="-122"/>
                <a:ea typeface="微软雅黑" panose="020B0503020204020204" pitchFamily="34" charset="-122"/>
              </a:rPr>
              <a:t>Shem)</a:t>
            </a:r>
          </a:p>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亚伯拉罕</a:t>
            </a:r>
            <a:r>
              <a:rPr lang="en-US" altLang="zh-CN" sz="2400" b="1" dirty="0">
                <a:solidFill>
                  <a:prstClr val="black"/>
                </a:solidFill>
                <a:latin typeface="微软雅黑" panose="020B0503020204020204" pitchFamily="34" charset="-122"/>
                <a:ea typeface="微软雅黑" panose="020B0503020204020204" pitchFamily="34" charset="-122"/>
              </a:rPr>
              <a:t>(</a:t>
            </a:r>
            <a:r>
              <a:rPr lang="en-AU" sz="2400" b="1" dirty="0">
                <a:solidFill>
                  <a:prstClr val="black"/>
                </a:solidFill>
                <a:latin typeface="微软雅黑" panose="020B0503020204020204" pitchFamily="34" charset="-122"/>
                <a:ea typeface="微软雅黑" panose="020B0503020204020204" pitchFamily="34" charset="-122"/>
              </a:rPr>
              <a:t>Abraham)</a:t>
            </a:r>
            <a:endParaRPr lang="en-AU" sz="1400" b="1" dirty="0">
              <a:solidFill>
                <a:prstClr val="black"/>
              </a:solidFill>
              <a:latin typeface="微软雅黑" panose="020B0503020204020204" pitchFamily="34" charset="-122"/>
              <a:ea typeface="微软雅黑" panose="020B0503020204020204" pitchFamily="34" charset="-122"/>
            </a:endParaRPr>
          </a:p>
        </p:txBody>
      </p:sp>
      <p:sp>
        <p:nvSpPr>
          <p:cNvPr id="8" name="TextBox 4">
            <a:extLst>
              <a:ext uri="{FF2B5EF4-FFF2-40B4-BE49-F238E27FC236}">
                <a16:creationId xmlns:a16="http://schemas.microsoft.com/office/drawing/2014/main" id="{3305A2CA-144C-460F-8122-4538AE6794C6}"/>
              </a:ext>
            </a:extLst>
          </p:cNvPr>
          <p:cNvSpPr txBox="1"/>
          <p:nvPr/>
        </p:nvSpPr>
        <p:spPr>
          <a:xfrm>
            <a:off x="6873415" y="791006"/>
            <a:ext cx="2030896" cy="307777"/>
          </a:xfrm>
          <a:prstGeom prst="rect">
            <a:avLst/>
          </a:prstGeom>
          <a:noFill/>
        </p:spPr>
        <p:txBody>
          <a:bodyPr wrap="square" rtlCol="0">
            <a:spAutoFit/>
          </a:bodyPr>
          <a:lstStyle/>
          <a:p>
            <a:pPr defTabSz="457200">
              <a:defRPr/>
            </a:pPr>
            <a:r>
              <a:rPr lang="zh-CN" altLang="en-US" sz="1400" dirty="0">
                <a:solidFill>
                  <a:prstClr val="black"/>
                </a:solidFill>
                <a:latin typeface="Calibri"/>
                <a:ea typeface="宋体" panose="02010600030101010101" pitchFamily="2" charset="-122"/>
              </a:rPr>
              <a:t>创造之后的年</a:t>
            </a:r>
            <a:endParaRPr lang="en-US" sz="1400" dirty="0">
              <a:solidFill>
                <a:prstClr val="black"/>
              </a:solidFill>
              <a:latin typeface="Calibri"/>
            </a:endParaRPr>
          </a:p>
        </p:txBody>
      </p:sp>
      <p:sp>
        <p:nvSpPr>
          <p:cNvPr id="9" name="TextBox 5">
            <a:extLst>
              <a:ext uri="{FF2B5EF4-FFF2-40B4-BE49-F238E27FC236}">
                <a16:creationId xmlns:a16="http://schemas.microsoft.com/office/drawing/2014/main" id="{BF5A8910-6A22-4D5E-829E-DDA4CACCB485}"/>
              </a:ext>
            </a:extLst>
          </p:cNvPr>
          <p:cNvSpPr txBox="1"/>
          <p:nvPr/>
        </p:nvSpPr>
        <p:spPr>
          <a:xfrm>
            <a:off x="7680175" y="6064066"/>
            <a:ext cx="1080119" cy="307777"/>
          </a:xfrm>
          <a:prstGeom prst="rect">
            <a:avLst/>
          </a:prstGeom>
          <a:noFill/>
        </p:spPr>
        <p:txBody>
          <a:bodyPr wrap="square" rtlCol="0">
            <a:spAutoFit/>
          </a:bodyPr>
          <a:lstStyle/>
          <a:p>
            <a:pPr defTabSz="457200">
              <a:defRPr/>
            </a:pPr>
            <a:r>
              <a:rPr lang="zh-CN" altLang="en-US" sz="1400" dirty="0">
                <a:solidFill>
                  <a:prstClr val="black"/>
                </a:solidFill>
                <a:latin typeface="Calibri"/>
                <a:ea typeface="宋体" panose="02010600030101010101" pitchFamily="2" charset="-122"/>
              </a:rPr>
              <a:t>挪亚洪水</a:t>
            </a:r>
            <a:endParaRPr lang="en-US" sz="1400" dirty="0">
              <a:solidFill>
                <a:prstClr val="black"/>
              </a:solidFill>
              <a:latin typeface="Calibri"/>
            </a:endParaRPr>
          </a:p>
        </p:txBody>
      </p:sp>
    </p:spTree>
    <p:extLst>
      <p:ext uri="{BB962C8B-B14F-4D97-AF65-F5344CB8AC3E}">
        <p14:creationId xmlns:p14="http://schemas.microsoft.com/office/powerpoint/2010/main" val="2864845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p:txBody>
          <a:bodyPr/>
          <a:lstStyle/>
          <a:p>
            <a:pPr defTabSz="457200">
              <a:defRPr/>
            </a:pPr>
            <a:r>
              <a:rPr lang="zh-CN" altLang="en-US" dirty="0">
                <a:solidFill>
                  <a:srgbClr val="002060"/>
                </a:solidFill>
                <a:latin typeface="+mj-ea"/>
                <a:ea typeface="+mj-ea"/>
              </a:rPr>
              <a:t>族长的年龄</a:t>
            </a:r>
            <a:endParaRPr lang="en-AU" altLang="zh-CN" dirty="0">
              <a:solidFill>
                <a:srgbClr val="002060"/>
              </a:solidFill>
              <a:latin typeface="+mj-ea"/>
              <a:ea typeface="+mj-ea"/>
            </a:endParaRPr>
          </a:p>
        </p:txBody>
      </p:sp>
      <p:pic>
        <p:nvPicPr>
          <p:cNvPr id="10" name="Picture 4" descr="AdamToChrist102">
            <a:extLst>
              <a:ext uri="{FF2B5EF4-FFF2-40B4-BE49-F238E27FC236}">
                <a16:creationId xmlns:a16="http://schemas.microsoft.com/office/drawing/2014/main" id="{BEC1C3F2-E634-4D73-98F1-7616D5ADD455}"/>
              </a:ext>
            </a:extLst>
          </p:cNvPr>
          <p:cNvPicPr>
            <a:picLocks noChangeAspect="1" noChangeArrowheads="1"/>
          </p:cNvPicPr>
          <p:nvPr/>
        </p:nvPicPr>
        <p:blipFill>
          <a:blip r:embed="rId3" cstate="print"/>
          <a:srcRect/>
          <a:stretch>
            <a:fillRect/>
          </a:stretch>
        </p:blipFill>
        <p:spPr bwMode="auto">
          <a:xfrm>
            <a:off x="1487489" y="185984"/>
            <a:ext cx="8657914" cy="6074104"/>
          </a:xfrm>
          <a:prstGeom prst="rect">
            <a:avLst/>
          </a:prstGeom>
          <a:noFill/>
        </p:spPr>
      </p:pic>
      <p:sp>
        <p:nvSpPr>
          <p:cNvPr id="11" name="Text Box 1027">
            <a:extLst>
              <a:ext uri="{FF2B5EF4-FFF2-40B4-BE49-F238E27FC236}">
                <a16:creationId xmlns:a16="http://schemas.microsoft.com/office/drawing/2014/main" id="{7C30CEFC-3FD8-41DD-AA86-986AC2A88DF1}"/>
              </a:ext>
            </a:extLst>
          </p:cNvPr>
          <p:cNvSpPr txBox="1">
            <a:spLocks noChangeArrowheads="1"/>
          </p:cNvSpPr>
          <p:nvPr/>
        </p:nvSpPr>
        <p:spPr bwMode="auto">
          <a:xfrm>
            <a:off x="3327252" y="260648"/>
            <a:ext cx="6524834" cy="476281"/>
          </a:xfrm>
          <a:prstGeom prst="rect">
            <a:avLst/>
          </a:prstGeom>
          <a:noFill/>
          <a:ln w="9525">
            <a:noFill/>
            <a:miter lim="800000"/>
            <a:headEnd/>
            <a:tailEnd/>
          </a:ln>
          <a:effectLst/>
        </p:spPr>
        <p:txBody>
          <a:bodyPr wrap="square">
            <a:spAutoFit/>
          </a:bodyPr>
          <a:lstStyle/>
          <a:p>
            <a:pPr algn="ctr" defTabSz="457200" eaLnBrk="0" fontAlgn="base" hangingPunct="0">
              <a:spcBef>
                <a:spcPct val="50000"/>
              </a:spcBef>
              <a:spcAft>
                <a:spcPct val="0"/>
              </a:spcAft>
              <a:defRPr/>
            </a:pPr>
            <a:r>
              <a:rPr lang="zh-CN" altLang="en-US" sz="2400" dirty="0">
                <a:solidFill>
                  <a:srgbClr val="FF0000"/>
                </a:solidFill>
                <a:latin typeface="Calibri" pitchFamily="34" charset="0"/>
                <a:ea typeface="宋体" panose="02010600030101010101" pitchFamily="2" charset="-122"/>
                <a:cs typeface="Arial"/>
              </a:rPr>
              <a:t>从亚当到耶稣</a:t>
            </a:r>
            <a:endParaRPr lang="en-AU" sz="2400" dirty="0">
              <a:solidFill>
                <a:srgbClr val="FF0000"/>
              </a:solidFill>
              <a:latin typeface="Calibri" pitchFamily="34" charset="0"/>
              <a:cs typeface="Arial"/>
            </a:endParaRPr>
          </a:p>
        </p:txBody>
      </p:sp>
      <p:sp>
        <p:nvSpPr>
          <p:cNvPr id="12" name="Text Box 1027">
            <a:extLst>
              <a:ext uri="{FF2B5EF4-FFF2-40B4-BE49-F238E27FC236}">
                <a16:creationId xmlns:a16="http://schemas.microsoft.com/office/drawing/2014/main" id="{4AB581D6-47BE-4B99-A668-9E07967B2C4A}"/>
              </a:ext>
            </a:extLst>
          </p:cNvPr>
          <p:cNvSpPr txBox="1">
            <a:spLocks noChangeArrowheads="1"/>
          </p:cNvSpPr>
          <p:nvPr/>
        </p:nvSpPr>
        <p:spPr bwMode="auto">
          <a:xfrm>
            <a:off x="5043774" y="4697919"/>
            <a:ext cx="6524834" cy="603289"/>
          </a:xfrm>
          <a:prstGeom prst="rect">
            <a:avLst/>
          </a:prstGeom>
          <a:noFill/>
          <a:ln w="9525">
            <a:noFill/>
            <a:miter lim="800000"/>
            <a:headEnd/>
            <a:tailEnd/>
          </a:ln>
          <a:effectLst/>
        </p:spPr>
        <p:txBody>
          <a:bodyPr wrap="square">
            <a:spAutoFit/>
          </a:bodyPr>
          <a:lstStyle/>
          <a:p>
            <a:pPr algn="ctr" defTabSz="457200" eaLnBrk="0" fontAlgn="base" hangingPunct="0">
              <a:spcBef>
                <a:spcPct val="50000"/>
              </a:spcBef>
              <a:spcAft>
                <a:spcPct val="0"/>
              </a:spcAft>
              <a:defRPr/>
            </a:pPr>
            <a:r>
              <a:rPr lang="zh-CN" altLang="en-US" sz="3200" b="1" dirty="0">
                <a:solidFill>
                  <a:srgbClr val="FF0000"/>
                </a:solidFill>
                <a:latin typeface="Calibri" pitchFamily="34" charset="0"/>
                <a:ea typeface="宋体" panose="02010600030101010101" pitchFamily="2" charset="-122"/>
                <a:cs typeface="Arial"/>
              </a:rPr>
              <a:t>耶稣</a:t>
            </a:r>
            <a:endParaRPr lang="en-AU" sz="3200" b="1" dirty="0">
              <a:solidFill>
                <a:srgbClr val="FF0000"/>
              </a:solidFill>
              <a:latin typeface="Calibri" pitchFamily="34" charset="0"/>
              <a:cs typeface="Arial"/>
            </a:endParaRPr>
          </a:p>
        </p:txBody>
      </p:sp>
      <p:sp>
        <p:nvSpPr>
          <p:cNvPr id="13" name="Text Box 1027">
            <a:extLst>
              <a:ext uri="{FF2B5EF4-FFF2-40B4-BE49-F238E27FC236}">
                <a16:creationId xmlns:a16="http://schemas.microsoft.com/office/drawing/2014/main" id="{A5B6D656-6BCF-4C00-B4C9-C8BB998D7F57}"/>
              </a:ext>
            </a:extLst>
          </p:cNvPr>
          <p:cNvSpPr txBox="1">
            <a:spLocks noChangeArrowheads="1"/>
          </p:cNvSpPr>
          <p:nvPr/>
        </p:nvSpPr>
        <p:spPr bwMode="auto">
          <a:xfrm>
            <a:off x="3620567" y="1484784"/>
            <a:ext cx="6524834" cy="476281"/>
          </a:xfrm>
          <a:prstGeom prst="rect">
            <a:avLst/>
          </a:prstGeom>
          <a:noFill/>
          <a:ln w="9525">
            <a:noFill/>
            <a:miter lim="800000"/>
            <a:headEnd/>
            <a:tailEnd/>
          </a:ln>
          <a:effectLst/>
        </p:spPr>
        <p:txBody>
          <a:bodyPr wrap="square">
            <a:spAutoFit/>
          </a:bodyPr>
          <a:lstStyle/>
          <a:p>
            <a:pPr algn="ctr" defTabSz="457200" eaLnBrk="0" fontAlgn="base" hangingPunct="0">
              <a:spcBef>
                <a:spcPct val="50000"/>
              </a:spcBef>
              <a:spcAft>
                <a:spcPct val="0"/>
              </a:spcAft>
              <a:defRPr/>
            </a:pPr>
            <a:r>
              <a:rPr lang="zh-CN" altLang="en-US" sz="2400" dirty="0">
                <a:solidFill>
                  <a:srgbClr val="0B180E"/>
                </a:solidFill>
                <a:latin typeface="Calibri" pitchFamily="34" charset="0"/>
                <a:ea typeface="宋体" panose="02010600030101010101" pitchFamily="2" charset="-122"/>
                <a:cs typeface="Arial"/>
              </a:rPr>
              <a:t>马利亚的家谱</a:t>
            </a:r>
            <a:endParaRPr lang="en-AU" sz="2400" dirty="0">
              <a:solidFill>
                <a:srgbClr val="0B180E"/>
              </a:solidFill>
              <a:latin typeface="Calibri" pitchFamily="34" charset="0"/>
              <a:cs typeface="Arial"/>
            </a:endParaRPr>
          </a:p>
        </p:txBody>
      </p:sp>
      <p:sp>
        <p:nvSpPr>
          <p:cNvPr id="14" name="Text Box 1027">
            <a:extLst>
              <a:ext uri="{FF2B5EF4-FFF2-40B4-BE49-F238E27FC236}">
                <a16:creationId xmlns:a16="http://schemas.microsoft.com/office/drawing/2014/main" id="{29D37EC4-693E-4269-96E8-4DAA6254E8AD}"/>
              </a:ext>
            </a:extLst>
          </p:cNvPr>
          <p:cNvSpPr txBox="1">
            <a:spLocks noChangeArrowheads="1"/>
          </p:cNvSpPr>
          <p:nvPr/>
        </p:nvSpPr>
        <p:spPr bwMode="auto">
          <a:xfrm>
            <a:off x="2450952" y="3068960"/>
            <a:ext cx="6524834" cy="476281"/>
          </a:xfrm>
          <a:prstGeom prst="rect">
            <a:avLst/>
          </a:prstGeom>
          <a:noFill/>
          <a:ln w="9525">
            <a:noFill/>
            <a:miter lim="800000"/>
            <a:headEnd/>
            <a:tailEnd/>
          </a:ln>
          <a:effectLst/>
        </p:spPr>
        <p:txBody>
          <a:bodyPr wrap="square">
            <a:spAutoFit/>
          </a:bodyPr>
          <a:lstStyle/>
          <a:p>
            <a:pPr algn="ctr" defTabSz="457200" eaLnBrk="0" fontAlgn="base" hangingPunct="0">
              <a:spcBef>
                <a:spcPct val="50000"/>
              </a:spcBef>
              <a:spcAft>
                <a:spcPct val="0"/>
              </a:spcAft>
              <a:defRPr/>
            </a:pPr>
            <a:r>
              <a:rPr lang="zh-CN" altLang="en-US" sz="2400" dirty="0">
                <a:solidFill>
                  <a:srgbClr val="0B180E"/>
                </a:solidFill>
                <a:latin typeface="Calibri" pitchFamily="34" charset="0"/>
                <a:ea typeface="宋体" panose="02010600030101010101" pitchFamily="2" charset="-122"/>
                <a:cs typeface="Arial"/>
              </a:rPr>
              <a:t>约瑟的家谱</a:t>
            </a:r>
            <a:endParaRPr lang="en-AU" sz="2400" dirty="0">
              <a:solidFill>
                <a:srgbClr val="0B180E"/>
              </a:solidFill>
              <a:latin typeface="Calibri" pitchFamily="34" charset="0"/>
              <a:cs typeface="Arial"/>
            </a:endParaRPr>
          </a:p>
        </p:txBody>
      </p:sp>
    </p:spTree>
    <p:extLst>
      <p:ext uri="{BB962C8B-B14F-4D97-AF65-F5344CB8AC3E}">
        <p14:creationId xmlns:p14="http://schemas.microsoft.com/office/powerpoint/2010/main" val="30704262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95405" y="857232"/>
            <a:ext cx="8928991" cy="707886"/>
          </a:xfrm>
          <a:prstGeom prst="rect">
            <a:avLst/>
          </a:prstGeom>
          <a:solidFill>
            <a:srgbClr val="002060"/>
          </a:solidFill>
        </p:spPr>
        <p:txBody>
          <a:bodyPr wrap="square" rtlCol="0">
            <a:spAutoFit/>
          </a:bodyPr>
          <a:lstStyle/>
          <a:p>
            <a:pPr marL="342900" indent="-342900" algn="ctr"/>
            <a:r>
              <a:rPr lang="zh-CN" altLang="en-US" sz="4000" dirty="0">
                <a:solidFill>
                  <a:prstClr val="white"/>
                </a:solidFill>
                <a:latin typeface="汉仪大宋简" panose="02010609000101010101" pitchFamily="49" charset="-122"/>
                <a:ea typeface="汉仪大宋简" panose="02010609000101010101" pitchFamily="49" charset="-122"/>
              </a:rPr>
              <a:t>大众最熟悉的：放射性测年法        </a:t>
            </a:r>
            <a:endParaRPr lang="en-US" altLang="zh-CN" sz="4000" dirty="0">
              <a:solidFill>
                <a:prstClr val="white"/>
              </a:solidFill>
              <a:latin typeface="汉仪大宋简" panose="02010609000101010101" pitchFamily="49" charset="-122"/>
              <a:ea typeface="汉仪大宋简" panose="02010609000101010101" pitchFamily="49" charset="-122"/>
            </a:endParaRPr>
          </a:p>
        </p:txBody>
      </p:sp>
      <p:graphicFrame>
        <p:nvGraphicFramePr>
          <p:cNvPr id="36" name="表格 35"/>
          <p:cNvGraphicFramePr>
            <a:graphicFrameLocks noGrp="1"/>
          </p:cNvGraphicFramePr>
          <p:nvPr/>
        </p:nvGraphicFramePr>
        <p:xfrm>
          <a:off x="1595406" y="1643050"/>
          <a:ext cx="8928992" cy="4675842"/>
        </p:xfrm>
        <a:graphic>
          <a:graphicData uri="http://schemas.openxmlformats.org/drawingml/2006/table">
            <a:tbl>
              <a:tblPr firstRow="1" bandRow="1">
                <a:tableStyleId>{5C22544A-7EE6-4342-B048-85BDC9FD1C3A}</a:tableStyleId>
              </a:tblPr>
              <a:tblGrid>
                <a:gridCol w="3143272">
                  <a:extLst>
                    <a:ext uri="{9D8B030D-6E8A-4147-A177-3AD203B41FA5}">
                      <a16:colId xmlns:a16="http://schemas.microsoft.com/office/drawing/2014/main" val="20000"/>
                    </a:ext>
                  </a:extLst>
                </a:gridCol>
                <a:gridCol w="2643206">
                  <a:extLst>
                    <a:ext uri="{9D8B030D-6E8A-4147-A177-3AD203B41FA5}">
                      <a16:colId xmlns:a16="http://schemas.microsoft.com/office/drawing/2014/main" val="20001"/>
                    </a:ext>
                  </a:extLst>
                </a:gridCol>
                <a:gridCol w="3142514">
                  <a:extLst>
                    <a:ext uri="{9D8B030D-6E8A-4147-A177-3AD203B41FA5}">
                      <a16:colId xmlns:a16="http://schemas.microsoft.com/office/drawing/2014/main" val="20002"/>
                    </a:ext>
                  </a:extLst>
                </a:gridCol>
              </a:tblGrid>
              <a:tr h="654037">
                <a:tc gridSpan="3">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4000" b="1" u="none" dirty="0">
                          <a:solidFill>
                            <a:srgbClr val="FFFF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但是还有很多其它的方法：</a:t>
                      </a:r>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572948">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1.</a:t>
                      </a:r>
                      <a:r>
                        <a:rPr lang="zh-CN" altLang="en-US" sz="2800" dirty="0">
                          <a:latin typeface="Arial" panose="020B0604020202020204" pitchFamily="34" charset="0"/>
                          <a:ea typeface="汉仪大宋简" panose="02010609000101010101" pitchFamily="49" charset="-122"/>
                          <a:cs typeface="Arial" panose="020B0604020202020204" pitchFamily="34" charset="0"/>
                        </a:rPr>
                        <a:t>地表侵蚀</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6.</a:t>
                      </a:r>
                      <a:r>
                        <a:rPr lang="zh-CN" altLang="en-US" sz="2800" dirty="0">
                          <a:latin typeface="Arial" panose="020B0604020202020204" pitchFamily="34" charset="0"/>
                          <a:ea typeface="汉仪大宋简" panose="02010609000101010101" pitchFamily="49" charset="-122"/>
                          <a:cs typeface="Arial" panose="020B0604020202020204" pitchFamily="34" charset="0"/>
                        </a:rPr>
                        <a:t>恐龙骨头中的血管、红细胞</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11.</a:t>
                      </a:r>
                      <a:r>
                        <a:rPr lang="zh-CN" altLang="en-US" sz="2800" dirty="0">
                          <a:latin typeface="Arial" panose="020B0604020202020204" pitchFamily="34" charset="0"/>
                          <a:ea typeface="汉仪大宋简" panose="02010609000101010101" pitchFamily="49" charset="-122"/>
                          <a:cs typeface="Arial" panose="020B0604020202020204" pitchFamily="34" charset="0"/>
                        </a:rPr>
                        <a:t>分布广泛的岩层</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1"/>
                  </a:ext>
                </a:extLst>
              </a:tr>
              <a:tr h="568658">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a:latin typeface="Arial" panose="020B0604020202020204" pitchFamily="34" charset="0"/>
                          <a:ea typeface="汉仪大宋简" panose="02010609000101010101" pitchFamily="49" charset="-122"/>
                          <a:cs typeface="Arial" panose="020B0604020202020204" pitchFamily="34" charset="0"/>
                        </a:rPr>
                        <a:t>2.</a:t>
                      </a:r>
                      <a:r>
                        <a:rPr lang="zh-CN" altLang="en-US" sz="2800">
                          <a:latin typeface="Arial" panose="020B0604020202020204" pitchFamily="34" charset="0"/>
                          <a:ea typeface="汉仪大宋简" panose="02010609000101010101" pitchFamily="49" charset="-122"/>
                          <a:cs typeface="Arial" panose="020B0604020202020204" pitchFamily="34" charset="0"/>
                        </a:rPr>
                        <a:t>海洋中的盐含量</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7.</a:t>
                      </a:r>
                      <a:r>
                        <a:rPr lang="zh-CN" altLang="en-US" sz="2800" dirty="0">
                          <a:latin typeface="Arial" panose="020B0604020202020204" pitchFamily="34" charset="0"/>
                          <a:ea typeface="汉仪大宋简" panose="02010609000101010101" pitchFamily="49" charset="-122"/>
                          <a:cs typeface="Arial" panose="020B0604020202020204" pitchFamily="34" charset="0"/>
                        </a:rPr>
                        <a:t>基因衰变</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a:latin typeface="Arial" panose="020B0604020202020204" pitchFamily="34" charset="0"/>
                          <a:ea typeface="汉仪大宋简" panose="02010609000101010101" pitchFamily="49" charset="-122"/>
                          <a:cs typeface="Arial" panose="020B0604020202020204" pitchFamily="34" charset="0"/>
                        </a:rPr>
                        <a:t>12.</a:t>
                      </a:r>
                      <a:r>
                        <a:rPr lang="zh-CN" altLang="en-US" sz="2800">
                          <a:latin typeface="Arial" panose="020B0604020202020204" pitchFamily="34" charset="0"/>
                          <a:ea typeface="汉仪大宋简" panose="02010609000101010101" pitchFamily="49" charset="-122"/>
                          <a:cs typeface="Arial" panose="020B0604020202020204" pitchFamily="34" charset="0"/>
                        </a:rPr>
                        <a:t>多层化石</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2"/>
                  </a:ext>
                </a:extLst>
              </a:tr>
              <a:tr h="571504">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a:latin typeface="Arial" panose="020B0604020202020204" pitchFamily="34" charset="0"/>
                          <a:ea typeface="汉仪大宋简" panose="02010609000101010101" pitchFamily="49" charset="-122"/>
                          <a:cs typeface="Arial" panose="020B0604020202020204" pitchFamily="34" charset="0"/>
                        </a:rPr>
                        <a:t>3.</a:t>
                      </a:r>
                      <a:r>
                        <a:rPr lang="zh-CN" altLang="en-US" sz="2800">
                          <a:latin typeface="Arial" panose="020B0604020202020204" pitchFamily="34" charset="0"/>
                          <a:ea typeface="汉仪大宋简" panose="02010609000101010101" pitchFamily="49" charset="-122"/>
                          <a:cs typeface="Arial" panose="020B0604020202020204" pitchFamily="34" charset="0"/>
                        </a:rPr>
                        <a:t>海洋中的沉积物</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8.</a:t>
                      </a:r>
                      <a:r>
                        <a:rPr lang="zh-CN" altLang="en-US" sz="2800" dirty="0">
                          <a:latin typeface="Arial" panose="020B0604020202020204" pitchFamily="34" charset="0"/>
                          <a:ea typeface="汉仪大宋简" panose="02010609000101010101" pitchFamily="49" charset="-122"/>
                          <a:cs typeface="Arial" panose="020B0604020202020204" pitchFamily="34" charset="0"/>
                        </a:rPr>
                        <a:t>化石坟场</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13.</a:t>
                      </a:r>
                      <a:r>
                        <a:rPr lang="zh-CN" altLang="en-US" sz="2800" dirty="0">
                          <a:latin typeface="Arial" panose="020B0604020202020204" pitchFamily="34" charset="0"/>
                          <a:ea typeface="汉仪大宋简" panose="02010609000101010101" pitchFamily="49" charset="-122"/>
                          <a:cs typeface="Arial" panose="020B0604020202020204" pitchFamily="34" charset="0"/>
                        </a:rPr>
                        <a:t>似整合现象</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3"/>
                  </a:ext>
                </a:extLst>
              </a:tr>
              <a:tr h="571504">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4.</a:t>
                      </a:r>
                      <a:r>
                        <a:rPr lang="zh-CN" altLang="en-US" sz="2800" dirty="0">
                          <a:latin typeface="Arial" panose="020B0604020202020204" pitchFamily="34" charset="0"/>
                          <a:ea typeface="汉仪大宋简" panose="02010609000101010101" pitchFamily="49" charset="-122"/>
                          <a:cs typeface="Arial" panose="020B0604020202020204" pitchFamily="34" charset="0"/>
                        </a:rPr>
                        <a:t>大气中氦元素的含量</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9.</a:t>
                      </a:r>
                      <a:r>
                        <a:rPr lang="zh-CN" altLang="en-US" sz="2800" dirty="0">
                          <a:latin typeface="Arial" panose="020B0604020202020204" pitchFamily="34" charset="0"/>
                          <a:ea typeface="汉仪大宋简" panose="02010609000101010101" pitchFamily="49" charset="-122"/>
                          <a:cs typeface="Arial" panose="020B0604020202020204" pitchFamily="34" charset="0"/>
                        </a:rPr>
                        <a:t>弯曲的岩层</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a:latin typeface="Arial" panose="020B0604020202020204" pitchFamily="34" charset="0"/>
                          <a:ea typeface="汉仪大宋简" panose="02010609000101010101" pitchFamily="49" charset="-122"/>
                          <a:cs typeface="Arial" panose="020B0604020202020204" pitchFamily="34" charset="0"/>
                        </a:rPr>
                        <a:t>14.</a:t>
                      </a:r>
                      <a:r>
                        <a:rPr lang="zh-CN" altLang="en-US" sz="2800">
                          <a:latin typeface="Arial" panose="020B0604020202020204" pitchFamily="34" charset="0"/>
                          <a:ea typeface="汉仪大宋简" panose="02010609000101010101" pitchFamily="49" charset="-122"/>
                          <a:cs typeface="Arial" panose="020B0604020202020204" pitchFamily="34" charset="0"/>
                        </a:rPr>
                        <a:t>星系中的超新星残余</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4"/>
                  </a:ext>
                </a:extLst>
              </a:tr>
              <a:tr h="571504">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5.</a:t>
                      </a:r>
                      <a:r>
                        <a:rPr lang="zh-CN" altLang="en-US" sz="2800" dirty="0">
                          <a:latin typeface="Arial" panose="020B0604020202020204" pitchFamily="34" charset="0"/>
                          <a:ea typeface="汉仪大宋简" panose="02010609000101010101" pitchFamily="49" charset="-122"/>
                          <a:cs typeface="Arial" panose="020B0604020202020204" pitchFamily="34" charset="0"/>
                        </a:rPr>
                        <a:t>地球磁场的实际衰变速率</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10.</a:t>
                      </a:r>
                      <a:r>
                        <a:rPr lang="zh-CN" altLang="en-US" sz="2800" dirty="0">
                          <a:latin typeface="Arial" panose="020B0604020202020204" pitchFamily="34" charset="0"/>
                          <a:ea typeface="汉仪大宋简" panose="02010609000101010101" pitchFamily="49" charset="-122"/>
                          <a:cs typeface="Arial" panose="020B0604020202020204" pitchFamily="34" charset="0"/>
                        </a:rPr>
                        <a:t>混浊流岩层</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mj-lt"/>
                        <a:buNone/>
                        <a:defRPr/>
                      </a:pP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indent="0" algn="l">
                        <a:buFont typeface="+mj-lt"/>
                        <a:buNone/>
                      </a:pPr>
                      <a:r>
                        <a:rPr lang="en-US" altLang="zh-CN" sz="2800" dirty="0">
                          <a:latin typeface="Arial" panose="020B0604020202020204" pitchFamily="34" charset="0"/>
                          <a:ea typeface="汉仪大宋简" panose="02010609000101010101" pitchFamily="49" charset="-122"/>
                          <a:cs typeface="Arial" panose="020B0604020202020204" pitchFamily="34" charset="0"/>
                        </a:rPr>
                        <a:t>15. </a:t>
                      </a:r>
                      <a:r>
                        <a:rPr lang="zh-CN" altLang="en-US" sz="2800" dirty="0">
                          <a:latin typeface="Arial" panose="020B0604020202020204" pitchFamily="34" charset="0"/>
                          <a:ea typeface="汉仪大宋简" panose="02010609000101010101" pitchFamily="49" charset="-122"/>
                          <a:cs typeface="Arial" panose="020B0604020202020204" pitchFamily="34" charset="0"/>
                        </a:rPr>
                        <a:t>彗星</a:t>
                      </a:r>
                    </a:p>
                  </a:txBody>
                  <a:tcPr/>
                </a:tc>
                <a:extLst>
                  <a:ext uri="{0D108BD9-81ED-4DB2-BD59-A6C34878D82A}">
                    <a16:rowId xmlns:a16="http://schemas.microsoft.com/office/drawing/2014/main" val="10005"/>
                  </a:ext>
                </a:extLst>
              </a:tr>
            </a:tbl>
          </a:graphicData>
        </a:graphic>
      </p:graphicFrame>
      <p:sp>
        <p:nvSpPr>
          <p:cNvPr id="2" name="标题 1"/>
          <p:cNvSpPr>
            <a:spLocks noGrp="1"/>
          </p:cNvSpPr>
          <p:nvPr>
            <p:ph type="title"/>
          </p:nvPr>
        </p:nvSpPr>
        <p:spPr/>
        <p:txBody>
          <a:bodyPr>
            <a:noAutofit/>
          </a:bodyPr>
          <a:lstStyle/>
          <a:p>
            <a:r>
              <a:rPr lang="zh-CN" altLang="en-US" dirty="0"/>
              <a:t>有很多测定地球年龄的方法</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06602"/>
            <a:ext cx="9144000" cy="584775"/>
          </a:xfrm>
        </p:spPr>
        <p:txBody>
          <a:bodyPr/>
          <a:lstStyle/>
          <a:p>
            <a:r>
              <a:rPr lang="zh-CN" altLang="en-US" dirty="0"/>
              <a:t>侵蚀太快：阿巴拉契亚山脉</a:t>
            </a:r>
          </a:p>
        </p:txBody>
      </p:sp>
      <p:pic>
        <p:nvPicPr>
          <p:cNvPr id="292865" name="Picture 1" descr="G:\永基工作\大叔ppt\图片素材\4654.jpg"/>
          <p:cNvPicPr>
            <a:picLocks noChangeAspect="1" noChangeArrowheads="1"/>
          </p:cNvPicPr>
          <p:nvPr/>
        </p:nvPicPr>
        <p:blipFill>
          <a:blip r:embed="rId3" cstate="print"/>
          <a:srcRect r="50795"/>
          <a:stretch>
            <a:fillRect/>
          </a:stretch>
        </p:blipFill>
        <p:spPr bwMode="auto">
          <a:xfrm>
            <a:off x="1738282" y="857232"/>
            <a:ext cx="4794547" cy="3786214"/>
          </a:xfrm>
          <a:prstGeom prst="rect">
            <a:avLst/>
          </a:prstGeom>
          <a:noFill/>
        </p:spPr>
      </p:pic>
      <p:sp>
        <p:nvSpPr>
          <p:cNvPr id="5" name="Rectangle 2"/>
          <p:cNvSpPr txBox="1">
            <a:spLocks noChangeArrowheads="1"/>
          </p:cNvSpPr>
          <p:nvPr/>
        </p:nvSpPr>
        <p:spPr bwMode="auto">
          <a:xfrm>
            <a:off x="6667504" y="1571612"/>
            <a:ext cx="3856062" cy="2571768"/>
          </a:xfrm>
          <a:prstGeom prst="rect">
            <a:avLst/>
          </a:prstGeom>
          <a:noFill/>
          <a:ln w="9525">
            <a:noFill/>
            <a:prstDash val="dash"/>
            <a:miter lim="800000"/>
            <a:headEnd/>
            <a:tailEnd/>
          </a:ln>
          <a:effectLst/>
        </p:spPr>
        <p:txBody>
          <a:bodyPr vert="horz">
            <a:noAutofit/>
          </a:bodyPr>
          <a:lstStyle/>
          <a:p>
            <a:pPr>
              <a:buSzPct val="100000"/>
              <a:defRPr/>
            </a:pPr>
            <a:r>
              <a:rPr lang="zh-CN" altLang="en-US" sz="4000">
                <a:solidFill>
                  <a:prstClr val="black"/>
                </a:solidFill>
                <a:latin typeface="Arial" panose="020B0604020202020204" pitchFamily="34" charset="0"/>
                <a:ea typeface="汉仪大宋简" panose="02010609000101010101" pitchFamily="49" charset="-122"/>
                <a:cs typeface="Arial" panose="020B0604020202020204" pitchFamily="34" charset="0"/>
              </a:rPr>
              <a:t>美国东部的</a:t>
            </a:r>
            <a:r>
              <a:rPr lang="zh-CN" altLang="en-US" sz="4000" u="sng">
                <a:solidFill>
                  <a:prstClr val="black"/>
                </a:solidFill>
                <a:latin typeface="Arial" panose="020B0604020202020204" pitchFamily="34" charset="0"/>
                <a:ea typeface="汉仪大宋简" panose="02010609000101010101" pitchFamily="49" charset="-122"/>
                <a:cs typeface="Arial" panose="020B0604020202020204" pitchFamily="34" charset="0"/>
              </a:rPr>
              <a:t>阿巴拉契亚</a:t>
            </a:r>
            <a:r>
              <a:rPr lang="zh-CN" altLang="en-US" sz="4000">
                <a:solidFill>
                  <a:prstClr val="black"/>
                </a:solidFill>
                <a:latin typeface="Arial" panose="020B0604020202020204" pitchFamily="34" charset="0"/>
                <a:ea typeface="汉仪大宋简" panose="02010609000101010101" pitchFamily="49" charset="-122"/>
                <a:cs typeface="Arial" panose="020B0604020202020204" pitchFamily="34" charset="0"/>
              </a:rPr>
              <a:t>山脉据说有</a:t>
            </a:r>
            <a:r>
              <a:rPr lang="zh-CN" altLang="en-US" sz="4000" b="1">
                <a:solidFill>
                  <a:srgbClr val="FF0000"/>
                </a:solidFill>
                <a:latin typeface="Arial" panose="020B0604020202020204" pitchFamily="34" charset="0"/>
                <a:ea typeface="汉仪大宋简" panose="02010609000101010101" pitchFamily="49" charset="-122"/>
                <a:cs typeface="Arial" panose="020B0604020202020204" pitchFamily="34" charset="0"/>
              </a:rPr>
              <a:t>2亿5千万年</a:t>
            </a:r>
            <a:r>
              <a:rPr lang="zh-CN" altLang="en-US" sz="4000">
                <a:solidFill>
                  <a:prstClr val="black"/>
                </a:solidFill>
                <a:latin typeface="Arial" panose="020B0604020202020204" pitchFamily="34" charset="0"/>
                <a:ea typeface="汉仪大宋简" panose="02010609000101010101" pitchFamily="49" charset="-122"/>
                <a:cs typeface="Arial" panose="020B0604020202020204" pitchFamily="34" charset="0"/>
              </a:rPr>
              <a:t>，甚至更久。</a:t>
            </a:r>
            <a:endParaRPr lang="en-US" altLang="zh-CN" sz="4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6" name="Rectangle 2">
            <a:extLst>
              <a:ext uri="{FF2B5EF4-FFF2-40B4-BE49-F238E27FC236}">
                <a16:creationId xmlns:a16="http://schemas.microsoft.com/office/drawing/2014/main" id="{D4515612-57A4-49D7-A62A-7CCDFA806A86}"/>
              </a:ext>
            </a:extLst>
          </p:cNvPr>
          <p:cNvSpPr txBox="1">
            <a:spLocks noChangeArrowheads="1"/>
          </p:cNvSpPr>
          <p:nvPr/>
        </p:nvSpPr>
        <p:spPr bwMode="auto">
          <a:xfrm>
            <a:off x="1775520" y="4797152"/>
            <a:ext cx="9073008" cy="1373852"/>
          </a:xfrm>
          <a:prstGeom prst="rect">
            <a:avLst/>
          </a:prstGeom>
          <a:noFill/>
          <a:ln w="9525">
            <a:noFill/>
            <a:prstDash val="dash"/>
            <a:miter lim="800000"/>
            <a:headEnd/>
            <a:tailEnd/>
          </a:ln>
          <a:effectLst/>
        </p:spPr>
        <p:txBody>
          <a:bodyPr>
            <a:noAutofit/>
          </a:bodyPr>
          <a:lstStyle>
            <a:lvl1pPr marL="204788" indent="-204788" algn="l" rtl="0" eaLnBrk="0" fontAlgn="base" hangingPunct="0">
              <a:spcBef>
                <a:spcPts val="450"/>
              </a:spcBef>
              <a:spcAft>
                <a:spcPct val="0"/>
              </a:spcAft>
              <a:buClr>
                <a:schemeClr val="accent1"/>
              </a:buClr>
              <a:buSzPct val="76000"/>
              <a:defRPr sz="1900" kern="1200">
                <a:solidFill>
                  <a:schemeClr val="tx1"/>
                </a:solidFill>
                <a:latin typeface="+mn-lt"/>
                <a:ea typeface="+mn-ea"/>
                <a:cs typeface="+mn-cs"/>
              </a:defRPr>
            </a:lvl1pPr>
            <a:lvl2pPr marL="411163" indent="-204788" algn="l" rtl="0" eaLnBrk="0" fontAlgn="base" hangingPunct="0">
              <a:spcBef>
                <a:spcPts val="375"/>
              </a:spcBef>
              <a:spcAft>
                <a:spcPct val="0"/>
              </a:spcAft>
              <a:buClr>
                <a:schemeClr val="accent2"/>
              </a:buClr>
              <a:buSzPct val="76000"/>
              <a:defRPr sz="1700" kern="1200">
                <a:solidFill>
                  <a:schemeClr val="tx2"/>
                </a:solidFill>
                <a:latin typeface="+mn-lt"/>
                <a:ea typeface="+mn-ea"/>
                <a:cs typeface="+mn-cs"/>
              </a:defRPr>
            </a:lvl2pPr>
            <a:lvl3pPr marL="615950" indent="-171450" algn="l" rtl="0" eaLnBrk="0" fontAlgn="base" hangingPunct="0">
              <a:spcBef>
                <a:spcPts val="375"/>
              </a:spcBef>
              <a:spcAft>
                <a:spcPct val="0"/>
              </a:spcAft>
              <a:buClr>
                <a:srgbClr val="BCBCBC"/>
              </a:buClr>
              <a:buSzPct val="76000"/>
              <a:defRPr sz="1500" kern="1200">
                <a:solidFill>
                  <a:schemeClr val="tx1"/>
                </a:solidFill>
                <a:latin typeface="+mn-lt"/>
                <a:ea typeface="+mn-ea"/>
                <a:cs typeface="+mn-cs"/>
              </a:defRPr>
            </a:lvl3pPr>
            <a:lvl4pPr marL="822325" indent="-171450" algn="l" rtl="0" eaLnBrk="0" fontAlgn="base" hangingPunct="0">
              <a:spcBef>
                <a:spcPts val="300"/>
              </a:spcBef>
              <a:spcAft>
                <a:spcPct val="0"/>
              </a:spcAft>
              <a:buClr>
                <a:srgbClr val="8BA2B4"/>
              </a:buClr>
              <a:buSzPct val="70000"/>
              <a:defRPr sz="1300" kern="1200">
                <a:solidFill>
                  <a:schemeClr val="tx1"/>
                </a:solidFill>
                <a:latin typeface="+mn-lt"/>
                <a:ea typeface="+mn-ea"/>
                <a:cs typeface="+mn-cs"/>
              </a:defRPr>
            </a:lvl4pPr>
            <a:lvl5pPr marL="1028700" indent="-171450" algn="l" rtl="0" eaLnBrk="0" fontAlgn="base" hangingPunct="0">
              <a:spcBef>
                <a:spcPts val="225"/>
              </a:spcBef>
              <a:spcAft>
                <a:spcPct val="0"/>
              </a:spcAft>
              <a:buClr>
                <a:schemeClr val="accent2"/>
              </a:buClr>
              <a:buSzPct val="70000"/>
              <a:defRPr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spcBef>
                <a:spcPts val="0"/>
              </a:spcBef>
              <a:buClrTx/>
              <a:buSzPct val="100000"/>
              <a:defRPr/>
            </a:pPr>
            <a:r>
              <a:rPr lang="zh-CN" altLang="en-US" sz="4000">
                <a:latin typeface="Arial" panose="020B0604020202020204" pitchFamily="34" charset="0"/>
                <a:ea typeface="汉仪大宋简" panose="02010609000101010101" pitchFamily="49" charset="-122"/>
                <a:cs typeface="Arial" panose="020B0604020202020204" pitchFamily="34" charset="0"/>
              </a:rPr>
              <a:t>如果这山脉本来有珠穆朗玛峰那么高，那么在</a:t>
            </a:r>
            <a:r>
              <a:rPr lang="zh-CN" altLang="en-US" sz="4000" b="1">
                <a:solidFill>
                  <a:srgbClr val="FF0000"/>
                </a:solidFill>
                <a:latin typeface="Arial" panose="020B0604020202020204" pitchFamily="34" charset="0"/>
                <a:ea typeface="汉仪大宋简" panose="02010609000101010101" pitchFamily="49" charset="-122"/>
                <a:cs typeface="Arial" panose="020B0604020202020204" pitchFamily="34" charset="0"/>
              </a:rPr>
              <a:t>4千</a:t>
            </a:r>
            <a:r>
              <a:rPr lang="en-US" altLang="zh-CN" sz="4000" b="1">
                <a:solidFill>
                  <a:srgbClr val="FF0000"/>
                </a:solidFill>
                <a:latin typeface="Arial" panose="020B0604020202020204" pitchFamily="34" charset="0"/>
                <a:ea typeface="汉仪大宋简" panose="02010609000101010101" pitchFamily="49" charset="-122"/>
                <a:cs typeface="Arial" panose="020B0604020202020204" pitchFamily="34" charset="0"/>
              </a:rPr>
              <a:t>5</a:t>
            </a:r>
            <a:r>
              <a:rPr lang="zh-CN" altLang="en-US" sz="4000" b="1">
                <a:solidFill>
                  <a:srgbClr val="FF0000"/>
                </a:solidFill>
                <a:latin typeface="Arial" panose="020B0604020202020204" pitchFamily="34" charset="0"/>
                <a:ea typeface="汉仪大宋简" panose="02010609000101010101" pitchFamily="49" charset="-122"/>
                <a:cs typeface="Arial" panose="020B0604020202020204" pitchFamily="34" charset="0"/>
              </a:rPr>
              <a:t>百万年</a:t>
            </a:r>
            <a:r>
              <a:rPr lang="zh-CN" altLang="en-US" sz="4000">
                <a:latin typeface="Arial" panose="020B0604020202020204" pitchFamily="34" charset="0"/>
                <a:ea typeface="汉仪大宋简" panose="02010609000101010101" pitchFamily="49" charset="-122"/>
                <a:cs typeface="Arial" panose="020B0604020202020204" pitchFamily="34" charset="0"/>
              </a:rPr>
              <a:t>间就已经冲蚀掉了。</a:t>
            </a:r>
            <a:endParaRPr lang="zh-CN" altLang="en-US" sz="40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4.xml><?xml version="1.0" encoding="utf-8"?>
<a:theme xmlns:a="http://schemas.openxmlformats.org/drawingml/2006/main" name="2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7261</Words>
  <Application>Microsoft Office PowerPoint</Application>
  <PresentationFormat>宽屏</PresentationFormat>
  <Paragraphs>641</Paragraphs>
  <Slides>50</Slides>
  <Notes>49</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50</vt:i4>
      </vt:variant>
    </vt:vector>
  </HeadingPairs>
  <TitlesOfParts>
    <vt:vector size="68" baseType="lpstr">
      <vt:lpstr>等线</vt:lpstr>
      <vt:lpstr>汉仪大宋简</vt:lpstr>
      <vt:lpstr>黑体</vt:lpstr>
      <vt:lpstr>华文中宋</vt:lpstr>
      <vt:lpstr>宋体</vt:lpstr>
      <vt:lpstr>微软雅黑</vt:lpstr>
      <vt:lpstr>Arial</vt:lpstr>
      <vt:lpstr>Calibri</vt:lpstr>
      <vt:lpstr>Calibri Light</vt:lpstr>
      <vt:lpstr>Franklin Gothic Book</vt:lpstr>
      <vt:lpstr>Franklin Gothic Medium</vt:lpstr>
      <vt:lpstr>Times New Roman</vt:lpstr>
      <vt:lpstr>Wingdings 2</vt:lpstr>
      <vt:lpstr>Wingdings 3</vt:lpstr>
      <vt:lpstr>Title above text on slide</vt:lpstr>
      <vt:lpstr>1_Office 主题</vt:lpstr>
      <vt:lpstr>1_Title above text on slide</vt:lpstr>
      <vt:lpstr>2_Title above text on slide</vt:lpstr>
      <vt:lpstr>PowerPoint 演示文稿</vt:lpstr>
      <vt:lpstr>年老地球 VS 年轻地球</vt:lpstr>
      <vt:lpstr>圣经对地球年龄的教导</vt:lpstr>
      <vt:lpstr>圣经对地球年龄的教导</vt:lpstr>
      <vt:lpstr>圣经对地球年龄的教导</vt:lpstr>
      <vt:lpstr>族长的年龄</vt:lpstr>
      <vt:lpstr>族长的年龄</vt:lpstr>
      <vt:lpstr>有很多测定地球年龄的方法</vt:lpstr>
      <vt:lpstr>侵蚀太快：阿巴拉契亚山脉</vt:lpstr>
      <vt:lpstr>侵蚀太快：阿巴拉契亚山脉</vt:lpstr>
      <vt:lpstr>侵蚀作用会除掉岩层、化石</vt:lpstr>
      <vt:lpstr>地球的磁场</vt:lpstr>
      <vt:lpstr>地球的磁场</vt:lpstr>
      <vt:lpstr>地球的磁场不断减少</vt:lpstr>
      <vt:lpstr>结论</vt:lpstr>
      <vt:lpstr>冲到海洋中的盐：太少</vt:lpstr>
      <vt:lpstr>输入海洋的盐：太少</vt:lpstr>
      <vt:lpstr>附：海洋中钠的出入过程(1010公斤每年)</vt:lpstr>
      <vt:lpstr>生物衰减计时器：恐龙的软组织</vt:lpstr>
      <vt:lpstr>霸王龙骨中的软组织</vt:lpstr>
      <vt:lpstr>恐龙骨头中的红细胞！</vt:lpstr>
      <vt:lpstr>恐龙化石中的组织</vt:lpstr>
      <vt:lpstr>生物衰减计时器：恐龙的软组织</vt:lpstr>
      <vt:lpstr>霸王龙骨细胞有DNA</vt:lpstr>
      <vt:lpstr>DNA 能存留多久？</vt:lpstr>
      <vt:lpstr>生物衰减计时器：蝾螈</vt:lpstr>
      <vt:lpstr>恐龙化石软组织发现事件</vt:lpstr>
      <vt:lpstr>生物衰减计时器</vt:lpstr>
      <vt:lpstr>基因退化论</vt:lpstr>
      <vt:lpstr>基因熵：突变正在毁灭我们的基因组</vt:lpstr>
      <vt:lpstr>基因熵：突变正在毁灭我们的基因组</vt:lpstr>
      <vt:lpstr>基因熵：突变正在毁灭我们的基因组</vt:lpstr>
      <vt:lpstr>基因熵：在基因组里积累的突变</vt:lpstr>
      <vt:lpstr>基因熵：破坏DNA，破坏结构的功能</vt:lpstr>
      <vt:lpstr>基因熵：不断积累的突变会减少寿命</vt:lpstr>
      <vt:lpstr>该隐的妻子从何而来？</vt:lpstr>
      <vt:lpstr>近亲婚姻的定义改变</vt:lpstr>
      <vt:lpstr>近亲婚姻的定义改变</vt:lpstr>
      <vt:lpstr>基因熵：突变正在毁灭我们的基因组</vt:lpstr>
      <vt:lpstr>突变增加，寿命减少</vt:lpstr>
      <vt:lpstr>基因熵：不断积累的突变表示地球是年轻的</vt:lpstr>
      <vt:lpstr>煤炭和石油的形成</vt:lpstr>
      <vt:lpstr>煤和石油形成的假说</vt:lpstr>
      <vt:lpstr>煤可以快速形成</vt:lpstr>
      <vt:lpstr>煤可以快速形成</vt:lpstr>
      <vt:lpstr>石油可以快速形成</vt:lpstr>
      <vt:lpstr>石油可以快速形成</vt:lpstr>
      <vt:lpstr>PowerPoint 演示文稿</vt:lpstr>
      <vt:lpstr>大多数的测年法支持年轻地球论</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dc:creator>
  <cp:lastModifiedBy>Issac.vc Adams</cp:lastModifiedBy>
  <cp:revision>43</cp:revision>
  <dcterms:created xsi:type="dcterms:W3CDTF">2020-05-15T13:41:48Z</dcterms:created>
  <dcterms:modified xsi:type="dcterms:W3CDTF">2020-08-27T07:04:26Z</dcterms:modified>
</cp:coreProperties>
</file>