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70" r:id="rId1"/>
    <p:sldMasterId id="2147483790" r:id="rId2"/>
    <p:sldMasterId id="2147483815" r:id="rId3"/>
    <p:sldMasterId id="2147483822" r:id="rId4"/>
  </p:sldMasterIdLst>
  <p:notesMasterIdLst>
    <p:notesMasterId r:id="rId63"/>
  </p:notesMasterIdLst>
  <p:handoutMasterIdLst>
    <p:handoutMasterId r:id="rId64"/>
  </p:handoutMasterIdLst>
  <p:sldIdLst>
    <p:sldId id="413" r:id="rId5"/>
    <p:sldId id="375" r:id="rId6"/>
    <p:sldId id="376" r:id="rId7"/>
    <p:sldId id="377" r:id="rId8"/>
    <p:sldId id="378" r:id="rId9"/>
    <p:sldId id="379" r:id="rId10"/>
    <p:sldId id="415" r:id="rId11"/>
    <p:sldId id="380" r:id="rId12"/>
    <p:sldId id="381" r:id="rId13"/>
    <p:sldId id="456" r:id="rId14"/>
    <p:sldId id="383" r:id="rId15"/>
    <p:sldId id="414" r:id="rId16"/>
    <p:sldId id="386" r:id="rId17"/>
    <p:sldId id="387" r:id="rId18"/>
    <p:sldId id="388" r:id="rId19"/>
    <p:sldId id="389" r:id="rId20"/>
    <p:sldId id="390" r:id="rId21"/>
    <p:sldId id="391" r:id="rId22"/>
    <p:sldId id="458" r:id="rId23"/>
    <p:sldId id="395" r:id="rId24"/>
    <p:sldId id="394" r:id="rId25"/>
    <p:sldId id="396" r:id="rId26"/>
    <p:sldId id="392" r:id="rId27"/>
    <p:sldId id="393" r:id="rId28"/>
    <p:sldId id="397" r:id="rId29"/>
    <p:sldId id="398" r:id="rId30"/>
    <p:sldId id="399" r:id="rId31"/>
    <p:sldId id="400" r:id="rId32"/>
    <p:sldId id="401" r:id="rId33"/>
    <p:sldId id="402" r:id="rId34"/>
    <p:sldId id="403" r:id="rId35"/>
    <p:sldId id="404" r:id="rId36"/>
    <p:sldId id="405" r:id="rId37"/>
    <p:sldId id="406" r:id="rId38"/>
    <p:sldId id="407" r:id="rId39"/>
    <p:sldId id="433" r:id="rId40"/>
    <p:sldId id="408" r:id="rId41"/>
    <p:sldId id="410" r:id="rId42"/>
    <p:sldId id="411" r:id="rId43"/>
    <p:sldId id="457" r:id="rId44"/>
    <p:sldId id="340" r:id="rId45"/>
    <p:sldId id="303" r:id="rId46"/>
    <p:sldId id="347" r:id="rId47"/>
    <p:sldId id="341" r:id="rId48"/>
    <p:sldId id="351" r:id="rId49"/>
    <p:sldId id="354" r:id="rId50"/>
    <p:sldId id="355" r:id="rId51"/>
    <p:sldId id="412" r:id="rId52"/>
    <p:sldId id="356" r:id="rId53"/>
    <p:sldId id="345" r:id="rId54"/>
    <p:sldId id="434" r:id="rId55"/>
    <p:sldId id="455" r:id="rId56"/>
    <p:sldId id="454" r:id="rId57"/>
    <p:sldId id="453" r:id="rId58"/>
    <p:sldId id="463" r:id="rId59"/>
    <p:sldId id="464" r:id="rId60"/>
    <p:sldId id="465" r:id="rId61"/>
    <p:sldId id="466" r:id="rId62"/>
  </p:sldIdLst>
  <p:sldSz cx="9144000" cy="6858000" type="screen4x3"/>
  <p:notesSz cx="6858000" cy="9144000"/>
  <p:kinsoku lang="zh-CN" invalStChars="" invalEndChars=""/>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2EBFA"/>
    <a:srgbClr val="000A34"/>
    <a:srgbClr val="002954"/>
    <a:srgbClr val="024B88"/>
    <a:srgbClr val="098AFF"/>
    <a:srgbClr val="024C89"/>
    <a:srgbClr val="025AA2"/>
    <a:srgbClr val="42C1EF"/>
    <a:srgbClr val="6AB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5" autoAdjust="0"/>
    <p:restoredTop sz="53631" autoAdjust="0"/>
  </p:normalViewPr>
  <p:slideViewPr>
    <p:cSldViewPr>
      <p:cViewPr varScale="1">
        <p:scale>
          <a:sx n="38" d="100"/>
          <a:sy n="38" d="100"/>
        </p:scale>
        <p:origin x="250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440"/>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4C02A4-F9DC-423F-AB5A-57D8F9C6A61D}" type="datetimeFigureOut">
              <a:rPr lang="en-US" smtClean="0"/>
              <a:pPr/>
              <a:t>8/24/2020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97A909-C4ED-45D2-A575-1AE61DFB335C}" type="slidenum">
              <a:rPr lang="en-US" smtClean="0"/>
              <a:pPr/>
              <a:t>‹#›</a:t>
            </a:fld>
            <a:endParaRPr lang="en-US" dirty="0"/>
          </a:p>
        </p:txBody>
      </p:sp>
    </p:spTree>
    <p:extLst>
      <p:ext uri="{BB962C8B-B14F-4D97-AF65-F5344CB8AC3E}">
        <p14:creationId xmlns:p14="http://schemas.microsoft.com/office/powerpoint/2010/main" val="907610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2020/8/24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378759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a:t>
            </a:fld>
            <a:endParaRPr lang="zh-CN" altLang="en-US"/>
          </a:p>
        </p:txBody>
      </p:sp>
    </p:spTree>
    <p:extLst>
      <p:ext uri="{BB962C8B-B14F-4D97-AF65-F5344CB8AC3E}">
        <p14:creationId xmlns:p14="http://schemas.microsoft.com/office/powerpoint/2010/main" val="165101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zh-CN" altLang="en-US" dirty="0"/>
              <a:t>但是，实际情况是</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所有天文学能够肯定的事实都符合圣经教导的年轻地球创造论。天文学家和宇宙学家找不出一个能合理解释宇宙、星系、行星、恒星、月亮、彗星的理论</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他们的解释都不能在自己的理论框架中成立！</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10</a:t>
            </a:fld>
            <a:endParaRPr lang="zh-CN" altLang="en-US"/>
          </a:p>
        </p:txBody>
      </p:sp>
    </p:spTree>
    <p:extLst>
      <p:ext uri="{BB962C8B-B14F-4D97-AF65-F5344CB8AC3E}">
        <p14:creationId xmlns:p14="http://schemas.microsoft.com/office/powerpoint/2010/main" val="195187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r>
              <a:rPr lang="zh-CN" altLang="en-US" dirty="0"/>
              <a:t>而且，你特别需要知道的，是</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在一个年轻的地球上能看到遥远的星光，这其实不是一个问题。大爆炸理论的标准版本有很多问题，不可能是正确的</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11</a:t>
            </a:fld>
            <a:endParaRPr lang="zh-CN" altLang="en-US"/>
          </a:p>
        </p:txBody>
      </p:sp>
    </p:spTree>
    <p:extLst>
      <p:ext uri="{BB962C8B-B14F-4D97-AF65-F5344CB8AC3E}">
        <p14:creationId xmlns:p14="http://schemas.microsoft.com/office/powerpoint/2010/main" val="122870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b="1" dirty="0"/>
              <a:t>创造的顺序不一样。</a:t>
            </a:r>
            <a:endParaRPr lang="en-US" altLang="zh-CN" b="1" dirty="0"/>
          </a:p>
          <a:p>
            <a:endParaRPr lang="en-US" b="1" dirty="0"/>
          </a:p>
          <a:p>
            <a:r>
              <a:rPr lang="zh-CN" altLang="en-US" b="1" dirty="0"/>
              <a:t>宇宙大爆炸认为宇宙开始于</a:t>
            </a:r>
            <a:r>
              <a:rPr lang="en-US" altLang="zh-CN" b="1" dirty="0"/>
              <a:t>150</a:t>
            </a:r>
            <a:r>
              <a:rPr lang="zh-CN" altLang="en-US" b="1" dirty="0"/>
              <a:t>亿年前的大爆炸，然后慢慢形成星体。</a:t>
            </a:r>
            <a:endParaRPr lang="en-US" altLang="zh-CN" b="1" dirty="0"/>
          </a:p>
          <a:p>
            <a:endParaRPr lang="en-US" b="1" dirty="0"/>
          </a:p>
          <a:p>
            <a:r>
              <a:rPr lang="zh-CN" altLang="en-US" b="1" dirty="0"/>
              <a:t>而圣经认为先有地球，然后才有众星。</a:t>
            </a:r>
            <a:endParaRPr lang="en-US" b="1"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12</a:t>
            </a:fld>
            <a:endParaRPr lang="zh-CN" altLang="en-US"/>
          </a:p>
        </p:txBody>
      </p:sp>
    </p:spTree>
    <p:extLst>
      <p:ext uri="{BB962C8B-B14F-4D97-AF65-F5344CB8AC3E}">
        <p14:creationId xmlns:p14="http://schemas.microsoft.com/office/powerpoint/2010/main" val="46315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问题是：</a:t>
            </a:r>
            <a:r>
              <a:rPr lang="zh-CN" altLang="en-US" sz="1200" dirty="0">
                <a:latin typeface="Arial" panose="020B0604020202020204" pitchFamily="34" charset="0"/>
                <a:ea typeface="汉仪大宋简" panose="02010609000101010101" pitchFamily="49" charset="-122"/>
                <a:cs typeface="Arial" panose="020B0604020202020204" pitchFamily="34" charset="0"/>
              </a:rPr>
              <a:t>如果地球很年轻（约</a:t>
            </a:r>
            <a:r>
              <a:rPr lang="en-US" altLang="zh-CN" sz="1200" dirty="0">
                <a:latin typeface="Arial" panose="020B0604020202020204" pitchFamily="34" charset="0"/>
                <a:ea typeface="汉仪大宋简" panose="02010609000101010101" pitchFamily="49" charset="-122"/>
                <a:cs typeface="Arial" panose="020B0604020202020204" pitchFamily="34" charset="0"/>
              </a:rPr>
              <a:t>6000-10000</a:t>
            </a:r>
            <a:r>
              <a:rPr lang="zh-CN" altLang="en-US" sz="1200" dirty="0">
                <a:latin typeface="Arial" panose="020B0604020202020204" pitchFamily="34" charset="0"/>
                <a:ea typeface="汉仪大宋简" panose="02010609000101010101" pitchFamily="49" charset="-122"/>
                <a:cs typeface="Arial" panose="020B0604020202020204" pitchFamily="34" charset="0"/>
              </a:rPr>
              <a:t>年），我们怎么会看到遥远的星光？</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据称，我们能看到多少亿光年以外的星光，它是怎么在一万年中传播到地球的？</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13</a:t>
            </a:fld>
            <a:endParaRPr lang="zh-CN" altLang="en-US"/>
          </a:p>
        </p:txBody>
      </p:sp>
    </p:spTree>
    <p:extLst>
      <p:ext uri="{BB962C8B-B14F-4D97-AF65-F5344CB8AC3E}">
        <p14:creationId xmlns:p14="http://schemas.microsoft.com/office/powerpoint/2010/main" val="1133128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AF57CB3-08EA-41AC-9805-70A9483B3D45}" type="slidenum">
              <a:rPr lang="en-US" altLang="zh-HK"/>
              <a:pPr/>
              <a:t>14</a:t>
            </a:fld>
            <a:endParaRPr lang="en-US" altLang="zh-HK"/>
          </a:p>
        </p:txBody>
      </p:sp>
      <p:sp>
        <p:nvSpPr>
          <p:cNvPr id="102403" name="Rectangle 2"/>
          <p:cNvSpPr>
            <a:spLocks noGrp="1" noRot="1" noChangeAspect="1" noChangeArrowheads="1" noTextEdit="1"/>
          </p:cNvSpPr>
          <p:nvPr>
            <p:ph type="sldImg"/>
          </p:nvPr>
        </p:nvSpPr>
        <p:spPr>
          <a:xfrm>
            <a:off x="1143000" y="685800"/>
            <a:ext cx="4572000" cy="3429000"/>
          </a:xfrm>
          <a:ln/>
        </p:spPr>
      </p:sp>
      <p:sp>
        <p:nvSpPr>
          <p:cNvPr id="102404"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大麦哲伦星云中的</a:t>
            </a:r>
            <a:r>
              <a:rPr lang="en-US" altLang="zh-CN" sz="1200" dirty="0"/>
              <a:t>1987A</a:t>
            </a:r>
            <a:r>
              <a:rPr lang="zh-CN" altLang="en-US" sz="1200" dirty="0"/>
              <a:t>超新星距离我们</a:t>
            </a:r>
            <a:r>
              <a:rPr lang="zh-CN" altLang="en-US" sz="1200" dirty="0">
                <a:solidFill>
                  <a:srgbClr val="0000FF"/>
                </a:solidFill>
              </a:rPr>
              <a:t>在</a:t>
            </a:r>
            <a:r>
              <a:rPr lang="en-US" altLang="zh-CN" sz="1200" dirty="0">
                <a:solidFill>
                  <a:srgbClr val="0000FF"/>
                </a:solidFill>
              </a:rPr>
              <a:t>170000</a:t>
            </a:r>
            <a:r>
              <a:rPr lang="zh-CN" altLang="en-US" sz="1200" dirty="0">
                <a:solidFill>
                  <a:srgbClr val="0000FF"/>
                </a:solidFill>
              </a:rPr>
              <a:t>光年</a:t>
            </a:r>
            <a:endParaRPr lang="en-AU" altLang="zh-HK" i="1" dirty="0">
              <a:latin typeface="Arial" pitchFamily="34" charset="0"/>
            </a:endParaRPr>
          </a:p>
        </p:txBody>
      </p:sp>
    </p:spTree>
    <p:extLst>
      <p:ext uri="{BB962C8B-B14F-4D97-AF65-F5344CB8AC3E}">
        <p14:creationId xmlns:p14="http://schemas.microsoft.com/office/powerpoint/2010/main" val="290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仙女座星系</a:t>
            </a:r>
            <a:r>
              <a:rPr lang="en-US" altLang="zh-CN" dirty="0"/>
              <a:t>(M31)</a:t>
            </a:r>
            <a:r>
              <a:rPr lang="zh-CN" altLang="en-US" dirty="0"/>
              <a:t>距地球</a:t>
            </a:r>
            <a:r>
              <a:rPr lang="en-US" altLang="zh-CN" dirty="0">
                <a:solidFill>
                  <a:srgbClr val="0000FF"/>
                </a:solidFill>
              </a:rPr>
              <a:t>250</a:t>
            </a:r>
            <a:r>
              <a:rPr lang="zh-CN" altLang="en-US" dirty="0">
                <a:solidFill>
                  <a:srgbClr val="0000FF"/>
                </a:solidFill>
              </a:rPr>
              <a:t>万光年，非常遥远的距离。</a:t>
            </a:r>
            <a:endParaRPr lang="en-US" b="1"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15</a:t>
            </a:fld>
            <a:endParaRPr lang="zh-CN" altLang="en-US"/>
          </a:p>
        </p:txBody>
      </p:sp>
    </p:spTree>
    <p:extLst>
      <p:ext uri="{BB962C8B-B14F-4D97-AF65-F5344CB8AC3E}">
        <p14:creationId xmlns:p14="http://schemas.microsoft.com/office/powerpoint/2010/main" val="781455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3F5B8CF-F397-4549-8C71-243D87E39BA0}" type="slidenum">
              <a:rPr lang="en-US" altLang="zh-HK"/>
              <a:pPr/>
              <a:t>16</a:t>
            </a:fld>
            <a:endParaRPr lang="en-US" altLang="zh-HK"/>
          </a:p>
        </p:txBody>
      </p:sp>
      <p:sp>
        <p:nvSpPr>
          <p:cNvPr id="103427" name="Rectangle 2"/>
          <p:cNvSpPr>
            <a:spLocks noGrp="1" noRot="1" noChangeAspect="1" noChangeArrowheads="1" noTextEdit="1"/>
          </p:cNvSpPr>
          <p:nvPr>
            <p:ph type="sldImg"/>
          </p:nvPr>
        </p:nvSpPr>
        <p:spPr>
          <a:xfrm>
            <a:off x="1143000" y="685800"/>
            <a:ext cx="4572000" cy="3429000"/>
          </a:xfrm>
          <a:ln/>
        </p:spPr>
      </p:sp>
      <p:sp>
        <p:nvSpPr>
          <p:cNvPr id="10342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itchFamily="34" charset="0"/>
              </a:rPr>
              <a:t>为什么</a:t>
            </a:r>
            <a:r>
              <a:rPr lang="zh-CN" altLang="en-US" dirty="0"/>
              <a:t>在年轻的地球上看到这些遥远的星光呢？</a:t>
            </a:r>
            <a:endParaRPr lang="en-US" altLang="zh-HK" dirty="0">
              <a:latin typeface="Arial" pitchFamily="34" charset="0"/>
            </a:endParaRPr>
          </a:p>
        </p:txBody>
      </p:sp>
    </p:spTree>
    <p:extLst>
      <p:ext uri="{BB962C8B-B14F-4D97-AF65-F5344CB8AC3E}">
        <p14:creationId xmlns:p14="http://schemas.microsoft.com/office/powerpoint/2010/main" val="1935277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7500" lnSpcReduction="20000"/>
          </a:bodyPr>
          <a:lstStyle/>
          <a:p>
            <a:pPr indent="0">
              <a:buNone/>
            </a:pPr>
            <a:r>
              <a:rPr lang="zh-CN" altLang="en-US" dirty="0"/>
              <a:t>之前，科学家也对星光传播时间提出了解决方法。</a:t>
            </a:r>
            <a:endParaRPr lang="en-US" altLang="zh-CN" dirty="0"/>
          </a:p>
          <a:p>
            <a:pPr indent="0">
              <a:buNone/>
            </a:pPr>
            <a:endParaRPr lang="en-US" dirty="0"/>
          </a:p>
          <a:p>
            <a:pPr marL="0" indent="0"/>
            <a:r>
              <a:rPr lang="en-US" altLang="zh-CN" sz="3600" dirty="0">
                <a:latin typeface="Arial" panose="020B0604020202020204" pitchFamily="34" charset="0"/>
                <a:ea typeface="汉仪大宋简" panose="02010609000101010101" pitchFamily="49" charset="-122"/>
                <a:cs typeface="Arial" panose="020B0604020202020204" pitchFamily="34" charset="0"/>
              </a:rPr>
              <a:t>1</a:t>
            </a:r>
            <a:r>
              <a:rPr lang="zh-CN" altLang="en-US" sz="3600" dirty="0">
                <a:latin typeface="Arial" panose="020B0604020202020204" pitchFamily="34" charset="0"/>
                <a:ea typeface="汉仪大宋简" panose="02010609000101010101" pitchFamily="49" charset="-122"/>
                <a:cs typeface="Arial" panose="020B0604020202020204" pitchFamily="34" charset="0"/>
              </a:rPr>
              <a:t>、星星并没有那么遥远</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a:p>
            <a:pPr marL="720000" lvl="1" indent="-360000">
              <a:buClrTx/>
              <a:buSzPct val="100000"/>
              <a:buFont typeface="Arial" panose="020B0604020202020204" pitchFamily="34" charset="0"/>
              <a:buChar cha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但是有比较有力的证据表明它们很遥远</a:t>
            </a: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720000" lvl="1" indent="-360000">
              <a:buClrTx/>
              <a:buSzPct val="100000"/>
              <a:buFont typeface="Arial" panose="020B0604020202020204" pitchFamily="34" charset="0"/>
              <a:buChar char="•"/>
            </a:pP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720000" lvl="1" indent="-360000">
              <a:buClrTx/>
              <a:buSzPct val="100000"/>
              <a:buFont typeface="Arial" panose="020B0604020202020204" pitchFamily="34" charset="0"/>
              <a:buChar char="•"/>
            </a:pP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0" indent="0"/>
            <a:r>
              <a:rPr lang="en-US" altLang="zh-CN" sz="3600" dirty="0">
                <a:latin typeface="Arial" panose="020B0604020202020204" pitchFamily="34" charset="0"/>
                <a:ea typeface="汉仪大宋简" panose="02010609000101010101" pitchFamily="49" charset="-122"/>
                <a:cs typeface="Arial" panose="020B0604020202020204" pitchFamily="34" charset="0"/>
              </a:rPr>
              <a:t>2</a:t>
            </a:r>
            <a:r>
              <a:rPr lang="zh-CN" altLang="en-US" sz="3600" dirty="0">
                <a:latin typeface="Arial" panose="020B0604020202020204" pitchFamily="34" charset="0"/>
                <a:ea typeface="汉仪大宋简" panose="02010609000101010101" pitchFamily="49" charset="-122"/>
                <a:cs typeface="Arial" panose="020B0604020202020204" pitchFamily="34" charset="0"/>
              </a:rPr>
              <a:t>、上帝一开始就创造了已经传来地球的光</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a:p>
            <a:pPr marL="720000" lvl="1" indent="-360000">
              <a:buClrTx/>
              <a:buSzPct val="100000"/>
              <a:buFont typeface="Arial" panose="020B0604020202020204" pitchFamily="34" charset="0"/>
              <a:buChar cha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可以理解的：成熟的创造中，树上都已经结了果子，亚当和夏娃也是成年，有头发。但是，很多人并不认同。</a:t>
            </a: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indent="0">
              <a:buNone/>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17</a:t>
            </a:fld>
            <a:endParaRPr lang="zh-CN" altLang="en-US"/>
          </a:p>
        </p:txBody>
      </p:sp>
    </p:spTree>
    <p:extLst>
      <p:ext uri="{BB962C8B-B14F-4D97-AF65-F5344CB8AC3E}">
        <p14:creationId xmlns:p14="http://schemas.microsoft.com/office/powerpoint/2010/main" val="393327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indent="0">
              <a:buClr>
                <a:schemeClr val="tx1"/>
              </a:buClr>
              <a:buSzPct val="100000"/>
            </a:pPr>
            <a:r>
              <a:rPr lang="en-US" altLang="zh-CN" sz="3600" dirty="0">
                <a:latin typeface="Arial" panose="020B0604020202020204" pitchFamily="34" charset="0"/>
                <a:ea typeface="汉仪大宋简" panose="02010609000101010101" pitchFamily="49" charset="-122"/>
                <a:cs typeface="Arial" panose="020B0604020202020204" pitchFamily="34" charset="0"/>
              </a:rPr>
              <a:t>3</a:t>
            </a:r>
            <a:r>
              <a:rPr lang="zh-CN" altLang="en-US" sz="3600" dirty="0">
                <a:latin typeface="Arial" panose="020B0604020202020204" pitchFamily="34" charset="0"/>
                <a:ea typeface="汉仪大宋简" panose="02010609000101010101" pitchFamily="49" charset="-122"/>
                <a:cs typeface="Arial" panose="020B0604020202020204" pitchFamily="34" charset="0"/>
              </a:rPr>
              <a:t>、在过去，光速比现在更快？</a:t>
            </a: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理论上是可能的，但是没有有力证据支持光速在过去发生变化。</a:t>
            </a: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845820" indent="-571500">
              <a:lnSpc>
                <a:spcPts val="2000"/>
              </a:lnSpc>
              <a:buClr>
                <a:schemeClr val="tx1"/>
              </a:buClr>
              <a:buSzPct val="100000"/>
              <a:buFont typeface="Arial" panose="020B0604020202020204" pitchFamily="34" charset="0"/>
              <a:buChar cha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indent="0">
              <a:buClr>
                <a:schemeClr val="tx1"/>
              </a:buClr>
              <a:buSzPct val="100000"/>
            </a:pPr>
            <a:r>
              <a:rPr lang="en-US" altLang="zh-CN" sz="3600" dirty="0">
                <a:latin typeface="Arial" panose="020B0604020202020204" pitchFamily="34" charset="0"/>
                <a:ea typeface="汉仪大宋简" panose="02010609000101010101" pitchFamily="49" charset="-122"/>
                <a:cs typeface="Arial" panose="020B0604020202020204" pitchFamily="34" charset="0"/>
              </a:rPr>
              <a:t>4</a:t>
            </a:r>
            <a:r>
              <a:rPr lang="zh-CN" altLang="en-US" sz="3600" dirty="0">
                <a:latin typeface="Arial" panose="020B0604020202020204" pitchFamily="34" charset="0"/>
                <a:ea typeface="汉仪大宋简" panose="02010609000101010101" pitchFamily="49" charset="-122"/>
                <a:cs typeface="Arial" panose="020B0604020202020204" pitchFamily="34" charset="0"/>
              </a:rPr>
              <a:t>、创造完成之后，或堕落之后发生了断裂性的变化；不能按照时间回溯当初的情况。</a:t>
            </a: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合理，但是没有证据证实这点！</a:t>
            </a: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endParaRPr lang="en-US" dirty="0">
              <a:solidFill>
                <a:prstClr val="black"/>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18</a:t>
            </a:fld>
            <a:endParaRPr lang="zh-CN" altLang="en-US"/>
          </a:p>
        </p:txBody>
      </p:sp>
    </p:spTree>
    <p:extLst>
      <p:ext uri="{BB962C8B-B14F-4D97-AF65-F5344CB8AC3E}">
        <p14:creationId xmlns:p14="http://schemas.microsoft.com/office/powerpoint/2010/main" val="74205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从爱因斯坦广义相对论的角度，对星光传播时间问题给出一个更好的答案。</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19</a:t>
            </a:fld>
            <a:endParaRPr lang="zh-CN" altLang="en-US"/>
          </a:p>
        </p:txBody>
      </p:sp>
    </p:spTree>
    <p:extLst>
      <p:ext uri="{BB962C8B-B14F-4D97-AF65-F5344CB8AC3E}">
        <p14:creationId xmlns:p14="http://schemas.microsoft.com/office/powerpoint/2010/main" val="294490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圣经里面有不少歌颂宇宙的经文：</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诸天述说神的荣耀；穹苍传扬他的手段。</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a:t>
            </a:fld>
            <a:endParaRPr lang="zh-CN" altLang="en-US"/>
          </a:p>
        </p:txBody>
      </p:sp>
    </p:spTree>
    <p:extLst>
      <p:ext uri="{BB962C8B-B14F-4D97-AF65-F5344CB8AC3E}">
        <p14:creationId xmlns:p14="http://schemas.microsoft.com/office/powerpoint/2010/main" val="804847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None/>
            </a:pPr>
            <a:r>
              <a:rPr lang="zh-CN" altLang="en-US" dirty="0"/>
              <a:t>我们经常会遇到多普勒效应。</a:t>
            </a:r>
            <a:endParaRPr lang="en-US" altLang="zh-CN" dirty="0"/>
          </a:p>
          <a:p>
            <a:pPr>
              <a:buNone/>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声音的尖度会随着它们离你远去而下降。想象一列鸣笛驶过的火车。</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红移现象的光类似于多普勒效应。</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20</a:t>
            </a:fld>
            <a:endParaRPr lang="zh-CN" altLang="en-US"/>
          </a:p>
        </p:txBody>
      </p:sp>
    </p:spTree>
    <p:extLst>
      <p:ext uri="{BB962C8B-B14F-4D97-AF65-F5344CB8AC3E}">
        <p14:creationId xmlns:p14="http://schemas.microsoft.com/office/powerpoint/2010/main" val="1372509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光线通过三棱镜可以被分开不同颜色的光。通过光谱，我们可以看到，遥远的星光向红端偏移。</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遥远星星的光会发生“红移”现象。这意味着它们正在离我们远去。星光的红移现象是宇宙“大爆炸”膨胀说的基础</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21</a:t>
            </a:fld>
            <a:endParaRPr lang="zh-CN" altLang="en-US"/>
          </a:p>
        </p:txBody>
      </p:sp>
    </p:spTree>
    <p:extLst>
      <p:ext uri="{BB962C8B-B14F-4D97-AF65-F5344CB8AC3E}">
        <p14:creationId xmlns:p14="http://schemas.microsoft.com/office/powerpoint/2010/main" val="1125590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a:r>
              <a:rPr lang="zh-CN" altLang="en-US" dirty="0"/>
              <a:t>其实宇宙在膨胀，为什么这么说，</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根据简单的观察，我们可以得出结论，宇宙正在向我们的四周膨胀。</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a:lnSpc>
                <a:spcPts val="1500"/>
              </a:lnSpc>
            </a:pPr>
            <a:endParaRPr lang="zh-CN" altLang="en-US" sz="1200" dirty="0">
              <a:latin typeface="汉仪大宋简" panose="02010609000101010101" pitchFamily="49" charset="-122"/>
              <a:ea typeface="汉仪大宋简" panose="02010609000101010101" pitchFamily="49" charset="-122"/>
              <a:cs typeface="Arial" panose="020B0604020202020204" pitchFamily="34" charset="0"/>
            </a:endParaRPr>
          </a:p>
          <a:p>
            <a:pPr marL="0"/>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如果是这样，我们尝试反过来理解，开始的时候，是不是所有物质都聚集在我们周围？</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22</a:t>
            </a:fld>
            <a:endParaRPr lang="zh-CN" altLang="en-US"/>
          </a:p>
        </p:txBody>
      </p:sp>
    </p:spTree>
    <p:extLst>
      <p:ext uri="{BB962C8B-B14F-4D97-AF65-F5344CB8AC3E}">
        <p14:creationId xmlns:p14="http://schemas.microsoft.com/office/powerpoint/2010/main" val="1790827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爱因斯坦广义相对论告诉我们：</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zh-CN" altLang="en-US" sz="1200" dirty="0">
                <a:latin typeface="Arial" panose="020B0604020202020204" pitchFamily="34" charset="0"/>
                <a:ea typeface="汉仪大宋简" panose="02010609000101010101" pitchFamily="49" charset="-122"/>
                <a:cs typeface="Arial" panose="020B0604020202020204" pitchFamily="34" charset="0"/>
              </a:rPr>
              <a:t>时间过的有多快取决于你经验的引力有多少（或者你距大质量物体有多近）</a:t>
            </a:r>
          </a:p>
          <a:p>
            <a:pPr>
              <a:lnSpc>
                <a:spcPts val="2000"/>
              </a:lnSpc>
            </a:pP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indent="-18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你受到的引力作用越强，你的钟走的就越慢。 </a:t>
            </a:r>
          </a:p>
          <a:p>
            <a:pPr indent="-18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如果你距一个大质量物体很近，跟一个距大质量物体很远的人相比，你的时间就会很慢（你的钟会走得慢，他的钟会走得很快）。</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23</a:t>
            </a:fld>
            <a:endParaRPr lang="zh-CN" altLang="en-US"/>
          </a:p>
        </p:txBody>
      </p:sp>
    </p:spTree>
    <p:extLst>
      <p:ext uri="{BB962C8B-B14F-4D97-AF65-F5344CB8AC3E}">
        <p14:creationId xmlns:p14="http://schemas.microsoft.com/office/powerpoint/2010/main" val="356642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t>好像上面的图所示，</a:t>
            </a:r>
            <a:r>
              <a:rPr lang="zh-CN" altLang="en-US" sz="1200" dirty="0">
                <a:latin typeface="Arial" panose="020B0604020202020204" pitchFamily="34" charset="0"/>
                <a:ea typeface="汉仪大宋简" panose="02010609000101010101" pitchFamily="49" charset="-122"/>
                <a:cs typeface="Arial" panose="020B0604020202020204" pitchFamily="34" charset="0"/>
              </a:rPr>
              <a:t>英国（</a:t>
            </a:r>
            <a:r>
              <a:rPr lang="en-US" altLang="zh-CN" sz="1200" dirty="0">
                <a:latin typeface="Arial" panose="020B0604020202020204" pitchFamily="34" charset="0"/>
                <a:ea typeface="汉仪大宋简" panose="02010609000101010101" pitchFamily="49" charset="-122"/>
                <a:cs typeface="Arial" panose="020B0604020202020204" pitchFamily="34" charset="0"/>
              </a:rPr>
              <a:t>46m</a:t>
            </a:r>
            <a:r>
              <a:rPr lang="zh-CN" altLang="en-US" sz="1200" dirty="0">
                <a:latin typeface="Arial" panose="020B0604020202020204" pitchFamily="34" charset="0"/>
                <a:ea typeface="汉仪大宋简" panose="02010609000101010101" pitchFamily="49" charset="-122"/>
                <a:cs typeface="Arial" panose="020B0604020202020204" pitchFamily="34" charset="0"/>
              </a:rPr>
              <a:t>）格林威治和美国卡罗拉多博得（</a:t>
            </a:r>
            <a:r>
              <a:rPr lang="en-US" altLang="zh-CN" sz="1200" dirty="0">
                <a:latin typeface="Arial" panose="020B0604020202020204" pitchFamily="34" charset="0"/>
                <a:ea typeface="汉仪大宋简" panose="02010609000101010101" pitchFamily="49" charset="-122"/>
                <a:cs typeface="Arial" panose="020B0604020202020204" pitchFamily="34" charset="0"/>
              </a:rPr>
              <a:t>1655m</a:t>
            </a:r>
            <a:r>
              <a:rPr lang="zh-CN" altLang="en-US" sz="1200" dirty="0">
                <a:latin typeface="Arial" panose="020B0604020202020204" pitchFamily="34" charset="0"/>
                <a:ea typeface="汉仪大宋简" panose="02010609000101010101" pitchFamily="49" charset="-122"/>
                <a:cs typeface="Arial" panose="020B0604020202020204" pitchFamily="34" charset="0"/>
              </a:rPr>
              <a:t>）的原子钟速度不一样，每年相差</a:t>
            </a:r>
            <a:r>
              <a:rPr lang="en-US" altLang="zh-CN" sz="1200" dirty="0">
                <a:latin typeface="Arial" panose="020B0604020202020204" pitchFamily="34" charset="0"/>
                <a:ea typeface="汉仪大宋简" panose="02010609000101010101" pitchFamily="49" charset="-122"/>
                <a:cs typeface="Arial" panose="020B0604020202020204" pitchFamily="34" charset="0"/>
              </a:rPr>
              <a:t>5</a:t>
            </a:r>
            <a:r>
              <a:rPr lang="zh-CN" altLang="en-US" sz="1200" dirty="0">
                <a:latin typeface="Arial" panose="020B0604020202020204" pitchFamily="34" charset="0"/>
                <a:ea typeface="汉仪大宋简" panose="02010609000101010101" pitchFamily="49" charset="-122"/>
                <a:cs typeface="Arial" panose="020B0604020202020204" pitchFamily="34" charset="0"/>
              </a:rPr>
              <a:t>微秒。</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i="1" dirty="0">
                <a:latin typeface="Arial" panose="020B0604020202020204" pitchFamily="34" charset="0"/>
                <a:ea typeface="汉仪大宋简" panose="02010609000101010101" pitchFamily="49" charset="-122"/>
                <a:cs typeface="Arial" panose="020B0604020202020204" pitchFamily="34" charset="0"/>
              </a:rPr>
              <a:t>因为山顶的钟受到的引力较小，而地面的钟受到的引力更大，所以地面的钟走得慢些，山顶的钟走得快些。</a:t>
            </a:r>
            <a:endParaRPr lang="en-US" i="1"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24</a:t>
            </a:fld>
            <a:endParaRPr lang="zh-CN" altLang="en-US"/>
          </a:p>
        </p:txBody>
      </p:sp>
    </p:spTree>
    <p:extLst>
      <p:ext uri="{BB962C8B-B14F-4D97-AF65-F5344CB8AC3E}">
        <p14:creationId xmlns:p14="http://schemas.microsoft.com/office/powerpoint/2010/main" val="1632625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a:r>
              <a:rPr lang="zh-CN" altLang="en-US" sz="1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汉弗莱斯博士提出 </a:t>
            </a:r>
            <a:r>
              <a:rPr lang="zh-CN" altLang="en-US" sz="1200" dirty="0">
                <a:solidFill>
                  <a:srgbClr val="FFFF00"/>
                </a:solidFill>
                <a:latin typeface="汉仪大宋简" panose="02010609000101010101" pitchFamily="49" charset="-122"/>
                <a:ea typeface="汉仪大宋简" panose="02010609000101010101" pitchFamily="49" charset="-122"/>
                <a:cs typeface="Arial" panose="020B0604020202020204" pitchFamily="34" charset="0"/>
              </a:rPr>
              <a:t>“白洞”天文理论，认为</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宇宙似乎在向我们四周围膨胀出去，如果你距质量大的很近，时间就会变慢。</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25</a:t>
            </a:fld>
            <a:endParaRPr lang="zh-CN" altLang="en-US"/>
          </a:p>
        </p:txBody>
      </p:sp>
    </p:spTree>
    <p:extLst>
      <p:ext uri="{BB962C8B-B14F-4D97-AF65-F5344CB8AC3E}">
        <p14:creationId xmlns:p14="http://schemas.microsoft.com/office/powerpoint/2010/main" val="1438583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685800" rtl="0" eaLnBrk="1" fontAlgn="auto" latinLnBrk="0" hangingPunct="1">
              <a:lnSpc>
                <a:spcPct val="100000"/>
              </a:lnSpc>
              <a:spcBef>
                <a:spcPts val="0"/>
              </a:spcBef>
              <a:spcAft>
                <a:spcPts val="0"/>
              </a:spcAft>
              <a:buClrTx/>
              <a:buSzTx/>
              <a:buFont typeface="Wingdings 2" pitchFamily="18" charset="2"/>
              <a:buNone/>
              <a:tabLst/>
              <a:defRPr/>
            </a:pPr>
            <a:r>
              <a:rPr kumimoji="0" lang="zh-CN" altLang="en-US" sz="1200" b="0" i="0" u="none" strike="noStrike" kern="1200" cap="none" spc="0" normalizeH="0" baseline="0" noProof="0" dirty="0">
                <a:ln>
                  <a:noFill/>
                </a:ln>
                <a:solidFill>
                  <a:schemeClr val="tx1"/>
                </a:solidFill>
                <a:effectLst/>
                <a:uLnTx/>
                <a:uFillTx/>
                <a:latin typeface="SimSun" pitchFamily="2" charset="-122"/>
                <a:ea typeface="SimSun" pitchFamily="2" charset="-122"/>
                <a:cs typeface="+mn-cs"/>
              </a:rPr>
              <a:t>这个理论认为：</a:t>
            </a:r>
            <a:endParaRPr kumimoji="0" lang="en-US" altLang="zh-CN" sz="1200" b="0" i="0" u="none" strike="noStrike" kern="1200" cap="none" spc="0" normalizeH="0" baseline="0" noProof="0" dirty="0">
              <a:ln>
                <a:noFill/>
              </a:ln>
              <a:solidFill>
                <a:schemeClr val="tx1"/>
              </a:solidFill>
              <a:effectLst/>
              <a:uLnTx/>
              <a:uFillTx/>
              <a:latin typeface="SimSun" pitchFamily="2" charset="-122"/>
              <a:ea typeface="SimSun" pitchFamily="2" charset="-122"/>
              <a:cs typeface="+mn-cs"/>
            </a:endParaRPr>
          </a:p>
          <a:p>
            <a:pPr marL="0" marR="0" lvl="0" indent="0" algn="l" defTabSz="685800" rtl="0" eaLnBrk="1" fontAlgn="auto" latinLnBrk="0" hangingPunct="1">
              <a:lnSpc>
                <a:spcPct val="100000"/>
              </a:lnSpc>
              <a:spcBef>
                <a:spcPts val="0"/>
              </a:spcBef>
              <a:spcAft>
                <a:spcPts val="0"/>
              </a:spcAft>
              <a:buClrTx/>
              <a:buSzTx/>
              <a:buFont typeface="Wingdings 2" pitchFamily="18" charset="2"/>
              <a:buNone/>
              <a:tabLst/>
              <a:defRPr/>
            </a:pPr>
            <a:endParaRPr kumimoji="0" lang="en-US" sz="1200" b="0" i="0" u="none" strike="noStrike" kern="1200" cap="none" spc="0" normalizeH="0" baseline="0" noProof="0" dirty="0">
              <a:ln>
                <a:noFill/>
              </a:ln>
              <a:solidFill>
                <a:schemeClr val="tx1"/>
              </a:solidFill>
              <a:effectLst/>
              <a:uLnTx/>
              <a:uFillTx/>
              <a:latin typeface="SimSun" pitchFamily="2" charset="-122"/>
              <a:ea typeface="SimSun" pitchFamily="2" charset="-122"/>
              <a:cs typeface="+mn-cs"/>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宇宙在创造的第一到第四天向地球周围膨胀</a:t>
            </a: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物质连续喷到视界外。</a:t>
            </a: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视界之外，引力小得多，时间走得快。</a:t>
            </a: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视界之内，质量的密度非常大，引力非常强，使地球上的时间走得慢。</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3600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地球上正在过四天的时候，外太空已经过了几十亿年。</a:t>
            </a:r>
          </a:p>
          <a:p>
            <a:pPr marL="0" indent="-360000">
              <a:buClrTx/>
              <a:buSzPct val="100000"/>
              <a:buFont typeface="Arial" panose="020B0604020202020204" pitchFamily="34" charset="0"/>
              <a:buChar char="•"/>
            </a:pP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Wingdings 2" pitchFamily="18" charset="2"/>
              <a:buNone/>
              <a:tabLst/>
              <a:defRPr/>
            </a:pPr>
            <a:endParaRPr kumimoji="0" lang="en-US" sz="1200" b="0" i="0" u="none" strike="noStrike" kern="1200" cap="none" spc="0" normalizeH="0" baseline="0" noProof="0" dirty="0">
              <a:ln>
                <a:noFill/>
              </a:ln>
              <a:solidFill>
                <a:schemeClr val="tx1"/>
              </a:solidFill>
              <a:effectLst/>
              <a:uLnTx/>
              <a:uFillTx/>
              <a:latin typeface="SimSun" pitchFamily="2" charset="-122"/>
              <a:ea typeface="SimSun" pitchFamily="2" charset="-122"/>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26</a:t>
            </a:fld>
            <a:endParaRPr lang="zh-CN" altLang="en-US"/>
          </a:p>
        </p:txBody>
      </p:sp>
    </p:spTree>
    <p:extLst>
      <p:ext uri="{BB962C8B-B14F-4D97-AF65-F5344CB8AC3E}">
        <p14:creationId xmlns:p14="http://schemas.microsoft.com/office/powerpoint/2010/main" val="1434568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4B9E08C-1A6B-4791-8DFB-D28CC0511970}" type="slidenum">
              <a:rPr lang="en-US" altLang="zh-HK"/>
              <a:pPr/>
              <a:t>27</a:t>
            </a:fld>
            <a:endParaRPr lang="en-US" altLang="zh-HK"/>
          </a:p>
        </p:txBody>
      </p:sp>
      <p:sp>
        <p:nvSpPr>
          <p:cNvPr id="106499" name="Rectangle 2"/>
          <p:cNvSpPr>
            <a:spLocks noGrp="1" noRot="1" noChangeAspect="1" noChangeArrowheads="1" noTextEdit="1"/>
          </p:cNvSpPr>
          <p:nvPr>
            <p:ph type="sldImg"/>
          </p:nvPr>
        </p:nvSpPr>
        <p:spPr>
          <a:xfrm>
            <a:off x="1143000" y="685800"/>
            <a:ext cx="4572000" cy="3429000"/>
          </a:xfrm>
          <a:ln/>
        </p:spPr>
      </p:sp>
      <p:sp>
        <p:nvSpPr>
          <p:cNvPr id="10650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itchFamily="34" charset="0"/>
              </a:rPr>
              <a:t>所以好像仙女座星系和大麦哲伦星云，距离我们</a:t>
            </a:r>
            <a:r>
              <a:rPr lang="en-US" altLang="zh-CN" dirty="0">
                <a:latin typeface="Arial" pitchFamily="34" charset="0"/>
              </a:rPr>
              <a:t>250</a:t>
            </a:r>
            <a:r>
              <a:rPr lang="zh-CN" altLang="en-US" dirty="0">
                <a:latin typeface="Arial" pitchFamily="34" charset="0"/>
              </a:rPr>
              <a:t>万光年和</a:t>
            </a:r>
            <a:r>
              <a:rPr lang="en-US" altLang="zh-CN" dirty="0">
                <a:latin typeface="Arial" pitchFamily="34" charset="0"/>
              </a:rPr>
              <a:t>17</a:t>
            </a:r>
            <a:r>
              <a:rPr lang="zh-CN" altLang="en-US" dirty="0">
                <a:latin typeface="Arial" pitchFamily="34" charset="0"/>
              </a:rPr>
              <a:t>万光年，它们的星光都可以在几千年到达地球，</a:t>
            </a:r>
            <a:r>
              <a:rPr lang="zh-TW" altLang="en-US" sz="1200" b="1" dirty="0">
                <a:solidFill>
                  <a:schemeClr val="bg1"/>
                </a:solidFill>
              </a:rPr>
              <a:t>在创造周</a:t>
            </a:r>
            <a:r>
              <a:rPr lang="zh-CN" altLang="en-US" sz="1200" b="1" dirty="0">
                <a:solidFill>
                  <a:schemeClr val="bg1"/>
                </a:solidFill>
              </a:rPr>
              <a:t>时期，</a:t>
            </a:r>
            <a:r>
              <a:rPr lang="zh-TW" altLang="en-US" sz="1200" b="1" dirty="0">
                <a:solidFill>
                  <a:schemeClr val="bg1"/>
                </a:solidFill>
              </a:rPr>
              <a:t>天文钟跑快</a:t>
            </a:r>
            <a:r>
              <a:rPr lang="zh-CN" altLang="en-US" sz="1200" b="1" dirty="0">
                <a:solidFill>
                  <a:schemeClr val="bg1"/>
                </a:solidFill>
                <a:latin typeface="PMingLiU" pitchFamily="18" charset="-120"/>
                <a:ea typeface="PMingLiU" pitchFamily="18" charset="-120"/>
              </a:rPr>
              <a:t>万亿</a:t>
            </a:r>
            <a:r>
              <a:rPr lang="zh-TW" altLang="en-US" sz="1200" b="1" dirty="0">
                <a:solidFill>
                  <a:schemeClr val="bg1"/>
                </a:solidFill>
              </a:rPr>
              <a:t>倍</a:t>
            </a:r>
            <a:r>
              <a:rPr lang="zh-CN" altLang="en-US" sz="1200" b="0" dirty="0">
                <a:solidFill>
                  <a:schemeClr val="tx1"/>
                </a:solidFill>
                <a:latin typeface="Arial" pitchFamily="34" charset="0"/>
              </a:rPr>
              <a:t>。</a:t>
            </a:r>
            <a:endParaRPr lang="en-US" altLang="zh-HK" sz="1200" b="1" dirty="0">
              <a:solidFill>
                <a:schemeClr val="bg1"/>
              </a:solidFill>
            </a:endParaRPr>
          </a:p>
        </p:txBody>
      </p:sp>
    </p:spTree>
    <p:extLst>
      <p:ext uri="{BB962C8B-B14F-4D97-AF65-F5344CB8AC3E}">
        <p14:creationId xmlns:p14="http://schemas.microsoft.com/office/powerpoint/2010/main" val="1961591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这点在</a:t>
            </a:r>
            <a:r>
              <a:rPr lang="en-US" altLang="zh-CN" dirty="0"/>
              <a:t>《</a:t>
            </a:r>
            <a:r>
              <a:rPr lang="zh-CN" altLang="en-US" dirty="0"/>
              <a:t>星光与时间</a:t>
            </a:r>
            <a:r>
              <a:rPr lang="en-US" altLang="zh-CN" dirty="0"/>
              <a:t>》</a:t>
            </a:r>
            <a:r>
              <a:rPr lang="zh-CN" altLang="en-US" dirty="0"/>
              <a:t>一书中有详细解答。</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28</a:t>
            </a:fld>
            <a:endParaRPr lang="zh-CN" altLang="en-US"/>
          </a:p>
        </p:txBody>
      </p:sp>
    </p:spTree>
    <p:extLst>
      <p:ext uri="{BB962C8B-B14F-4D97-AF65-F5344CB8AC3E}">
        <p14:creationId xmlns:p14="http://schemas.microsoft.com/office/powerpoint/2010/main" val="1674237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宇宙大爆炸也存在不少问题</a:t>
            </a:r>
            <a:endParaRPr lang="en-US" altLang="zh-CN" dirty="0"/>
          </a:p>
          <a:p>
            <a:endParaRPr lang="en-US" altLang="zh-CN" dirty="0"/>
          </a:p>
          <a:p>
            <a:pPr marL="0" indent="-288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据观测，宇宙微波背景辐射四面都有</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288000">
              <a:lnSpc>
                <a:spcPts val="1000"/>
              </a:lnSpc>
              <a:buClrTx/>
              <a:buSzPct val="100000"/>
              <a:buFont typeface="Arial" panose="020B0604020202020204" pitchFamily="34" charset="0"/>
              <a:buChar cha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sym typeface="Symbol"/>
              </a:rPr>
              <a:t>都指向一个温度</a:t>
            </a:r>
            <a:r>
              <a:rPr lang="en-US" altLang="zh-CN" sz="1200" dirty="0">
                <a:latin typeface="Arial" panose="020B0604020202020204" pitchFamily="34" charset="0"/>
                <a:ea typeface="汉仪大宋简" panose="02010609000101010101" pitchFamily="49" charset="-122"/>
                <a:cs typeface="Arial" panose="020B0604020202020204" pitchFamily="34" charset="0"/>
              </a:rPr>
              <a:t> 3</a:t>
            </a:r>
            <a:r>
              <a:rPr lang="en-US" altLang="zh-CN" sz="1200" dirty="0">
                <a:latin typeface="Arial" panose="020B0604020202020204" pitchFamily="34" charset="0"/>
                <a:ea typeface="汉仪大宋简" panose="02010609000101010101" pitchFamily="49" charset="-122"/>
                <a:cs typeface="Arial" panose="020B0604020202020204" pitchFamily="34" charset="0"/>
                <a:sym typeface="Symbol"/>
              </a:rPr>
              <a:t>K (-270C)</a:t>
            </a:r>
          </a:p>
          <a:p>
            <a:pPr marL="0" indent="-288000">
              <a:lnSpc>
                <a:spcPts val="1000"/>
              </a:lnSpc>
              <a:buClrTx/>
              <a:buSzPct val="100000"/>
              <a:buFont typeface="Arial" panose="020B0604020202020204" pitchFamily="34" charset="0"/>
              <a:buChar char="•"/>
            </a:pPr>
            <a:endParaRPr lang="zh-CN" altLang="en-US" sz="1200" dirty="0">
              <a:latin typeface="Arial" panose="020B0604020202020204" pitchFamily="34" charset="0"/>
              <a:ea typeface="汉仪大宋简" panose="02010609000101010101" pitchFamily="49" charset="-122"/>
              <a:cs typeface="Arial" panose="020B0604020202020204" pitchFamily="34" charset="0"/>
              <a:sym typeface="Symbol"/>
            </a:endParaRPr>
          </a:p>
          <a:p>
            <a:pPr marL="0" indent="-288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sym typeface="Symbol"/>
              </a:rPr>
              <a:t>但是，人们假设自大爆炸以来的</a:t>
            </a:r>
            <a:r>
              <a:rPr lang="en-US" altLang="zh-CN" sz="1200" dirty="0">
                <a:latin typeface="Arial" panose="020B0604020202020204" pitchFamily="34" charset="0"/>
                <a:ea typeface="汉仪大宋简" panose="02010609000101010101" pitchFamily="49" charset="-122"/>
                <a:cs typeface="Arial" panose="020B0604020202020204" pitchFamily="34" charset="0"/>
                <a:sym typeface="Symbol"/>
              </a:rPr>
              <a:t>140</a:t>
            </a:r>
            <a:r>
              <a:rPr lang="zh-CN" altLang="en-US" sz="1200" dirty="0">
                <a:latin typeface="Arial" panose="020B0604020202020204" pitchFamily="34" charset="0"/>
                <a:ea typeface="汉仪大宋简" panose="02010609000101010101" pitchFamily="49" charset="-122"/>
                <a:cs typeface="Arial" panose="020B0604020202020204" pitchFamily="34" charset="0"/>
                <a:sym typeface="Symbol"/>
              </a:rPr>
              <a:t>亿年时间还不够让温度在整个宇宙达到平均水平</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29</a:t>
            </a:fld>
            <a:endParaRPr lang="zh-CN" altLang="en-US"/>
          </a:p>
        </p:txBody>
      </p:sp>
    </p:spTree>
    <p:extLst>
      <p:ext uri="{BB962C8B-B14F-4D97-AF65-F5344CB8AC3E}">
        <p14:creationId xmlns:p14="http://schemas.microsoft.com/office/powerpoint/2010/main" val="1839586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于是领他走到外边，说：“你向天观看，数算众星，能数得过来吗？” </a:t>
            </a:r>
            <a:r>
              <a:rPr lang="en-US" altLang="zh-CN" sz="1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a:t>
            </a:fld>
            <a:endParaRPr lang="zh-CN" altLang="en-US"/>
          </a:p>
        </p:txBody>
      </p:sp>
    </p:spTree>
    <p:extLst>
      <p:ext uri="{BB962C8B-B14F-4D97-AF65-F5344CB8AC3E}">
        <p14:creationId xmlns:p14="http://schemas.microsoft.com/office/powerpoint/2010/main" val="272200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65C27ABF-8C17-4F78-B1F2-342A2ED2A40B}" type="slidenum">
              <a:rPr lang="en-US">
                <a:solidFill>
                  <a:prstClr val="black"/>
                </a:solidFill>
              </a:rPr>
              <a:pPr/>
              <a:t>30</a:t>
            </a:fld>
            <a:endParaRPr lang="en-US">
              <a:solidFill>
                <a:prstClr val="black"/>
              </a:solidFill>
            </a:endParaRPr>
          </a:p>
        </p:txBody>
      </p:sp>
      <p:sp>
        <p:nvSpPr>
          <p:cNvPr id="267571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67571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latin typeface="Arial" pitchFamily="34" charset="0"/>
                <a:ea typeface="ＭＳ Ｐゴシック" pitchFamily="34" charset="-128"/>
              </a:rPr>
              <a:t>上面的图的两个点</a:t>
            </a:r>
            <a:endParaRPr lang="en-US" altLang="zh-CN" i="1" dirty="0">
              <a:latin typeface="Arial"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今天</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 </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和</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 B</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的温度都一样，但是没有足够的时间让这两点的热量</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光互相交换达到平衡</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在大爆炸的早期</a:t>
            </a:r>
            <a:r>
              <a:rPr lang="en-US" altLang="zh-CN" sz="1200" dirty="0">
                <a:latin typeface="Arial" panose="020B0604020202020204" pitchFamily="34" charset="0"/>
                <a:ea typeface="汉仪大宋简" panose="02010609000101010101" pitchFamily="49" charset="-122"/>
                <a:cs typeface="Arial" panose="020B0604020202020204" pitchFamily="34" charset="0"/>
              </a:rPr>
              <a:t>A</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r>
              <a:rPr lang="en-US" altLang="zh-CN" sz="1200" dirty="0">
                <a:latin typeface="Arial" panose="020B0604020202020204" pitchFamily="34" charset="0"/>
                <a:ea typeface="汉仪大宋简" panose="02010609000101010101" pitchFamily="49" charset="-122"/>
                <a:cs typeface="Arial" panose="020B0604020202020204" pitchFamily="34" charset="0"/>
              </a:rPr>
              <a:t>B</a:t>
            </a:r>
            <a:r>
              <a:rPr lang="zh-CN" altLang="en-US" sz="1200" dirty="0">
                <a:latin typeface="Arial" panose="020B0604020202020204" pitchFamily="34" charset="0"/>
                <a:ea typeface="汉仪大宋简" panose="02010609000101010101" pitchFamily="49" charset="-122"/>
                <a:cs typeface="Arial" panose="020B0604020202020204" pitchFamily="34" charset="0"/>
              </a:rPr>
              <a:t>点两个区域的初始温度是不一样的。</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3685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Clr>
                <a:schemeClr val="tx1"/>
              </a:buClr>
              <a:buSzPct val="100000"/>
              <a:buFont typeface="Arial" panose="020B0604020202020204" pitchFamily="34" charset="0"/>
              <a:buNone/>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想象两个杯子，一个装了半杯冰块，另一个装了半杯开水，把水倒进冰中</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dirty="0"/>
          </a:p>
          <a:p>
            <a:pPr marL="0" indent="0">
              <a:buClr>
                <a:schemeClr val="tx1"/>
              </a:buClr>
              <a:buSzPct val="100000"/>
              <a:buFont typeface="Arial" panose="020B0604020202020204" pitchFamily="34" charset="0"/>
              <a:buNone/>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一开始，杯子里有些地方是热的，有些地方（冰块）是冷的，但是</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10</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分钟之后，它们会达到同一个温度。</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31</a:t>
            </a:fld>
            <a:endParaRPr lang="zh-CN" altLang="en-US"/>
          </a:p>
        </p:txBody>
      </p:sp>
    </p:spTree>
    <p:extLst>
      <p:ext uri="{BB962C8B-B14F-4D97-AF65-F5344CB8AC3E}">
        <p14:creationId xmlns:p14="http://schemas.microsoft.com/office/powerpoint/2010/main" val="147833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ClrTx/>
              <a:buSzPct val="100000"/>
              <a:buFont typeface="Arial" panose="020B0604020202020204" pitchFamily="34" charset="0"/>
              <a:buNone/>
            </a:pPr>
            <a:r>
              <a:rPr lang="zh-CN" altLang="en-US" sz="1200" dirty="0">
                <a:latin typeface="Arial" panose="020B0604020202020204" pitchFamily="34" charset="0"/>
                <a:ea typeface="汉仪大宋简" panose="02010609000101010101" pitchFamily="49" charset="-122"/>
                <a:cs typeface="Arial" panose="020B0604020202020204" pitchFamily="34" charset="0"/>
              </a:rPr>
              <a:t>再想象一下，同样的两个杯子，让它们相隔一米远，十分钟之后，它们的温度差还是很大。</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32</a:t>
            </a:fld>
            <a:endParaRPr lang="zh-CN" altLang="en-US"/>
          </a:p>
        </p:txBody>
      </p:sp>
    </p:spTree>
    <p:extLst>
      <p:ext uri="{BB962C8B-B14F-4D97-AF65-F5344CB8AC3E}">
        <p14:creationId xmlns:p14="http://schemas.microsoft.com/office/powerpoint/2010/main" val="1459365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t>在宇宙中的不同地方（就如‘杯子’）相隔数十亿光年，所以在</a:t>
            </a:r>
            <a:r>
              <a:rPr lang="en-US" altLang="zh-CN" sz="1200" dirty="0"/>
              <a:t>180</a:t>
            </a:r>
            <a:r>
              <a:rPr lang="zh-CN" altLang="en-US" sz="1200" dirty="0"/>
              <a:t>亿年后，有些地方应该还是热的，有些则还是冷的。宇宙空间不同的区之间没有足够的时间让热量（或光）传播到遥远的地方以达到互相平衡。</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33</a:t>
            </a:fld>
            <a:endParaRPr lang="zh-CN" altLang="en-US"/>
          </a:p>
        </p:txBody>
      </p:sp>
    </p:spTree>
    <p:extLst>
      <p:ext uri="{BB962C8B-B14F-4D97-AF65-F5344CB8AC3E}">
        <p14:creationId xmlns:p14="http://schemas.microsoft.com/office/powerpoint/2010/main" val="1985486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除此以外，大爆炸还有很多不为人知的问题</a:t>
            </a:r>
            <a:endParaRPr lang="en-US" altLang="zh-CN" dirty="0"/>
          </a:p>
          <a:p>
            <a:pPr marL="0" indent="0">
              <a:lnSpc>
                <a:spcPts val="500"/>
              </a:lnSpc>
              <a:buClrTx/>
              <a:buSzPct val="100000"/>
              <a:buFont typeface="Arial" panose="020B0604020202020204" pitchFamily="34" charset="0"/>
              <a:buNone/>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没有磁单极的问题</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均匀现象（宇宙的整体密度接近完美的平衡，使得平顺的宇宙膨胀成为可能</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p>
          <a:p>
            <a:pPr marL="0" indent="-288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反物质的缺失，也就说反物质目前还没有找到</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ja-JP" altLang="en-US" sz="1200" dirty="0">
                <a:latin typeface="Arial" panose="020B0604020202020204" pitchFamily="34" charset="0"/>
                <a:ea typeface="汉仪大宋简" panose="02010609000101010101" pitchFamily="49" charset="-122"/>
                <a:cs typeface="Arial" panose="020B0604020202020204" pitchFamily="34" charset="0"/>
              </a:rPr>
              <a:t>星族</a:t>
            </a:r>
            <a:r>
              <a:rPr lang="en-US" altLang="ja-JP" sz="1200" dirty="0">
                <a:latin typeface="Arial" panose="020B0604020202020204" pitchFamily="34" charset="0"/>
                <a:ea typeface="汉仪大宋简" panose="02010609000101010101" pitchFamily="49" charset="-122"/>
                <a:cs typeface="Arial" panose="020B0604020202020204" pitchFamily="34" charset="0"/>
              </a:rPr>
              <a:t>III</a:t>
            </a:r>
            <a:r>
              <a:rPr lang="ja-JP" altLang="en-US" sz="1200" dirty="0">
                <a:latin typeface="Arial" panose="020B0604020202020204" pitchFamily="34" charset="0"/>
                <a:ea typeface="汉仪大宋简" panose="02010609000101010101" pitchFamily="49" charset="-122"/>
                <a:cs typeface="Arial" panose="020B0604020202020204" pitchFamily="34" charset="0"/>
              </a:rPr>
              <a:t>恒星</a:t>
            </a:r>
            <a:r>
              <a:rPr lang="zh-CN" altLang="en-US" sz="1200" dirty="0">
                <a:latin typeface="Arial" panose="020B0604020202020204" pitchFamily="34" charset="0"/>
                <a:ea typeface="汉仪大宋简" panose="02010609000101010101" pitchFamily="49" charset="-122"/>
                <a:cs typeface="Arial" panose="020B0604020202020204" pitchFamily="34" charset="0"/>
              </a:rPr>
              <a:t>的缺失（早期恒星没有重元素</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34</a:t>
            </a:fld>
            <a:endParaRPr lang="zh-CN" altLang="en-US"/>
          </a:p>
        </p:txBody>
      </p:sp>
    </p:spTree>
    <p:extLst>
      <p:ext uri="{BB962C8B-B14F-4D97-AF65-F5344CB8AC3E}">
        <p14:creationId xmlns:p14="http://schemas.microsoft.com/office/powerpoint/2010/main" val="3826587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None/>
            </a:pPr>
            <a:r>
              <a:rPr lang="zh-CN" altLang="en-US" i="1" dirty="0"/>
              <a:t>为了解决大爆炸的问题，世俗的天文学家提出了暗物质、暗能量和暴涨这些概念。</a:t>
            </a:r>
            <a:endParaRPr lang="en-US" altLang="zh-CN" i="1" dirty="0"/>
          </a:p>
          <a:p>
            <a:pPr>
              <a:buNone/>
            </a:pPr>
            <a:endParaRPr lang="en-US" i="1"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但是这些概念都没有实际观测的证据，他们凭空捏造了这些概念不过是为了修正大爆炸理论！</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None/>
            </a:pPr>
            <a:endParaRPr lang="en-US" i="1"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35</a:t>
            </a:fld>
            <a:endParaRPr lang="zh-CN" altLang="en-US"/>
          </a:p>
        </p:txBody>
      </p:sp>
    </p:spTree>
    <p:extLst>
      <p:ext uri="{BB962C8B-B14F-4D97-AF65-F5344CB8AC3E}">
        <p14:creationId xmlns:p14="http://schemas.microsoft.com/office/powerpoint/2010/main" val="1110727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sz="1200" dirty="0">
                <a:latin typeface="Arial" panose="020B0604020202020204" pitchFamily="34" charset="0"/>
                <a:ea typeface="汉仪大宋简" panose="02010609000101010101" pitchFamily="49" charset="-122"/>
                <a:cs typeface="Arial" panose="020B0604020202020204" pitchFamily="34" charset="0"/>
              </a:rPr>
              <a:t>埃里克勒纳不是一位创造论者。他相信一个“没有起点，没有终点的不断进化的宇宙”但是他意识到大爆炸理论与很多实际观测现象相矛盾。</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36</a:t>
            </a:fld>
            <a:endParaRPr lang="zh-CN" altLang="en-US"/>
          </a:p>
        </p:txBody>
      </p:sp>
    </p:spTree>
    <p:extLst>
      <p:ext uri="{BB962C8B-B14F-4D97-AF65-F5344CB8AC3E}">
        <p14:creationId xmlns:p14="http://schemas.microsoft.com/office/powerpoint/2010/main" val="3592359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D11A979-2DE4-4539-87B6-BC5BE3DC5657}" type="slidenum">
              <a:rPr lang="en-US"/>
              <a:pPr/>
              <a:t>37</a:t>
            </a:fld>
            <a:endParaRPr lang="en-US"/>
          </a:p>
        </p:txBody>
      </p:sp>
      <p:sp>
        <p:nvSpPr>
          <p:cNvPr id="23080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308099" name="Rectangle 3"/>
          <p:cNvSpPr>
            <a:spLocks noGrp="1" noChangeArrowheads="1"/>
          </p:cNvSpPr>
          <p:nvPr>
            <p:ph type="body" idx="1"/>
          </p:nvPr>
        </p:nvSpPr>
        <p:spPr/>
        <p:txBody>
          <a:bodyPr>
            <a:normAutofit/>
          </a:bodyPr>
          <a:lstStyle/>
          <a:p>
            <a:pPr eaLnBrk="1" hangingPunct="1">
              <a:lnSpc>
                <a:spcPct val="80000"/>
              </a:lnSpc>
            </a:pPr>
            <a:r>
              <a:rPr lang="zh-CN" altLang="en-US" sz="800" dirty="0">
                <a:latin typeface="汉仪大宋简" panose="02010609000101010101" pitchFamily="49" charset="-122"/>
                <a:ea typeface="汉仪大宋简" panose="02010609000101010101" pitchFamily="49" charset="-122"/>
                <a:cs typeface="Arial" panose="020B0604020202020204" pitchFamily="34" charset="0"/>
              </a:rPr>
              <a:t>大爆炸理论依赖于一堆假设存在的东西，它们从来没有被观测到。这个数量还在不断增加。膨胀、暗物质和暗能量是最突出的。没有这些，天文学家的观测和大爆炸理论的预测就存在致命的矛盾</a:t>
            </a:r>
            <a:endParaRPr lang="en-US" altLang="zh-CN" sz="800" dirty="0">
              <a:latin typeface="汉仪大宋简" panose="02010609000101010101" pitchFamily="49" charset="-122"/>
              <a:ea typeface="汉仪大宋简" panose="02010609000101010101" pitchFamily="49" charset="-122"/>
              <a:cs typeface="Arial" panose="020B0604020202020204" pitchFamily="34" charset="0"/>
            </a:endParaRPr>
          </a:p>
          <a:p>
            <a:pPr eaLnBrk="1" hangingPunct="1">
              <a:lnSpc>
                <a:spcPct val="80000"/>
              </a:lnSpc>
            </a:pPr>
            <a:endParaRPr lang="en-US" sz="800" dirty="0">
              <a:latin typeface="Arial"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lang="zh-CN" altLang="en-US" sz="800" dirty="0">
                <a:latin typeface="汉仪大宋简" panose="02010609000101010101" pitchFamily="49" charset="-122"/>
                <a:ea typeface="汉仪大宋简" panose="02010609000101010101" pitchFamily="49" charset="-122"/>
                <a:cs typeface="Arial" panose="020B0604020202020204" pitchFamily="34" charset="0"/>
              </a:rPr>
              <a:t>没有任何一门物理学会允许类似这样的现象，就是不断引入假设存在的物体，以此弥合观测的现象和理论预测。这至少应该引发对理论可靠性的严肃质疑。但是没有这些修正系数，大爆炸理论无法成立。</a:t>
            </a:r>
            <a:endParaRPr lang="en-US" altLang="zh-CN" sz="8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endParaRPr lang="en-US" altLang="zh-CN" sz="8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lang="zh-CN" altLang="en-US" sz="800" dirty="0">
                <a:latin typeface="汉仪大宋简" panose="02010609000101010101" pitchFamily="49" charset="-122"/>
                <a:ea typeface="汉仪大宋简" panose="02010609000101010101" pitchFamily="49" charset="-122"/>
                <a:cs typeface="Arial" panose="020B0604020202020204" pitchFamily="34" charset="0"/>
              </a:rPr>
              <a:t>也就是说，大爆炸理论必须依靠一堆不能观察的东西才能存在。</a:t>
            </a:r>
            <a:endParaRPr lang="en-US" altLang="zh-CN" sz="800" dirty="0">
              <a:latin typeface="汉仪大宋简" panose="02010609000101010101" pitchFamily="49" charset="-122"/>
              <a:ea typeface="汉仪大宋简" panose="02010609000101010101" pitchFamily="49" charset="-122"/>
              <a:cs typeface="Arial" panose="020B0604020202020204" pitchFamily="34" charset="0"/>
            </a:endParaRPr>
          </a:p>
          <a:p>
            <a:pPr eaLnBrk="1" hangingPunct="1">
              <a:lnSpc>
                <a:spcPct val="80000"/>
              </a:lnSpc>
            </a:pPr>
            <a:endParaRPr lang="en-US" sz="800" dirty="0">
              <a:latin typeface="Arial" pitchFamily="34" charset="0"/>
              <a:ea typeface="ＭＳ Ｐゴシック" pitchFamily="34" charset="-128"/>
            </a:endParaRPr>
          </a:p>
        </p:txBody>
      </p:sp>
    </p:spTree>
    <p:extLst>
      <p:ext uri="{BB962C8B-B14F-4D97-AF65-F5344CB8AC3E}">
        <p14:creationId xmlns:p14="http://schemas.microsoft.com/office/powerpoint/2010/main" val="179741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还有就是哥白尼原理</a:t>
            </a:r>
            <a:endParaRPr lang="en-US" altLang="zh-CN" dirty="0"/>
          </a:p>
          <a:p>
            <a:endParaRPr lang="en-US" dirty="0"/>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大爆炸很多问题的源头：所谓“宇宙学原理”（哥白尼原理）。</a:t>
            </a:r>
          </a:p>
          <a:p>
            <a:pPr marL="0" indent="-360000">
              <a:buClrTx/>
              <a:buSzPct val="100000"/>
              <a:buFont typeface="Arial" panose="020B0604020202020204" pitchFamily="34" charset="0"/>
              <a:buChar char="•"/>
            </a:pP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宇宙没有 ‘特殊’的地点；</a:t>
            </a:r>
          </a:p>
          <a:p>
            <a:pPr marL="0" indent="-360000">
              <a:buClrTx/>
              <a:buSzPct val="100000"/>
              <a:buFont typeface="Arial" panose="020B0604020202020204" pitchFamily="34" charset="0"/>
              <a:buChar char="•"/>
            </a:pP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宇宙没有边缘也没有中心（？！？）；</a:t>
            </a:r>
          </a:p>
          <a:p>
            <a:pPr marL="0" indent="-360000">
              <a:buClrTx/>
              <a:buSzPct val="100000"/>
              <a:buFont typeface="Arial" panose="020B0604020202020204" pitchFamily="34" charset="0"/>
              <a:buChar char="•"/>
            </a:pP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宇宙中每个地方都是一样的，和其他地方的距离都是一样远（？！？）</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buFont typeface="Arial" panose="020B0604020202020204" pitchFamily="34" charset="0"/>
              <a:buNone/>
            </a:pPr>
            <a:r>
              <a:rPr lang="zh-CN" altLang="en-US" sz="1200" dirty="0">
                <a:latin typeface="Arial" panose="020B0604020202020204" pitchFamily="34" charset="0"/>
                <a:ea typeface="汉仪大宋简" panose="02010609000101010101" pitchFamily="49" charset="-122"/>
                <a:cs typeface="Arial" panose="020B0604020202020204" pitchFamily="34" charset="0"/>
              </a:rPr>
              <a:t>其实，这样的一个宇宙学原理就是为了避免地球处于一个特殊的位置。</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38</a:t>
            </a:fld>
            <a:endParaRPr lang="zh-CN" altLang="en-US"/>
          </a:p>
        </p:txBody>
      </p:sp>
    </p:spTree>
    <p:extLst>
      <p:ext uri="{BB962C8B-B14F-4D97-AF65-F5344CB8AC3E}">
        <p14:creationId xmlns:p14="http://schemas.microsoft.com/office/powerpoint/2010/main" val="1534603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公众对大爆炸的误解：他们认为宇宙是有边缘，有中心，向一个已经存在的三维空间中膨胀。</a:t>
            </a:r>
            <a:endParaRPr lang="en-US" altLang="zh-CN"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专家对大爆炸的概念是宇宙没有边缘也没有中心，而且三维空间会随物质膨胀</a:t>
            </a:r>
            <a:endParaRPr lang="en-US" altLang="zh-CN"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所以公众与专家对大爆炸理解不一样。</a:t>
            </a:r>
            <a:endParaRPr lang="en-US" altLang="zh-CN"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39</a:t>
            </a:fld>
            <a:endParaRPr lang="zh-CN" altLang="en-US"/>
          </a:p>
        </p:txBody>
      </p:sp>
    </p:spTree>
    <p:extLst>
      <p:ext uri="{BB962C8B-B14F-4D97-AF65-F5344CB8AC3E}">
        <p14:creationId xmlns:p14="http://schemas.microsoft.com/office/powerpoint/2010/main" val="338971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耶和华啊，你所造的何其多！都是你用智慧造成的</a:t>
            </a:r>
            <a:r>
              <a:rPr lang="en-US" altLang="zh-CN" sz="1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a:t>
            </a:fld>
            <a:endParaRPr lang="zh-CN" altLang="en-US"/>
          </a:p>
        </p:txBody>
      </p:sp>
    </p:spTree>
    <p:extLst>
      <p:ext uri="{BB962C8B-B14F-4D97-AF65-F5344CB8AC3E}">
        <p14:creationId xmlns:p14="http://schemas.microsoft.com/office/powerpoint/2010/main" val="3960671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ClrTx/>
              <a:buSzPct val="100000"/>
              <a:buFont typeface="Arial" panose="020B0604020202020204" pitchFamily="34" charset="0"/>
              <a:buNone/>
            </a:pPr>
            <a:r>
              <a:rPr lang="zh-CN" altLang="en-US" sz="1200" dirty="0">
                <a:latin typeface="Arial" panose="020B0604020202020204" pitchFamily="34" charset="0"/>
                <a:ea typeface="汉仪大宋简" panose="02010609000101010101" pitchFamily="49" charset="-122"/>
                <a:cs typeface="Arial" panose="020B0604020202020204" pitchFamily="34" charset="0"/>
              </a:rPr>
              <a:t>这里是一个比喻：星系就像是气球上的点，在宇宙这个气球胀大时，星系会朝着彼此分离的方向移动。星系彼此之间的距离增大。</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40</a:t>
            </a:fld>
            <a:endParaRPr lang="zh-CN" altLang="en-US"/>
          </a:p>
        </p:txBody>
      </p:sp>
    </p:spTree>
    <p:extLst>
      <p:ext uri="{BB962C8B-B14F-4D97-AF65-F5344CB8AC3E}">
        <p14:creationId xmlns:p14="http://schemas.microsoft.com/office/powerpoint/2010/main" val="1846388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sz="1200" dirty="0">
                <a:latin typeface="Arial" panose="020B0604020202020204" pitchFamily="34" charset="0"/>
                <a:ea typeface="汉仪大宋简" panose="02010609000101010101" pitchFamily="49" charset="-122"/>
                <a:cs typeface="Arial" panose="020B0604020202020204" pitchFamily="34" charset="0"/>
              </a:rPr>
              <a:t>宇宙学原理的观点如下</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认为星星和星系的数量在宇宙的任何地方都一样</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均匀的分布。</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altLang="zh-CN" sz="1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这个原理的产生是为了重新解释我们观测到的暗示我们靠近中心的现象。</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观点的基础：“我们位于一个靠近中心的特殊点，这可能性太小”。</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zh-CN" altLang="en-US" sz="8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真正的原因：回避任何指向宇宙是被设计的现象。</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41</a:t>
            </a:fld>
            <a:endParaRPr lang="zh-CN" altLang="en-US"/>
          </a:p>
        </p:txBody>
      </p:sp>
    </p:spTree>
    <p:extLst>
      <p:ext uri="{BB962C8B-B14F-4D97-AF65-F5344CB8AC3E}">
        <p14:creationId xmlns:p14="http://schemas.microsoft.com/office/powerpoint/2010/main" val="87869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ClrTx/>
              <a:buSzPct val="100000"/>
            </a:pPr>
            <a:r>
              <a:rPr lang="zh-CN" altLang="en-US" sz="1200" dirty="0">
                <a:latin typeface="Arial" panose="020B0604020202020204" pitchFamily="34" charset="0"/>
                <a:ea typeface="汉仪大宋简" panose="02010609000101010101" pitchFamily="49" charset="-122"/>
                <a:cs typeface="Arial" panose="020B0604020202020204" pitchFamily="34" charset="0"/>
              </a:rPr>
              <a:t>天文学家埃德温 </a:t>
            </a:r>
            <a:r>
              <a:rPr lang="en-US" altLang="zh-CN" sz="1200" dirty="0">
                <a:latin typeface="Arial" panose="020B0604020202020204" pitchFamily="34" charset="0"/>
                <a:ea typeface="汉仪大宋简" panose="02010609000101010101" pitchFamily="49" charset="-122"/>
                <a:cs typeface="Arial" panose="020B0604020202020204" pitchFamily="34" charset="0"/>
              </a:rPr>
              <a:t>· </a:t>
            </a:r>
            <a:r>
              <a:rPr lang="zh-CN" altLang="en-US" sz="1200" dirty="0">
                <a:latin typeface="Arial" panose="020B0604020202020204" pitchFamily="34" charset="0"/>
                <a:ea typeface="汉仪大宋简" panose="02010609000101010101" pitchFamily="49" charset="-122"/>
                <a:cs typeface="Arial" panose="020B0604020202020204" pitchFamily="34" charset="0"/>
              </a:rPr>
              <a:t>哈勃发现如果所有的天体都是在飞离我们，那么我们必须是在宇宙的中心：</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1200" dirty="0">
                <a:latin typeface="Arial" panose="020B0604020202020204" pitchFamily="34" charset="0"/>
                <a:ea typeface="汉仪大宋简" panose="02010609000101010101" pitchFamily="49" charset="-122"/>
                <a:cs typeface="Arial" panose="020B0604020202020204" pitchFamily="34" charset="0"/>
              </a:rPr>
              <a:t>这个情况就意味着我们在宇宙中占据了一个独特的位置</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p>
          <a:p>
            <a:pPr marL="0" indent="0">
              <a:buClrTx/>
              <a:buSzPct val="100000"/>
            </a:pPr>
            <a:endParaRPr lang="en-US" altLang="zh-CN" sz="12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但是我们必须不惜任何代价避免这个不受欢迎的特殊位置假说</a:t>
            </a:r>
            <a:r>
              <a:rPr lang="en-US" altLang="zh-CN"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这个特殊的位置，当然是不可接受的</a:t>
            </a:r>
            <a:r>
              <a:rPr lang="zh-CN" altLang="en-US" sz="1200" dirty="0">
                <a:latin typeface="Arial" panose="020B0604020202020204" pitchFamily="34" charset="0"/>
                <a:ea typeface="汉仪大宋简" panose="02010609000101010101" pitchFamily="49" charset="-122"/>
                <a:cs typeface="Arial" panose="020B0604020202020204" pitchFamily="34" charset="0"/>
              </a:rPr>
              <a:t>。不仅如此，它还与理论不符，因为理论要求的是均质性。</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None/>
            </a:pP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p14="http://schemas.microsoft.com/office/powerpoint/2010/main" val="389915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ClrTx/>
              <a:buSzPct val="100000"/>
            </a:pPr>
            <a:r>
              <a:rPr lang="zh-CN" altLang="en-US" sz="1200" dirty="0">
                <a:latin typeface="Arial" panose="020B0604020202020204" pitchFamily="34" charset="0"/>
                <a:ea typeface="汉仪大宋简" panose="02010609000101010101" pitchFamily="49" charset="-122"/>
                <a:cs typeface="Arial" panose="020B0604020202020204" pitchFamily="34" charset="0"/>
              </a:rPr>
              <a:t>为了解决这个问题：他发明了‘没有中心也没有边缘’的观点：</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1200" dirty="0">
                <a:latin typeface="Arial" panose="020B0604020202020204" pitchFamily="34" charset="0"/>
                <a:ea typeface="汉仪大宋简" panose="02010609000101010101" pitchFamily="49" charset="-122"/>
                <a:cs typeface="Arial" panose="020B0604020202020204" pitchFamily="34" charset="0"/>
              </a:rPr>
              <a:t>“所以，为了恢复均质性，逃避特殊位置的惊骇，也就是对均一性的偏离，这些都是由衰落因素引进的想法，必须由代表空间曲率的第二个术语所补偿。”</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1200" dirty="0">
                <a:latin typeface="Arial" panose="020B0604020202020204" pitchFamily="34" charset="0"/>
                <a:ea typeface="汉仪大宋简" panose="02010609000101010101" pitchFamily="49" charset="-122"/>
                <a:cs typeface="Arial" panose="020B0604020202020204" pitchFamily="34" charset="0"/>
              </a:rPr>
              <a:t>哈勃不允许宇宙存在一个特殊的位置，否则就必须面对一位创造者。</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43</a:t>
            </a:fld>
            <a:endParaRPr lang="zh-CN" altLang="en-US"/>
          </a:p>
        </p:txBody>
      </p:sp>
    </p:spTree>
    <p:extLst>
      <p:ext uri="{BB962C8B-B14F-4D97-AF65-F5344CB8AC3E}">
        <p14:creationId xmlns:p14="http://schemas.microsoft.com/office/powerpoint/2010/main" val="1329587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zh-CN" altLang="en-US" sz="1200" dirty="0">
                <a:ea typeface="汉仪大宋简" panose="02010609000101010101" pitchFamily="49" charset="-122"/>
                <a:cs typeface="Arial" panose="020B0604020202020204" pitchFamily="34" charset="0"/>
              </a:rPr>
              <a:t>其实，观测的数据表明我们靠近宇宙的中心</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p14="http://schemas.microsoft.com/office/powerpoint/2010/main" val="1402229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nSpc>
                <a:spcPts val="3700"/>
              </a:lnSpc>
            </a:pPr>
            <a:r>
              <a:rPr lang="zh-CN" altLang="en-US" dirty="0"/>
              <a:t>在“近”的地方（大概</a:t>
            </a:r>
            <a:r>
              <a:rPr lang="en-US" altLang="zh-CN" dirty="0"/>
              <a:t>1</a:t>
            </a:r>
            <a:r>
              <a:rPr lang="zh-CN" altLang="en-US" dirty="0"/>
              <a:t>亿光年），星系看上去是聚集在一层层球壳上，像洋葱一样。</a:t>
            </a:r>
            <a:endParaRPr lang="en-US" altLang="zh-CN" dirty="0"/>
          </a:p>
          <a:p>
            <a:pPr>
              <a:lnSpc>
                <a:spcPts val="3700"/>
              </a:lnSpc>
            </a:pPr>
            <a:endParaRPr lang="en-US" altLang="zh-CN" dirty="0"/>
          </a:p>
          <a:p>
            <a:pPr>
              <a:lnSpc>
                <a:spcPts val="3700"/>
              </a:lnSpc>
            </a:pPr>
            <a:r>
              <a:rPr lang="zh-CN" altLang="en-US" dirty="0"/>
              <a:t>每个球壳与下一个相聚一百万光年。我们的银河系位于靠近球壳中心的位置。这个图是理想化的，与真实的情况有所差别。</a:t>
            </a:r>
            <a:endParaRPr lang="en-US" i="1" dirty="0"/>
          </a:p>
        </p:txBody>
      </p:sp>
      <p:sp>
        <p:nvSpPr>
          <p:cNvPr id="4" name="Slide Number Placeholder 3"/>
          <p:cNvSpPr>
            <a:spLocks noGrp="1"/>
          </p:cNvSpPr>
          <p:nvPr>
            <p:ph type="sldNum" sz="quarter" idx="10"/>
          </p:nvPr>
        </p:nvSpPr>
        <p:spPr/>
        <p:txBody>
          <a:bodyPr/>
          <a:lstStyle/>
          <a:p>
            <a:fld id="{C65BC845-835A-4437-97FA-1707794BD6A0}" type="slidenum">
              <a:rPr lang="en-US" smtClean="0"/>
              <a:pPr/>
              <a:t>45</a:t>
            </a:fld>
            <a:endParaRPr lang="en-US"/>
          </a:p>
        </p:txBody>
      </p:sp>
    </p:spTree>
    <p:extLst>
      <p:ext uri="{BB962C8B-B14F-4D97-AF65-F5344CB8AC3E}">
        <p14:creationId xmlns:p14="http://schemas.microsoft.com/office/powerpoint/2010/main" val="1817026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1106977-AE9E-4A22-9C97-15FC6D43DEF9}" type="slidenum">
              <a:rPr lang="en-US" altLang="zh-HK"/>
              <a:pPr/>
              <a:t>46</a:t>
            </a:fld>
            <a:endParaRPr lang="en-US" altLang="zh-HK"/>
          </a:p>
        </p:txBody>
      </p:sp>
      <p:sp>
        <p:nvSpPr>
          <p:cNvPr id="99331" name="Rectangle 2"/>
          <p:cNvSpPr>
            <a:spLocks noGrp="1" noRot="1" noChangeAspect="1" noChangeArrowheads="1" noTextEdit="1"/>
          </p:cNvSpPr>
          <p:nvPr>
            <p:ph type="sldImg"/>
          </p:nvPr>
        </p:nvSpPr>
        <p:spPr>
          <a:xfrm>
            <a:off x="1143000" y="685800"/>
            <a:ext cx="4572000" cy="3429000"/>
          </a:xfrm>
          <a:ln/>
        </p:spPr>
      </p:sp>
      <p:sp>
        <p:nvSpPr>
          <p:cNvPr id="99332" name="Rectangle 3"/>
          <p:cNvSpPr>
            <a:spLocks noGrp="1" noChangeArrowheads="1"/>
          </p:cNvSpPr>
          <p:nvPr>
            <p:ph type="body" idx="1"/>
          </p:nvPr>
        </p:nvSpPr>
        <p:spPr>
          <a:noFill/>
          <a:ln/>
        </p:spPr>
        <p:txBody>
          <a:bodyPr/>
          <a:lstStyle/>
          <a:p>
            <a:r>
              <a:rPr lang="zh-CN" altLang="en-US" dirty="0">
                <a:solidFill>
                  <a:schemeClr val="tx1"/>
                </a:solidFill>
              </a:rPr>
              <a:t>斯隆数码天空勘察计划扫描</a:t>
            </a:r>
            <a:r>
              <a:rPr lang="zh-TW" altLang="en-US" dirty="0">
                <a:solidFill>
                  <a:prstClr val="black"/>
                </a:solidFill>
                <a:ea typeface="汉仪大宋简" panose="02010609000101010101" pitchFamily="49" charset="-122"/>
              </a:rPr>
              <a:t>覆盖</a:t>
            </a:r>
            <a:r>
              <a:rPr lang="zh-CN" altLang="en-US" dirty="0">
                <a:solidFill>
                  <a:prstClr val="black"/>
                </a:solidFill>
                <a:ea typeface="汉仪大宋简" panose="02010609000101010101" pitchFamily="49" charset="-122"/>
              </a:rPr>
              <a:t>区域</a:t>
            </a:r>
            <a:r>
              <a:rPr lang="zh-TW" altLang="en-US" dirty="0">
                <a:solidFill>
                  <a:prstClr val="black"/>
                </a:solidFill>
                <a:ea typeface="汉仪大宋简" panose="02010609000101010101" pitchFamily="49" charset="-122"/>
              </a:rPr>
              <a:t>超过</a:t>
            </a:r>
            <a:r>
              <a:rPr lang="en-US" altLang="zh-TW" dirty="0">
                <a:solidFill>
                  <a:prstClr val="black"/>
                </a:solidFill>
                <a:ea typeface="汉仪大宋简" panose="02010609000101010101" pitchFamily="49" charset="-122"/>
              </a:rPr>
              <a:t>6%</a:t>
            </a:r>
            <a:r>
              <a:rPr lang="zh-TW" altLang="en-US" dirty="0">
                <a:solidFill>
                  <a:prstClr val="black"/>
                </a:solidFill>
                <a:ea typeface="汉仪大宋简" panose="02010609000101010101" pitchFamily="49" charset="-122"/>
              </a:rPr>
              <a:t>的天空，</a:t>
            </a:r>
            <a:r>
              <a:rPr lang="zh-CN" altLang="en-US" dirty="0">
                <a:solidFill>
                  <a:prstClr val="black"/>
                </a:solidFill>
                <a:ea typeface="汉仪大宋简" panose="02010609000101010101" pitchFamily="49" charset="-122"/>
              </a:rPr>
              <a:t>其</a:t>
            </a:r>
            <a:r>
              <a:rPr lang="zh-TW" altLang="en-US" dirty="0">
                <a:solidFill>
                  <a:prstClr val="black"/>
                </a:solidFill>
                <a:ea typeface="汉仪大宋简" panose="02010609000101010101" pitchFamily="49" charset="-122"/>
              </a:rPr>
              <a:t>距离</a:t>
            </a:r>
            <a:r>
              <a:rPr lang="zh-CN" altLang="en-US" dirty="0">
                <a:solidFill>
                  <a:prstClr val="black"/>
                </a:solidFill>
                <a:ea typeface="汉仪大宋简" panose="02010609000101010101" pitchFamily="49" charset="-122"/>
              </a:rPr>
              <a:t>达到</a:t>
            </a:r>
            <a:r>
              <a:rPr lang="en-US" altLang="zh-TW" dirty="0">
                <a:solidFill>
                  <a:prstClr val="black"/>
                </a:solidFill>
                <a:ea typeface="汉仪大宋简" panose="02010609000101010101" pitchFamily="49" charset="-122"/>
              </a:rPr>
              <a:t>20</a:t>
            </a:r>
            <a:r>
              <a:rPr lang="zh-TW" altLang="en-US" dirty="0">
                <a:solidFill>
                  <a:prstClr val="black"/>
                </a:solidFill>
                <a:ea typeface="汉仪大宋简" panose="02010609000101010101" pitchFamily="49" charset="-122"/>
              </a:rPr>
              <a:t>亿光年</a:t>
            </a:r>
            <a:r>
              <a:rPr lang="zh-CN" altLang="en-US" dirty="0">
                <a:solidFill>
                  <a:prstClr val="black"/>
                </a:solidFill>
                <a:ea typeface="汉仪大宋简" panose="02010609000101010101" pitchFamily="49" charset="-122"/>
              </a:rPr>
              <a:t>，</a:t>
            </a:r>
            <a:r>
              <a:rPr lang="zh-TW" altLang="en-US" dirty="0">
                <a:solidFill>
                  <a:prstClr val="black"/>
                </a:solidFill>
                <a:ea typeface="汉仪大宋简" panose="02010609000101010101" pitchFamily="49" charset="-122"/>
              </a:rPr>
              <a:t>找到</a:t>
            </a:r>
            <a:r>
              <a:rPr lang="zh-CN" altLang="en-US" dirty="0">
                <a:solidFill>
                  <a:prstClr val="black"/>
                </a:solidFill>
                <a:ea typeface="汉仪大宋简" panose="02010609000101010101" pitchFamily="49" charset="-122"/>
              </a:rPr>
              <a:t>超过</a:t>
            </a:r>
            <a:r>
              <a:rPr lang="en-US" altLang="zh-TW" dirty="0">
                <a:solidFill>
                  <a:prstClr val="black"/>
                </a:solidFill>
                <a:ea typeface="汉仪大宋简" panose="02010609000101010101" pitchFamily="49" charset="-122"/>
              </a:rPr>
              <a:t>20</a:t>
            </a:r>
            <a:r>
              <a:rPr lang="zh-TW" altLang="en-US" dirty="0">
                <a:solidFill>
                  <a:prstClr val="black"/>
                </a:solidFill>
                <a:ea typeface="汉仪大宋简" panose="02010609000101010101" pitchFamily="49" charset="-122"/>
              </a:rPr>
              <a:t>万个星系</a:t>
            </a:r>
            <a:r>
              <a:rPr lang="zh-CN" altLang="en-US" dirty="0">
                <a:solidFill>
                  <a:prstClr val="black"/>
                </a:solidFill>
                <a:ea typeface="汉仪大宋简" panose="02010609000101010101" pitchFamily="49" charset="-122"/>
              </a:rPr>
              <a:t>。没有很清晰地按照球壳状排列，但更显然的是，分布并非均相。</a:t>
            </a:r>
            <a:endParaRPr lang="en-US" altLang="zh-TW" dirty="0">
              <a:solidFill>
                <a:prstClr val="black"/>
              </a:solidFill>
              <a:ea typeface="汉仪大宋简" panose="02010609000101010101" pitchFamily="49" charset="-122"/>
            </a:endParaRPr>
          </a:p>
        </p:txBody>
      </p:sp>
    </p:spTree>
    <p:extLst>
      <p:ext uri="{BB962C8B-B14F-4D97-AF65-F5344CB8AC3E}">
        <p14:creationId xmlns:p14="http://schemas.microsoft.com/office/powerpoint/2010/main" val="1540017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43000" y="685800"/>
            <a:ext cx="4572000" cy="3429000"/>
          </a:xfrm>
          <a:ln/>
        </p:spPr>
      </p:sp>
      <p:sp>
        <p:nvSpPr>
          <p:cNvPr id="100355" name="Notes Placeholder 2"/>
          <p:cNvSpPr>
            <a:spLocks noGrp="1"/>
          </p:cNvSpPr>
          <p:nvPr>
            <p:ph type="body" idx="1"/>
          </p:nvPr>
        </p:nvSpPr>
        <p:spPr>
          <a:noFill/>
          <a:ln/>
        </p:spPr>
        <p:txBody>
          <a:bodyPr/>
          <a:lstStyle/>
          <a:p>
            <a:r>
              <a:rPr lang="zh-CN" altLang="en-US" sz="1200" dirty="0">
                <a:solidFill>
                  <a:schemeClr val="tx1"/>
                </a:solidFill>
                <a:ea typeface="汉仪大宋简" panose="02010609000101010101" pitchFamily="49" charset="-122"/>
              </a:rPr>
              <a:t>随着你越远离地球，分布就越不圆，但还算是同心的。那里出现了一堆一堆的星系。</a:t>
            </a:r>
            <a:endParaRPr lang="en-US" altLang="zh-CN" sz="1200" dirty="0">
              <a:solidFill>
                <a:schemeClr val="tx1"/>
              </a:solidFill>
              <a:ea typeface="汉仪大宋简" panose="02010609000101010101" pitchFamily="49" charset="-122"/>
            </a:endParaRPr>
          </a:p>
          <a:p>
            <a:endParaRPr lang="en-US" altLang="zh-CN" sz="1200" dirty="0">
              <a:solidFill>
                <a:schemeClr val="tx1"/>
              </a:solidFill>
              <a:ea typeface="汉仪大宋简" panose="02010609000101010101" pitchFamily="49" charset="-122"/>
            </a:endParaRPr>
          </a:p>
          <a:p>
            <a:r>
              <a:rPr lang="zh-CN" altLang="en-US" sz="1200" dirty="0">
                <a:solidFill>
                  <a:schemeClr val="tx1"/>
                </a:solidFill>
                <a:ea typeface="汉仪大宋简" panose="02010609000101010101" pitchFamily="49" charset="-122"/>
              </a:rPr>
              <a:t>如果主流大爆炸是正确的，就不应该会有这个现象。也就是说这个想象否定了宇宙大爆炸理论的预测。</a:t>
            </a:r>
            <a:endParaRPr lang="en-US" altLang="zh-CN" sz="1200" dirty="0">
              <a:solidFill>
                <a:schemeClr val="tx1"/>
              </a:solidFill>
              <a:ea typeface="汉仪大宋简" panose="02010609000101010101" pitchFamily="49" charset="-122"/>
            </a:endParaRPr>
          </a:p>
        </p:txBody>
      </p:sp>
      <p:sp>
        <p:nvSpPr>
          <p:cNvPr id="100356" name="Slide Number Placeholder 3"/>
          <p:cNvSpPr>
            <a:spLocks noGrp="1"/>
          </p:cNvSpPr>
          <p:nvPr>
            <p:ph type="sldNum" sz="quarter" idx="5"/>
          </p:nvPr>
        </p:nvSpPr>
        <p:spPr>
          <a:noFill/>
        </p:spPr>
        <p:txBody>
          <a:bodyPr/>
          <a:lstStyle/>
          <a:p>
            <a:fld id="{99EB1F92-5EF1-425F-998C-5274D56B2243}" type="slidenum">
              <a:rPr lang="en-US"/>
              <a:pPr/>
              <a:t>47</a:t>
            </a:fld>
            <a:endParaRPr lang="en-US"/>
          </a:p>
        </p:txBody>
      </p:sp>
    </p:spTree>
    <p:extLst>
      <p:ext uri="{BB962C8B-B14F-4D97-AF65-F5344CB8AC3E}">
        <p14:creationId xmlns:p14="http://schemas.microsoft.com/office/powerpoint/2010/main" val="1600923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乔治</a:t>
            </a:r>
            <a:r>
              <a:rPr lang="en-US" altLang="zh-CN" dirty="0"/>
              <a:t>·</a:t>
            </a:r>
            <a:r>
              <a:rPr lang="zh-CN" altLang="en-US" dirty="0"/>
              <a:t>埃利斯，主流宇宙学家。他不相信创造论，也不相信我们靠近宇宙中心。</a:t>
            </a:r>
            <a:endParaRPr lang="en-US" altLang="zh-CN" dirty="0"/>
          </a:p>
          <a:p>
            <a:endParaRPr lang="zh-CN" altLang="en-US" dirty="0"/>
          </a:p>
          <a:p>
            <a:r>
              <a:rPr lang="zh-CN" altLang="en-US" dirty="0"/>
              <a:t>“人们需要意识到，我们有一系列的理论模型来解释观测到的现象。比如说，我可以构建一个完全对称的圆形宇宙，地球在圆心</a:t>
            </a:r>
            <a:endParaRPr lang="en-US" altLang="zh-CN"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你也不能用观察现象来反驳这个观点</a:t>
            </a:r>
            <a:r>
              <a:rPr lang="en-US" altLang="zh-CN" dirty="0"/>
              <a:t>……</a:t>
            </a:r>
            <a:r>
              <a:rPr lang="zh-CN" altLang="en-US" dirty="0"/>
              <a:t>你只能从哲学的角度排除这个观点。”</a:t>
            </a:r>
            <a:endParaRPr lang="en-US" altLang="zh-CN" dirty="0"/>
          </a:p>
          <a:p>
            <a:endParaRPr lang="en-US" dirty="0"/>
          </a:p>
          <a:p>
            <a:r>
              <a:rPr lang="zh-CN" altLang="en-US" dirty="0"/>
              <a:t>也就是说，大爆炸理论是一种宗教和哲学。</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48</a:t>
            </a:fld>
            <a:endParaRPr lang="zh-CN" altLang="en-US"/>
          </a:p>
        </p:txBody>
      </p:sp>
    </p:spTree>
    <p:extLst>
      <p:ext uri="{BB962C8B-B14F-4D97-AF65-F5344CB8AC3E}">
        <p14:creationId xmlns:p14="http://schemas.microsoft.com/office/powerpoint/2010/main" val="2805240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79A46553-9A49-4EF7-92EF-46D1260576EA}" type="slidenum">
              <a:rPr lang="en-US"/>
              <a:pPr/>
              <a:t>49</a:t>
            </a:fld>
            <a:endParaRPr lang="en-US"/>
          </a:p>
        </p:txBody>
      </p:sp>
      <p:sp>
        <p:nvSpPr>
          <p:cNvPr id="268185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681859"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我们可以看到，大爆炸理论跟实际观察不相符。而基于圣经的宇宙解释，才更加符合事实。</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89255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以赛亚</a:t>
            </a:r>
            <a:r>
              <a:rPr lang="en-US" altLang="zh-CN" sz="1200" dirty="0">
                <a:latin typeface="Arial" panose="020B0604020202020204" pitchFamily="34" charset="0"/>
                <a:ea typeface="汉仪大宋简" panose="02010609000101010101" pitchFamily="49" charset="-122"/>
                <a:cs typeface="Arial" panose="020B0604020202020204" pitchFamily="34" charset="0"/>
              </a:rPr>
              <a:t>40</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r>
              <a:rPr lang="en-US" altLang="zh-CN" sz="1200" dirty="0">
                <a:latin typeface="Arial" panose="020B0604020202020204" pitchFamily="34" charset="0"/>
                <a:ea typeface="汉仪大宋简" panose="02010609000101010101" pitchFamily="49" charset="-122"/>
                <a:cs typeface="Arial" panose="020B0604020202020204" pitchFamily="34" charset="0"/>
              </a:rPr>
              <a:t>22</a:t>
            </a:r>
            <a:r>
              <a:rPr lang="zh-CN" altLang="en-US" sz="1200" dirty="0">
                <a:latin typeface="Arial" panose="020B0604020202020204" pitchFamily="34" charset="0"/>
                <a:ea typeface="汉仪大宋简" panose="02010609000101010101" pitchFamily="49" charset="-122"/>
                <a:cs typeface="Arial" panose="020B0604020202020204" pitchFamily="34" charset="0"/>
              </a:rPr>
              <a:t>神坐在地球大圈之上；地上的居民好像蝗虫。他铺张穹苍如幔子，展开诸天如可住的帐棚。</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b="1" dirty="0"/>
          </a:p>
          <a:p>
            <a:pPr marL="0" indent="0">
              <a:lnSpc>
                <a:spcPts val="3000"/>
              </a:lnSpc>
              <a:buNone/>
            </a:pPr>
            <a:r>
              <a:rPr lang="zh-CN" altLang="en-US" sz="1200" dirty="0">
                <a:latin typeface="Arial" panose="020B0604020202020204" pitchFamily="34" charset="0"/>
                <a:ea typeface="汉仪大宋简" panose="02010609000101010101" pitchFamily="49" charset="-122"/>
                <a:cs typeface="Arial" panose="020B0604020202020204" pitchFamily="34" charset="0"/>
              </a:rPr>
              <a:t>约伯记</a:t>
            </a:r>
            <a:r>
              <a:rPr lang="en-US" altLang="zh-CN" sz="1200" dirty="0">
                <a:latin typeface="Arial" panose="020B0604020202020204" pitchFamily="34" charset="0"/>
                <a:ea typeface="汉仪大宋简" panose="02010609000101010101" pitchFamily="49" charset="-122"/>
                <a:cs typeface="Arial" panose="020B0604020202020204" pitchFamily="34" charset="0"/>
              </a:rPr>
              <a:t>26</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r>
              <a:rPr lang="en-US" altLang="zh-CN" sz="1200" dirty="0">
                <a:latin typeface="Arial" panose="020B0604020202020204" pitchFamily="34" charset="0"/>
                <a:ea typeface="汉仪大宋简" panose="02010609000101010101" pitchFamily="49" charset="-122"/>
                <a:cs typeface="Arial" panose="020B0604020202020204" pitchFamily="34" charset="0"/>
              </a:rPr>
              <a:t>7 </a:t>
            </a:r>
            <a:r>
              <a:rPr lang="zh-CN" altLang="en-US" sz="1200" dirty="0">
                <a:latin typeface="Arial" panose="020B0604020202020204" pitchFamily="34" charset="0"/>
                <a:ea typeface="汉仪大宋简" panose="02010609000101010101" pitchFamily="49" charset="-122"/>
                <a:cs typeface="Arial" panose="020B0604020202020204" pitchFamily="34" charset="0"/>
              </a:rPr>
              <a:t>神将北极铺在空中，将大地悬在虚空；</a:t>
            </a:r>
            <a:r>
              <a:rPr lang="en-US" altLang="zh-CN" sz="1200" dirty="0">
                <a:latin typeface="Arial" panose="020B0604020202020204" pitchFamily="34" charset="0"/>
                <a:ea typeface="汉仪大宋简" panose="02010609000101010101" pitchFamily="49" charset="-122"/>
                <a:cs typeface="Arial" panose="020B0604020202020204" pitchFamily="34" charset="0"/>
              </a:rPr>
              <a:t>10</a:t>
            </a:r>
            <a:r>
              <a:rPr lang="en-US" altLang="zh-CN" sz="1200" baseline="0" dirty="0">
                <a:latin typeface="Arial" panose="020B0604020202020204" pitchFamily="34" charset="0"/>
                <a:ea typeface="汉仪大宋简" panose="02010609000101010101" pitchFamily="49" charset="-122"/>
                <a:cs typeface="Arial" panose="020B0604020202020204" pitchFamily="34" charset="0"/>
              </a:rPr>
              <a:t> </a:t>
            </a:r>
            <a:r>
              <a:rPr lang="zh-CN" altLang="en-US" sz="1200" dirty="0">
                <a:latin typeface="Arial" panose="020B0604020202020204" pitchFamily="34" charset="0"/>
                <a:ea typeface="汉仪大宋简" panose="02010609000101010101" pitchFamily="49" charset="-122"/>
                <a:cs typeface="Arial" panose="020B0604020202020204" pitchFamily="34" charset="0"/>
              </a:rPr>
              <a:t>在水面的周围划出界限，直到光明黑暗的交界。</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r>
              <a:rPr lang="zh-CN" altLang="en-US" sz="1200" dirty="0">
                <a:latin typeface="Arial" panose="020B0604020202020204" pitchFamily="34" charset="0"/>
                <a:ea typeface="汉仪大宋简" panose="02010609000101010101" pitchFamily="49" charset="-122"/>
                <a:cs typeface="Arial" panose="020B0604020202020204" pitchFamily="34" charset="0"/>
              </a:rPr>
              <a:t>圣经已经把地球描述成圆形，悬挂在空中了。</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a:t>
            </a:fld>
            <a:endParaRPr lang="zh-CN" altLang="en-US"/>
          </a:p>
        </p:txBody>
      </p:sp>
    </p:spTree>
    <p:extLst>
      <p:ext uri="{BB962C8B-B14F-4D97-AF65-F5344CB8AC3E}">
        <p14:creationId xmlns:p14="http://schemas.microsoft.com/office/powerpoint/2010/main" val="1978040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总结一下：</a:t>
            </a:r>
            <a:endParaRPr lang="en-US" altLang="zh-CN" dirty="0"/>
          </a:p>
          <a:p>
            <a:endParaRPr lang="en-US" dirty="0"/>
          </a:p>
          <a:p>
            <a:pPr marL="154350" indent="-514350">
              <a:buClrTx/>
              <a:buSzPct val="100000"/>
              <a:buFont typeface="+mj-lt"/>
              <a:buAutoNum type="arabicPeriod"/>
            </a:pPr>
            <a:r>
              <a:rPr lang="zh-CN" altLang="en-US" sz="1200" dirty="0">
                <a:latin typeface="Arial" panose="020B0604020202020204" pitchFamily="34" charset="0"/>
                <a:ea typeface="汉仪大宋简" panose="02010609000101010101" pitchFamily="49" charset="-122"/>
                <a:cs typeface="Arial" panose="020B0604020202020204" pitchFamily="34" charset="0"/>
              </a:rPr>
              <a:t>标准的大爆炸理论几乎肯定是错误的</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即便宇宙在膨胀</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mj-lt"/>
              <a:buAutoNum type="arabicPeriod"/>
            </a:pPr>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marL="154350" indent="-514350">
              <a:buClrTx/>
              <a:buSzPct val="100000"/>
              <a:buFont typeface="+mj-lt"/>
              <a:buAutoNum type="arabicPeriod"/>
            </a:pPr>
            <a:r>
              <a:rPr lang="zh-CN" altLang="en-US" sz="1200" dirty="0">
                <a:latin typeface="Arial" panose="020B0604020202020204" pitchFamily="34" charset="0"/>
                <a:ea typeface="汉仪大宋简" panose="02010609000101010101" pitchFamily="49" charset="-122"/>
                <a:cs typeface="Arial" panose="020B0604020202020204" pitchFamily="34" charset="0"/>
              </a:rPr>
              <a:t>我们很可能很靠近宇宙的中心</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mj-lt"/>
              <a:buAutoNum type="arabicPeriod"/>
            </a:pPr>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marL="154350" indent="-514350">
              <a:buClrTx/>
              <a:buSzPct val="100000"/>
              <a:buFont typeface="+mj-lt"/>
              <a:buAutoNum type="arabicPeriod"/>
            </a:pPr>
            <a:r>
              <a:rPr lang="zh-CN" altLang="en-US" sz="1200" dirty="0">
                <a:latin typeface="Arial" panose="020B0604020202020204" pitchFamily="34" charset="0"/>
                <a:ea typeface="汉仪大宋简" panose="02010609000101010101" pitchFamily="49" charset="-122"/>
                <a:cs typeface="Arial" panose="020B0604020202020204" pitchFamily="34" charset="0"/>
              </a:rPr>
              <a:t>遥远的星光在短时间内传到我们有几种可能性（在不同地方的时间流逝速度不一样）</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mj-lt"/>
              <a:buAutoNum type="arabicPeriod"/>
            </a:pPr>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marL="154350" indent="-514350">
              <a:buClrTx/>
              <a:buSzPct val="100000"/>
              <a:buFont typeface="+mj-lt"/>
              <a:buAutoNum type="arabicPeriod"/>
            </a:pPr>
            <a:r>
              <a:rPr lang="zh-CN" altLang="en-US" sz="1200" dirty="0">
                <a:latin typeface="Arial" panose="020B0604020202020204" pitchFamily="34" charset="0"/>
                <a:ea typeface="汉仪大宋简" panose="02010609000101010101" pitchFamily="49" charset="-122"/>
                <a:cs typeface="Arial" panose="020B0604020202020204" pitchFamily="34" charset="0"/>
              </a:rPr>
              <a:t>标准的大爆炸理论要面对一样的问题：没有足够的时间让热量传播！</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50</a:t>
            </a:fld>
            <a:endParaRPr lang="zh-CN" altLang="en-US"/>
          </a:p>
        </p:txBody>
      </p:sp>
    </p:spTree>
    <p:extLst>
      <p:ext uri="{BB962C8B-B14F-4D97-AF65-F5344CB8AC3E}">
        <p14:creationId xmlns:p14="http://schemas.microsoft.com/office/powerpoint/2010/main" val="3929876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3931A78-AF0E-492C-90FC-30BCA4963E6E}" type="slidenum">
              <a:rPr lang="en-US">
                <a:solidFill>
                  <a:prstClr val="black"/>
                </a:solidFill>
              </a:rPr>
              <a:pPr/>
              <a:t>51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eaLnBrk="1" hangingPunct="1"/>
            <a:r>
              <a:rPr lang="zh-CN" altLang="en-US" i="1">
                <a:latin typeface="Arial" pitchFamily="34" charset="0"/>
                <a:ea typeface="ＭＳ Ｐゴシック" pitchFamily="34" charset="-128"/>
              </a:rPr>
              <a:t>宇宙进化论，也就是宇宙大爆炸理论只是神话。</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040735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527864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作为主要网站介绍，主要分享提供创造科学文章，推荐书籍和视频</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928239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可以扫码关注，也可以通过搜索“创造科学”进行关注，一周更新</a:t>
            </a:r>
            <a:r>
              <a:rPr lang="en-US" altLang="zh-CN" dirty="0"/>
              <a:t>2</a:t>
            </a:r>
            <a:r>
              <a:rPr lang="zh-CN" altLang="en-US" dirty="0"/>
              <a:t>篇创造科学方面的文章，可以推荐给你认识的弟兄姊妹或者慕道朋友。</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96473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9989433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kumimoji="1" lang="en-US" altLang="zh-CN"/>
              <a:t>chuangzaolun@gmail.com</a:t>
            </a: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t>另外的经文也有这样的暗示：</a:t>
            </a:r>
            <a:r>
              <a:rPr lang="zh-CN" altLang="en-US" sz="1200" dirty="0">
                <a:solidFill>
                  <a:schemeClr val="tx1"/>
                </a:solidFill>
                <a:ea typeface="汉仪大宋简" panose="02010609000101010101" pitchFamily="49" charset="-122"/>
              </a:rPr>
              <a:t>耶稣暗示了当祂再来的时候，地球上的不同地方，有的是晚上，有的是白天。</a:t>
            </a:r>
          </a:p>
          <a:p>
            <a:endParaRPr lang="en-US" i="1"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a:t>
            </a:fld>
            <a:endParaRPr lang="zh-CN" altLang="en-US"/>
          </a:p>
        </p:txBody>
      </p:sp>
    </p:spTree>
    <p:extLst>
      <p:ext uri="{BB962C8B-B14F-4D97-AF65-F5344CB8AC3E}">
        <p14:creationId xmlns:p14="http://schemas.microsoft.com/office/powerpoint/2010/main" val="89700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我对你们说，当那一夜，两个人在一个床上，要取去一个，撇下一个。两个女人一同推磨；要取去一个，撇下一个。（有古卷在此有两个人在田里，要取去一个，撇下一个。）</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i="1"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a:t>
            </a:fld>
            <a:endParaRPr lang="zh-CN" altLang="en-US"/>
          </a:p>
        </p:txBody>
      </p:sp>
    </p:spTree>
    <p:extLst>
      <p:ext uri="{BB962C8B-B14F-4D97-AF65-F5344CB8AC3E}">
        <p14:creationId xmlns:p14="http://schemas.microsoft.com/office/powerpoint/2010/main" val="1655641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i="1" dirty="0"/>
              <a:t>而且，热力学第二定律也告诉我们，</a:t>
            </a:r>
            <a:r>
              <a:rPr lang="zh-CN" altLang="en-US" sz="1200" dirty="0">
                <a:latin typeface="汉仪大宋简" panose="02010609000101010101" pitchFamily="49" charset="-122"/>
                <a:ea typeface="汉仪大宋简" panose="02010609000101010101" pitchFamily="49" charset="-122"/>
              </a:rPr>
              <a:t>熵表明宇宙一定有一个起点。</a:t>
            </a:r>
            <a:endParaRPr lang="en-US" altLang="zh-CN" sz="1200" dirty="0">
              <a:latin typeface="汉仪大宋简" panose="02010609000101010101" pitchFamily="49" charset="-122"/>
              <a:ea typeface="汉仪大宋简" panose="0201060900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汉仪大宋简" panose="02010609000101010101" pitchFamily="49" charset="-122"/>
              <a:ea typeface="汉仪大宋简" panose="0201060900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i="1" dirty="0">
                <a:latin typeface="汉仪大宋简" panose="02010609000101010101" pitchFamily="49" charset="-122"/>
                <a:ea typeface="汉仪大宋简" panose="02010609000101010101" pitchFamily="49" charset="-122"/>
              </a:rPr>
              <a:t>宇宙的可用能量在下降，所以宇宙必定有个开端。</a:t>
            </a:r>
            <a:endParaRPr lang="en-US" sz="1200" i="1" dirty="0">
              <a:latin typeface="汉仪大宋简" panose="02010609000101010101" pitchFamily="49" charset="-122"/>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a:t>
            </a:fld>
            <a:endParaRPr lang="zh-CN" altLang="en-US"/>
          </a:p>
        </p:txBody>
      </p:sp>
    </p:spTree>
    <p:extLst>
      <p:ext uri="{BB962C8B-B14F-4D97-AF65-F5344CB8AC3E}">
        <p14:creationId xmlns:p14="http://schemas.microsoft.com/office/powerpoint/2010/main" val="147737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有两个问题：</a:t>
            </a:r>
            <a:r>
              <a:rPr lang="zh-CN" altLang="en-US" sz="1200" b="1" dirty="0">
                <a:latin typeface="汉仪大宋简" pitchFamily="49" charset="-122"/>
                <a:ea typeface="汉仪大宋简" pitchFamily="49" charset="-122"/>
                <a:cs typeface="Arial" panose="020B0604020202020204" pitchFamily="34" charset="0"/>
              </a:rPr>
              <a:t>宇宙怎么开始的？宇宙是什么时候开始的</a:t>
            </a:r>
            <a:r>
              <a:rPr lang="en-US" altLang="zh-CN" sz="1200" b="1" dirty="0">
                <a:latin typeface="汉仪大宋简" pitchFamily="49" charset="-122"/>
                <a:ea typeface="汉仪大宋简" pitchFamily="49" charset="-122"/>
                <a:cs typeface="Arial" panose="020B0604020202020204" pitchFamily="34" charset="0"/>
              </a:rPr>
              <a:t>?</a:t>
            </a:r>
            <a:endParaRPr lang="zh-CN" altLang="en-US" sz="1200" b="1" dirty="0">
              <a:latin typeface="汉仪大宋简" pitchFamily="49" charset="-122"/>
              <a:ea typeface="汉仪大宋简"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a:t>
            </a:fld>
            <a:endParaRPr lang="zh-CN" altLang="en-US"/>
          </a:p>
        </p:txBody>
      </p:sp>
    </p:spTree>
    <p:extLst>
      <p:ext uri="{BB962C8B-B14F-4D97-AF65-F5344CB8AC3E}">
        <p14:creationId xmlns:p14="http://schemas.microsoft.com/office/powerpoint/2010/main" val="199383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7905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01256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403325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pPr/>
              <a:t>‹#›</a:t>
            </a:fld>
            <a:endParaRPr lang="en-US"/>
          </a:p>
        </p:txBody>
      </p:sp>
    </p:spTree>
    <p:extLst>
      <p:ext uri="{BB962C8B-B14F-4D97-AF65-F5344CB8AC3E}">
        <p14:creationId xmlns:p14="http://schemas.microsoft.com/office/powerpoint/2010/main" val="143966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29720901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2133600"/>
            <a:ext cx="40386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40386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612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42814567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50803989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7151915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9617398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2375180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834787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263962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1"/>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615132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1214377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23938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632199" y="1216152"/>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183802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1"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8206"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3871121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40942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324600" y="1219204"/>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18551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23401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pPr/>
              <a:t>2020/8/24</a:t>
            </a:fld>
            <a:endParaRPr lang="zh-CN" altLang="en-US"/>
          </a:p>
        </p:txBody>
      </p:sp>
      <p:sp>
        <p:nvSpPr>
          <p:cNvPr id="17" name="页脚占位符 16"/>
          <p:cNvSpPr>
            <a:spLocks noGrp="1"/>
          </p:cNvSpPr>
          <p:nvPr>
            <p:ph type="ftr" sz="quarter" idx="11"/>
          </p:nvPr>
        </p:nvSpPr>
        <p:spPr>
          <a:xfrm>
            <a:off x="2898648" y="6355080"/>
            <a:ext cx="3474720" cy="365760"/>
          </a:xfrm>
        </p:spPr>
        <p:txBody>
          <a:bodyPr/>
          <a:lstStyle/>
          <a:p>
            <a:endParaRPr lang="zh-CN" altLang="en-US"/>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4270663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3235192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4"/>
            <a:ext cx="205740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4"/>
            <a:ext cx="60198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752025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5"/>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5"/>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169850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1"/>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46610298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2133600"/>
            <a:ext cx="40386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40386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04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1"/>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1"/>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1"/>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5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1"/>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6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1"/>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pPr/>
              <a:t>2020/8/24</a:t>
            </a:fld>
            <a:endParaRPr lang="zh-CN" altLang="en-US"/>
          </a:p>
        </p:txBody>
      </p:sp>
      <p:sp>
        <p:nvSpPr>
          <p:cNvPr id="5" name="页脚占位符 4"/>
          <p:cNvSpPr>
            <a:spLocks noGrp="1"/>
          </p:cNvSpPr>
          <p:nvPr>
            <p:ph type="ftr" sz="quarter" idx="11"/>
          </p:nvPr>
        </p:nvSpPr>
        <p:spPr>
          <a:xfrm>
            <a:off x="2898648" y="6355080"/>
            <a:ext cx="3474720" cy="365760"/>
          </a:xfrm>
        </p:spPr>
        <p:txBody>
          <a:bodyPr/>
          <a:lstStyle/>
          <a:p>
            <a:endParaRPr lang="zh-CN" altLang="en-US"/>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pPr/>
              <a:t>‹#›</a:t>
            </a:fld>
            <a:endParaRPr lang="zh-CN" altLang="en-US"/>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642778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2020/8/24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tint val="75000"/>
                  </a:prstClr>
                </a:solidFill>
              </a:rPr>
              <a:pPr/>
              <a:t>2020/8/24</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8616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7083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467204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5394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578332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48881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69364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79055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92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38346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32080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93416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2020/8/24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64733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457200">
              <a:defRPr/>
            </a:lvl1pPr>
          </a:lstStyle>
          <a:p>
            <a:fld id="{ED2A55C8-65BC-4D11-874F-618597E54A4B}" type="datetimeFigureOut">
              <a:rPr lang="en-US" altLang="zh-CN">
                <a:solidFill>
                  <a:prstClr val="black"/>
                </a:solidFill>
              </a:rPr>
              <a:pPr/>
              <a:t>8/24/2020</a:t>
            </a:fld>
            <a:endParaRPr lang="en-US" altLang="zh-CN">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457200">
              <a:defRPr/>
            </a:lvl1pPr>
          </a:lstStyle>
          <a:p>
            <a:pPr>
              <a:defRPr/>
            </a:pPr>
            <a:endParaRPr lang="zh-CN" altLang="zh-CN">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457200">
              <a:defRPr/>
            </a:lvl1pPr>
          </a:lstStyle>
          <a:p>
            <a:fld id="{0A5F58BD-320B-46CA-8D9E-BA7A7808CA1E}" type="slidenum">
              <a:rPr lang="en-US" altLang="zh-CN">
                <a:solidFill>
                  <a:prstClr val="black"/>
                </a:solidFill>
              </a:rPr>
              <a:pPr/>
              <a:t>‹#›</a:t>
            </a:fld>
            <a:endParaRPr lang="en-US" altLang="zh-CN">
              <a:solidFill>
                <a:prstClr val="black"/>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45225"/>
            <a:ext cx="1901825" cy="476250"/>
          </a:xfrm>
          <a:prstGeom prst="rect">
            <a:avLst/>
          </a:prstGeom>
        </p:spPr>
        <p:txBody>
          <a:bodyPr/>
          <a:lstStyle>
            <a:lvl1pPr defTabSz="457200">
              <a:defRPr/>
            </a:lvl1pPr>
          </a:lstStyle>
          <a:p>
            <a:pPr>
              <a:defRPr/>
            </a:pPr>
            <a:endParaRPr lang="zh-CN" altLang="zh-CN">
              <a:solidFill>
                <a:prstClr val="black"/>
              </a:solidFill>
            </a:endParaRPr>
          </a:p>
        </p:txBody>
      </p:sp>
      <p:sp>
        <p:nvSpPr>
          <p:cNvPr id="5" name="Footer Placeholder 4"/>
          <p:cNvSpPr>
            <a:spLocks noGrp="1"/>
          </p:cNvSpPr>
          <p:nvPr>
            <p:ph type="ftr" sz="quarter" idx="11"/>
          </p:nvPr>
        </p:nvSpPr>
        <p:spPr>
          <a:xfrm>
            <a:off x="3429000" y="6245225"/>
            <a:ext cx="2895600" cy="476250"/>
          </a:xfrm>
          <a:prstGeom prst="rect">
            <a:avLst/>
          </a:prstGeom>
        </p:spPr>
        <p:txBody>
          <a:bodyPr/>
          <a:lstStyle>
            <a:lvl1pPr defTabSz="457200">
              <a:defRPr/>
            </a:lvl1pPr>
          </a:lstStyle>
          <a:p>
            <a:pPr>
              <a:defRPr/>
            </a:pPr>
            <a:endParaRPr lang="zh-CN" altLang="zh-CN">
              <a:solidFill>
                <a:prstClr val="black"/>
              </a:solidFill>
            </a:endParaRPr>
          </a:p>
        </p:txBody>
      </p:sp>
      <p:sp>
        <p:nvSpPr>
          <p:cNvPr id="6" name="Slide Number Placeholder 5"/>
          <p:cNvSpPr>
            <a:spLocks noGrp="1"/>
          </p:cNvSpPr>
          <p:nvPr>
            <p:ph type="sldNum" sz="quarter" idx="12"/>
          </p:nvPr>
        </p:nvSpPr>
        <p:spPr>
          <a:xfrm>
            <a:off x="6937375" y="6245225"/>
            <a:ext cx="1901825" cy="476250"/>
          </a:xfrm>
          <a:prstGeom prst="rect">
            <a:avLst/>
          </a:prstGeom>
        </p:spPr>
        <p:txBody>
          <a:bodyPr/>
          <a:lstStyle>
            <a:lvl1pPr defTabSz="457200">
              <a:defRPr/>
            </a:lvl1pPr>
          </a:lstStyle>
          <a:p>
            <a:fld id="{0C873238-185E-4593-AEAF-C3E4EFFF9BF6}" type="slidenum">
              <a:rPr lang="en-US" altLang="zh-CN">
                <a:solidFill>
                  <a:prstClr val="black"/>
                </a:solidFill>
              </a:rPr>
              <a:pPr/>
              <a:t>‹#›</a:t>
            </a:fld>
            <a:endParaRPr lang="en-US" altLang="zh-CN">
              <a:solidFill>
                <a:prstClr val="black"/>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3533636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00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2020/8/24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887795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321097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pPr/>
              <a:t>2020/8/24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181379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2.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pPr/>
              <a:t>2020/8/24</a:t>
            </a:fld>
            <a:endParaRPr lang="zh-CN" altLang="en-US"/>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pPr/>
              <a:t>‹#›</a:t>
            </a:fld>
            <a:endParaRPr lang="zh-CN" altLang="en-US"/>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28834239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811" r:id="rId20"/>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2020/8/24</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1"/>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315323586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2020/8/24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0" y="162000"/>
            <a:ext cx="9144000" cy="590931"/>
          </a:xfrm>
          <a:prstGeom prst="rect">
            <a:avLst/>
          </a:prstGeom>
          <a:noFill/>
        </p:spPr>
        <p:txBody>
          <a:bodyPr wrap="square" rtlCol="0">
            <a:spAutoFit/>
          </a:bodyPr>
          <a:lstStyle/>
          <a:p>
            <a:pPr marL="0" lvl="0" algn="ctr"/>
            <a:r>
              <a:rPr lang="zh-CN" altLang="en-US" dirty="0"/>
              <a:t>单击此处编辑母版标题样式</a:t>
            </a:r>
            <a:endParaRPr lang="en-US" dirty="0"/>
          </a:p>
        </p:txBody>
      </p:sp>
      <p:sp>
        <p:nvSpPr>
          <p:cNvPr id="16" name="Text Placeholder 2"/>
          <p:cNvSpPr>
            <a:spLocks noGrp="1"/>
          </p:cNvSpPr>
          <p:nvPr>
            <p:ph type="body" idx="1"/>
          </p:nvPr>
        </p:nvSpPr>
        <p:spPr>
          <a:xfrm>
            <a:off x="628650" y="1012832"/>
            <a:ext cx="7886700" cy="4351338"/>
          </a:xfrm>
          <a:prstGeom prst="rect">
            <a:avLst/>
          </a:prstGeom>
        </p:spPr>
        <p:txBody>
          <a:bodyPr vert="horz" lIns="91440" tIns="45720" rIns="91440" bIns="45720" rtlCol="0">
            <a:normAutofit/>
          </a:bodyPr>
          <a:lstStyle/>
          <a:p>
            <a:pPr lvl="0"/>
            <a:endParaRPr lang="en-US" dirty="0"/>
          </a:p>
        </p:txBody>
      </p:sp>
      <p:cxnSp>
        <p:nvCxnSpPr>
          <p:cNvPr id="17" name="直接连接符 1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7"/>
          <p:cNvGrpSpPr/>
          <p:nvPr userDrawn="1"/>
        </p:nvGrpSpPr>
        <p:grpSpPr>
          <a:xfrm>
            <a:off x="0" y="6372000"/>
            <a:ext cx="9144837" cy="599570"/>
            <a:chOff x="-670" y="6372000"/>
            <a:chExt cx="12192892" cy="599570"/>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2" name="图片 2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170313705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cfa-www.harvard.edu/" TargetMode="External"/><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antwrp.gsfc.nasa.gov/apod/image/0402/sn1987a_acsHubble_full.jpg" TargetMode="External"/><Relationship Id="rId5" Type="http://schemas.openxmlformats.org/officeDocument/2006/relationships/hyperlink" Target="http://www.nasa.gov/home/index.html" TargetMode="External"/><Relationship Id="rId4" Type="http://schemas.openxmlformats.org/officeDocument/2006/relationships/hyperlink" Target="http://www.stsci.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9016"/>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8" y="177281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 name="Rectangle 5"/>
          <p:cNvSpPr>
            <a:spLocks noChangeArrowheads="1"/>
          </p:cNvSpPr>
          <p:nvPr/>
        </p:nvSpPr>
        <p:spPr bwMode="auto">
          <a:xfrm>
            <a:off x="-8" y="497956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5" name="Rectangle 3"/>
          <p:cNvSpPr txBox="1">
            <a:spLocks noChangeArrowheads="1"/>
          </p:cNvSpPr>
          <p:nvPr/>
        </p:nvSpPr>
        <p:spPr bwMode="auto">
          <a:xfrm>
            <a:off x="899592" y="2996952"/>
            <a:ext cx="72008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schemeClr val="bg1"/>
                </a:solidFill>
                <a:latin typeface="微软雅黑" panose="020B0503020204020204" pitchFamily="34" charset="-122"/>
                <a:ea typeface="微软雅黑" panose="020B0503020204020204" pitchFamily="34" charset="-122"/>
              </a:rPr>
              <a:t>  第九讲：</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6600" b="1" dirty="0">
                <a:solidFill>
                  <a:schemeClr val="bg1"/>
                </a:solidFill>
                <a:latin typeface="微软雅黑" panose="020B0503020204020204" pitchFamily="34" charset="-122"/>
                <a:ea typeface="微软雅黑" panose="020B0503020204020204" pitchFamily="34" charset="-122"/>
              </a:rPr>
              <a:t>天文看创造</a:t>
            </a:r>
          </a:p>
        </p:txBody>
      </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76672"/>
            <a:ext cx="2880320" cy="1162698"/>
          </a:xfrm>
          <a:prstGeom prst="rect">
            <a:avLst/>
          </a:prstGeom>
        </p:spPr>
      </p:pic>
      <p:grpSp>
        <p:nvGrpSpPr>
          <p:cNvPr id="27" name="组合 26"/>
          <p:cNvGrpSpPr/>
          <p:nvPr/>
        </p:nvGrpSpPr>
        <p:grpSpPr>
          <a:xfrm>
            <a:off x="3347864" y="5157192"/>
            <a:ext cx="2520279" cy="1290385"/>
            <a:chOff x="3344264" y="5445224"/>
            <a:chExt cx="2457272" cy="599073"/>
          </a:xfrm>
        </p:grpSpPr>
        <p:sp>
          <p:nvSpPr>
            <p:cNvPr id="28"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21A3D0"/>
                </a:solidFill>
              </a:endParaRPr>
            </a:p>
          </p:txBody>
        </p:sp>
        <p:sp>
          <p:nvSpPr>
            <p:cNvPr id="29" name="TextBox 55"/>
            <p:cNvSpPr txBox="1">
              <a:spLocks noChangeArrowheads="1"/>
            </p:cNvSpPr>
            <p:nvPr/>
          </p:nvSpPr>
          <p:spPr bwMode="auto">
            <a:xfrm>
              <a:off x="3491880" y="5475980"/>
              <a:ext cx="2232248" cy="53106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100"/>
                </a:lnSpc>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209673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关于圣经和天文学，我们需要知道什么</a:t>
            </a:r>
          </a:p>
        </p:txBody>
      </p:sp>
      <p:sp>
        <p:nvSpPr>
          <p:cNvPr id="3" name="Text Placeholder 2"/>
          <p:cNvSpPr>
            <a:spLocks noGrp="1"/>
          </p:cNvSpPr>
          <p:nvPr>
            <p:ph type="body" sz="quarter" idx="4294967295"/>
          </p:nvPr>
        </p:nvSpPr>
        <p:spPr>
          <a:xfrm>
            <a:off x="467544" y="1268760"/>
            <a:ext cx="8316416" cy="3076575"/>
          </a:xfrm>
        </p:spPr>
        <p:txBody>
          <a:bodyPr>
            <a:noAutofit/>
          </a:bodyPr>
          <a:lstStyle/>
          <a:p>
            <a:pPr marL="342900" indent="-514350">
              <a:buClrTx/>
              <a:buSzPct val="100000"/>
              <a:buFont typeface="+mj-lt"/>
              <a:buAutoNum type="arabicPeriod"/>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所有天文学能够肯定的事实都符合圣经教导的年轻地球创造论。</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342900" indent="-514350">
              <a:lnSpc>
                <a:spcPts val="1000"/>
              </a:lnSpc>
              <a:buClrTx/>
              <a:buSzPct val="100000"/>
              <a:buFont typeface="+mj-lt"/>
              <a:buAutoNum type="arabicPeriod"/>
            </a:pP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342900" indent="-514350">
              <a:buClrTx/>
              <a:buSzPct val="100000"/>
              <a:buFont typeface="+mj-lt"/>
              <a:buAutoNum type="arabicPeriod"/>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天文学家和宇宙学家找不出一个能合理解释宇宙、星系、行星、恒星、月亮、彗星的理论</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1200150" lvl="2" indent="-360000">
              <a:buClrTx/>
              <a:buSzPct val="10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他们的解释都不能在自己的理论框架中成立！</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97029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关于圣经和天文学，我们需要知道什么</a:t>
            </a:r>
          </a:p>
        </p:txBody>
      </p:sp>
      <p:sp>
        <p:nvSpPr>
          <p:cNvPr id="7" name="Text Placeholder 2"/>
          <p:cNvSpPr>
            <a:spLocks noGrp="1"/>
          </p:cNvSpPr>
          <p:nvPr>
            <p:ph type="body" sz="quarter" idx="4294967295"/>
          </p:nvPr>
        </p:nvSpPr>
        <p:spPr>
          <a:xfrm>
            <a:off x="827584" y="1628800"/>
            <a:ext cx="7524328" cy="3076575"/>
          </a:xfrm>
        </p:spPr>
        <p:txBody>
          <a:bodyPr>
            <a:noAutofit/>
          </a:bodyPr>
          <a:lstStyle/>
          <a:p>
            <a:pPr marL="0" indent="0">
              <a:buNone/>
            </a:pPr>
            <a:r>
              <a:rPr lang="zh-CN" altLang="en-US" sz="3600" b="1" dirty="0">
                <a:latin typeface="汉仪大宋简" panose="02010609000101010101" pitchFamily="49" charset="-122"/>
                <a:ea typeface="汉仪大宋简" panose="02010609000101010101" pitchFamily="49" charset="-122"/>
                <a:cs typeface="Arial" panose="020B0604020202020204" pitchFamily="34" charset="0"/>
              </a:rPr>
              <a:t>你特别需要知道：</a:t>
            </a:r>
          </a:p>
          <a:p>
            <a:pPr marL="0" indent="0">
              <a:lnSpc>
                <a:spcPts val="1000"/>
              </a:lnSpc>
            </a:pP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indent="0"/>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在一个年轻的地球上能看到遥远的星光，这其实不是一个问题</a:t>
            </a:r>
          </a:p>
          <a:p>
            <a:pPr marL="0" indent="0">
              <a:lnSpc>
                <a:spcPts val="1000"/>
              </a:lnSpc>
            </a:pP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indent="0"/>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大爆炸理论的标准版本有很多问题，不可能是正确的</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3594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94" y="836712"/>
            <a:ext cx="1315919" cy="2636912"/>
          </a:xfrm>
          <a:prstGeom prst="rect">
            <a:avLst/>
          </a:prstGeom>
        </p:spPr>
      </p:pic>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5" y="836712"/>
            <a:ext cx="1315919" cy="2636912"/>
          </a:xfrm>
          <a:prstGeom prst="rect">
            <a:avLst/>
          </a:prstGeom>
        </p:spPr>
      </p:pic>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1" y="836712"/>
            <a:ext cx="1315919" cy="2636912"/>
          </a:xfrm>
          <a:prstGeom prst="rect">
            <a:avLst/>
          </a:prstGeom>
        </p:spPr>
      </p:pic>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7" y="836712"/>
            <a:ext cx="1315919" cy="2636912"/>
          </a:xfrm>
          <a:prstGeom prst="rect">
            <a:avLst/>
          </a:prstGeom>
        </p:spPr>
      </p:pic>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3" y="836712"/>
            <a:ext cx="1315919" cy="263691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7745" y="3573016"/>
            <a:ext cx="1315919" cy="2636912"/>
          </a:xfrm>
          <a:prstGeom prst="rect">
            <a:avLst/>
          </a:prstGeom>
        </p:spPr>
      </p:pic>
      <p:pic>
        <p:nvPicPr>
          <p:cNvPr id="46" name="图片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1921" y="3573016"/>
            <a:ext cx="1315919" cy="2636912"/>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6097" y="3573016"/>
            <a:ext cx="1315919" cy="2636912"/>
          </a:xfrm>
          <a:prstGeom prst="rect">
            <a:avLst/>
          </a:prstGeom>
        </p:spPr>
      </p:pic>
      <p:sp>
        <p:nvSpPr>
          <p:cNvPr id="2" name="标题 1"/>
          <p:cNvSpPr>
            <a:spLocks noGrp="1"/>
          </p:cNvSpPr>
          <p:nvPr>
            <p:ph type="title"/>
          </p:nvPr>
        </p:nvSpPr>
        <p:spPr>
          <a:xfrm>
            <a:off x="0" y="106600"/>
            <a:ext cx="9144000" cy="646331"/>
          </a:xfrm>
        </p:spPr>
        <p:txBody>
          <a:bodyPr/>
          <a:lstStyle/>
          <a:p>
            <a:r>
              <a:rPr lang="zh-CN" altLang="en-US" dirty="0"/>
              <a:t>事件的顺序：圣经相对于进化论天文学</a:t>
            </a:r>
          </a:p>
        </p:txBody>
      </p:sp>
    </p:spTree>
    <p:extLst>
      <p:ext uri="{BB962C8B-B14F-4D97-AF65-F5344CB8AC3E}">
        <p14:creationId xmlns:p14="http://schemas.microsoft.com/office/powerpoint/2010/main" val="3927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25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25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25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2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up)">
                                      <p:cBhvr>
                                        <p:cTn id="27" dur="25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25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25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67544" y="1052736"/>
            <a:ext cx="8208912" cy="4896544"/>
          </a:xfrm>
          <a:prstGeom prst="rect">
            <a:avLst/>
          </a:prstGeom>
        </p:spPr>
        <p:txBody>
          <a:bodyPr vert="horz">
            <a:noAutofit/>
          </a:bodyPr>
          <a:lstStyle/>
          <a:p>
            <a:pPr>
              <a:spcBef>
                <a:spcPts val="600"/>
              </a:spcBef>
              <a:buClr>
                <a:schemeClr val="accent1"/>
              </a:buClr>
              <a:buSzPct val="76000"/>
            </a:pPr>
            <a:r>
              <a:rPr lang="zh-CN" altLang="en-US" sz="3600" dirty="0">
                <a:latin typeface="Arial" panose="020B0604020202020204" pitchFamily="34" charset="0"/>
                <a:ea typeface="汉仪大宋简" panose="02010609000101010101" pitchFamily="49" charset="-122"/>
                <a:cs typeface="Arial" panose="020B0604020202020204" pitchFamily="34" charset="0"/>
              </a:rPr>
              <a:t>问题：如果地球很年轻（约</a:t>
            </a:r>
            <a:r>
              <a:rPr lang="en-US" altLang="zh-CN" sz="3600" dirty="0">
                <a:latin typeface="Arial" panose="020B0604020202020204" pitchFamily="34" charset="0"/>
                <a:ea typeface="汉仪大宋简" panose="02010609000101010101" pitchFamily="49" charset="-122"/>
                <a:cs typeface="Arial" panose="020B0604020202020204" pitchFamily="34" charset="0"/>
              </a:rPr>
              <a:t>6000-10000</a:t>
            </a:r>
            <a:r>
              <a:rPr lang="zh-CN" altLang="en-US" sz="3600" dirty="0">
                <a:latin typeface="Arial" panose="020B0604020202020204" pitchFamily="34" charset="0"/>
                <a:ea typeface="汉仪大宋简" panose="02010609000101010101" pitchFamily="49" charset="-122"/>
                <a:cs typeface="Arial" panose="020B0604020202020204" pitchFamily="34" charset="0"/>
              </a:rPr>
              <a:t>年），我们怎么会看到遥远的星光？</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lnSpc>
                <a:spcPts val="1000"/>
              </a:lnSpc>
              <a:spcBef>
                <a:spcPts val="600"/>
              </a:spcBef>
              <a:buClr>
                <a:schemeClr val="accent1"/>
              </a:buClr>
              <a:buSzPct val="76000"/>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spcBef>
                <a:spcPts val="600"/>
              </a:spcBef>
              <a:buClr>
                <a:schemeClr val="accent1"/>
              </a:buClr>
              <a:buSzPct val="76000"/>
            </a:pPr>
            <a:r>
              <a:rPr lang="zh-CN" altLang="en-US" sz="3600" dirty="0">
                <a:latin typeface="Arial" panose="020B0604020202020204" pitchFamily="34" charset="0"/>
                <a:ea typeface="汉仪大宋简" panose="02010609000101010101" pitchFamily="49" charset="-122"/>
                <a:cs typeface="Arial" panose="020B0604020202020204" pitchFamily="34" charset="0"/>
              </a:rPr>
              <a:t>据称，我们能看到多少亿光年以外的星光，它是怎么在一万年中传播到地球的？</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lnSpc>
                <a:spcPts val="1000"/>
              </a:lnSpc>
              <a:spcBef>
                <a:spcPts val="600"/>
              </a:spcBef>
              <a:buClr>
                <a:schemeClr val="accent1"/>
              </a:buClr>
              <a:buSzPct val="76000"/>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spcBef>
                <a:spcPts val="600"/>
              </a:spcBef>
              <a:buClr>
                <a:schemeClr val="accent1"/>
              </a:buClr>
              <a:buSzPct val="76000"/>
            </a:pPr>
            <a:r>
              <a:rPr lang="zh-CN" altLang="en-US" sz="3600" dirty="0">
                <a:latin typeface="Arial" panose="020B0604020202020204" pitchFamily="34" charset="0"/>
                <a:ea typeface="汉仪大宋简" panose="02010609000101010101" pitchFamily="49" charset="-122"/>
                <a:cs typeface="Arial" panose="020B0604020202020204" pitchFamily="34" charset="0"/>
              </a:rPr>
              <a:t>光速：每秒</a:t>
            </a:r>
            <a:r>
              <a:rPr lang="en-US" altLang="zh-CN" sz="3600" dirty="0">
                <a:latin typeface="Arial" panose="020B0604020202020204" pitchFamily="34" charset="0"/>
                <a:ea typeface="汉仪大宋简" panose="02010609000101010101" pitchFamily="49" charset="-122"/>
                <a:cs typeface="Arial" panose="020B0604020202020204" pitchFamily="34" charset="0"/>
              </a:rPr>
              <a:t>30</a:t>
            </a:r>
            <a:r>
              <a:rPr lang="zh-CN" altLang="en-US" sz="3600" dirty="0">
                <a:latin typeface="Arial" panose="020B0604020202020204" pitchFamily="34" charset="0"/>
                <a:ea typeface="汉仪大宋简" panose="02010609000101010101" pitchFamily="49" charset="-122"/>
                <a:cs typeface="Arial" panose="020B0604020202020204" pitchFamily="34" charset="0"/>
              </a:rPr>
              <a:t>万公里</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lnSpc>
                <a:spcPts val="1000"/>
              </a:lnSpc>
              <a:spcBef>
                <a:spcPts val="600"/>
              </a:spcBef>
              <a:buClr>
                <a:schemeClr val="accent1"/>
              </a:buClr>
              <a:buSzPct val="76000"/>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spcBef>
                <a:spcPts val="600"/>
              </a:spcBef>
              <a:buClr>
                <a:schemeClr val="accent1"/>
              </a:buClr>
              <a:buSzPct val="76000"/>
            </a:pPr>
            <a:r>
              <a:rPr lang="zh-CN" altLang="en-US" sz="3600" dirty="0">
                <a:latin typeface="Arial" panose="020B0604020202020204" pitchFamily="34" charset="0"/>
                <a:ea typeface="汉仪大宋简" panose="02010609000101010101" pitchFamily="49" charset="-122"/>
                <a:cs typeface="Arial" panose="020B0604020202020204" pitchFamily="34" charset="0"/>
              </a:rPr>
              <a:t>一年中，光走的距离：</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spcBef>
                <a:spcPts val="600"/>
              </a:spcBef>
              <a:buClr>
                <a:schemeClr val="accent1"/>
              </a:buClr>
              <a:buSzPct val="76000"/>
            </a:pPr>
            <a:r>
              <a:rPr lang="zh-CN" altLang="en-US" sz="3600" dirty="0">
                <a:latin typeface="Arial" panose="020B0604020202020204" pitchFamily="34" charset="0"/>
                <a:ea typeface="汉仪大宋简" panose="02010609000101010101" pitchFamily="49" charset="-122"/>
                <a:cs typeface="Arial" panose="020B0604020202020204" pitchFamily="34" charset="0"/>
              </a:rPr>
              <a:t>～</a:t>
            </a:r>
            <a:r>
              <a:rPr lang="en-US" altLang="zh-CN" sz="3600" dirty="0">
                <a:latin typeface="Arial" panose="020B0604020202020204" pitchFamily="34" charset="0"/>
                <a:ea typeface="汉仪大宋简" panose="02010609000101010101" pitchFamily="49" charset="-122"/>
                <a:cs typeface="Arial" panose="020B0604020202020204" pitchFamily="34" charset="0"/>
              </a:rPr>
              <a:t>9.5 x 10</a:t>
            </a:r>
            <a:r>
              <a:rPr lang="en-US" altLang="zh-CN" sz="3600" baseline="30000" dirty="0">
                <a:latin typeface="Arial" panose="020B0604020202020204" pitchFamily="34" charset="0"/>
                <a:ea typeface="汉仪大宋简" panose="02010609000101010101" pitchFamily="49" charset="-122"/>
                <a:cs typeface="Arial" panose="020B0604020202020204" pitchFamily="34" charset="0"/>
              </a:rPr>
              <a:t>12</a:t>
            </a:r>
            <a:r>
              <a:rPr lang="en-US" altLang="zh-CN" sz="3600" dirty="0">
                <a:latin typeface="Arial" panose="020B0604020202020204" pitchFamily="34" charset="0"/>
                <a:ea typeface="汉仪大宋简" panose="02010609000101010101" pitchFamily="49" charset="-122"/>
                <a:cs typeface="Arial" panose="020B0604020202020204" pitchFamily="34" charset="0"/>
              </a:rPr>
              <a:t> km/</a:t>
            </a:r>
            <a:r>
              <a:rPr lang="zh-CN" altLang="en-US" sz="3600" dirty="0">
                <a:latin typeface="Arial" panose="020B0604020202020204" pitchFamily="34" charset="0"/>
                <a:ea typeface="汉仪大宋简" panose="02010609000101010101" pitchFamily="49" charset="-122"/>
                <a:cs typeface="Arial" panose="020B0604020202020204" pitchFamily="34" charset="0"/>
              </a:rPr>
              <a:t>年 </a:t>
            </a:r>
            <a:r>
              <a:rPr lang="en-US" altLang="zh-CN" sz="3600" dirty="0">
                <a:latin typeface="Arial" panose="020B0604020202020204" pitchFamily="34" charset="0"/>
                <a:ea typeface="汉仪大宋简" panose="02010609000101010101" pitchFamily="49" charset="-122"/>
                <a:cs typeface="Arial" panose="020B0604020202020204" pitchFamily="34" charset="0"/>
              </a:rPr>
              <a:t>(9.5</a:t>
            </a:r>
            <a:r>
              <a:rPr lang="zh-CN" altLang="en-US" sz="3600" dirty="0">
                <a:latin typeface="Arial" panose="020B0604020202020204" pitchFamily="34" charset="0"/>
                <a:ea typeface="汉仪大宋简" panose="02010609000101010101" pitchFamily="49" charset="-122"/>
                <a:cs typeface="Arial" panose="020B0604020202020204" pitchFamily="34" charset="0"/>
              </a:rPr>
              <a:t>万亿</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p:txBody>
      </p:sp>
      <p:sp>
        <p:nvSpPr>
          <p:cNvPr id="2" name="标题 1"/>
          <p:cNvSpPr>
            <a:spLocks noGrp="1"/>
          </p:cNvSpPr>
          <p:nvPr>
            <p:ph type="title"/>
          </p:nvPr>
        </p:nvSpPr>
        <p:spPr>
          <a:xfrm>
            <a:off x="0" y="106600"/>
            <a:ext cx="9144000" cy="646331"/>
          </a:xfrm>
        </p:spPr>
        <p:txBody>
          <a:bodyPr/>
          <a:lstStyle/>
          <a:p>
            <a:r>
              <a:rPr lang="zh-CN" altLang="en-US" dirty="0"/>
              <a:t>在年轻的地球上看到遥远的星光</a:t>
            </a:r>
          </a:p>
        </p:txBody>
      </p:sp>
    </p:spTree>
    <p:extLst>
      <p:ext uri="{BB962C8B-B14F-4D97-AF65-F5344CB8AC3E}">
        <p14:creationId xmlns:p14="http://schemas.microsoft.com/office/powerpoint/2010/main" val="143726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1223872" y="5939988"/>
            <a:ext cx="6696257" cy="369332"/>
          </a:xfrm>
          <a:prstGeom prst="rect">
            <a:avLst/>
          </a:prstGeom>
          <a:noFill/>
          <a:ln w="9525">
            <a:noFill/>
            <a:miter lim="800000"/>
            <a:headEnd/>
            <a:tailEnd/>
          </a:ln>
        </p:spPr>
        <p:txBody>
          <a:bodyPr wrap="none" anchor="ctr">
            <a:spAutoFit/>
          </a:bodyPr>
          <a:lstStyle/>
          <a:p>
            <a:r>
              <a:rPr lang="en-US" altLang="zh-HK" b="1" dirty="0"/>
              <a:t>Credit: </a:t>
            </a:r>
            <a:r>
              <a:rPr lang="en-US" altLang="zh-HK" dirty="0"/>
              <a:t>P. Challis, R. </a:t>
            </a:r>
            <a:r>
              <a:rPr lang="en-US" altLang="zh-HK" dirty="0" err="1"/>
              <a:t>Kirshner</a:t>
            </a:r>
            <a:r>
              <a:rPr lang="en-US" altLang="zh-HK" dirty="0"/>
              <a:t> (</a:t>
            </a:r>
            <a:r>
              <a:rPr lang="en-US" altLang="zh-HK" dirty="0" err="1">
                <a:hlinkClick r:id="rId3"/>
              </a:rPr>
              <a:t>CfA</a:t>
            </a:r>
            <a:r>
              <a:rPr lang="en-US" altLang="zh-HK" dirty="0"/>
              <a:t>), and B. </a:t>
            </a:r>
            <a:r>
              <a:rPr lang="en-US" altLang="zh-HK" dirty="0" err="1"/>
              <a:t>Sugerman</a:t>
            </a:r>
            <a:r>
              <a:rPr lang="en-US" altLang="zh-HK" dirty="0"/>
              <a:t> (</a:t>
            </a:r>
            <a:r>
              <a:rPr lang="en-US" altLang="zh-HK" dirty="0" err="1">
                <a:hlinkClick r:id="rId4"/>
              </a:rPr>
              <a:t>STScI</a:t>
            </a:r>
            <a:r>
              <a:rPr lang="en-US" altLang="zh-HK" dirty="0"/>
              <a:t>), </a:t>
            </a:r>
            <a:r>
              <a:rPr lang="en-US" altLang="zh-HK" dirty="0">
                <a:hlinkClick r:id="rId5"/>
              </a:rPr>
              <a:t>NASA</a:t>
            </a:r>
            <a:r>
              <a:rPr lang="en-US" altLang="zh-HK" dirty="0"/>
              <a:t> </a:t>
            </a:r>
          </a:p>
        </p:txBody>
      </p:sp>
      <p:sp>
        <p:nvSpPr>
          <p:cNvPr id="2" name="标题 1"/>
          <p:cNvSpPr>
            <a:spLocks noGrp="1"/>
          </p:cNvSpPr>
          <p:nvPr>
            <p:ph type="title"/>
          </p:nvPr>
        </p:nvSpPr>
        <p:spPr>
          <a:xfrm>
            <a:off x="0" y="152767"/>
            <a:ext cx="9144000" cy="600164"/>
          </a:xfrm>
        </p:spPr>
        <p:txBody>
          <a:bodyPr/>
          <a:lstStyle/>
          <a:p>
            <a:r>
              <a:rPr lang="zh-CN" altLang="en-US" sz="3300" dirty="0"/>
              <a:t>大麦哲伦星云中的</a:t>
            </a:r>
            <a:r>
              <a:rPr lang="en-US" altLang="zh-CN" sz="3300" dirty="0"/>
              <a:t>1987A</a:t>
            </a:r>
            <a:r>
              <a:rPr lang="zh-CN" altLang="en-US" sz="3300" dirty="0"/>
              <a:t>超新星，</a:t>
            </a:r>
            <a:r>
              <a:rPr lang="zh-CN" altLang="en-US" sz="3300" dirty="0">
                <a:solidFill>
                  <a:srgbClr val="0000FF"/>
                </a:solidFill>
              </a:rPr>
              <a:t>在</a:t>
            </a:r>
            <a:r>
              <a:rPr lang="en-US" altLang="zh-CN" sz="3300" dirty="0">
                <a:solidFill>
                  <a:srgbClr val="0000FF"/>
                </a:solidFill>
              </a:rPr>
              <a:t>170000</a:t>
            </a:r>
            <a:r>
              <a:rPr lang="zh-CN" altLang="en-US" sz="3300" dirty="0">
                <a:solidFill>
                  <a:srgbClr val="0000FF"/>
                </a:solidFill>
              </a:rPr>
              <a:t>光年</a:t>
            </a:r>
          </a:p>
        </p:txBody>
      </p:sp>
      <p:pic>
        <p:nvPicPr>
          <p:cNvPr id="59395" name="Picture 3" descr="See Explanation.  Clicking on the picture will download&#10; the highest resolution version available.">
            <a:hlinkClick r:id="rId6"/>
          </p:cNvPr>
          <p:cNvPicPr>
            <a:picLocks noGrp="1" noChangeAspect="1" noChangeArrowheads="1"/>
          </p:cNvPicPr>
          <p:nvPr>
            <p:ph idx="4294967295"/>
          </p:nvPr>
        </p:nvPicPr>
        <p:blipFill>
          <a:blip r:embed="rId7" cstate="print"/>
          <a:srcRect/>
          <a:stretch>
            <a:fillRect/>
          </a:stretch>
        </p:blipFill>
        <p:spPr>
          <a:xfrm>
            <a:off x="1368425" y="891114"/>
            <a:ext cx="6407150" cy="5024437"/>
          </a:xfrm>
        </p:spPr>
      </p:pic>
    </p:spTree>
    <p:extLst>
      <p:ext uri="{BB962C8B-B14F-4D97-AF65-F5344CB8AC3E}">
        <p14:creationId xmlns:p14="http://schemas.microsoft.com/office/powerpoint/2010/main" val="602322890"/>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282" y="908720"/>
            <a:ext cx="12466564" cy="5328592"/>
          </a:xfrm>
          <a:prstGeom prst="rect">
            <a:avLst/>
          </a:prstGeom>
        </p:spPr>
      </p:pic>
      <p:sp>
        <p:nvSpPr>
          <p:cNvPr id="2" name="标题 1"/>
          <p:cNvSpPr>
            <a:spLocks noGrp="1"/>
          </p:cNvSpPr>
          <p:nvPr>
            <p:ph type="title"/>
          </p:nvPr>
        </p:nvSpPr>
        <p:spPr>
          <a:xfrm>
            <a:off x="0" y="106600"/>
            <a:ext cx="9144000" cy="646331"/>
          </a:xfrm>
        </p:spPr>
        <p:txBody>
          <a:bodyPr/>
          <a:lstStyle/>
          <a:p>
            <a:r>
              <a:rPr lang="zh-CN" altLang="en-US" dirty="0"/>
              <a:t>仙女座星系</a:t>
            </a:r>
            <a:r>
              <a:rPr lang="en-US" altLang="zh-CN" dirty="0"/>
              <a:t>(M31), </a:t>
            </a:r>
            <a:r>
              <a:rPr lang="zh-CN" altLang="en-US" dirty="0"/>
              <a:t>距地球</a:t>
            </a:r>
            <a:r>
              <a:rPr lang="en-US" altLang="zh-CN" dirty="0">
                <a:solidFill>
                  <a:srgbClr val="0000FF"/>
                </a:solidFill>
              </a:rPr>
              <a:t>250</a:t>
            </a:r>
            <a:r>
              <a:rPr lang="zh-CN" altLang="en-US" dirty="0">
                <a:solidFill>
                  <a:srgbClr val="0000FF"/>
                </a:solidFill>
              </a:rPr>
              <a:t>万光年</a:t>
            </a:r>
          </a:p>
        </p:txBody>
      </p:sp>
    </p:spTree>
    <p:extLst>
      <p:ext uri="{BB962C8B-B14F-4D97-AF65-F5344CB8AC3E}">
        <p14:creationId xmlns:p14="http://schemas.microsoft.com/office/powerpoint/2010/main" val="1500231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745" y="836712"/>
            <a:ext cx="10841490" cy="5328592"/>
          </a:xfrm>
          <a:prstGeom prst="rect">
            <a:avLst/>
          </a:prstGeom>
        </p:spPr>
      </p:pic>
      <p:sp>
        <p:nvSpPr>
          <p:cNvPr id="60428" name="Text Box 16"/>
          <p:cNvSpPr txBox="1">
            <a:spLocks noChangeArrowheads="1"/>
          </p:cNvSpPr>
          <p:nvPr/>
        </p:nvSpPr>
        <p:spPr bwMode="auto">
          <a:xfrm>
            <a:off x="-396552" y="2780929"/>
            <a:ext cx="2592288" cy="461665"/>
          </a:xfrm>
          <a:prstGeom prst="rect">
            <a:avLst/>
          </a:prstGeom>
          <a:noFill/>
          <a:ln w="9525">
            <a:noFill/>
            <a:miter lim="800000"/>
            <a:headEnd/>
            <a:tailEnd/>
          </a:ln>
        </p:spPr>
        <p:txBody>
          <a:bodyPr wrap="square">
            <a:spAutoFit/>
          </a:bodyPr>
          <a:lstStyle/>
          <a:p>
            <a:pPr>
              <a:spcBef>
                <a:spcPct val="50000"/>
              </a:spcBef>
            </a:pPr>
            <a:r>
              <a:rPr lang="zh-TW" altLang="en-US" sz="2400" b="1" dirty="0">
                <a:solidFill>
                  <a:schemeClr val="bg1"/>
                </a:solidFill>
              </a:rPr>
              <a:t>仙女座星系</a:t>
            </a:r>
            <a:r>
              <a:rPr lang="en-US" altLang="zh-TW" sz="2400" b="1" dirty="0">
                <a:solidFill>
                  <a:schemeClr val="bg1"/>
                </a:solidFill>
              </a:rPr>
              <a:t>(</a:t>
            </a:r>
            <a:r>
              <a:rPr lang="en-US" altLang="zh-HK" sz="2400" b="1" dirty="0">
                <a:solidFill>
                  <a:schemeClr val="bg1"/>
                </a:solidFill>
              </a:rPr>
              <a:t>M31</a:t>
            </a:r>
            <a:r>
              <a:rPr lang="en-US" altLang="zh-TW" sz="2400" b="1" dirty="0">
                <a:solidFill>
                  <a:schemeClr val="bg1"/>
                </a:solidFill>
              </a:rPr>
              <a:t>)</a:t>
            </a:r>
            <a:endParaRPr lang="en-US" altLang="zh-HK" sz="2400" b="1" dirty="0">
              <a:solidFill>
                <a:schemeClr val="bg1"/>
              </a:solidFill>
            </a:endParaRPr>
          </a:p>
        </p:txBody>
      </p:sp>
      <p:pic>
        <p:nvPicPr>
          <p:cNvPr id="60429" name="Picture 17" descr="sn1987a_xray"/>
          <p:cNvPicPr>
            <a:picLocks noChangeAspect="1" noChangeArrowheads="1"/>
          </p:cNvPicPr>
          <p:nvPr/>
        </p:nvPicPr>
        <p:blipFill>
          <a:blip r:embed="rId4" cstate="print"/>
          <a:srcRect/>
          <a:stretch>
            <a:fillRect/>
          </a:stretch>
        </p:blipFill>
        <p:spPr bwMode="auto">
          <a:xfrm>
            <a:off x="7236296" y="1412777"/>
            <a:ext cx="830262" cy="830263"/>
          </a:xfrm>
          <a:prstGeom prst="rect">
            <a:avLst/>
          </a:prstGeom>
          <a:noFill/>
          <a:ln w="9525">
            <a:noFill/>
            <a:miter lim="800000"/>
            <a:headEnd/>
            <a:tailEnd/>
          </a:ln>
        </p:spPr>
      </p:pic>
      <p:sp>
        <p:nvSpPr>
          <p:cNvPr id="60430" name="Text Box 18"/>
          <p:cNvSpPr txBox="1">
            <a:spLocks noChangeArrowheads="1"/>
          </p:cNvSpPr>
          <p:nvPr/>
        </p:nvSpPr>
        <p:spPr bwMode="auto">
          <a:xfrm>
            <a:off x="7092281" y="1916833"/>
            <a:ext cx="1152525" cy="461963"/>
          </a:xfrm>
          <a:prstGeom prst="rect">
            <a:avLst/>
          </a:prstGeom>
          <a:noFill/>
          <a:ln w="9525">
            <a:noFill/>
            <a:miter lim="800000"/>
            <a:headEnd/>
            <a:tailEnd/>
          </a:ln>
        </p:spPr>
        <p:txBody>
          <a:bodyPr>
            <a:spAutoFit/>
          </a:bodyPr>
          <a:lstStyle/>
          <a:p>
            <a:pPr>
              <a:spcBef>
                <a:spcPct val="50000"/>
              </a:spcBef>
            </a:pPr>
            <a:r>
              <a:rPr lang="en-US" altLang="zh-HK" sz="2400" b="1" dirty="0">
                <a:solidFill>
                  <a:schemeClr val="bg1"/>
                </a:solidFill>
                <a:latin typeface="Times New Roman" pitchFamily="18" charset="0"/>
              </a:rPr>
              <a:t>1987</a:t>
            </a:r>
            <a:r>
              <a:rPr lang="zh-TW" altLang="en-US" sz="2400" b="1" dirty="0">
                <a:solidFill>
                  <a:schemeClr val="bg1"/>
                </a:solidFill>
                <a:latin typeface="Times New Roman" pitchFamily="18" charset="0"/>
              </a:rPr>
              <a:t>年</a:t>
            </a:r>
            <a:endParaRPr lang="en-US" altLang="zh-HK" sz="2400" b="1" dirty="0">
              <a:solidFill>
                <a:schemeClr val="bg1"/>
              </a:solidFill>
              <a:latin typeface="Times New Roman" pitchFamily="18" charset="0"/>
            </a:endParaRPr>
          </a:p>
        </p:txBody>
      </p:sp>
      <p:sp>
        <p:nvSpPr>
          <p:cNvPr id="60432" name="Text Box 30"/>
          <p:cNvSpPr txBox="1">
            <a:spLocks noChangeArrowheads="1"/>
          </p:cNvSpPr>
          <p:nvPr/>
        </p:nvSpPr>
        <p:spPr bwMode="auto">
          <a:xfrm>
            <a:off x="5724128" y="5373217"/>
            <a:ext cx="1008112" cy="579437"/>
          </a:xfrm>
          <a:prstGeom prst="rect">
            <a:avLst/>
          </a:prstGeom>
          <a:noFill/>
          <a:ln w="9525">
            <a:noFill/>
            <a:miter lim="800000"/>
            <a:headEnd/>
            <a:tailEnd/>
          </a:ln>
        </p:spPr>
        <p:txBody>
          <a:bodyPr wrap="square">
            <a:spAutoFit/>
          </a:bodyPr>
          <a:lstStyle/>
          <a:p>
            <a:pPr>
              <a:spcBef>
                <a:spcPct val="50000"/>
              </a:spcBef>
            </a:pPr>
            <a:r>
              <a:rPr lang="zh-TW" altLang="en-US" sz="3200" b="1" dirty="0">
                <a:solidFill>
                  <a:srgbClr val="FFFFFF"/>
                </a:solidFill>
              </a:rPr>
              <a:t>地球</a:t>
            </a:r>
            <a:endParaRPr lang="en-US" altLang="zh-HK" sz="3200" b="1" dirty="0">
              <a:solidFill>
                <a:srgbClr val="FFFFFF"/>
              </a:solidFill>
            </a:endParaRPr>
          </a:p>
        </p:txBody>
      </p:sp>
      <p:cxnSp>
        <p:nvCxnSpPr>
          <p:cNvPr id="7" name="直接箭头连接符 6"/>
          <p:cNvCxnSpPr/>
          <p:nvPr/>
        </p:nvCxnSpPr>
        <p:spPr>
          <a:xfrm>
            <a:off x="1907704" y="2564904"/>
            <a:ext cx="3456384" cy="2808312"/>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0423" name="Text Box 10"/>
          <p:cNvSpPr txBox="1">
            <a:spLocks noChangeArrowheads="1"/>
          </p:cNvSpPr>
          <p:nvPr/>
        </p:nvSpPr>
        <p:spPr bwMode="auto">
          <a:xfrm rot="2353946">
            <a:off x="1863591" y="3390754"/>
            <a:ext cx="3457575" cy="457200"/>
          </a:xfrm>
          <a:prstGeom prst="rect">
            <a:avLst/>
          </a:prstGeom>
          <a:noFill/>
          <a:ln w="9525">
            <a:noFill/>
            <a:miter lim="800000"/>
            <a:headEnd/>
            <a:tailEnd/>
          </a:ln>
        </p:spPr>
        <p:txBody>
          <a:bodyPr>
            <a:spAutoFit/>
          </a:bodyPr>
          <a:lstStyle/>
          <a:p>
            <a:pPr>
              <a:spcBef>
                <a:spcPct val="50000"/>
              </a:spcBef>
            </a:pPr>
            <a:r>
              <a:rPr lang="en-US" altLang="zh-HK" sz="2400" b="1" dirty="0">
                <a:solidFill>
                  <a:srgbClr val="FFFFFF"/>
                </a:solidFill>
              </a:rPr>
              <a:t>              25</a:t>
            </a:r>
            <a:r>
              <a:rPr lang="en-US" altLang="zh-TW" sz="2400" b="1" dirty="0">
                <a:solidFill>
                  <a:srgbClr val="FFFFFF"/>
                </a:solidFill>
              </a:rPr>
              <a:t>0</a:t>
            </a:r>
            <a:r>
              <a:rPr lang="zh-TW" altLang="en-US" sz="2400" b="1" dirty="0">
                <a:solidFill>
                  <a:srgbClr val="FFFFFF"/>
                </a:solidFill>
              </a:rPr>
              <a:t>万年</a:t>
            </a:r>
            <a:r>
              <a:rPr lang="en-US" altLang="zh-HK" sz="2400" b="1" dirty="0">
                <a:solidFill>
                  <a:srgbClr val="FFFFFF"/>
                </a:solidFill>
              </a:rPr>
              <a:t> </a:t>
            </a:r>
          </a:p>
        </p:txBody>
      </p:sp>
      <p:cxnSp>
        <p:nvCxnSpPr>
          <p:cNvPr id="36" name="直接箭头连接符 35"/>
          <p:cNvCxnSpPr/>
          <p:nvPr/>
        </p:nvCxnSpPr>
        <p:spPr>
          <a:xfrm flipH="1">
            <a:off x="6876256" y="2420888"/>
            <a:ext cx="936104" cy="252028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0427" name="Text Box 15"/>
          <p:cNvSpPr txBox="1">
            <a:spLocks noChangeArrowheads="1"/>
          </p:cNvSpPr>
          <p:nvPr/>
        </p:nvSpPr>
        <p:spPr bwMode="auto">
          <a:xfrm>
            <a:off x="6588224" y="836713"/>
            <a:ext cx="2880320" cy="461665"/>
          </a:xfrm>
          <a:prstGeom prst="rect">
            <a:avLst/>
          </a:prstGeom>
          <a:noFill/>
          <a:ln w="9525">
            <a:noFill/>
            <a:miter lim="800000"/>
            <a:headEnd/>
            <a:tailEnd/>
          </a:ln>
        </p:spPr>
        <p:txBody>
          <a:bodyPr wrap="square">
            <a:spAutoFit/>
          </a:bodyPr>
          <a:lstStyle/>
          <a:p>
            <a:pPr>
              <a:spcBef>
                <a:spcPct val="50000"/>
              </a:spcBef>
            </a:pPr>
            <a:r>
              <a:rPr lang="zh-TW" altLang="en-US" sz="2400" b="1" dirty="0">
                <a:solidFill>
                  <a:schemeClr val="bg1"/>
                </a:solidFill>
              </a:rPr>
              <a:t>大麦哲伦星云</a:t>
            </a:r>
            <a:r>
              <a:rPr lang="en-US" altLang="zh-TW" sz="2400" b="1" dirty="0">
                <a:solidFill>
                  <a:schemeClr val="bg1"/>
                </a:solidFill>
              </a:rPr>
              <a:t>(</a:t>
            </a:r>
            <a:r>
              <a:rPr lang="en-US" altLang="zh-HK" sz="2400" b="1" dirty="0">
                <a:solidFill>
                  <a:schemeClr val="bg1"/>
                </a:solidFill>
              </a:rPr>
              <a:t>LM</a:t>
            </a:r>
            <a:r>
              <a:rPr lang="en-US" altLang="zh-CN" sz="2400" b="1" dirty="0">
                <a:solidFill>
                  <a:schemeClr val="bg1"/>
                </a:solidFill>
              </a:rPr>
              <a:t>C</a:t>
            </a:r>
            <a:r>
              <a:rPr lang="en-US" altLang="zh-TW" sz="2400" b="1" dirty="0">
                <a:solidFill>
                  <a:schemeClr val="bg1"/>
                </a:solidFill>
              </a:rPr>
              <a:t>)</a:t>
            </a:r>
            <a:endParaRPr lang="en-US" altLang="zh-HK" sz="2400" b="1" dirty="0">
              <a:solidFill>
                <a:schemeClr val="bg1"/>
              </a:solidFill>
            </a:endParaRPr>
          </a:p>
        </p:txBody>
      </p:sp>
      <p:sp>
        <p:nvSpPr>
          <p:cNvPr id="60426" name="Text Box 14"/>
          <p:cNvSpPr txBox="1">
            <a:spLocks noChangeArrowheads="1"/>
          </p:cNvSpPr>
          <p:nvPr/>
        </p:nvSpPr>
        <p:spPr bwMode="auto">
          <a:xfrm rot="17391245">
            <a:off x="6543577" y="3276926"/>
            <a:ext cx="1222571" cy="457200"/>
          </a:xfrm>
          <a:prstGeom prst="rect">
            <a:avLst/>
          </a:prstGeom>
          <a:noFill/>
          <a:ln w="9525">
            <a:noFill/>
            <a:miter lim="800000"/>
            <a:headEnd/>
            <a:tailEnd/>
          </a:ln>
        </p:spPr>
        <p:txBody>
          <a:bodyPr wrap="square">
            <a:spAutoFit/>
          </a:bodyPr>
          <a:lstStyle/>
          <a:p>
            <a:pPr>
              <a:spcBef>
                <a:spcPct val="50000"/>
              </a:spcBef>
            </a:pPr>
            <a:r>
              <a:rPr lang="en-US" altLang="zh-HK" sz="2400" b="1" dirty="0">
                <a:solidFill>
                  <a:srgbClr val="FFFFFF"/>
                </a:solidFill>
              </a:rPr>
              <a:t>17</a:t>
            </a:r>
            <a:r>
              <a:rPr lang="zh-CN" altLang="en-US" sz="2400" b="1" dirty="0">
                <a:solidFill>
                  <a:srgbClr val="FFFFFF"/>
                </a:solidFill>
              </a:rPr>
              <a:t>万</a:t>
            </a:r>
            <a:r>
              <a:rPr lang="zh-TW" altLang="en-US" sz="2400" b="1" dirty="0">
                <a:solidFill>
                  <a:srgbClr val="FFFFFF"/>
                </a:solidFill>
              </a:rPr>
              <a:t>年</a:t>
            </a:r>
            <a:endParaRPr lang="en-US" altLang="zh-HK" sz="2400" b="1" dirty="0">
              <a:solidFill>
                <a:srgbClr val="FFFFFF"/>
              </a:solidFill>
            </a:endParaRPr>
          </a:p>
        </p:txBody>
      </p:sp>
      <p:sp>
        <p:nvSpPr>
          <p:cNvPr id="2" name="标题 1"/>
          <p:cNvSpPr>
            <a:spLocks noGrp="1"/>
          </p:cNvSpPr>
          <p:nvPr>
            <p:ph type="title"/>
          </p:nvPr>
        </p:nvSpPr>
        <p:spPr>
          <a:xfrm>
            <a:off x="0" y="106600"/>
            <a:ext cx="9144000" cy="646331"/>
          </a:xfrm>
        </p:spPr>
        <p:txBody>
          <a:bodyPr/>
          <a:lstStyle/>
          <a:p>
            <a:r>
              <a:rPr lang="zh-CN" altLang="en-US" dirty="0"/>
              <a:t>在年轻的地球上看到遥远的星光</a:t>
            </a:r>
          </a:p>
        </p:txBody>
      </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745" y="908720"/>
            <a:ext cx="10841490" cy="5328592"/>
          </a:xfrm>
          <a:prstGeom prst="rect">
            <a:avLst/>
          </a:prstGeom>
        </p:spPr>
      </p:pic>
      <p:sp>
        <p:nvSpPr>
          <p:cNvPr id="30" name="Text Box 16"/>
          <p:cNvSpPr txBox="1">
            <a:spLocks noChangeArrowheads="1"/>
          </p:cNvSpPr>
          <p:nvPr/>
        </p:nvSpPr>
        <p:spPr bwMode="auto">
          <a:xfrm>
            <a:off x="539552" y="2852937"/>
            <a:ext cx="1800200" cy="830997"/>
          </a:xfrm>
          <a:prstGeom prst="rect">
            <a:avLst/>
          </a:prstGeom>
          <a:noFill/>
          <a:ln w="9525">
            <a:noFill/>
            <a:miter lim="800000"/>
            <a:headEnd/>
            <a:tailEnd/>
          </a:ln>
        </p:spPr>
        <p:txBody>
          <a:bodyPr wrap="square">
            <a:spAutoFit/>
          </a:bodyPr>
          <a:lstStyle/>
          <a:p>
            <a:pPr>
              <a:spcBef>
                <a:spcPct val="50000"/>
              </a:spcBef>
            </a:pPr>
            <a:r>
              <a:rPr lang="zh-TW" altLang="en-US"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仙女座星系</a:t>
            </a:r>
            <a:r>
              <a:rPr lang="en-US" altLang="zh-TW"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r>
              <a:rPr lang="en-US" altLang="zh-HK"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M31</a:t>
            </a:r>
            <a:r>
              <a:rPr lang="en-US" altLang="zh-TW"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endParaRPr lang="en-US" altLang="zh-HK" sz="2400" b="1"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31" name="Picture 17" descr="sn1987a_xray"/>
          <p:cNvPicPr>
            <a:picLocks noChangeAspect="1" noChangeArrowheads="1"/>
          </p:cNvPicPr>
          <p:nvPr/>
        </p:nvPicPr>
        <p:blipFill>
          <a:blip r:embed="rId4" cstate="print"/>
          <a:srcRect/>
          <a:stretch>
            <a:fillRect/>
          </a:stretch>
        </p:blipFill>
        <p:spPr bwMode="auto">
          <a:xfrm>
            <a:off x="7236296" y="1484785"/>
            <a:ext cx="830262" cy="830263"/>
          </a:xfrm>
          <a:prstGeom prst="rect">
            <a:avLst/>
          </a:prstGeom>
          <a:noFill/>
          <a:ln w="9525">
            <a:noFill/>
            <a:miter lim="800000"/>
            <a:headEnd/>
            <a:tailEnd/>
          </a:ln>
        </p:spPr>
      </p:pic>
      <p:sp>
        <p:nvSpPr>
          <p:cNvPr id="32" name="Text Box 18"/>
          <p:cNvSpPr txBox="1">
            <a:spLocks noChangeArrowheads="1"/>
          </p:cNvSpPr>
          <p:nvPr/>
        </p:nvSpPr>
        <p:spPr bwMode="auto">
          <a:xfrm>
            <a:off x="7020272" y="1988841"/>
            <a:ext cx="1296143" cy="461665"/>
          </a:xfrm>
          <a:prstGeom prst="rect">
            <a:avLst/>
          </a:prstGeom>
          <a:noFill/>
          <a:ln w="9525">
            <a:noFill/>
            <a:miter lim="800000"/>
            <a:headEnd/>
            <a:tailEnd/>
          </a:ln>
        </p:spPr>
        <p:txBody>
          <a:bodyPr wrap="square">
            <a:spAutoFit/>
          </a:bodyPr>
          <a:lstStyle/>
          <a:p>
            <a:pPr>
              <a:spcBef>
                <a:spcPct val="50000"/>
              </a:spcBef>
            </a:pPr>
            <a:r>
              <a:rPr lang="en-US" altLang="zh-HK"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1987</a:t>
            </a:r>
            <a:r>
              <a:rPr lang="zh-TW" altLang="en-US"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年</a:t>
            </a:r>
            <a:endParaRPr lang="en-US" altLang="zh-HK" sz="2400" b="1"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33" name="Text Box 30"/>
          <p:cNvSpPr txBox="1">
            <a:spLocks noChangeArrowheads="1"/>
          </p:cNvSpPr>
          <p:nvPr/>
        </p:nvSpPr>
        <p:spPr bwMode="auto">
          <a:xfrm>
            <a:off x="5724128" y="5445225"/>
            <a:ext cx="1008112" cy="579437"/>
          </a:xfrm>
          <a:prstGeom prst="rect">
            <a:avLst/>
          </a:prstGeom>
          <a:noFill/>
          <a:ln w="9525">
            <a:noFill/>
            <a:miter lim="800000"/>
            <a:headEnd/>
            <a:tailEnd/>
          </a:ln>
        </p:spPr>
        <p:txBody>
          <a:bodyPr wrap="square">
            <a:spAutoFit/>
          </a:bodyPr>
          <a:lstStyle/>
          <a:p>
            <a:pPr>
              <a:spcBef>
                <a:spcPct val="50000"/>
              </a:spcBef>
            </a:pPr>
            <a:r>
              <a:rPr lang="zh-TW" altLang="en-US" sz="32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地球</a:t>
            </a:r>
            <a:endParaRPr lang="en-US" altLang="zh-HK" sz="3200" b="1"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p:txBody>
      </p:sp>
      <p:cxnSp>
        <p:nvCxnSpPr>
          <p:cNvPr id="34" name="直接箭头连接符 33"/>
          <p:cNvCxnSpPr/>
          <p:nvPr/>
        </p:nvCxnSpPr>
        <p:spPr>
          <a:xfrm>
            <a:off x="1907704" y="2636912"/>
            <a:ext cx="3456384" cy="2808312"/>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 Box 10"/>
          <p:cNvSpPr txBox="1">
            <a:spLocks noChangeArrowheads="1"/>
          </p:cNvSpPr>
          <p:nvPr/>
        </p:nvSpPr>
        <p:spPr bwMode="auto">
          <a:xfrm rot="2353946">
            <a:off x="1863591" y="3462762"/>
            <a:ext cx="3457575" cy="457200"/>
          </a:xfrm>
          <a:prstGeom prst="rect">
            <a:avLst/>
          </a:prstGeom>
          <a:noFill/>
          <a:ln w="9525">
            <a:noFill/>
            <a:miter lim="800000"/>
            <a:headEnd/>
            <a:tailEnd/>
          </a:ln>
        </p:spPr>
        <p:txBody>
          <a:bodyPr>
            <a:spAutoFit/>
          </a:bodyPr>
          <a:lstStyle/>
          <a:p>
            <a:pPr>
              <a:spcBef>
                <a:spcPct val="50000"/>
              </a:spcBef>
            </a:pPr>
            <a:r>
              <a:rPr lang="en-US" altLang="zh-HK" sz="24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              25</a:t>
            </a:r>
            <a:r>
              <a:rPr lang="en-US" altLang="zh-TW" sz="24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0</a:t>
            </a:r>
            <a:r>
              <a:rPr lang="zh-TW" altLang="en-US" sz="24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万年</a:t>
            </a:r>
            <a:r>
              <a:rPr lang="en-US" altLang="zh-HK" sz="24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 </a:t>
            </a:r>
          </a:p>
        </p:txBody>
      </p:sp>
      <p:cxnSp>
        <p:nvCxnSpPr>
          <p:cNvPr id="37" name="直接箭头连接符 36"/>
          <p:cNvCxnSpPr/>
          <p:nvPr/>
        </p:nvCxnSpPr>
        <p:spPr>
          <a:xfrm flipH="1">
            <a:off x="6876256" y="2492896"/>
            <a:ext cx="936104" cy="252028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15"/>
          <p:cNvSpPr txBox="1">
            <a:spLocks noChangeArrowheads="1"/>
          </p:cNvSpPr>
          <p:nvPr/>
        </p:nvSpPr>
        <p:spPr bwMode="auto">
          <a:xfrm>
            <a:off x="6300192" y="908721"/>
            <a:ext cx="2880320" cy="461665"/>
          </a:xfrm>
          <a:prstGeom prst="rect">
            <a:avLst/>
          </a:prstGeom>
          <a:noFill/>
          <a:ln w="9525">
            <a:noFill/>
            <a:miter lim="800000"/>
            <a:headEnd/>
            <a:tailEnd/>
          </a:ln>
        </p:spPr>
        <p:txBody>
          <a:bodyPr wrap="square">
            <a:spAutoFit/>
          </a:bodyPr>
          <a:lstStyle/>
          <a:p>
            <a:pPr>
              <a:spcBef>
                <a:spcPct val="50000"/>
              </a:spcBef>
            </a:pPr>
            <a:r>
              <a:rPr lang="zh-TW" altLang="en-US"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大麦哲伦星云</a:t>
            </a:r>
            <a:r>
              <a:rPr lang="en-US" altLang="zh-TW"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r>
              <a:rPr lang="en-US" altLang="zh-HK"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LM</a:t>
            </a:r>
            <a:r>
              <a:rPr lang="en-US" altLang="zh-CN"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C</a:t>
            </a:r>
            <a:r>
              <a:rPr lang="en-US" altLang="zh-TW" sz="2400" b="1"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endParaRPr lang="en-US" altLang="zh-HK" sz="2400" b="1"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39" name="Text Box 14"/>
          <p:cNvSpPr txBox="1">
            <a:spLocks noChangeArrowheads="1"/>
          </p:cNvSpPr>
          <p:nvPr/>
        </p:nvSpPr>
        <p:spPr bwMode="auto">
          <a:xfrm rot="17391245">
            <a:off x="6543577" y="3348934"/>
            <a:ext cx="1222571" cy="457200"/>
          </a:xfrm>
          <a:prstGeom prst="rect">
            <a:avLst/>
          </a:prstGeom>
          <a:noFill/>
          <a:ln w="9525">
            <a:noFill/>
            <a:miter lim="800000"/>
            <a:headEnd/>
            <a:tailEnd/>
          </a:ln>
        </p:spPr>
        <p:txBody>
          <a:bodyPr wrap="square">
            <a:spAutoFit/>
          </a:bodyPr>
          <a:lstStyle/>
          <a:p>
            <a:pPr>
              <a:spcBef>
                <a:spcPct val="50000"/>
              </a:spcBef>
            </a:pPr>
            <a:r>
              <a:rPr lang="en-US" altLang="zh-HK" sz="24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17</a:t>
            </a:r>
            <a:r>
              <a:rPr lang="zh-CN" altLang="en-US" sz="24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万</a:t>
            </a:r>
            <a:r>
              <a:rPr lang="zh-TW" altLang="en-US" sz="24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年</a:t>
            </a:r>
            <a:endParaRPr lang="en-US" altLang="zh-HK" sz="2400" b="1"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90799106"/>
      </p:ext>
    </p:extLst>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1989"/>
            <a:ext cx="9144000" cy="630942"/>
          </a:xfrm>
        </p:spPr>
        <p:txBody>
          <a:bodyPr/>
          <a:lstStyle/>
          <a:p>
            <a:r>
              <a:rPr lang="zh-CN" altLang="en-US" sz="3500" dirty="0"/>
              <a:t>在年轻的地球上看到遥远的星光：一些可能性</a:t>
            </a:r>
          </a:p>
        </p:txBody>
      </p:sp>
      <p:sp>
        <p:nvSpPr>
          <p:cNvPr id="3" name="Text Placeholder 2"/>
          <p:cNvSpPr>
            <a:spLocks noGrp="1"/>
          </p:cNvSpPr>
          <p:nvPr>
            <p:ph type="body" sz="quarter" idx="4294967295"/>
          </p:nvPr>
        </p:nvSpPr>
        <p:spPr>
          <a:xfrm>
            <a:off x="251520" y="1268760"/>
            <a:ext cx="8748464" cy="3529012"/>
          </a:xfrm>
        </p:spPr>
        <p:txBody>
          <a:bodyPr vert="horz">
            <a:noAutofit/>
          </a:bodyPr>
          <a:lstStyle/>
          <a:p>
            <a:pPr marL="0" indent="0"/>
            <a:r>
              <a:rPr lang="en-US" sz="3600" dirty="0">
                <a:latin typeface="Arial" panose="020B0604020202020204" pitchFamily="34" charset="0"/>
                <a:ea typeface="汉仪大宋简" panose="02010609000101010101" pitchFamily="49" charset="-122"/>
                <a:cs typeface="Arial" panose="020B0604020202020204" pitchFamily="34" charset="0"/>
              </a:rPr>
              <a:t>1</a:t>
            </a:r>
            <a:r>
              <a:rPr lang="zh-CN" altLang="en-US" sz="3600" dirty="0">
                <a:latin typeface="Arial" panose="020B0604020202020204" pitchFamily="34" charset="0"/>
                <a:ea typeface="汉仪大宋简" panose="02010609000101010101" pitchFamily="49" charset="-122"/>
                <a:cs typeface="Arial" panose="020B0604020202020204" pitchFamily="34" charset="0"/>
              </a:rPr>
              <a:t>、星星并没有那么遥远</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720000" lvl="1" indent="-360000">
              <a:buClrTx/>
              <a:buSzPct val="100000"/>
              <a:buFont typeface="Arial" panose="020B0604020202020204" pitchFamily="34" charset="0"/>
              <a:buChar cha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但是有比较有力的证据表明它们很遥远</a:t>
            </a: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457200" lvl="1" indent="0">
              <a:lnSpc>
                <a:spcPts val="1000"/>
              </a:lnSpc>
            </a:pPr>
            <a:endParaRPr 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0" indent="0"/>
            <a:r>
              <a:rPr lang="en-US" altLang="zh-CN" sz="3600" dirty="0">
                <a:latin typeface="Arial" panose="020B0604020202020204" pitchFamily="34" charset="0"/>
                <a:ea typeface="汉仪大宋简" panose="02010609000101010101" pitchFamily="49" charset="-122"/>
                <a:cs typeface="Arial" panose="020B0604020202020204" pitchFamily="34" charset="0"/>
              </a:rPr>
              <a:t>2</a:t>
            </a:r>
            <a:r>
              <a:rPr lang="zh-CN" altLang="en-US" sz="3600" dirty="0">
                <a:latin typeface="Arial" panose="020B0604020202020204" pitchFamily="34" charset="0"/>
                <a:ea typeface="汉仪大宋简" panose="02010609000101010101" pitchFamily="49" charset="-122"/>
                <a:cs typeface="Arial" panose="020B0604020202020204" pitchFamily="34" charset="0"/>
              </a:rPr>
              <a:t>、上帝一开始就创造了已经传来地球的光</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720000" lvl="1" indent="-360000">
              <a:buClrTx/>
              <a:buSzPct val="100000"/>
              <a:buFont typeface="Arial" panose="020B0604020202020204" pitchFamily="34" charset="0"/>
              <a:buChar cha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可以理解的：成熟的创造中，树上都已经结了果子，亚当和夏娃也是成年，有头发</a:t>
            </a:r>
            <a:endParaRPr 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720000" lvl="1" indent="-360000">
              <a:buClrTx/>
              <a:buSzPct val="100000"/>
              <a:buFont typeface="Arial" panose="020B0604020202020204" pitchFamily="34" charset="0"/>
              <a:buChar cha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但是很多人认为，这样带有“欺骗性”</a:t>
            </a:r>
            <a:endParaRPr 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423591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1989"/>
            <a:ext cx="9144000" cy="630942"/>
          </a:xfrm>
        </p:spPr>
        <p:txBody>
          <a:bodyPr/>
          <a:lstStyle/>
          <a:p>
            <a:r>
              <a:rPr lang="zh-CN" altLang="en-US" sz="3500" dirty="0"/>
              <a:t>在年轻的地球上看到遥远的星光：一些可能性</a:t>
            </a:r>
          </a:p>
        </p:txBody>
      </p:sp>
      <p:sp>
        <p:nvSpPr>
          <p:cNvPr id="3" name="Text Placeholder 2"/>
          <p:cNvSpPr>
            <a:spLocks noGrp="1"/>
          </p:cNvSpPr>
          <p:nvPr>
            <p:ph type="body" sz="quarter" idx="4294967295"/>
          </p:nvPr>
        </p:nvSpPr>
        <p:spPr>
          <a:xfrm>
            <a:off x="251520" y="1412776"/>
            <a:ext cx="8640960" cy="2549525"/>
          </a:xfrm>
        </p:spPr>
        <p:txBody>
          <a:bodyPr>
            <a:noAutofit/>
          </a:bodyPr>
          <a:lstStyle/>
          <a:p>
            <a:pPr indent="0">
              <a:buClr>
                <a:schemeClr val="tx1"/>
              </a:buClr>
              <a:buSzPct val="100000"/>
            </a:pPr>
            <a:r>
              <a:rPr lang="en-US" altLang="zh-CN" sz="3600" dirty="0">
                <a:latin typeface="Arial" panose="020B0604020202020204" pitchFamily="34" charset="0"/>
                <a:ea typeface="汉仪大宋简" panose="02010609000101010101" pitchFamily="49" charset="-122"/>
                <a:cs typeface="Arial" panose="020B0604020202020204" pitchFamily="34" charset="0"/>
              </a:rPr>
              <a:t>3</a:t>
            </a:r>
            <a:r>
              <a:rPr lang="zh-CN" altLang="en-US" sz="3600" dirty="0">
                <a:latin typeface="Arial" panose="020B0604020202020204" pitchFamily="34" charset="0"/>
                <a:ea typeface="汉仪大宋简" panose="02010609000101010101" pitchFamily="49" charset="-122"/>
                <a:cs typeface="Arial" panose="020B0604020202020204" pitchFamily="34" charset="0"/>
              </a:rPr>
              <a:t>、在过去，光速比现在更快？</a:t>
            </a: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1120140" lvl="1" indent="-360000">
              <a:buClr>
                <a:schemeClr val="tx1"/>
              </a:buClr>
              <a:buSzPct val="100000"/>
              <a:buFont typeface="Arial" panose="020B0604020202020204" pitchFamily="34" charset="0"/>
              <a:buChar cha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理论上是可能的，但是没有有力证据支持</a:t>
            </a:r>
            <a:endParaRPr 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845820" indent="-571500">
              <a:lnSpc>
                <a:spcPts val="2000"/>
              </a:lnSpc>
              <a:buClr>
                <a:schemeClr val="tx1"/>
              </a:buClr>
              <a:buSzPct val="100000"/>
              <a:buFont typeface="Arial" panose="020B0604020202020204" pitchFamily="34" charset="0"/>
              <a:buChar char="•"/>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indent="0">
              <a:buClr>
                <a:schemeClr val="tx1"/>
              </a:buClr>
              <a:buSzPct val="100000"/>
            </a:pPr>
            <a:r>
              <a:rPr lang="en-US" altLang="zh-CN" sz="3600" dirty="0">
                <a:latin typeface="Arial" panose="020B0604020202020204" pitchFamily="34" charset="0"/>
                <a:ea typeface="汉仪大宋简" panose="02010609000101010101" pitchFamily="49" charset="-122"/>
                <a:cs typeface="Arial" panose="020B0604020202020204" pitchFamily="34" charset="0"/>
              </a:rPr>
              <a:t>4</a:t>
            </a:r>
            <a:r>
              <a:rPr lang="zh-CN" altLang="en-US" sz="3600" dirty="0">
                <a:latin typeface="Arial" panose="020B0604020202020204" pitchFamily="34" charset="0"/>
                <a:ea typeface="汉仪大宋简" panose="02010609000101010101" pitchFamily="49" charset="-122"/>
                <a:cs typeface="Arial" panose="020B0604020202020204" pitchFamily="34" charset="0"/>
              </a:rPr>
              <a:t>、创造完成之后，或堕落之后发生了断裂性的变化；不能按照时间回溯当初的情况。</a:t>
            </a: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1120140" lvl="1" indent="-360000">
              <a:buClr>
                <a:schemeClr val="tx1"/>
              </a:buClr>
              <a:buSzPct val="100000"/>
              <a:buFont typeface="Arial" panose="020B0604020202020204" pitchFamily="34" charset="0"/>
              <a:buChar cha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合理，但是无法证明！</a:t>
            </a:r>
            <a:endParaRPr 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pPr marL="845820" indent="-571500">
              <a:buClr>
                <a:schemeClr val="tx1"/>
              </a:buClr>
              <a:buSzPct val="100000"/>
              <a:buFont typeface="Arial" panose="020B0604020202020204" pitchFamily="34" charset="0"/>
              <a:buChar char="•"/>
            </a:pP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708929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98933"/>
            <a:ext cx="9144000" cy="553998"/>
          </a:xfrm>
        </p:spPr>
        <p:txBody>
          <a:bodyPr/>
          <a:lstStyle/>
          <a:p>
            <a:r>
              <a:rPr lang="zh-CN" altLang="en-US" sz="3000" dirty="0"/>
              <a:t>爱因斯坦的广义相对论可能可以给出一个更好的答案</a:t>
            </a:r>
          </a:p>
        </p:txBody>
      </p:sp>
      <p:sp>
        <p:nvSpPr>
          <p:cNvPr id="4" name="矩形 3"/>
          <p:cNvSpPr/>
          <p:nvPr/>
        </p:nvSpPr>
        <p:spPr>
          <a:xfrm>
            <a:off x="260648" y="1268760"/>
            <a:ext cx="8622704" cy="769441"/>
          </a:xfrm>
          <a:prstGeom prst="rect">
            <a:avLst/>
          </a:prstGeom>
        </p:spPr>
        <p:txBody>
          <a:bodyPr wrap="square">
            <a:spAutoFit/>
          </a:bodyPr>
          <a:lstStyle/>
          <a:p>
            <a:pPr algn="ctr"/>
            <a:r>
              <a:rPr lang="zh-CN" altLang="en-US" sz="4400" u="sng" dirty="0">
                <a:latin typeface="Arial" panose="020B0604020202020204" pitchFamily="34" charset="0"/>
                <a:ea typeface="汉仪大宋简" panose="02010609000101010101" pitchFamily="49" charset="-122"/>
                <a:cs typeface="Arial" panose="020B0604020202020204" pitchFamily="34" charset="0"/>
              </a:rPr>
              <a:t>引力时间膨胀</a:t>
            </a:r>
          </a:p>
        </p:txBody>
      </p:sp>
    </p:spTree>
    <p:extLst>
      <p:ext uri="{BB962C8B-B14F-4D97-AF65-F5344CB8AC3E}">
        <p14:creationId xmlns:p14="http://schemas.microsoft.com/office/powerpoint/2010/main" val="48691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诗篇 </a:t>
            </a:r>
            <a:r>
              <a:rPr lang="en-US" altLang="zh-CN" dirty="0"/>
              <a:t>19:1</a:t>
            </a:r>
            <a:endParaRPr lang="zh-CN" altLang="en-US" dirty="0"/>
          </a:p>
        </p:txBody>
      </p:sp>
      <p:sp>
        <p:nvSpPr>
          <p:cNvPr id="3" name="Text Placeholder 2"/>
          <p:cNvSpPr>
            <a:spLocks noGrp="1"/>
          </p:cNvSpPr>
          <p:nvPr>
            <p:ph type="body" sz="quarter" idx="4294967295"/>
          </p:nvPr>
        </p:nvSpPr>
        <p:spPr>
          <a:xfrm>
            <a:off x="467544" y="764704"/>
            <a:ext cx="8118648" cy="1655762"/>
          </a:xfrm>
        </p:spPr>
        <p:txBody>
          <a:bodyPr>
            <a:noAutofit/>
          </a:bodyPr>
          <a:lstStyle/>
          <a:p>
            <a:pPr>
              <a:buNone/>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诸天述说神的荣耀；穹苍传扬他的手段。</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33" y="1412776"/>
            <a:ext cx="8125534" cy="4824536"/>
          </a:xfrm>
          <a:prstGeom prst="rect">
            <a:avLst/>
          </a:prstGeom>
        </p:spPr>
      </p:pic>
    </p:spTree>
    <p:extLst>
      <p:ext uri="{BB962C8B-B14F-4D97-AF65-F5344CB8AC3E}">
        <p14:creationId xmlns:p14="http://schemas.microsoft.com/office/powerpoint/2010/main" val="123929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多普勒效应</a:t>
            </a:r>
            <a:r>
              <a:rPr lang="zh-CN" altLang="en-US" dirty="0">
                <a:solidFill>
                  <a:srgbClr val="FF0000"/>
                </a:solidFill>
              </a:rPr>
              <a:t>*</a:t>
            </a:r>
          </a:p>
        </p:txBody>
      </p:sp>
      <p:sp>
        <p:nvSpPr>
          <p:cNvPr id="3" name="Text Placeholder 2"/>
          <p:cNvSpPr>
            <a:spLocks noGrp="1"/>
          </p:cNvSpPr>
          <p:nvPr>
            <p:ph type="body" sz="quarter" idx="4294967295"/>
          </p:nvPr>
        </p:nvSpPr>
        <p:spPr>
          <a:xfrm>
            <a:off x="5753184" y="1340768"/>
            <a:ext cx="2952328" cy="4536504"/>
          </a:xfrm>
          <a:ln w="3175">
            <a:solidFill>
              <a:schemeClr val="tx1"/>
            </a:solidFill>
            <a:prstDash val="dash"/>
          </a:ln>
        </p:spPr>
        <p:txBody>
          <a:bodyPr>
            <a:noAutofit/>
          </a:bodyPr>
          <a:lstStyle/>
          <a:p>
            <a:pPr marL="0">
              <a:buNone/>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红移现象的光类似于多普勒效应：声音的尖度会随着它们离你远去而下降。想象一列鸣笛驶过的火车。</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buNone/>
            </a:pP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836712"/>
            <a:ext cx="5141624" cy="2711038"/>
          </a:xfrm>
          <a:prstGeom prst="rect">
            <a:avLst/>
          </a:prstGeom>
          <a:ln w="3175">
            <a:solidFill>
              <a:schemeClr val="tx1"/>
            </a:solidFill>
          </a:ln>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619758"/>
            <a:ext cx="5141624" cy="2664296"/>
          </a:xfrm>
          <a:prstGeom prst="rect">
            <a:avLst/>
          </a:prstGeom>
          <a:ln w="3175">
            <a:solidFill>
              <a:schemeClr val="tx1"/>
            </a:solidFill>
          </a:ln>
        </p:spPr>
      </p:pic>
    </p:spTree>
    <p:extLst>
      <p:ext uri="{BB962C8B-B14F-4D97-AF65-F5344CB8AC3E}">
        <p14:creationId xmlns:p14="http://schemas.microsoft.com/office/powerpoint/2010/main" val="608154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“红移”现象与宇宙“大爆炸”膨胀说</a:t>
            </a:r>
            <a:r>
              <a:rPr lang="zh-CN" altLang="en-US" dirty="0">
                <a:solidFill>
                  <a:srgbClr val="FF0000"/>
                </a:solidFill>
              </a:rPr>
              <a:t>*</a:t>
            </a:r>
          </a:p>
        </p:txBody>
      </p:sp>
      <p:sp>
        <p:nvSpPr>
          <p:cNvPr id="3" name="Text Placeholder 2"/>
          <p:cNvSpPr>
            <a:spLocks noGrp="1"/>
          </p:cNvSpPr>
          <p:nvPr>
            <p:ph type="body" sz="quarter" idx="4294967295"/>
          </p:nvPr>
        </p:nvSpPr>
        <p:spPr>
          <a:xfrm>
            <a:off x="4572000" y="1340768"/>
            <a:ext cx="3888432" cy="4320480"/>
          </a:xfrm>
          <a:ln w="3175">
            <a:solidFill>
              <a:schemeClr val="tx1"/>
            </a:solidFill>
            <a:prstDash val="dash"/>
          </a:ln>
        </p:spPr>
        <p:txBody>
          <a:bodyPr>
            <a:noAutofit/>
          </a:bodyPr>
          <a:lstStyle/>
          <a:p>
            <a:pPr marL="0">
              <a:buNone/>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观察：遥远星星的光会发生“红移”现象。</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marL="0">
              <a:lnSpc>
                <a:spcPts val="1800"/>
              </a:lnSpc>
              <a:buNone/>
            </a:pP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0">
              <a:buClrTx/>
              <a:buSzPct val="100000"/>
              <a:buFont typeface="Arial" pitchFamily="34" charset="0"/>
              <a:buChar cha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这意味着它们正在离我们远去。</a:t>
            </a:r>
          </a:p>
          <a:p>
            <a:pPr marL="0">
              <a:lnSpc>
                <a:spcPts val="1800"/>
              </a:lnSpc>
              <a:buClrTx/>
              <a:buSzPct val="100000"/>
              <a:buFont typeface="Arial" pitchFamily="34" charset="0"/>
              <a:buChar char="•"/>
            </a:pP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0">
              <a:buClrTx/>
              <a:buSzPct val="100000"/>
              <a:buFont typeface="Arial" pitchFamily="34" charset="0"/>
              <a:buChar cha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星光的红移现象是宇宙“大爆炸”膨胀说的基础</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12" name="组合 11"/>
          <p:cNvGrpSpPr/>
          <p:nvPr/>
        </p:nvGrpSpPr>
        <p:grpSpPr>
          <a:xfrm>
            <a:off x="827584" y="908720"/>
            <a:ext cx="3465309" cy="5337557"/>
            <a:chOff x="6156530" y="1"/>
            <a:chExt cx="4450939" cy="6855707"/>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6156530" y="1"/>
              <a:ext cx="4450939" cy="6848474"/>
            </a:xfrm>
            <a:prstGeom prst="rect">
              <a:avLst/>
            </a:prstGeom>
            <a:noFill/>
          </p:spPr>
        </p:pic>
        <p:sp>
          <p:nvSpPr>
            <p:cNvPr id="6" name="TextBox 5"/>
            <p:cNvSpPr txBox="1"/>
            <p:nvPr/>
          </p:nvSpPr>
          <p:spPr>
            <a:xfrm>
              <a:off x="7320136" y="116632"/>
              <a:ext cx="830166" cy="474380"/>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星星</a:t>
              </a:r>
              <a:endParaRPr lang="en-US" b="1"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7824193" y="1124744"/>
              <a:ext cx="533677" cy="474380"/>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光</a:t>
              </a:r>
              <a:endParaRPr lang="en-US" b="1" dirty="0">
                <a:solidFill>
                  <a:schemeClr val="bg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7081421" y="2231254"/>
              <a:ext cx="1126653" cy="474380"/>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准直仪</a:t>
              </a:r>
              <a:endParaRPr lang="en-US" b="1" dirty="0">
                <a:latin typeface="微软雅黑" panose="020B0503020204020204" pitchFamily="34" charset="-122"/>
                <a:ea typeface="微软雅黑" panose="020B0503020204020204" pitchFamily="34" charset="-122"/>
              </a:endParaRPr>
            </a:p>
          </p:txBody>
        </p:sp>
        <p:sp>
          <p:nvSpPr>
            <p:cNvPr id="9" name="TextBox 8"/>
            <p:cNvSpPr txBox="1"/>
            <p:nvPr/>
          </p:nvSpPr>
          <p:spPr>
            <a:xfrm>
              <a:off x="6803954" y="3341123"/>
              <a:ext cx="1126653" cy="474380"/>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分光仪</a:t>
              </a:r>
              <a:endParaRPr lang="en-US" b="1" dirty="0">
                <a:latin typeface="微软雅黑" panose="020B0503020204020204" pitchFamily="34" charset="-122"/>
                <a:ea typeface="微软雅黑" panose="020B0503020204020204" pitchFamily="34" charset="-122"/>
              </a:endParaRPr>
            </a:p>
          </p:txBody>
        </p:sp>
        <p:sp>
          <p:nvSpPr>
            <p:cNvPr id="10" name="TextBox 9"/>
            <p:cNvSpPr txBox="1"/>
            <p:nvPr/>
          </p:nvSpPr>
          <p:spPr>
            <a:xfrm>
              <a:off x="7913822" y="4820948"/>
              <a:ext cx="918700" cy="474380"/>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波 长</a:t>
              </a:r>
              <a:endParaRPr lang="en-US" b="1" dirty="0">
                <a:latin typeface="微软雅黑" panose="020B0503020204020204" pitchFamily="34" charset="-122"/>
                <a:ea typeface="微软雅黑" panose="020B0503020204020204" pitchFamily="34" charset="-122"/>
              </a:endParaRPr>
            </a:p>
          </p:txBody>
        </p:sp>
        <p:sp>
          <p:nvSpPr>
            <p:cNvPr id="11" name="TextBox 10"/>
            <p:cNvSpPr txBox="1"/>
            <p:nvPr/>
          </p:nvSpPr>
          <p:spPr>
            <a:xfrm>
              <a:off x="6312024" y="6381328"/>
              <a:ext cx="4229478" cy="474380"/>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红    橘      黄       绿     蓝   紫</a:t>
              </a:r>
              <a:endParaRPr lang="en-US" b="1"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130220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宇宙在膨</a:t>
            </a:r>
            <a:r>
              <a:rPr lang="zh-CN" altLang="en-US"/>
              <a:t>胀？</a:t>
            </a:r>
            <a:endParaRPr lang="zh-CN" altLang="en-US" dirty="0">
              <a:solidFill>
                <a:srgbClr val="FF0000"/>
              </a:solidFill>
            </a:endParaRPr>
          </a:p>
        </p:txBody>
      </p:sp>
      <p:sp>
        <p:nvSpPr>
          <p:cNvPr id="3" name="Text Placeholder 2"/>
          <p:cNvSpPr>
            <a:spLocks noGrp="1"/>
          </p:cNvSpPr>
          <p:nvPr>
            <p:ph type="body" sz="quarter" idx="4294967295"/>
          </p:nvPr>
        </p:nvSpPr>
        <p:spPr>
          <a:xfrm>
            <a:off x="5364088" y="1124744"/>
            <a:ext cx="3528392" cy="4896544"/>
          </a:xfrm>
          <a:ln w="3175">
            <a:solidFill>
              <a:schemeClr val="tx1"/>
            </a:solidFill>
            <a:prstDash val="dash"/>
          </a:ln>
        </p:spPr>
        <p:txBody>
          <a:bodyPr vert="horz">
            <a:noAutofit/>
          </a:bodyPr>
          <a:lstStyle/>
          <a:p>
            <a:pPr marL="0"/>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根据简单的观察，我们可以得出结论，宇宙正在向我们的四周膨胀。</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lnSpc>
                <a:spcPts val="1500"/>
              </a:lnSpc>
            </a:pP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如果是这样，开始的时候，是不是所有物质都聚集在我们周围？</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4" name="组合 3"/>
          <p:cNvGrpSpPr/>
          <p:nvPr/>
        </p:nvGrpSpPr>
        <p:grpSpPr>
          <a:xfrm>
            <a:off x="179512" y="785794"/>
            <a:ext cx="4968552" cy="5258353"/>
            <a:chOff x="179512" y="980728"/>
            <a:chExt cx="4968552" cy="5258353"/>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80728"/>
              <a:ext cx="4968552" cy="5258353"/>
            </a:xfrm>
            <a:prstGeom prst="rect">
              <a:avLst/>
            </a:prstGeom>
            <a:ln w="3175">
              <a:solidFill>
                <a:schemeClr val="tx1"/>
              </a:solidFill>
            </a:ln>
          </p:spPr>
        </p:pic>
        <p:sp>
          <p:nvSpPr>
            <p:cNvPr id="22" name="Rectangle 6"/>
            <p:cNvSpPr/>
            <p:nvPr/>
          </p:nvSpPr>
          <p:spPr>
            <a:xfrm>
              <a:off x="245093" y="1056935"/>
              <a:ext cx="1014539" cy="523220"/>
            </a:xfrm>
            <a:prstGeom prst="rect">
              <a:avLst/>
            </a:prstGeom>
          </p:spPr>
          <p:txBody>
            <a:bodyPr wrap="square">
              <a:spAutoFit/>
            </a:bodyPr>
            <a:lstStyle/>
            <a:p>
              <a:r>
                <a:rPr lang="zh-CN" altLang="en-US" sz="2800" b="1" dirty="0">
                  <a:latin typeface="微软雅黑" panose="020B0503020204020204" pitchFamily="34" charset="-122"/>
                  <a:ea typeface="微软雅黑" panose="020B0503020204020204" pitchFamily="34" charset="-122"/>
                </a:rPr>
                <a:t>时间</a:t>
              </a:r>
              <a:endParaRPr lang="en-US" sz="2800" b="1" dirty="0">
                <a:latin typeface="微软雅黑" panose="020B0503020204020204" pitchFamily="34" charset="-122"/>
                <a:ea typeface="微软雅黑" panose="020B0503020204020204" pitchFamily="34" charset="-122"/>
              </a:endParaRPr>
            </a:p>
          </p:txBody>
        </p:sp>
        <p:sp>
          <p:nvSpPr>
            <p:cNvPr id="23" name="Rectangle 6"/>
            <p:cNvSpPr/>
            <p:nvPr/>
          </p:nvSpPr>
          <p:spPr>
            <a:xfrm>
              <a:off x="323528" y="5521432"/>
              <a:ext cx="4752528" cy="369332"/>
            </a:xfrm>
            <a:prstGeom prst="rect">
              <a:avLst/>
            </a:prstGeom>
          </p:spPr>
          <p:txBody>
            <a:bodyPr wrap="square">
              <a:spAutoFit/>
            </a:bodyPr>
            <a:lstStyle/>
            <a:p>
              <a:endParaRPr lang="en-US" dirty="0"/>
            </a:p>
          </p:txBody>
        </p:sp>
      </p:grpSp>
      <p:sp>
        <p:nvSpPr>
          <p:cNvPr id="10" name="Text Placeholder 3"/>
          <p:cNvSpPr txBox="1">
            <a:spLocks/>
          </p:cNvSpPr>
          <p:nvPr/>
        </p:nvSpPr>
        <p:spPr>
          <a:xfrm>
            <a:off x="-2428924" y="428604"/>
            <a:ext cx="2071688" cy="4031873"/>
          </a:xfrm>
          <a:prstGeom prst="rect">
            <a:avLst/>
          </a:prstGeom>
          <a:ln w="63500">
            <a:solidFill>
              <a:srgbClr val="FF0000"/>
            </a:solidFill>
            <a:prstDash val="sysDash"/>
          </a:ln>
        </p:spPr>
        <p:txBody>
          <a:bodyPr vert="horz" lIns="91440" tIns="45720" rIns="91440" bIns="45720" rtlCol="0">
            <a:spAutoFit/>
          </a:bodyPr>
          <a:lstStyle/>
          <a:p>
            <a:r>
              <a:rPr kumimoji="0" lang="zh-CN" altLang="en-US" sz="3200" b="1" i="0" u="none" strike="noStrike" kern="1200" cap="none" spc="0" normalizeH="0" baseline="0" noProof="0">
                <a:ln>
                  <a:noFill/>
                </a:ln>
                <a:solidFill>
                  <a:sysClr val="windowText" lastClr="000000"/>
                </a:solidFill>
                <a:effectLst/>
                <a:uLnTx/>
                <a:uFillTx/>
                <a:latin typeface="SimSun" pitchFamily="2" charset="-122"/>
                <a:ea typeface="SimSun" pitchFamily="2" charset="-122"/>
                <a:cs typeface="+mn-cs"/>
              </a:rPr>
              <a:t>需要翻译： </a:t>
            </a:r>
            <a:r>
              <a:rPr lang="en-US" altLang="zh-CN" sz="3200"/>
              <a:t>An observer outside the universe watching it expand</a:t>
            </a:r>
            <a:endParaRPr lang="en-US" sz="3200" dirty="0"/>
          </a:p>
        </p:txBody>
      </p:sp>
      <p:sp>
        <p:nvSpPr>
          <p:cNvPr id="11" name="Text Placeholder 2"/>
          <p:cNvSpPr txBox="1">
            <a:spLocks/>
          </p:cNvSpPr>
          <p:nvPr/>
        </p:nvSpPr>
        <p:spPr>
          <a:xfrm>
            <a:off x="285720" y="5377206"/>
            <a:ext cx="4786346" cy="980752"/>
          </a:xfrm>
          <a:prstGeom prst="rect">
            <a:avLst/>
          </a:prstGeom>
          <a:solidFill>
            <a:schemeClr val="bg1"/>
          </a:solidFill>
          <a:ln w="3175">
            <a:solidFill>
              <a:schemeClr val="tx1"/>
            </a:solidFill>
            <a:prstDash val="dash"/>
          </a:ln>
        </p:spPr>
        <p:txBody>
          <a:bodyPr vert="horz" tIns="0">
            <a:noAutofit/>
          </a:bodyPr>
          <a:lstStyle/>
          <a:p>
            <a:pPr marL="0" marR="0" lvl="0" algn="ctr" defTabSz="914400" rtl="0" eaLnBrk="1" fontAlgn="auto" latinLnBrk="0" hangingPunct="1">
              <a:lnSpc>
                <a:spcPct val="100000"/>
              </a:lnSpc>
              <a:spcAft>
                <a:spcPts val="0"/>
              </a:spcAft>
              <a:buClr>
                <a:schemeClr val="accent1"/>
              </a:buClr>
              <a:buSzPct val="76000"/>
              <a:buFontTx/>
              <a:buNone/>
              <a:tabLst/>
              <a:defRPr/>
            </a:pPr>
            <a:r>
              <a:rPr lang="zh-CN" altLang="en-US" sz="3200">
                <a:latin typeface="汉仪大宋简" panose="02010609000101010101" pitchFamily="49" charset="-122"/>
                <a:ea typeface="汉仪大宋简" panose="02010609000101010101" pitchFamily="49" charset="-122"/>
                <a:cs typeface="Arial" panose="020B0604020202020204" pitchFamily="34" charset="0"/>
              </a:rPr>
              <a:t>站在宇宙之外的观察者</a:t>
            </a:r>
            <a:endParaRPr lang="en-US" altLang="zh-CN" sz="3200">
              <a:latin typeface="汉仪大宋简" panose="02010609000101010101" pitchFamily="49" charset="-122"/>
              <a:ea typeface="汉仪大宋简" panose="02010609000101010101" pitchFamily="49" charset="-122"/>
              <a:cs typeface="Arial" panose="020B0604020202020204" pitchFamily="34" charset="0"/>
            </a:endParaRPr>
          </a:p>
          <a:p>
            <a:pPr marL="0" marR="0" lvl="0" algn="ctr" defTabSz="914400" rtl="0" eaLnBrk="1" fontAlgn="auto" latinLnBrk="0" hangingPunct="1">
              <a:lnSpc>
                <a:spcPct val="100000"/>
              </a:lnSpc>
              <a:spcAft>
                <a:spcPts val="0"/>
              </a:spcAft>
              <a:buClr>
                <a:schemeClr val="accent1"/>
              </a:buClr>
              <a:buSzPct val="76000"/>
              <a:buFontTx/>
              <a:buNone/>
              <a:tabLst/>
              <a:defRPr/>
            </a:pPr>
            <a:r>
              <a:rPr lang="zh-CN" altLang="en-US" sz="3200">
                <a:latin typeface="汉仪大宋简" panose="02010609000101010101" pitchFamily="49" charset="-122"/>
                <a:ea typeface="汉仪大宋简" panose="02010609000101010101" pitchFamily="49" charset="-122"/>
                <a:cs typeface="Arial" panose="020B0604020202020204" pitchFamily="34" charset="0"/>
              </a:rPr>
              <a:t>看膨胀</a:t>
            </a:r>
            <a:endParaRPr kumimoji="0" lang="en-US" sz="32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1645952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98933"/>
            <a:ext cx="9144000" cy="553998"/>
          </a:xfrm>
        </p:spPr>
        <p:txBody>
          <a:bodyPr/>
          <a:lstStyle/>
          <a:p>
            <a:r>
              <a:rPr lang="zh-CN" altLang="en-US" sz="3000" dirty="0"/>
              <a:t>引力时间膨胀</a:t>
            </a:r>
          </a:p>
        </p:txBody>
      </p:sp>
      <p:sp>
        <p:nvSpPr>
          <p:cNvPr id="4" name="矩形 3"/>
          <p:cNvSpPr/>
          <p:nvPr/>
        </p:nvSpPr>
        <p:spPr>
          <a:xfrm>
            <a:off x="260648" y="1268760"/>
            <a:ext cx="8622704" cy="3488134"/>
          </a:xfrm>
          <a:prstGeom prst="rect">
            <a:avLst/>
          </a:prstGeom>
        </p:spPr>
        <p:txBody>
          <a:bodyPr wrap="square">
            <a:spAutoFit/>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在你来看，时间过的有多快取决于你经验的引力有多少（或者你距大质量物体有多近）</a:t>
            </a:r>
          </a:p>
          <a:p>
            <a:pPr>
              <a:lnSpc>
                <a:spcPts val="2000"/>
              </a:lnSpc>
            </a:pPr>
            <a:endParaRPr lang="zh-CN" altLang="en-US" sz="3400" dirty="0">
              <a:latin typeface="Arial" panose="020B0604020202020204" pitchFamily="34" charset="0"/>
              <a:ea typeface="汉仪大宋简" panose="02010609000101010101" pitchFamily="49" charset="-122"/>
              <a:cs typeface="Arial" panose="020B0604020202020204" pitchFamily="34" charset="0"/>
            </a:endParaRPr>
          </a:p>
          <a:p>
            <a:pPr indent="-18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你受到的引力作用越强，你的钟走的就越慢。 </a:t>
            </a:r>
          </a:p>
          <a:p>
            <a:pPr indent="-18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如果你距一个大质量物体很近，跟一个距大质量物体很远的人相比，你的时间就会很慢（你的钟会走得慢，他的钟会走得很快）。</a:t>
            </a:r>
          </a:p>
        </p:txBody>
      </p:sp>
    </p:spTree>
    <p:extLst>
      <p:ext uri="{BB962C8B-B14F-4D97-AF65-F5344CB8AC3E}">
        <p14:creationId xmlns:p14="http://schemas.microsoft.com/office/powerpoint/2010/main" val="1362999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引力时间膨胀：经实验证明</a:t>
            </a:r>
          </a:p>
        </p:txBody>
      </p:sp>
      <p:sp>
        <p:nvSpPr>
          <p:cNvPr id="3" name="Text Placeholder 2"/>
          <p:cNvSpPr>
            <a:spLocks noGrp="1"/>
          </p:cNvSpPr>
          <p:nvPr>
            <p:ph type="body" sz="quarter" idx="4294967295"/>
          </p:nvPr>
        </p:nvSpPr>
        <p:spPr>
          <a:xfrm>
            <a:off x="254558" y="836712"/>
            <a:ext cx="8634884" cy="1206500"/>
          </a:xfrm>
        </p:spPr>
        <p:txBody>
          <a:bodyPr>
            <a:normAutofit/>
          </a:bodyPr>
          <a:lstStyle/>
          <a:p>
            <a:pPr marL="0">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英国（</a:t>
            </a:r>
            <a:r>
              <a:rPr lang="en-US" altLang="zh-CN" sz="3200" dirty="0">
                <a:latin typeface="Arial" panose="020B0604020202020204" pitchFamily="34" charset="0"/>
                <a:ea typeface="汉仪大宋简" panose="02010609000101010101" pitchFamily="49" charset="-122"/>
                <a:cs typeface="Arial" panose="020B0604020202020204" pitchFamily="34" charset="0"/>
              </a:rPr>
              <a:t>46m</a:t>
            </a:r>
            <a:r>
              <a:rPr lang="zh-CN" altLang="en-US" sz="3200" dirty="0">
                <a:latin typeface="Arial" panose="020B0604020202020204" pitchFamily="34" charset="0"/>
                <a:ea typeface="汉仪大宋简" panose="02010609000101010101" pitchFamily="49" charset="-122"/>
                <a:cs typeface="Arial" panose="020B0604020202020204" pitchFamily="34" charset="0"/>
              </a:rPr>
              <a:t>）格林威治和美国卡罗拉多博得（</a:t>
            </a:r>
            <a:r>
              <a:rPr lang="en-US" altLang="zh-CN" sz="3200" dirty="0">
                <a:latin typeface="Arial" panose="020B0604020202020204" pitchFamily="34" charset="0"/>
                <a:ea typeface="汉仪大宋简" panose="02010609000101010101" pitchFamily="49" charset="-122"/>
                <a:cs typeface="Arial" panose="020B0604020202020204" pitchFamily="34" charset="0"/>
              </a:rPr>
              <a:t>1655m</a:t>
            </a:r>
            <a:r>
              <a:rPr lang="zh-CN" altLang="en-US" sz="3200" dirty="0">
                <a:latin typeface="Arial" panose="020B0604020202020204" pitchFamily="34" charset="0"/>
                <a:ea typeface="汉仪大宋简" panose="02010609000101010101" pitchFamily="49" charset="-122"/>
                <a:cs typeface="Arial" panose="020B0604020202020204" pitchFamily="34" charset="0"/>
              </a:rPr>
              <a:t>）的原子钟速度不一样，每年相差</a:t>
            </a:r>
            <a:r>
              <a:rPr lang="en-US" altLang="zh-CN" sz="3200" dirty="0">
                <a:latin typeface="Arial" panose="020B0604020202020204" pitchFamily="34" charset="0"/>
                <a:ea typeface="汉仪大宋简" panose="02010609000101010101" pitchFamily="49" charset="-122"/>
                <a:cs typeface="Arial" panose="020B0604020202020204" pitchFamily="34" charset="0"/>
              </a:rPr>
              <a:t>5</a:t>
            </a:r>
            <a:r>
              <a:rPr lang="zh-CN" altLang="en-US" sz="3200" dirty="0">
                <a:latin typeface="Arial" panose="020B0604020202020204" pitchFamily="34" charset="0"/>
                <a:ea typeface="汉仪大宋简" panose="02010609000101010101" pitchFamily="49" charset="-122"/>
                <a:cs typeface="Arial" panose="020B0604020202020204" pitchFamily="34" charset="0"/>
              </a:rPr>
              <a:t>微秒。</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1830" y="1916832"/>
            <a:ext cx="7980340" cy="4370998"/>
          </a:xfrm>
          <a:prstGeom prst="rect">
            <a:avLst/>
          </a:prstGeom>
          <a:noFill/>
          <a:ln w="9525">
            <a:noFill/>
            <a:miter lim="800000"/>
            <a:headEnd/>
            <a:tailEnd/>
          </a:ln>
          <a:effectLst/>
        </p:spPr>
      </p:pic>
      <p:sp>
        <p:nvSpPr>
          <p:cNvPr id="6" name="Rectangle 5"/>
          <p:cNvSpPr/>
          <p:nvPr/>
        </p:nvSpPr>
        <p:spPr>
          <a:xfrm>
            <a:off x="6770048" y="1916832"/>
            <a:ext cx="2088232" cy="2062103"/>
          </a:xfrm>
          <a:prstGeom prst="rect">
            <a:avLst/>
          </a:prstGeom>
          <a:ln w="3175">
            <a:noFill/>
            <a:prstDash val="dash"/>
          </a:ln>
        </p:spPr>
        <p:txBody>
          <a:bodyPr wrap="square">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快一些</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r>
              <a:rPr lang="zh-CN" altLang="en-US" sz="3200" dirty="0">
                <a:latin typeface="Arial" panose="020B0604020202020204" pitchFamily="34" charset="0"/>
                <a:ea typeface="汉仪大宋简" panose="02010609000101010101" pitchFamily="49" charset="-122"/>
                <a:cs typeface="Arial" panose="020B0604020202020204" pitchFamily="34" charset="0"/>
              </a:rPr>
              <a:t>距离地心更远，引力更小。</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cxnSp>
        <p:nvCxnSpPr>
          <p:cNvPr id="8" name="Straight Arrow Connector 7"/>
          <p:cNvCxnSpPr/>
          <p:nvPr/>
        </p:nvCxnSpPr>
        <p:spPr>
          <a:xfrm flipH="1">
            <a:off x="5761936" y="2420888"/>
            <a:ext cx="1152128"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7584" y="2996952"/>
            <a:ext cx="1509478" cy="584775"/>
          </a:xfrm>
          <a:prstGeom prst="rect">
            <a:avLst/>
          </a:prstGeom>
          <a:ln w="3175">
            <a:noFill/>
            <a:prstDash val="dash"/>
          </a:ln>
        </p:spPr>
        <p:txBody>
          <a:bodyPr wrap="square">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慢一些</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cxnSp>
        <p:nvCxnSpPr>
          <p:cNvPr id="14" name="Straight Arrow Connector 13"/>
          <p:cNvCxnSpPr/>
          <p:nvPr/>
        </p:nvCxnSpPr>
        <p:spPr>
          <a:xfrm>
            <a:off x="1475656" y="3573016"/>
            <a:ext cx="792088" cy="1656184"/>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315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白洞天文学</a:t>
            </a:r>
            <a:r>
              <a:rPr lang="zh-CN" altLang="en-US" dirty="0">
                <a:solidFill>
                  <a:srgbClr val="FF0000"/>
                </a:solidFill>
              </a:rPr>
              <a:t>*</a:t>
            </a:r>
          </a:p>
        </p:txBody>
      </p:sp>
      <p:sp>
        <p:nvSpPr>
          <p:cNvPr id="3" name="Text Placeholder 2"/>
          <p:cNvSpPr>
            <a:spLocks noGrp="1"/>
          </p:cNvSpPr>
          <p:nvPr>
            <p:ph type="body" sz="quarter" idx="4294967295"/>
          </p:nvPr>
        </p:nvSpPr>
        <p:spPr>
          <a:xfrm>
            <a:off x="4932040" y="1412776"/>
            <a:ext cx="3024336" cy="4175125"/>
          </a:xfrm>
          <a:ln w="3175">
            <a:noFill/>
            <a:prstDash val="dash"/>
          </a:ln>
        </p:spPr>
        <p:txBody>
          <a:bodyPr vert="horz">
            <a:noAutofit/>
          </a:bodyPr>
          <a:lstStyle/>
          <a:p>
            <a:pPr marL="0"/>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回顾：</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、宇宙似乎在向我们四周围膨胀出去</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a:endParaRPr lang="en-US" sz="1400" dirty="0">
              <a:latin typeface="汉仪大宋简" panose="02010609000101010101" pitchFamily="49" charset="-122"/>
              <a:ea typeface="汉仪大宋简" panose="02010609000101010101" pitchFamily="49" charset="-122"/>
              <a:cs typeface="Arial" panose="020B0604020202020204" pitchFamily="34" charset="0"/>
            </a:endParaRPr>
          </a:p>
          <a:p>
            <a:pPr marL="0"/>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2</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、如果你距质量大的很近，时间就会变慢</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4" name="组合 3"/>
          <p:cNvGrpSpPr/>
          <p:nvPr/>
        </p:nvGrpSpPr>
        <p:grpSpPr>
          <a:xfrm>
            <a:off x="1331640" y="908720"/>
            <a:ext cx="3456384" cy="5229968"/>
            <a:chOff x="1079612" y="908720"/>
            <a:chExt cx="3456384" cy="5229968"/>
          </a:xfrm>
        </p:grpSpPr>
        <p:sp>
          <p:nvSpPr>
            <p:cNvPr id="18" name="矩形 17"/>
            <p:cNvSpPr/>
            <p:nvPr/>
          </p:nvSpPr>
          <p:spPr>
            <a:xfrm>
              <a:off x="1187624" y="908720"/>
              <a:ext cx="3276364" cy="5229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descr="Russell humphreys.jpg"/>
            <p:cNvPicPr>
              <a:picLocks noChangeAspect="1" noChangeArrowheads="1"/>
            </p:cNvPicPr>
            <p:nvPr/>
          </p:nvPicPr>
          <p:blipFill>
            <a:blip r:embed="rId3" cstate="print"/>
            <a:srcRect/>
            <a:stretch>
              <a:fillRect/>
            </a:stretch>
          </p:blipFill>
          <p:spPr bwMode="auto">
            <a:xfrm>
              <a:off x="1421650" y="980728"/>
              <a:ext cx="2808312" cy="3613361"/>
            </a:xfrm>
            <a:prstGeom prst="rect">
              <a:avLst/>
            </a:prstGeom>
            <a:noFill/>
            <a:ln>
              <a:noFill/>
            </a:ln>
          </p:spPr>
        </p:pic>
        <p:sp>
          <p:nvSpPr>
            <p:cNvPr id="17" name="Text Placeholder 2"/>
            <p:cNvSpPr txBox="1">
              <a:spLocks/>
            </p:cNvSpPr>
            <p:nvPr/>
          </p:nvSpPr>
          <p:spPr>
            <a:xfrm>
              <a:off x="1079612" y="4554511"/>
              <a:ext cx="3456384" cy="1512168"/>
            </a:xfrm>
            <a:prstGeom prst="rect">
              <a:avLst/>
            </a:prstGeom>
          </p:spPr>
          <p:txBody>
            <a:bodyPr>
              <a:norm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r>
                <a:rPr lang="zh-CN" altLang="en-US" sz="30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汉弗莱斯博士将这些观点融合为他的</a:t>
              </a:r>
              <a:r>
                <a:rPr lang="zh-CN" altLang="en-US" sz="3000" dirty="0">
                  <a:solidFill>
                    <a:srgbClr val="FFFF00"/>
                  </a:solidFill>
                  <a:latin typeface="汉仪大宋简" panose="02010609000101010101" pitchFamily="49" charset="-122"/>
                  <a:ea typeface="汉仪大宋简" panose="02010609000101010101" pitchFamily="49" charset="-122"/>
                  <a:cs typeface="Arial" panose="020B0604020202020204" pitchFamily="34" charset="0"/>
                </a:rPr>
                <a:t>“白洞”天文理论</a:t>
              </a:r>
            </a:p>
          </p:txBody>
        </p:sp>
      </p:grpSp>
    </p:spTree>
    <p:extLst>
      <p:ext uri="{BB962C8B-B14F-4D97-AF65-F5344CB8AC3E}">
        <p14:creationId xmlns:p14="http://schemas.microsoft.com/office/powerpoint/2010/main" val="1452227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pPr algn="l"/>
            <a:r>
              <a:rPr lang="zh-CN" altLang="en-US" dirty="0"/>
              <a:t>   白洞天文学</a:t>
            </a:r>
          </a:p>
        </p:txBody>
      </p:sp>
      <p:sp>
        <p:nvSpPr>
          <p:cNvPr id="3" name="Text Placeholder 2"/>
          <p:cNvSpPr>
            <a:spLocks noGrp="1"/>
          </p:cNvSpPr>
          <p:nvPr>
            <p:ph type="body" sz="quarter" idx="4294967295"/>
          </p:nvPr>
        </p:nvSpPr>
        <p:spPr>
          <a:xfrm>
            <a:off x="76568" y="764704"/>
            <a:ext cx="3923928" cy="4643438"/>
          </a:xfrm>
          <a:ln w="3175">
            <a:noFill/>
            <a:prstDash val="dash"/>
          </a:ln>
        </p:spPr>
        <p:txBody>
          <a:bodyPr vert="horz">
            <a:noAutofit/>
          </a:bodyPr>
          <a:lstStyle/>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宇宙在创造的第一到第四天向地球周围膨胀</a:t>
            </a:r>
          </a:p>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物质连续喷到视界外。</a:t>
            </a:r>
          </a:p>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视界之外，引力小得多，时间走得快。</a:t>
            </a:r>
          </a:p>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视界之内，质量的密度非常大，引力非常强，使地球上的时间走得慢。</a:t>
            </a:r>
          </a:p>
        </p:txBody>
      </p:sp>
      <p:grpSp>
        <p:nvGrpSpPr>
          <p:cNvPr id="24" name="组合 23"/>
          <p:cNvGrpSpPr/>
          <p:nvPr/>
        </p:nvGrpSpPr>
        <p:grpSpPr>
          <a:xfrm>
            <a:off x="4080175" y="214290"/>
            <a:ext cx="4778105" cy="4392488"/>
            <a:chOff x="6023992" y="1052736"/>
            <a:chExt cx="5322858" cy="4893276"/>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992" y="1052736"/>
              <a:ext cx="5322858" cy="4893276"/>
            </a:xfrm>
            <a:prstGeom prst="rect">
              <a:avLst/>
            </a:prstGeom>
            <a:ln w="3175">
              <a:solidFill>
                <a:schemeClr val="tx1"/>
              </a:solidFill>
            </a:ln>
          </p:spPr>
        </p:pic>
        <p:sp>
          <p:nvSpPr>
            <p:cNvPr id="11" name="TextBox 10"/>
            <p:cNvSpPr txBox="1"/>
            <p:nvPr/>
          </p:nvSpPr>
          <p:spPr>
            <a:xfrm>
              <a:off x="8256240" y="2132856"/>
              <a:ext cx="971741" cy="461665"/>
            </a:xfrm>
            <a:prstGeom prst="rect">
              <a:avLst/>
            </a:prstGeom>
            <a:noFill/>
          </p:spPr>
          <p:txBody>
            <a:bodyPr wrap="none" rtlCol="0">
              <a:spAutoFit/>
            </a:bodyPr>
            <a:lstStyle/>
            <a:p>
              <a:r>
                <a:rPr lang="en-US" altLang="zh-CN" sz="2400" dirty="0">
                  <a:solidFill>
                    <a:srgbClr val="C00000"/>
                  </a:solidFill>
                  <a:latin typeface="Arial" panose="020B0604020202020204" pitchFamily="34" charset="0"/>
                  <a:ea typeface="华文中宋" panose="02010600040101010101" pitchFamily="2" charset="-122"/>
                  <a:cs typeface="Arial" panose="020B0604020202020204" pitchFamily="34" charset="0"/>
                </a:rPr>
                <a:t>2</a:t>
              </a:r>
              <a:r>
                <a:rPr lang="zh-CN" altLang="en-US" sz="2400" dirty="0">
                  <a:solidFill>
                    <a:srgbClr val="C00000"/>
                  </a:solidFill>
                  <a:latin typeface="Arial" panose="020B0604020202020204" pitchFamily="34" charset="0"/>
                  <a:ea typeface="华文中宋" panose="02010600040101010101" pitchFamily="2" charset="-122"/>
                  <a:cs typeface="Arial" panose="020B0604020202020204" pitchFamily="34" charset="0"/>
                </a:rPr>
                <a:t>光年</a:t>
              </a:r>
              <a:endParaRPr lang="en-US" sz="2400" dirty="0">
                <a:solidFill>
                  <a:srgbClr val="C00000"/>
                </a:solidFill>
                <a:latin typeface="Arial" panose="020B0604020202020204" pitchFamily="34" charset="0"/>
                <a:ea typeface="华文中宋" panose="02010600040101010101" pitchFamily="2" charset="-122"/>
                <a:cs typeface="Arial" panose="020B0604020202020204" pitchFamily="34" charset="0"/>
              </a:endParaRPr>
            </a:p>
          </p:txBody>
        </p:sp>
        <p:sp>
          <p:nvSpPr>
            <p:cNvPr id="13" name="TextBox 12"/>
            <p:cNvSpPr txBox="1"/>
            <p:nvPr/>
          </p:nvSpPr>
          <p:spPr>
            <a:xfrm>
              <a:off x="9480376" y="3039343"/>
              <a:ext cx="1298753" cy="461665"/>
            </a:xfrm>
            <a:prstGeom prst="rect">
              <a:avLst/>
            </a:prstGeom>
            <a:noFill/>
          </p:spPr>
          <p:txBody>
            <a:bodyPr wrap="none" rtlCol="0">
              <a:spAutoFit/>
            </a:bodyPr>
            <a:lstStyle/>
            <a:p>
              <a:r>
                <a:rPr lang="en-US" altLang="zh-CN" sz="2400" dirty="0">
                  <a:solidFill>
                    <a:srgbClr val="C00000"/>
                  </a:solidFill>
                  <a:latin typeface="Arial" panose="020B0604020202020204" pitchFamily="34" charset="0"/>
                  <a:ea typeface="华文中宋" panose="02010600040101010101" pitchFamily="2" charset="-122"/>
                  <a:cs typeface="Arial" panose="020B0604020202020204" pitchFamily="34" charset="0"/>
                </a:rPr>
                <a:t>5</a:t>
              </a:r>
              <a:r>
                <a:rPr lang="zh-CN" altLang="en-US" sz="2400" dirty="0">
                  <a:solidFill>
                    <a:srgbClr val="C00000"/>
                  </a:solidFill>
                  <a:latin typeface="Arial" panose="020B0604020202020204" pitchFamily="34" charset="0"/>
                  <a:ea typeface="华文中宋" panose="02010600040101010101" pitchFamily="2" charset="-122"/>
                  <a:cs typeface="Arial" panose="020B0604020202020204" pitchFamily="34" charset="0"/>
                </a:rPr>
                <a:t>亿光年</a:t>
              </a:r>
              <a:endParaRPr lang="en-US" sz="2400" dirty="0">
                <a:solidFill>
                  <a:srgbClr val="C00000"/>
                </a:solidFill>
                <a:latin typeface="Arial" panose="020B0604020202020204" pitchFamily="34" charset="0"/>
                <a:ea typeface="华文中宋" panose="02010600040101010101" pitchFamily="2" charset="-122"/>
                <a:cs typeface="Arial" panose="020B0604020202020204" pitchFamily="34" charset="0"/>
              </a:endParaRPr>
            </a:p>
          </p:txBody>
        </p:sp>
      </p:grpSp>
      <p:sp>
        <p:nvSpPr>
          <p:cNvPr id="9" name="Rectangle 8"/>
          <p:cNvSpPr/>
          <p:nvPr/>
        </p:nvSpPr>
        <p:spPr>
          <a:xfrm>
            <a:off x="4143372" y="4786322"/>
            <a:ext cx="4572000" cy="1569660"/>
          </a:xfrm>
          <a:prstGeom prst="rect">
            <a:avLst/>
          </a:prstGeom>
        </p:spPr>
        <p:txBody>
          <a:bodyPr>
            <a:spAutoFit/>
          </a:bodyPr>
          <a:lstStyle/>
          <a:p>
            <a:pPr indent="-360000">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地球上正在过四天的时候，外太空已经过了几十亿年。</a:t>
            </a:r>
          </a:p>
        </p:txBody>
      </p:sp>
    </p:spTree>
    <p:extLst>
      <p:ext uri="{BB962C8B-B14F-4D97-AF65-F5344CB8AC3E}">
        <p14:creationId xmlns:p14="http://schemas.microsoft.com/office/powerpoint/2010/main" val="1894322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16" y="836712"/>
            <a:ext cx="11134504" cy="5472608"/>
          </a:xfrm>
          <a:prstGeom prst="rect">
            <a:avLst/>
          </a:prstGeom>
        </p:spPr>
      </p:pic>
      <p:sp>
        <p:nvSpPr>
          <p:cNvPr id="36" name="Text Box 16"/>
          <p:cNvSpPr txBox="1">
            <a:spLocks noChangeArrowheads="1"/>
          </p:cNvSpPr>
          <p:nvPr/>
        </p:nvSpPr>
        <p:spPr bwMode="auto">
          <a:xfrm>
            <a:off x="467544" y="1052737"/>
            <a:ext cx="2592288" cy="461665"/>
          </a:xfrm>
          <a:prstGeom prst="rect">
            <a:avLst/>
          </a:prstGeom>
          <a:noFill/>
          <a:ln w="9525">
            <a:noFill/>
            <a:miter lim="800000"/>
            <a:headEnd/>
            <a:tailEnd/>
          </a:ln>
        </p:spPr>
        <p:txBody>
          <a:bodyPr wrap="square">
            <a:spAutoFit/>
          </a:bodyPr>
          <a:lstStyle/>
          <a:p>
            <a:pPr>
              <a:spcBef>
                <a:spcPct val="50000"/>
              </a:spcBef>
            </a:pPr>
            <a:r>
              <a:rPr lang="zh-TW" altLang="en-US"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仙女座星系</a:t>
            </a:r>
            <a:r>
              <a:rPr lang="en-US" altLang="zh-TW"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r>
              <a:rPr lang="en-US" altLang="zh-HK"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M31</a:t>
            </a:r>
            <a:r>
              <a:rPr lang="en-US" altLang="zh-TW"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endParaRPr lang="en-US" altLang="zh-HK" sz="24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37" name="Picture 17" descr="sn1987a_xray"/>
          <p:cNvPicPr>
            <a:picLocks noChangeAspect="1" noChangeArrowheads="1"/>
          </p:cNvPicPr>
          <p:nvPr/>
        </p:nvPicPr>
        <p:blipFill>
          <a:blip r:embed="rId4" cstate="print"/>
          <a:srcRect/>
          <a:stretch>
            <a:fillRect/>
          </a:stretch>
        </p:blipFill>
        <p:spPr bwMode="auto">
          <a:xfrm>
            <a:off x="7236296" y="1484785"/>
            <a:ext cx="830262" cy="830263"/>
          </a:xfrm>
          <a:prstGeom prst="rect">
            <a:avLst/>
          </a:prstGeom>
          <a:noFill/>
          <a:ln w="9525">
            <a:noFill/>
            <a:miter lim="800000"/>
            <a:headEnd/>
            <a:tailEnd/>
          </a:ln>
        </p:spPr>
      </p:pic>
      <p:sp>
        <p:nvSpPr>
          <p:cNvPr id="38" name="Text Box 18"/>
          <p:cNvSpPr txBox="1">
            <a:spLocks noChangeArrowheads="1"/>
          </p:cNvSpPr>
          <p:nvPr/>
        </p:nvSpPr>
        <p:spPr bwMode="auto">
          <a:xfrm>
            <a:off x="7092281" y="1988841"/>
            <a:ext cx="1152525" cy="461963"/>
          </a:xfrm>
          <a:prstGeom prst="rect">
            <a:avLst/>
          </a:prstGeom>
          <a:noFill/>
          <a:ln w="9525">
            <a:noFill/>
            <a:miter lim="800000"/>
            <a:headEnd/>
            <a:tailEnd/>
          </a:ln>
        </p:spPr>
        <p:txBody>
          <a:bodyPr>
            <a:spAutoFit/>
          </a:bodyPr>
          <a:lstStyle/>
          <a:p>
            <a:pPr>
              <a:spcBef>
                <a:spcPct val="50000"/>
              </a:spcBef>
            </a:pPr>
            <a:r>
              <a:rPr lang="en-US" altLang="zh-HK" sz="2400" b="1" dirty="0">
                <a:solidFill>
                  <a:schemeClr val="bg1"/>
                </a:solidFill>
                <a:latin typeface="Times New Roman" pitchFamily="18" charset="0"/>
              </a:rPr>
              <a:t>1987</a:t>
            </a:r>
            <a:r>
              <a:rPr lang="zh-TW" altLang="en-US" sz="2400" b="1" dirty="0">
                <a:solidFill>
                  <a:schemeClr val="bg1"/>
                </a:solidFill>
                <a:latin typeface="Times New Roman" pitchFamily="18" charset="0"/>
              </a:rPr>
              <a:t>年</a:t>
            </a:r>
            <a:endParaRPr lang="en-US" altLang="zh-HK" sz="2400" b="1" dirty="0">
              <a:solidFill>
                <a:schemeClr val="bg1"/>
              </a:solidFill>
              <a:latin typeface="Times New Roman" pitchFamily="18" charset="0"/>
            </a:endParaRPr>
          </a:p>
        </p:txBody>
      </p:sp>
      <p:sp>
        <p:nvSpPr>
          <p:cNvPr id="39" name="Text Box 30"/>
          <p:cNvSpPr txBox="1">
            <a:spLocks noChangeArrowheads="1"/>
          </p:cNvSpPr>
          <p:nvPr/>
        </p:nvSpPr>
        <p:spPr bwMode="auto">
          <a:xfrm>
            <a:off x="5292080" y="5157193"/>
            <a:ext cx="1800200" cy="1015663"/>
          </a:xfrm>
          <a:prstGeom prst="rect">
            <a:avLst/>
          </a:prstGeom>
          <a:noFill/>
          <a:ln w="9525">
            <a:noFill/>
            <a:miter lim="800000"/>
            <a:headEnd/>
            <a:tailEnd/>
          </a:ln>
        </p:spPr>
        <p:txBody>
          <a:bodyPr wrap="square">
            <a:spAutoFit/>
          </a:bodyPr>
          <a:lstStyle/>
          <a:p>
            <a:pPr>
              <a:spcBef>
                <a:spcPct val="50000"/>
              </a:spcBef>
            </a:pPr>
            <a:r>
              <a:rPr lang="zh-TW" altLang="en-US" sz="3000" dirty="0">
                <a:solidFill>
                  <a:srgbClr val="FFFFFF"/>
                </a:solidFill>
                <a:latin typeface="Arial" panose="020B0604020202020204" pitchFamily="34" charset="0"/>
                <a:ea typeface="汉仪大宋简" panose="02010609000101010101" pitchFamily="49" charset="-122"/>
                <a:cs typeface="Arial" panose="020B0604020202020204" pitchFamily="34" charset="0"/>
              </a:rPr>
              <a:t>地球</a:t>
            </a:r>
            <a:r>
              <a:rPr lang="zh-CN" altLang="en-US" sz="3000" dirty="0">
                <a:solidFill>
                  <a:srgbClr val="FFFFFF"/>
                </a:solidFill>
                <a:latin typeface="Arial" panose="020B0604020202020204" pitchFamily="34" charset="0"/>
                <a:ea typeface="汉仪大宋简" panose="02010609000101010101" pitchFamily="49" charset="-122"/>
                <a:cs typeface="Arial" panose="020B0604020202020204" pitchFamily="34" charset="0"/>
              </a:rPr>
              <a:t>始终同时照常</a:t>
            </a:r>
            <a:endParaRPr lang="en-US" altLang="zh-HK" sz="3000"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p:txBody>
      </p:sp>
      <p:cxnSp>
        <p:nvCxnSpPr>
          <p:cNvPr id="40" name="直接箭头连接符 39"/>
          <p:cNvCxnSpPr/>
          <p:nvPr/>
        </p:nvCxnSpPr>
        <p:spPr>
          <a:xfrm>
            <a:off x="1907704" y="2636912"/>
            <a:ext cx="3456384" cy="2808312"/>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 Box 10"/>
          <p:cNvSpPr txBox="1">
            <a:spLocks noChangeArrowheads="1"/>
          </p:cNvSpPr>
          <p:nvPr/>
        </p:nvSpPr>
        <p:spPr bwMode="auto">
          <a:xfrm rot="2353946">
            <a:off x="1590587" y="3246737"/>
            <a:ext cx="3457575" cy="457200"/>
          </a:xfrm>
          <a:prstGeom prst="rect">
            <a:avLst/>
          </a:prstGeom>
          <a:noFill/>
          <a:ln w="9525">
            <a:noFill/>
            <a:miter lim="800000"/>
            <a:headEnd/>
            <a:tailEnd/>
          </a:ln>
        </p:spPr>
        <p:txBody>
          <a:bodyPr>
            <a:spAutoFit/>
          </a:bodyPr>
          <a:lstStyle/>
          <a:p>
            <a:pPr>
              <a:spcBef>
                <a:spcPct val="50000"/>
              </a:spcBef>
            </a:pPr>
            <a:r>
              <a:rPr lang="en-US" altLang="zh-HK" sz="2400" dirty="0">
                <a:solidFill>
                  <a:srgbClr val="FFFFFF"/>
                </a:solidFill>
                <a:latin typeface="Arial" panose="020B0604020202020204" pitchFamily="34" charset="0"/>
                <a:ea typeface="汉仪大宋简" panose="02010609000101010101" pitchFamily="49" charset="-122"/>
                <a:cs typeface="Arial" panose="020B0604020202020204" pitchFamily="34" charset="0"/>
              </a:rPr>
              <a:t>              25</a:t>
            </a:r>
            <a:r>
              <a:rPr lang="en-US" altLang="zh-TW" sz="2400" dirty="0">
                <a:solidFill>
                  <a:srgbClr val="FFFFFF"/>
                </a:solidFill>
                <a:latin typeface="Arial" panose="020B0604020202020204" pitchFamily="34" charset="0"/>
                <a:ea typeface="汉仪大宋简" panose="02010609000101010101" pitchFamily="49" charset="-122"/>
                <a:cs typeface="Arial" panose="020B0604020202020204" pitchFamily="34" charset="0"/>
              </a:rPr>
              <a:t>0</a:t>
            </a:r>
            <a:r>
              <a:rPr lang="zh-TW" altLang="en-US" sz="2400" dirty="0">
                <a:solidFill>
                  <a:srgbClr val="FFFFFF"/>
                </a:solidFill>
                <a:latin typeface="Arial" panose="020B0604020202020204" pitchFamily="34" charset="0"/>
                <a:ea typeface="汉仪大宋简" panose="02010609000101010101" pitchFamily="49" charset="-122"/>
                <a:cs typeface="Arial" panose="020B0604020202020204" pitchFamily="34" charset="0"/>
              </a:rPr>
              <a:t>万年</a:t>
            </a:r>
            <a:r>
              <a:rPr lang="en-US" altLang="zh-HK" sz="2400" dirty="0">
                <a:solidFill>
                  <a:srgbClr val="FFFFFF"/>
                </a:solidFill>
                <a:latin typeface="Arial" panose="020B0604020202020204" pitchFamily="34" charset="0"/>
                <a:ea typeface="汉仪大宋简" panose="02010609000101010101" pitchFamily="49" charset="-122"/>
                <a:cs typeface="Arial" panose="020B0604020202020204" pitchFamily="34" charset="0"/>
              </a:rPr>
              <a:t> </a:t>
            </a:r>
          </a:p>
        </p:txBody>
      </p:sp>
      <p:cxnSp>
        <p:nvCxnSpPr>
          <p:cNvPr id="42" name="直接箭头连接符 41"/>
          <p:cNvCxnSpPr/>
          <p:nvPr/>
        </p:nvCxnSpPr>
        <p:spPr>
          <a:xfrm flipH="1">
            <a:off x="6876256" y="2492896"/>
            <a:ext cx="936104" cy="252028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 Box 15"/>
          <p:cNvSpPr txBox="1">
            <a:spLocks noChangeArrowheads="1"/>
          </p:cNvSpPr>
          <p:nvPr/>
        </p:nvSpPr>
        <p:spPr bwMode="auto">
          <a:xfrm>
            <a:off x="6228184" y="908721"/>
            <a:ext cx="2880320" cy="461665"/>
          </a:xfrm>
          <a:prstGeom prst="rect">
            <a:avLst/>
          </a:prstGeom>
          <a:noFill/>
          <a:ln w="9525">
            <a:noFill/>
            <a:miter lim="800000"/>
            <a:headEnd/>
            <a:tailEnd/>
          </a:ln>
        </p:spPr>
        <p:txBody>
          <a:bodyPr wrap="square">
            <a:spAutoFit/>
          </a:bodyPr>
          <a:lstStyle/>
          <a:p>
            <a:pPr>
              <a:spcBef>
                <a:spcPct val="50000"/>
              </a:spcBef>
            </a:pPr>
            <a:r>
              <a:rPr lang="zh-TW" altLang="en-US"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大麦哲伦星云</a:t>
            </a:r>
            <a:r>
              <a:rPr lang="en-US" altLang="zh-TW"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r>
              <a:rPr lang="en-US" altLang="zh-HK"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LM</a:t>
            </a:r>
            <a:r>
              <a:rPr lang="en-US" altLang="zh-CN"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C</a:t>
            </a:r>
            <a:r>
              <a:rPr lang="en-US" altLang="zh-TW" sz="2400"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endParaRPr lang="en-US" altLang="zh-HK" sz="24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44" name="Text Box 14"/>
          <p:cNvSpPr txBox="1">
            <a:spLocks noChangeArrowheads="1"/>
          </p:cNvSpPr>
          <p:nvPr/>
        </p:nvSpPr>
        <p:spPr bwMode="auto">
          <a:xfrm rot="17391245">
            <a:off x="6543577" y="3348934"/>
            <a:ext cx="1222571" cy="457200"/>
          </a:xfrm>
          <a:prstGeom prst="rect">
            <a:avLst/>
          </a:prstGeom>
          <a:noFill/>
          <a:ln w="9525">
            <a:noFill/>
            <a:miter lim="800000"/>
            <a:headEnd/>
            <a:tailEnd/>
          </a:ln>
        </p:spPr>
        <p:txBody>
          <a:bodyPr wrap="square">
            <a:spAutoFit/>
          </a:bodyPr>
          <a:lstStyle/>
          <a:p>
            <a:pPr>
              <a:spcBef>
                <a:spcPct val="50000"/>
              </a:spcBef>
            </a:pPr>
            <a:r>
              <a:rPr lang="en-US" altLang="zh-HK" sz="2400" dirty="0">
                <a:solidFill>
                  <a:srgbClr val="FFFFFF"/>
                </a:solidFill>
                <a:latin typeface="Arial" panose="020B0604020202020204" pitchFamily="34" charset="0"/>
                <a:ea typeface="汉仪大宋简" panose="02010609000101010101" pitchFamily="49" charset="-122"/>
                <a:cs typeface="Arial" panose="020B0604020202020204" pitchFamily="34" charset="0"/>
              </a:rPr>
              <a:t>17</a:t>
            </a:r>
            <a:r>
              <a:rPr lang="zh-CN" altLang="en-US" sz="2400" dirty="0">
                <a:solidFill>
                  <a:srgbClr val="FFFFFF"/>
                </a:solidFill>
                <a:latin typeface="Arial" panose="020B0604020202020204" pitchFamily="34" charset="0"/>
                <a:ea typeface="汉仪大宋简" panose="02010609000101010101" pitchFamily="49" charset="-122"/>
                <a:cs typeface="Arial" panose="020B0604020202020204" pitchFamily="34" charset="0"/>
              </a:rPr>
              <a:t>万</a:t>
            </a:r>
            <a:r>
              <a:rPr lang="zh-TW" altLang="en-US" sz="2400" dirty="0">
                <a:solidFill>
                  <a:srgbClr val="FFFFFF"/>
                </a:solidFill>
                <a:latin typeface="Arial" panose="020B0604020202020204" pitchFamily="34" charset="0"/>
                <a:ea typeface="汉仪大宋简" panose="02010609000101010101" pitchFamily="49" charset="-122"/>
                <a:cs typeface="Arial" panose="020B0604020202020204" pitchFamily="34" charset="0"/>
              </a:rPr>
              <a:t>年</a:t>
            </a:r>
            <a:endParaRPr lang="en-US" altLang="zh-HK" sz="2400"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a:xfrm>
            <a:off x="0" y="106600"/>
            <a:ext cx="9144000" cy="646331"/>
          </a:xfrm>
        </p:spPr>
        <p:txBody>
          <a:bodyPr/>
          <a:lstStyle/>
          <a:p>
            <a:r>
              <a:rPr lang="zh-CN" altLang="en-US" dirty="0"/>
              <a:t>天</a:t>
            </a:r>
            <a:r>
              <a:rPr lang="zh-CN" altLang="en-US"/>
              <a:t>文钟</a:t>
            </a:r>
            <a:endParaRPr lang="zh-CN" altLang="en-US" dirty="0">
              <a:solidFill>
                <a:srgbClr val="FF0000"/>
              </a:solidFill>
            </a:endParaRPr>
          </a:p>
        </p:txBody>
      </p:sp>
      <p:sp>
        <p:nvSpPr>
          <p:cNvPr id="17" name="矩形 4"/>
          <p:cNvSpPr/>
          <p:nvPr/>
        </p:nvSpPr>
        <p:spPr>
          <a:xfrm>
            <a:off x="3836530" y="1094416"/>
            <a:ext cx="2214578" cy="1477328"/>
          </a:xfrm>
          <a:prstGeom prst="rect">
            <a:avLst/>
          </a:prstGeom>
          <a:ln w="6350">
            <a:solidFill>
              <a:schemeClr val="bg1"/>
            </a:solidFill>
            <a:prstDash val="solid"/>
          </a:ln>
        </p:spPr>
        <p:txBody>
          <a:bodyPr wrap="square">
            <a:spAutoFit/>
          </a:bodyPr>
          <a:lstStyle/>
          <a:p>
            <a:pPr>
              <a:spcBef>
                <a:spcPct val="50000"/>
              </a:spcBef>
            </a:pPr>
            <a:r>
              <a:rPr lang="zh-TW" altLang="en-US" sz="3000" b="1" dirty="0">
                <a:solidFill>
                  <a:schemeClr val="bg1"/>
                </a:solidFill>
              </a:rPr>
              <a:t>在创造周</a:t>
            </a:r>
            <a:r>
              <a:rPr lang="zh-CN" altLang="en-US" sz="3000" b="1" dirty="0">
                <a:solidFill>
                  <a:schemeClr val="bg1"/>
                </a:solidFill>
              </a:rPr>
              <a:t>时期，</a:t>
            </a:r>
            <a:r>
              <a:rPr lang="zh-TW" altLang="en-US" sz="3000" b="1" dirty="0">
                <a:solidFill>
                  <a:schemeClr val="bg1"/>
                </a:solidFill>
              </a:rPr>
              <a:t>天文钟跑快</a:t>
            </a:r>
            <a:r>
              <a:rPr lang="zh-CN" altLang="en-US" sz="3000" b="1" dirty="0">
                <a:solidFill>
                  <a:schemeClr val="bg1"/>
                </a:solidFill>
                <a:latin typeface="PMingLiU" pitchFamily="18" charset="-120"/>
                <a:ea typeface="PMingLiU" pitchFamily="18" charset="-120"/>
              </a:rPr>
              <a:t>万亿</a:t>
            </a:r>
            <a:r>
              <a:rPr lang="zh-TW" altLang="en-US" sz="3000" b="1" dirty="0">
                <a:solidFill>
                  <a:schemeClr val="bg1"/>
                </a:solidFill>
              </a:rPr>
              <a:t>倍</a:t>
            </a:r>
            <a:endParaRPr lang="en-US" altLang="zh-HK" sz="3000" b="1" dirty="0">
              <a:solidFill>
                <a:schemeClr val="bg1"/>
              </a:solidFill>
            </a:endParaRPr>
          </a:p>
        </p:txBody>
      </p:sp>
      <p:cxnSp>
        <p:nvCxnSpPr>
          <p:cNvPr id="18" name="直接箭头连接符 45"/>
          <p:cNvCxnSpPr/>
          <p:nvPr/>
        </p:nvCxnSpPr>
        <p:spPr>
          <a:xfrm>
            <a:off x="6051108" y="1308730"/>
            <a:ext cx="1164098" cy="542048"/>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48"/>
          <p:cNvCxnSpPr/>
          <p:nvPr/>
        </p:nvCxnSpPr>
        <p:spPr>
          <a:xfrm rot="10800000" flipV="1">
            <a:off x="3122150" y="1308730"/>
            <a:ext cx="714380" cy="571504"/>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580624"/>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en-US" altLang="zh-CN"/>
              <a:t>《</a:t>
            </a:r>
            <a:r>
              <a:rPr lang="zh-CN" altLang="en-US"/>
              <a:t>星</a:t>
            </a:r>
            <a:r>
              <a:rPr lang="zh-CN" altLang="en-US" dirty="0"/>
              <a:t>光与</a:t>
            </a:r>
            <a:r>
              <a:rPr lang="zh-CN" altLang="en-US"/>
              <a:t>时间</a:t>
            </a:r>
            <a:r>
              <a:rPr lang="en-US" altLang="zh-CN"/>
              <a:t>》</a:t>
            </a:r>
            <a:endParaRPr lang="zh-CN" altLang="en-US" dirty="0">
              <a:solidFill>
                <a:srgbClr val="FF0000"/>
              </a:solidFill>
            </a:endParaRPr>
          </a:p>
        </p:txBody>
      </p:sp>
      <p:sp>
        <p:nvSpPr>
          <p:cNvPr id="3" name="Text Placeholder 2"/>
          <p:cNvSpPr>
            <a:spLocks noGrp="1"/>
          </p:cNvSpPr>
          <p:nvPr>
            <p:ph type="body" sz="quarter" idx="4294967295"/>
          </p:nvPr>
        </p:nvSpPr>
        <p:spPr>
          <a:xfrm>
            <a:off x="928662" y="908720"/>
            <a:ext cx="3427314" cy="5328592"/>
          </a:xfrm>
          <a:ln w="3175">
            <a:noFill/>
            <a:prstDash val="dash"/>
          </a:ln>
        </p:spPr>
        <p:txBody>
          <a:bodyPr vert="horz">
            <a:noAutofit/>
          </a:bodyPr>
          <a:lstStyle/>
          <a:p>
            <a:pPr marL="0"/>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不容易理解，但是对比大爆炸理论，这个与物理学更吻合。</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lnSpc>
                <a:spcPts val="500"/>
              </a:lnSpc>
            </a:pP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详情请参考罕弗莱斯的著作</a:t>
            </a:r>
            <a:r>
              <a:rPr lang="en-US" altLang="zh-CN"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星光与时间</a:t>
            </a:r>
            <a:r>
              <a:rPr lang="en-US" altLang="zh-CN"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6"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66" y="1000109"/>
            <a:ext cx="3286147" cy="4929222"/>
          </a:xfrm>
          <a:prstGeom prst="rect">
            <a:avLst/>
          </a:prstGeom>
          <a:effectLst/>
        </p:spPr>
      </p:pic>
    </p:spTree>
    <p:extLst>
      <p:ext uri="{BB962C8B-B14F-4D97-AF65-F5344CB8AC3E}">
        <p14:creationId xmlns:p14="http://schemas.microsoft.com/office/powerpoint/2010/main" val="300366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大爆炸：视界问题</a:t>
            </a:r>
          </a:p>
        </p:txBody>
      </p:sp>
      <p:sp>
        <p:nvSpPr>
          <p:cNvPr id="3" name="Text Placeholder 2"/>
          <p:cNvSpPr>
            <a:spLocks noGrp="1"/>
          </p:cNvSpPr>
          <p:nvPr>
            <p:ph type="body" sz="quarter" idx="4294967295"/>
          </p:nvPr>
        </p:nvSpPr>
        <p:spPr>
          <a:xfrm>
            <a:off x="647564" y="1124744"/>
            <a:ext cx="7848872" cy="4300538"/>
          </a:xfrm>
          <a:ln w="3175">
            <a:noFill/>
            <a:prstDash val="dash"/>
          </a:ln>
        </p:spPr>
        <p:txBody>
          <a:bodyPr vert="horz">
            <a:noAutofit/>
          </a:bodyPr>
          <a:lstStyle/>
          <a:p>
            <a:pPr marL="0" indent="-288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大爆炸也有一个和圣经宇宙观的遥远星光问题一样棘手的问题</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indent="-288000">
              <a:lnSpc>
                <a:spcPts val="1000"/>
              </a:lnSpc>
              <a:buClrTx/>
              <a:buSzPct val="100000"/>
              <a:buFont typeface="Arial" panose="020B0604020202020204" pitchFamily="34" charset="0"/>
              <a:buChar char="•"/>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据观测，宇宙微波背景辐射四面都有</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indent="-288000">
              <a:lnSpc>
                <a:spcPts val="1000"/>
              </a:lnSpc>
              <a:buClrTx/>
              <a:buSzPct val="100000"/>
              <a:buFont typeface="Arial" panose="020B0604020202020204" pitchFamily="34" charset="0"/>
              <a:buChar char="•"/>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sym typeface="Symbol"/>
              </a:rPr>
              <a:t>都指向一个温度</a:t>
            </a:r>
            <a:r>
              <a:rPr lang="en-US" sz="3600" dirty="0">
                <a:latin typeface="Arial" panose="020B0604020202020204" pitchFamily="34" charset="0"/>
                <a:ea typeface="汉仪大宋简" panose="02010609000101010101" pitchFamily="49" charset="-122"/>
                <a:cs typeface="Arial" panose="020B0604020202020204" pitchFamily="34" charset="0"/>
              </a:rPr>
              <a:t> 3</a:t>
            </a:r>
            <a:r>
              <a:rPr lang="en-US" sz="3600" dirty="0">
                <a:latin typeface="Arial" panose="020B0604020202020204" pitchFamily="34" charset="0"/>
                <a:ea typeface="汉仪大宋简" panose="02010609000101010101" pitchFamily="49" charset="-122"/>
                <a:cs typeface="Arial" panose="020B0604020202020204" pitchFamily="34" charset="0"/>
                <a:sym typeface="Symbol"/>
              </a:rPr>
              <a:t>K (-270C)</a:t>
            </a:r>
          </a:p>
          <a:p>
            <a:pPr marL="0" indent="-288000">
              <a:lnSpc>
                <a:spcPts val="1000"/>
              </a:lnSpc>
              <a:buClrTx/>
              <a:buSzPct val="100000"/>
              <a:buFont typeface="Arial" panose="020B0604020202020204" pitchFamily="34" charset="0"/>
              <a:buChar char="•"/>
            </a:pPr>
            <a:endParaRPr lang="zh-CN" altLang="en-US" sz="3600" dirty="0">
              <a:latin typeface="Arial" panose="020B0604020202020204" pitchFamily="34" charset="0"/>
              <a:ea typeface="汉仪大宋简" panose="02010609000101010101" pitchFamily="49" charset="-122"/>
              <a:cs typeface="Arial" panose="020B0604020202020204" pitchFamily="34" charset="0"/>
              <a:sym typeface="Symbol"/>
            </a:endParaRPr>
          </a:p>
          <a:p>
            <a:pPr marL="0" indent="-288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sym typeface="Symbol"/>
              </a:rPr>
              <a:t>但是，人们假设自大爆炸以来的</a:t>
            </a:r>
            <a:r>
              <a:rPr lang="en-US" altLang="zh-CN" sz="3600" dirty="0">
                <a:latin typeface="Arial" panose="020B0604020202020204" pitchFamily="34" charset="0"/>
                <a:ea typeface="汉仪大宋简" panose="02010609000101010101" pitchFamily="49" charset="-122"/>
                <a:cs typeface="Arial" panose="020B0604020202020204" pitchFamily="34" charset="0"/>
                <a:sym typeface="Symbol"/>
              </a:rPr>
              <a:t>140</a:t>
            </a:r>
            <a:r>
              <a:rPr lang="zh-CN" altLang="en-US" sz="3600" dirty="0">
                <a:latin typeface="Arial" panose="020B0604020202020204" pitchFamily="34" charset="0"/>
                <a:ea typeface="汉仪大宋简" panose="02010609000101010101" pitchFamily="49" charset="-122"/>
                <a:cs typeface="Arial" panose="020B0604020202020204" pitchFamily="34" charset="0"/>
                <a:sym typeface="Symbol"/>
              </a:rPr>
              <a:t>亿年时间还不够让温度在整个宇宙达到平均水平</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424444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33" y="1484784"/>
            <a:ext cx="8125534" cy="4824535"/>
          </a:xfrm>
          <a:prstGeom prst="rect">
            <a:avLst/>
          </a:prstGeom>
        </p:spPr>
      </p:pic>
      <p:sp>
        <p:nvSpPr>
          <p:cNvPr id="2" name="标题 1"/>
          <p:cNvSpPr>
            <a:spLocks noGrp="1"/>
          </p:cNvSpPr>
          <p:nvPr>
            <p:ph type="title"/>
          </p:nvPr>
        </p:nvSpPr>
        <p:spPr>
          <a:xfrm>
            <a:off x="0" y="106600"/>
            <a:ext cx="9144000" cy="646331"/>
          </a:xfrm>
        </p:spPr>
        <p:txBody>
          <a:bodyPr/>
          <a:lstStyle/>
          <a:p>
            <a:r>
              <a:rPr lang="zh-CN" altLang="en-US" dirty="0"/>
              <a:t>创世记 </a:t>
            </a:r>
            <a:r>
              <a:rPr lang="en-US" altLang="zh-CN" dirty="0"/>
              <a:t>15</a:t>
            </a:r>
            <a:r>
              <a:rPr lang="zh-CN" altLang="en-US" dirty="0"/>
              <a:t>：</a:t>
            </a:r>
            <a:r>
              <a:rPr lang="en-US" altLang="zh-CN" dirty="0"/>
              <a:t>5</a:t>
            </a:r>
            <a:endParaRPr lang="zh-CN" altLang="en-US" dirty="0"/>
          </a:p>
        </p:txBody>
      </p:sp>
      <p:sp>
        <p:nvSpPr>
          <p:cNvPr id="19" name="Text Placeholder 2"/>
          <p:cNvSpPr>
            <a:spLocks noGrp="1"/>
          </p:cNvSpPr>
          <p:nvPr>
            <p:ph type="body" sz="quarter" idx="4294967295"/>
          </p:nvPr>
        </p:nvSpPr>
        <p:spPr>
          <a:xfrm>
            <a:off x="509400" y="836712"/>
            <a:ext cx="8125200" cy="1152128"/>
          </a:xfrm>
          <a:solidFill>
            <a:srgbClr val="000A34"/>
          </a:solidFill>
        </p:spPr>
        <p:txBody>
          <a:bodyPr>
            <a:noAutofit/>
          </a:bodyPr>
          <a:lstStyle/>
          <a:p>
            <a:pPr marL="0" indent="0">
              <a:buNone/>
            </a:pPr>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于是领他走到外边，说：“你向天观看，数算众星，能数得过来吗？” </a:t>
            </a:r>
            <a:r>
              <a:rPr lang="en-US" altLang="zh-CN"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a:t>
            </a:r>
          </a:p>
        </p:txBody>
      </p:sp>
    </p:spTree>
    <p:extLst>
      <p:ext uri="{BB962C8B-B14F-4D97-AF65-F5344CB8AC3E}">
        <p14:creationId xmlns:p14="http://schemas.microsoft.com/office/powerpoint/2010/main" val="196377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4693" name="Text Box 5"/>
          <p:cNvSpPr txBox="1">
            <a:spLocks noChangeArrowheads="1"/>
          </p:cNvSpPr>
          <p:nvPr/>
        </p:nvSpPr>
        <p:spPr bwMode="auto">
          <a:xfrm>
            <a:off x="1187452" y="6381752"/>
            <a:ext cx="3097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en-US">
              <a:solidFill>
                <a:srgbClr val="000000"/>
              </a:solidFill>
            </a:endParaRPr>
          </a:p>
        </p:txBody>
      </p:sp>
      <p:grpSp>
        <p:nvGrpSpPr>
          <p:cNvPr id="3" name="组合 2"/>
          <p:cNvGrpSpPr/>
          <p:nvPr/>
        </p:nvGrpSpPr>
        <p:grpSpPr>
          <a:xfrm>
            <a:off x="467544" y="960212"/>
            <a:ext cx="8014278" cy="5277100"/>
            <a:chOff x="1199456" y="980728"/>
            <a:chExt cx="7632848" cy="5025943"/>
          </a:xfrm>
        </p:grpSpPr>
        <p:grpSp>
          <p:nvGrpSpPr>
            <p:cNvPr id="2" name="组合 1"/>
            <p:cNvGrpSpPr/>
            <p:nvPr/>
          </p:nvGrpSpPr>
          <p:grpSpPr>
            <a:xfrm>
              <a:off x="1199456" y="980728"/>
              <a:ext cx="3888432" cy="5025943"/>
              <a:chOff x="1991544" y="964657"/>
              <a:chExt cx="3358332" cy="4340769"/>
            </a:xfrm>
          </p:grpSpPr>
          <p:grpSp>
            <p:nvGrpSpPr>
              <p:cNvPr id="23" name="Group 22"/>
              <p:cNvGrpSpPr/>
              <p:nvPr/>
            </p:nvGrpSpPr>
            <p:grpSpPr>
              <a:xfrm>
                <a:off x="1991544" y="964657"/>
                <a:ext cx="3358332" cy="4340769"/>
                <a:chOff x="467543" y="964656"/>
                <a:chExt cx="3358332" cy="4340769"/>
              </a:xfrm>
            </p:grpSpPr>
            <p:pic>
              <p:nvPicPr>
                <p:cNvPr id="292867" name="Picture 3" descr="big bang expansion"/>
                <p:cNvPicPr>
                  <a:picLocks noChangeAspect="1" noChangeArrowheads="1"/>
                </p:cNvPicPr>
                <p:nvPr/>
              </p:nvPicPr>
              <p:blipFill>
                <a:blip r:embed="rId3" cstate="print"/>
                <a:srcRect/>
                <a:stretch>
                  <a:fillRect/>
                </a:stretch>
              </p:blipFill>
              <p:spPr bwMode="auto">
                <a:xfrm>
                  <a:off x="500034" y="964656"/>
                  <a:ext cx="3325841" cy="4340769"/>
                </a:xfrm>
                <a:prstGeom prst="rect">
                  <a:avLst/>
                </a:prstGeom>
                <a:ln w="3175">
                  <a:noFill/>
                  <a:prstDash val="dash"/>
                </a:ln>
              </p:spPr>
            </p:pic>
            <p:sp>
              <p:nvSpPr>
                <p:cNvPr id="2674699" name="Text Box 11"/>
                <p:cNvSpPr txBox="1">
                  <a:spLocks noChangeArrowheads="1"/>
                </p:cNvSpPr>
                <p:nvPr/>
              </p:nvSpPr>
              <p:spPr bwMode="auto">
                <a:xfrm>
                  <a:off x="467543" y="1412775"/>
                  <a:ext cx="3067843" cy="377462"/>
                </a:xfrm>
                <a:prstGeom prst="rect">
                  <a:avLst/>
                </a:prstGeom>
                <a:noFill/>
                <a:ln w="9525">
                  <a:noFill/>
                  <a:miter lim="800000"/>
                  <a:headEnd/>
                  <a:tailEnd/>
                </a:ln>
                <a:effectLst/>
              </p:spPr>
              <p:txBody>
                <a:bodyPr wrap="square">
                  <a:spAutoFit/>
                </a:bodyPr>
                <a:lstStyle/>
                <a:p>
                  <a:pPr algn="ctr" fontAlgn="base">
                    <a:lnSpc>
                      <a:spcPct val="80000"/>
                    </a:lnSpc>
                    <a:spcBef>
                      <a:spcPct val="50000"/>
                    </a:spcBef>
                    <a:spcAft>
                      <a:spcPct val="0"/>
                    </a:spcAft>
                  </a:pPr>
                  <a:r>
                    <a:rPr lang="zh-CN" altLang="en-US" sz="2800" b="1" dirty="0">
                      <a:solidFill>
                        <a:srgbClr val="000000"/>
                      </a:solidFill>
                      <a:latin typeface="微软雅黑" panose="020B0503020204020204" pitchFamily="34" charset="-122"/>
                      <a:ea typeface="微软雅黑" panose="020B0503020204020204" pitchFamily="34" charset="-122"/>
                    </a:rPr>
                    <a:t>‘大爆炸</a:t>
                  </a:r>
                  <a:r>
                    <a:rPr lang="ja-JP" altLang="en-US" sz="2800" b="1" dirty="0">
                      <a:solidFill>
                        <a:srgbClr val="000000"/>
                      </a:solidFill>
                      <a:latin typeface="微软雅黑" panose="020B0503020204020204" pitchFamily="34" charset="-122"/>
                      <a:ea typeface="微软雅黑" panose="020B0503020204020204" pitchFamily="34" charset="-122"/>
                    </a:rPr>
                    <a:t>’</a:t>
                  </a:r>
                  <a:r>
                    <a:rPr lang="zh-CN" altLang="en-US" sz="2800" b="1" dirty="0">
                      <a:solidFill>
                        <a:srgbClr val="000000"/>
                      </a:solidFill>
                      <a:latin typeface="微软雅黑" panose="020B0503020204020204" pitchFamily="34" charset="-122"/>
                      <a:ea typeface="微软雅黑" panose="020B0503020204020204" pitchFamily="34" charset="-122"/>
                    </a:rPr>
                    <a:t>膨胀</a:t>
                  </a:r>
                  <a:endParaRPr lang="en-US" altLang="ja-JP" sz="2800" b="1" dirty="0">
                    <a:solidFill>
                      <a:srgbClr val="000000"/>
                    </a:solidFill>
                    <a:latin typeface="微软雅黑" panose="020B0503020204020204" pitchFamily="34" charset="-122"/>
                    <a:ea typeface="微软雅黑" panose="020B0503020204020204" pitchFamily="34" charset="-122"/>
                  </a:endParaRPr>
                </a:p>
              </p:txBody>
            </p:sp>
            <p:sp>
              <p:nvSpPr>
                <p:cNvPr id="2674701" name="Text Box 13"/>
                <p:cNvSpPr txBox="1">
                  <a:spLocks noChangeArrowheads="1"/>
                </p:cNvSpPr>
                <p:nvPr/>
              </p:nvSpPr>
              <p:spPr bwMode="auto">
                <a:xfrm>
                  <a:off x="2319326" y="3071810"/>
                  <a:ext cx="609600" cy="377462"/>
                </a:xfrm>
                <a:prstGeom prst="rect">
                  <a:avLst/>
                </a:prstGeom>
                <a:noFill/>
                <a:ln w="9525">
                  <a:noFill/>
                  <a:miter lim="800000"/>
                  <a:headEnd/>
                  <a:tailEnd/>
                </a:ln>
                <a:effectLst/>
              </p:spPr>
              <p:txBody>
                <a:bodyPr>
                  <a:spAutoFit/>
                </a:bodyPr>
                <a:lstStyle/>
                <a:p>
                  <a:pPr algn="r" fontAlgn="base">
                    <a:lnSpc>
                      <a:spcPct val="80000"/>
                    </a:lnSpc>
                    <a:spcBef>
                      <a:spcPct val="50000"/>
                    </a:spcBef>
                    <a:spcAft>
                      <a:spcPct val="0"/>
                    </a:spcAft>
                  </a:pPr>
                  <a:r>
                    <a:rPr lang="en-US" sz="2800">
                      <a:solidFill>
                        <a:srgbClr val="FFFFFF"/>
                      </a:solidFill>
                      <a:effectLst>
                        <a:outerShdw blurRad="38100" dist="38100" dir="2700000" algn="tl">
                          <a:srgbClr val="000000">
                            <a:alpha val="43137"/>
                          </a:srgbClr>
                        </a:outerShdw>
                      </a:effectLst>
                      <a:latin typeface="Arial Black" pitchFamily="34" charset="0"/>
                    </a:rPr>
                    <a:t>A</a:t>
                  </a:r>
                  <a:endParaRPr lang="en-US" sz="4000">
                    <a:solidFill>
                      <a:srgbClr val="FFFFFF"/>
                    </a:solidFill>
                    <a:effectLst>
                      <a:outerShdw blurRad="38100" dist="38100" dir="2700000" algn="tl">
                        <a:srgbClr val="000000">
                          <a:alpha val="43137"/>
                        </a:srgbClr>
                      </a:outerShdw>
                    </a:effectLst>
                  </a:endParaRPr>
                </a:p>
              </p:txBody>
            </p:sp>
            <p:sp>
              <p:nvSpPr>
                <p:cNvPr id="2674702" name="Text Box 14"/>
                <p:cNvSpPr txBox="1">
                  <a:spLocks noChangeArrowheads="1"/>
                </p:cNvSpPr>
                <p:nvPr/>
              </p:nvSpPr>
              <p:spPr bwMode="auto">
                <a:xfrm>
                  <a:off x="2643174" y="3986382"/>
                  <a:ext cx="609600" cy="377462"/>
                </a:xfrm>
                <a:prstGeom prst="rect">
                  <a:avLst/>
                </a:prstGeom>
                <a:noFill/>
                <a:ln w="9525">
                  <a:noFill/>
                  <a:miter lim="800000"/>
                  <a:headEnd/>
                  <a:tailEnd/>
                </a:ln>
                <a:effectLst/>
              </p:spPr>
              <p:txBody>
                <a:bodyPr>
                  <a:spAutoFit/>
                </a:bodyPr>
                <a:lstStyle/>
                <a:p>
                  <a:pPr algn="r" fontAlgn="base">
                    <a:lnSpc>
                      <a:spcPct val="80000"/>
                    </a:lnSpc>
                    <a:spcBef>
                      <a:spcPct val="50000"/>
                    </a:spcBef>
                    <a:spcAft>
                      <a:spcPct val="0"/>
                    </a:spcAft>
                  </a:pPr>
                  <a:r>
                    <a:rPr lang="en-US" sz="2800" dirty="0">
                      <a:solidFill>
                        <a:srgbClr val="FFFFFF"/>
                      </a:solidFill>
                      <a:effectLst>
                        <a:outerShdw blurRad="38100" dist="38100" dir="2700000" algn="tl">
                          <a:srgbClr val="000000">
                            <a:alpha val="43137"/>
                          </a:srgbClr>
                        </a:outerShdw>
                      </a:effectLst>
                      <a:latin typeface="Arial Black" pitchFamily="34" charset="0"/>
                    </a:rPr>
                    <a:t>B</a:t>
                  </a:r>
                  <a:endParaRPr lang="en-US" sz="4000" dirty="0">
                    <a:solidFill>
                      <a:srgbClr val="FFFFFF"/>
                    </a:solidFill>
                    <a:effectLst>
                      <a:outerShdw blurRad="38100" dist="38100" dir="2700000" algn="tl">
                        <a:srgbClr val="000000">
                          <a:alpha val="43137"/>
                        </a:srgbClr>
                      </a:outerShdw>
                    </a:effectLst>
                  </a:endParaRPr>
                </a:p>
              </p:txBody>
            </p:sp>
          </p:grpSp>
          <p:sp>
            <p:nvSpPr>
              <p:cNvPr id="2674704" name="Oval 16"/>
              <p:cNvSpPr>
                <a:spLocks noChangeArrowheads="1"/>
              </p:cNvSpPr>
              <p:nvPr/>
            </p:nvSpPr>
            <p:spPr bwMode="auto">
              <a:xfrm>
                <a:off x="4292601" y="3467101"/>
                <a:ext cx="85725" cy="85725"/>
              </a:xfrm>
              <a:prstGeom prst="ellipse">
                <a:avLst/>
              </a:prstGeom>
              <a:solidFill>
                <a:srgbClr val="F1E80D"/>
              </a:solidFill>
              <a:ln w="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2674705" name="Oval 17"/>
              <p:cNvSpPr>
                <a:spLocks noChangeArrowheads="1"/>
              </p:cNvSpPr>
              <p:nvPr/>
            </p:nvSpPr>
            <p:spPr bwMode="auto">
              <a:xfrm>
                <a:off x="4572001" y="3800476"/>
                <a:ext cx="85725" cy="85725"/>
              </a:xfrm>
              <a:prstGeom prst="ellipse">
                <a:avLst/>
              </a:prstGeom>
              <a:solidFill>
                <a:srgbClr val="F1E80D"/>
              </a:solidFill>
              <a:ln w="0">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8" name="Rectangle 17"/>
            <p:cNvSpPr/>
            <p:nvPr/>
          </p:nvSpPr>
          <p:spPr>
            <a:xfrm>
              <a:off x="5231904" y="2636912"/>
              <a:ext cx="3600400" cy="1754326"/>
            </a:xfrm>
            <a:prstGeom prst="rect">
              <a:avLst/>
            </a:prstGeom>
            <a:ln w="3175">
              <a:solidFill>
                <a:schemeClr val="tx1"/>
              </a:solidFill>
              <a:prstDash val="dash"/>
            </a:ln>
          </p:spPr>
          <p:txBody>
            <a:bodyPr wrap="square">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在大爆炸的早期</a:t>
              </a:r>
              <a:r>
                <a:rPr lang="en-US" altLang="zh-CN" sz="3600" dirty="0">
                  <a:latin typeface="Arial" panose="020B0604020202020204" pitchFamily="34" charset="0"/>
                  <a:ea typeface="汉仪大宋简" panose="02010609000101010101" pitchFamily="49" charset="-122"/>
                  <a:cs typeface="Arial" panose="020B0604020202020204" pitchFamily="34" charset="0"/>
                </a:rPr>
                <a:t>A</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r>
                <a:rPr lang="en-US" altLang="zh-CN" sz="3600" dirty="0">
                  <a:latin typeface="Arial" panose="020B0604020202020204" pitchFamily="34" charset="0"/>
                  <a:ea typeface="汉仪大宋简" panose="02010609000101010101" pitchFamily="49" charset="-122"/>
                  <a:cs typeface="Arial" panose="020B0604020202020204" pitchFamily="34" charset="0"/>
                </a:rPr>
                <a:t>B</a:t>
              </a:r>
              <a:r>
                <a:rPr lang="zh-CN" altLang="en-US" sz="3600" dirty="0">
                  <a:latin typeface="Arial" panose="020B0604020202020204" pitchFamily="34" charset="0"/>
                  <a:ea typeface="汉仪大宋简" panose="02010609000101010101" pitchFamily="49" charset="-122"/>
                  <a:cs typeface="Arial" panose="020B0604020202020204" pitchFamily="34" charset="0"/>
                </a:rPr>
                <a:t>点开始是不同的温度</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grpSp>
      <p:grpSp>
        <p:nvGrpSpPr>
          <p:cNvPr id="4" name="组合 3"/>
          <p:cNvGrpSpPr/>
          <p:nvPr/>
        </p:nvGrpSpPr>
        <p:grpSpPr>
          <a:xfrm>
            <a:off x="539552" y="888203"/>
            <a:ext cx="7955181" cy="5328592"/>
            <a:chOff x="1271464" y="908720"/>
            <a:chExt cx="7576563" cy="5074984"/>
          </a:xfrm>
        </p:grpSpPr>
        <p:sp>
          <p:nvSpPr>
            <p:cNvPr id="19" name="Rectangle 18"/>
            <p:cNvSpPr/>
            <p:nvPr/>
          </p:nvSpPr>
          <p:spPr>
            <a:xfrm>
              <a:off x="5247627" y="1636957"/>
              <a:ext cx="3600400" cy="3416320"/>
            </a:xfrm>
            <a:prstGeom prst="rect">
              <a:avLst/>
            </a:prstGeom>
            <a:ln w="3175">
              <a:solidFill>
                <a:schemeClr val="tx1"/>
              </a:solidFill>
              <a:prstDash val="dash"/>
            </a:ln>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今天</a:t>
              </a:r>
              <a:r>
                <a:rPr lang="en-US" sz="3600" dirty="0">
                  <a:latin typeface="汉仪大宋简" panose="02010609000101010101" pitchFamily="49" charset="-122"/>
                  <a:ea typeface="汉仪大宋简" panose="02010609000101010101" pitchFamily="49" charset="-122"/>
                  <a:cs typeface="Arial" panose="020B0604020202020204" pitchFamily="34" charset="0"/>
                </a:rPr>
                <a:t>A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和</a:t>
              </a:r>
              <a:r>
                <a:rPr lang="en-US" sz="3600" dirty="0">
                  <a:latin typeface="汉仪大宋简" panose="02010609000101010101" pitchFamily="49" charset="-122"/>
                  <a:ea typeface="汉仪大宋简" panose="02010609000101010101" pitchFamily="49" charset="-122"/>
                  <a:cs typeface="Arial" panose="020B0604020202020204" pitchFamily="34" charset="0"/>
                </a:rPr>
                <a:t> B</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的温度都一样，但是没有足够的时间让这两点的热量</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光互相交换达到平衡</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22" name="Group 21"/>
            <p:cNvGrpSpPr/>
            <p:nvPr/>
          </p:nvGrpSpPr>
          <p:grpSpPr>
            <a:xfrm>
              <a:off x="1271464" y="908720"/>
              <a:ext cx="3816424" cy="5074984"/>
              <a:chOff x="5289550" y="1016591"/>
              <a:chExt cx="3246722" cy="4317409"/>
            </a:xfrm>
          </p:grpSpPr>
          <p:pic>
            <p:nvPicPr>
              <p:cNvPr id="292866" name="Picture 2" descr="HorizonProblem2"/>
              <p:cNvPicPr>
                <a:picLocks noChangeAspect="1" noChangeArrowheads="1"/>
              </p:cNvPicPr>
              <p:nvPr/>
            </p:nvPicPr>
            <p:blipFill>
              <a:blip r:embed="rId4" cstate="print"/>
              <a:srcRect/>
              <a:stretch>
                <a:fillRect/>
              </a:stretch>
            </p:blipFill>
            <p:spPr bwMode="auto">
              <a:xfrm>
                <a:off x="5289550" y="1016591"/>
                <a:ext cx="3246722" cy="4317409"/>
              </a:xfrm>
              <a:prstGeom prst="rect">
                <a:avLst/>
              </a:prstGeom>
              <a:noFill/>
              <a:ln w="9525">
                <a:noFill/>
                <a:miter lim="800000"/>
                <a:headEnd/>
                <a:tailEnd/>
              </a:ln>
            </p:spPr>
          </p:pic>
          <p:sp>
            <p:nvSpPr>
              <p:cNvPr id="2674697" name="Text Box 9"/>
              <p:cNvSpPr txBox="1">
                <a:spLocks noChangeArrowheads="1"/>
              </p:cNvSpPr>
              <p:nvPr/>
            </p:nvSpPr>
            <p:spPr bwMode="auto">
              <a:xfrm>
                <a:off x="6416674" y="2786058"/>
                <a:ext cx="747725" cy="329909"/>
              </a:xfrm>
              <a:prstGeom prst="rect">
                <a:avLst/>
              </a:prstGeom>
              <a:noFill/>
              <a:ln w="9525">
                <a:noFill/>
                <a:miter lim="800000"/>
                <a:headEnd/>
                <a:tailEnd/>
              </a:ln>
              <a:effectLst/>
            </p:spPr>
            <p:txBody>
              <a:bodyPr wrap="square">
                <a:spAutoFit/>
              </a:bodyPr>
              <a:lstStyle/>
              <a:p>
                <a:pPr algn="r" fontAlgn="base">
                  <a:lnSpc>
                    <a:spcPct val="80000"/>
                  </a:lnSpc>
                  <a:spcBef>
                    <a:spcPct val="50000"/>
                  </a:spcBef>
                  <a:spcAft>
                    <a:spcPct val="0"/>
                  </a:spcAft>
                </a:pPr>
                <a:r>
                  <a:rPr lang="en-US" sz="2400">
                    <a:solidFill>
                      <a:srgbClr val="FFFFFF"/>
                    </a:solidFill>
                    <a:effectLst>
                      <a:outerShdw blurRad="38100" dist="38100" dir="2700000" algn="tl">
                        <a:srgbClr val="000000">
                          <a:alpha val="43137"/>
                        </a:srgbClr>
                      </a:outerShdw>
                    </a:effectLst>
                    <a:latin typeface="Arial Black" pitchFamily="34" charset="0"/>
                  </a:rPr>
                  <a:t>A</a:t>
                </a:r>
                <a:endParaRPr lang="en-US" sz="3600">
                  <a:solidFill>
                    <a:srgbClr val="FFFFFF"/>
                  </a:solidFill>
                  <a:effectLst>
                    <a:outerShdw blurRad="38100" dist="38100" dir="2700000" algn="tl">
                      <a:srgbClr val="000000">
                        <a:alpha val="43137"/>
                      </a:srgbClr>
                    </a:outerShdw>
                  </a:effectLst>
                </a:endParaRPr>
              </a:p>
            </p:txBody>
          </p:sp>
          <p:sp>
            <p:nvSpPr>
              <p:cNvPr id="2674698" name="Text Box 10"/>
              <p:cNvSpPr txBox="1">
                <a:spLocks noChangeArrowheads="1"/>
              </p:cNvSpPr>
              <p:nvPr/>
            </p:nvSpPr>
            <p:spPr bwMode="auto">
              <a:xfrm>
                <a:off x="5481637" y="3929066"/>
                <a:ext cx="2090759" cy="738664"/>
              </a:xfrm>
              <a:prstGeom prst="rect">
                <a:avLst/>
              </a:prstGeom>
              <a:noFill/>
              <a:ln w="9525">
                <a:noFill/>
                <a:miter lim="800000"/>
                <a:headEnd/>
                <a:tailEnd/>
              </a:ln>
              <a:effectLst/>
            </p:spPr>
            <p:txBody>
              <a:bodyPr wrap="square">
                <a:spAutoFit/>
              </a:bodyPr>
              <a:lstStyle/>
              <a:p>
                <a:pPr fontAlgn="base">
                  <a:lnSpc>
                    <a:spcPct val="80000"/>
                  </a:lnSpc>
                  <a:spcBef>
                    <a:spcPct val="50000"/>
                  </a:spcBef>
                  <a:spcAft>
                    <a:spcPct val="0"/>
                  </a:spcAft>
                  <a:defRPr/>
                </a:pPr>
                <a:r>
                  <a:rPr lang="zh-CN" altLang="en-US" sz="2400" b="1" dirty="0">
                    <a:solidFill>
                      <a:srgbClr val="FFFFFF"/>
                    </a:solidFill>
                    <a:latin typeface="微软雅黑" panose="020B0503020204020204" pitchFamily="34" charset="-122"/>
                    <a:ea typeface="微软雅黑" panose="020B0503020204020204" pitchFamily="34" charset="-122"/>
                  </a:rPr>
                  <a:t>光传播的</a:t>
                </a:r>
              </a:p>
              <a:p>
                <a:pPr fontAlgn="base">
                  <a:lnSpc>
                    <a:spcPct val="80000"/>
                  </a:lnSpc>
                  <a:spcBef>
                    <a:spcPct val="50000"/>
                  </a:spcBef>
                  <a:spcAft>
                    <a:spcPct val="0"/>
                  </a:spcAft>
                  <a:defRPr/>
                </a:pPr>
                <a:r>
                  <a:rPr lang="zh-CN" altLang="en-US" sz="2400" b="1" dirty="0">
                    <a:solidFill>
                      <a:srgbClr val="FFFFFF"/>
                    </a:solidFill>
                    <a:latin typeface="微软雅黑" panose="020B0503020204020204" pitchFamily="34" charset="-122"/>
                    <a:ea typeface="微软雅黑" panose="020B0503020204020204" pitchFamily="34" charset="-122"/>
                  </a:rPr>
                  <a:t>最大可能距离</a:t>
                </a:r>
                <a:endParaRPr lang="en-US" sz="2400" b="1" dirty="0">
                  <a:solidFill>
                    <a:srgbClr val="FFFFFF"/>
                  </a:solidFill>
                  <a:latin typeface="微软雅黑" panose="020B0503020204020204" pitchFamily="34" charset="-122"/>
                  <a:ea typeface="微软雅黑" panose="020B0503020204020204" pitchFamily="34" charset="-122"/>
                </a:endParaRPr>
              </a:p>
            </p:txBody>
          </p:sp>
          <p:sp>
            <p:nvSpPr>
              <p:cNvPr id="2674700" name="Text Box 12"/>
              <p:cNvSpPr txBox="1">
                <a:spLocks noChangeArrowheads="1"/>
              </p:cNvSpPr>
              <p:nvPr/>
            </p:nvSpPr>
            <p:spPr bwMode="auto">
              <a:xfrm>
                <a:off x="7075487" y="3859275"/>
                <a:ext cx="747725" cy="329909"/>
              </a:xfrm>
              <a:prstGeom prst="rect">
                <a:avLst/>
              </a:prstGeom>
              <a:noFill/>
              <a:ln w="9525">
                <a:noFill/>
                <a:miter lim="800000"/>
                <a:headEnd/>
                <a:tailEnd/>
              </a:ln>
              <a:effectLst/>
            </p:spPr>
            <p:txBody>
              <a:bodyPr wrap="square">
                <a:spAutoFit/>
              </a:bodyPr>
              <a:lstStyle/>
              <a:p>
                <a:pPr algn="r" fontAlgn="base">
                  <a:lnSpc>
                    <a:spcPct val="80000"/>
                  </a:lnSpc>
                  <a:spcBef>
                    <a:spcPct val="50000"/>
                  </a:spcBef>
                  <a:spcAft>
                    <a:spcPct val="0"/>
                  </a:spcAft>
                </a:pPr>
                <a:r>
                  <a:rPr lang="en-US" sz="2400" dirty="0">
                    <a:solidFill>
                      <a:srgbClr val="FFFFFF"/>
                    </a:solidFill>
                    <a:effectLst>
                      <a:outerShdw blurRad="38100" dist="38100" dir="2700000" algn="tl">
                        <a:srgbClr val="000000">
                          <a:alpha val="43137"/>
                        </a:srgbClr>
                      </a:outerShdw>
                    </a:effectLst>
                    <a:latin typeface="Arial Black" pitchFamily="34" charset="0"/>
                  </a:rPr>
                  <a:t>B</a:t>
                </a:r>
                <a:endParaRPr lang="en-US" sz="3600" dirty="0">
                  <a:solidFill>
                    <a:srgbClr val="FFFFFF"/>
                  </a:solidFill>
                  <a:effectLst>
                    <a:outerShdw blurRad="38100" dist="38100" dir="2700000" algn="tl">
                      <a:srgbClr val="000000">
                        <a:alpha val="43137"/>
                      </a:srgbClr>
                    </a:outerShdw>
                  </a:effectLst>
                </a:endParaRPr>
              </a:p>
            </p:txBody>
          </p:sp>
          <p:sp>
            <p:nvSpPr>
              <p:cNvPr id="2674703" name="Text Box 15"/>
              <p:cNvSpPr txBox="1">
                <a:spLocks noChangeArrowheads="1"/>
              </p:cNvSpPr>
              <p:nvPr/>
            </p:nvSpPr>
            <p:spPr bwMode="auto">
              <a:xfrm>
                <a:off x="5505574" y="1450219"/>
                <a:ext cx="2736304" cy="371803"/>
              </a:xfrm>
              <a:prstGeom prst="rect">
                <a:avLst/>
              </a:prstGeom>
              <a:noFill/>
              <a:ln w="9525">
                <a:noFill/>
                <a:miter lim="800000"/>
                <a:headEnd/>
                <a:tailEnd/>
              </a:ln>
              <a:effectLst/>
            </p:spPr>
            <p:txBody>
              <a:bodyPr wrap="square">
                <a:spAutoFit/>
              </a:bodyPr>
              <a:lstStyle/>
              <a:p>
                <a:pPr algn="ctr" fontAlgn="base">
                  <a:lnSpc>
                    <a:spcPct val="80000"/>
                  </a:lnSpc>
                  <a:spcBef>
                    <a:spcPct val="50000"/>
                  </a:spcBef>
                  <a:spcAft>
                    <a:spcPct val="0"/>
                  </a:spcAft>
                </a:pPr>
                <a:r>
                  <a:rPr lang="ja-JP" altLang="en-US" sz="2800" b="1" dirty="0">
                    <a:solidFill>
                      <a:srgbClr val="000000"/>
                    </a:solidFill>
                    <a:latin typeface="微软雅黑" panose="020B0503020204020204" pitchFamily="34" charset="-122"/>
                    <a:ea typeface="微软雅黑" panose="020B0503020204020204" pitchFamily="34" charset="-122"/>
                  </a:rPr>
                  <a:t>‘</a:t>
                </a:r>
                <a:r>
                  <a:rPr lang="zh-CN" altLang="en-US" sz="2800" b="1" dirty="0">
                    <a:solidFill>
                      <a:srgbClr val="000000"/>
                    </a:solidFill>
                    <a:latin typeface="微软雅黑" panose="020B0503020204020204" pitchFamily="34" charset="-122"/>
                    <a:ea typeface="微软雅黑" panose="020B0503020204020204" pitchFamily="34" charset="-122"/>
                  </a:rPr>
                  <a:t>大爆炸</a:t>
                </a:r>
                <a:r>
                  <a:rPr lang="ja-JP" altLang="en-US" sz="2800" b="1" dirty="0">
                    <a:solidFill>
                      <a:srgbClr val="000000"/>
                    </a:solidFill>
                    <a:latin typeface="微软雅黑" panose="020B0503020204020204" pitchFamily="34" charset="-122"/>
                    <a:ea typeface="微软雅黑" panose="020B0503020204020204" pitchFamily="34" charset="-122"/>
                  </a:rPr>
                  <a:t>’</a:t>
                </a:r>
                <a:r>
                  <a:rPr lang="zh-CN" altLang="en-US" sz="2800" b="1" dirty="0">
                    <a:solidFill>
                      <a:srgbClr val="000000"/>
                    </a:solidFill>
                    <a:latin typeface="微软雅黑" panose="020B0503020204020204" pitchFamily="34" charset="-122"/>
                    <a:ea typeface="微软雅黑" panose="020B0503020204020204" pitchFamily="34" charset="-122"/>
                  </a:rPr>
                  <a:t>膨胀</a:t>
                </a:r>
                <a:endParaRPr lang="en-US" sz="2800" b="1" dirty="0">
                  <a:solidFill>
                    <a:srgbClr val="000000"/>
                  </a:solidFill>
                  <a:latin typeface="微软雅黑" panose="020B0503020204020204" pitchFamily="34" charset="-122"/>
                  <a:ea typeface="微软雅黑" panose="020B0503020204020204" pitchFamily="34" charset="-122"/>
                </a:endParaRPr>
              </a:p>
            </p:txBody>
          </p:sp>
        </p:grpSp>
      </p:grpSp>
      <p:sp>
        <p:nvSpPr>
          <p:cNvPr id="5" name="标题 4"/>
          <p:cNvSpPr>
            <a:spLocks noGrp="1"/>
          </p:cNvSpPr>
          <p:nvPr>
            <p:ph type="title"/>
          </p:nvPr>
        </p:nvSpPr>
        <p:spPr>
          <a:xfrm>
            <a:off x="0" y="106600"/>
            <a:ext cx="9144000" cy="646331"/>
          </a:xfrm>
        </p:spPr>
        <p:txBody>
          <a:bodyPr/>
          <a:lstStyle/>
          <a:p>
            <a:r>
              <a:rPr lang="zh-CN" altLang="en-US" dirty="0"/>
              <a:t>大爆炸：视界问题</a:t>
            </a:r>
          </a:p>
        </p:txBody>
      </p:sp>
    </p:spTree>
    <p:extLst>
      <p:ext uri="{BB962C8B-B14F-4D97-AF65-F5344CB8AC3E}">
        <p14:creationId xmlns:p14="http://schemas.microsoft.com/office/powerpoint/2010/main" val="96149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1+ppt_w/2"/>
                                          </p:val>
                                        </p:tav>
                                      </p:tavLst>
                                    </p:anim>
                                    <p:anim calcmode="lin" valueType="num">
                                      <p:cBhvr additive="base">
                                        <p:cTn id="12" dur="500"/>
                                        <p:tgtEl>
                                          <p:spTgt spid="3"/>
                                        </p:tgtEl>
                                        <p:attrNameLst>
                                          <p:attrName>ppt_y</p:attrName>
                                        </p:attrNameLst>
                                      </p:cBhvr>
                                      <p:tavLst>
                                        <p:tav tm="0">
                                          <p:val>
                                            <p:strVal val="ppt_y"/>
                                          </p:val>
                                        </p:tav>
                                        <p:tav tm="100000">
                                          <p:val>
                                            <p:strVal val="ppt_y"/>
                                          </p:val>
                                        </p:tav>
                                      </p:tavLst>
                                    </p:anim>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0" y="106600"/>
            <a:ext cx="9144000" cy="646331"/>
          </a:xfrm>
        </p:spPr>
        <p:txBody>
          <a:bodyPr/>
          <a:lstStyle/>
          <a:p>
            <a:r>
              <a:rPr lang="zh-CN" altLang="en-US" dirty="0"/>
              <a:t>大爆炸：视界问题</a:t>
            </a:r>
          </a:p>
        </p:txBody>
      </p:sp>
      <p:sp>
        <p:nvSpPr>
          <p:cNvPr id="3" name="Text Placeholder 2"/>
          <p:cNvSpPr>
            <a:spLocks noGrp="1"/>
          </p:cNvSpPr>
          <p:nvPr>
            <p:ph type="body" sz="quarter" idx="4294967295"/>
          </p:nvPr>
        </p:nvSpPr>
        <p:spPr>
          <a:xfrm>
            <a:off x="179512" y="765373"/>
            <a:ext cx="3528392" cy="2087563"/>
          </a:xfrm>
          <a:ln w="3175">
            <a:noFill/>
            <a:prstDash val="dash"/>
          </a:ln>
        </p:spPr>
        <p:txBody>
          <a:bodyPr vert="horz">
            <a:noAutofit/>
          </a:bodyPr>
          <a:lstStyle/>
          <a:p>
            <a:pPr marL="0" indent="0">
              <a:buClr>
                <a:schemeClr val="tx1"/>
              </a:buClr>
              <a:buSzPct val="10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想象两个杯子，一个装了半杯冰块，另一个装了半杯开水</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0" indent="0">
              <a:buClr>
                <a:schemeClr val="tx1"/>
              </a:buClr>
              <a:buSzPct val="10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把水倒进冰中</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0" indent="0">
              <a:buClr>
                <a:schemeClr val="tx1"/>
              </a:buClr>
              <a:buSzPct val="100000"/>
            </a:pP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18" name="Text Placeholder 2"/>
          <p:cNvSpPr txBox="1">
            <a:spLocks/>
          </p:cNvSpPr>
          <p:nvPr/>
        </p:nvSpPr>
        <p:spPr>
          <a:xfrm>
            <a:off x="4067944" y="764704"/>
            <a:ext cx="4896544" cy="2087563"/>
          </a:xfrm>
          <a:prstGeom prst="rect">
            <a:avLst/>
          </a:prstGeom>
          <a:ln w="3175">
            <a:noFill/>
            <a:prstDash val="dash"/>
          </a:ln>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Clr>
                <a:schemeClr val="tx1"/>
              </a:buClr>
              <a:buSzPct val="10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一开始，杯子里有些地方是热的，有些地方（冰块）是冷的</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0" indent="0">
              <a:buClr>
                <a:schemeClr val="tx1"/>
              </a:buClr>
              <a:buSzPct val="10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但是</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10</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分钟之后，它们会达到同一个温度</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cxnSp>
        <p:nvCxnSpPr>
          <p:cNvPr id="20" name="直接连接符 19"/>
          <p:cNvCxnSpPr/>
          <p:nvPr/>
        </p:nvCxnSpPr>
        <p:spPr>
          <a:xfrm>
            <a:off x="3923928" y="908720"/>
            <a:ext cx="0" cy="23762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6854653" y="3429000"/>
            <a:ext cx="2181843" cy="2808312"/>
            <a:chOff x="6854653" y="3429000"/>
            <a:chExt cx="2181843" cy="2808312"/>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4653" y="3429000"/>
              <a:ext cx="2181843" cy="2808312"/>
            </a:xfrm>
            <a:prstGeom prst="rect">
              <a:avLst/>
            </a:prstGeom>
            <a:ln w="3175">
              <a:solidFill>
                <a:schemeClr val="tx1"/>
              </a:solidFill>
            </a:ln>
          </p:spPr>
        </p:pic>
        <p:sp>
          <p:nvSpPr>
            <p:cNvPr id="11" name="Rectangle 10"/>
            <p:cNvSpPr/>
            <p:nvPr/>
          </p:nvSpPr>
          <p:spPr>
            <a:xfrm>
              <a:off x="6858016" y="3429000"/>
              <a:ext cx="428628" cy="646331"/>
            </a:xfrm>
            <a:prstGeom prst="rect">
              <a:avLst/>
            </a:prstGeom>
          </p:spPr>
          <p:txBody>
            <a:bodyPr wrap="square">
              <a:spAutoFit/>
            </a:bodyPr>
            <a:lstStyle/>
            <a:p>
              <a:r>
                <a:rPr lang="en-US" altLang="zh-CN" sz="3600">
                  <a:latin typeface="汉仪大宋简" panose="02010609000101010101" pitchFamily="49" charset="-122"/>
                  <a:ea typeface="汉仪大宋简" panose="02010609000101010101" pitchFamily="49" charset="-122"/>
                  <a:cs typeface="Arial" panose="020B0604020202020204" pitchFamily="34" charset="0"/>
                </a:rPr>
                <a:t>3</a:t>
              </a:r>
              <a:endParaRPr lang="en-US" sz="3600"/>
            </a:p>
          </p:txBody>
        </p:sp>
      </p:grpSp>
      <p:grpSp>
        <p:nvGrpSpPr>
          <p:cNvPr id="19" name="Group 18"/>
          <p:cNvGrpSpPr/>
          <p:nvPr/>
        </p:nvGrpSpPr>
        <p:grpSpPr>
          <a:xfrm>
            <a:off x="4429124" y="3429000"/>
            <a:ext cx="2181843" cy="2808312"/>
            <a:chOff x="4429124" y="3429000"/>
            <a:chExt cx="2181843" cy="2808312"/>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124" y="3429000"/>
              <a:ext cx="2181843" cy="2808312"/>
            </a:xfrm>
            <a:prstGeom prst="rect">
              <a:avLst/>
            </a:prstGeom>
            <a:ln w="3175">
              <a:solidFill>
                <a:schemeClr val="tx1"/>
              </a:solidFill>
            </a:ln>
          </p:spPr>
        </p:pic>
        <p:sp>
          <p:nvSpPr>
            <p:cNvPr id="12" name="Rectangle 11"/>
            <p:cNvSpPr/>
            <p:nvPr/>
          </p:nvSpPr>
          <p:spPr>
            <a:xfrm>
              <a:off x="4429124" y="3429000"/>
              <a:ext cx="428628" cy="646331"/>
            </a:xfrm>
            <a:prstGeom prst="rect">
              <a:avLst/>
            </a:prstGeom>
          </p:spPr>
          <p:txBody>
            <a:bodyPr wrap="square">
              <a:spAutoFit/>
            </a:bodyPr>
            <a:lstStyle/>
            <a:p>
              <a:r>
                <a:rPr lang="en-US" altLang="zh-CN" sz="3600">
                  <a:latin typeface="汉仪大宋简" panose="02010609000101010101" pitchFamily="49" charset="-122"/>
                  <a:ea typeface="汉仪大宋简" panose="02010609000101010101" pitchFamily="49" charset="-122"/>
                  <a:cs typeface="Arial" panose="020B0604020202020204" pitchFamily="34" charset="0"/>
                </a:rPr>
                <a:t>2</a:t>
              </a:r>
              <a:endParaRPr lang="en-US" sz="3600"/>
            </a:p>
          </p:txBody>
        </p:sp>
      </p:grpSp>
      <p:grpSp>
        <p:nvGrpSpPr>
          <p:cNvPr id="14" name="Group 13"/>
          <p:cNvGrpSpPr/>
          <p:nvPr/>
        </p:nvGrpSpPr>
        <p:grpSpPr>
          <a:xfrm>
            <a:off x="71406" y="3429000"/>
            <a:ext cx="4121925" cy="2808312"/>
            <a:chOff x="142844" y="3429000"/>
            <a:chExt cx="4121925" cy="2808312"/>
          </a:xfrm>
        </p:grpSpPr>
        <p:grpSp>
          <p:nvGrpSpPr>
            <p:cNvPr id="10" name="Group 9"/>
            <p:cNvGrpSpPr/>
            <p:nvPr/>
          </p:nvGrpSpPr>
          <p:grpSpPr>
            <a:xfrm>
              <a:off x="162837" y="3429000"/>
              <a:ext cx="4101932" cy="2808312"/>
              <a:chOff x="249340" y="3429000"/>
              <a:chExt cx="4101932" cy="2808312"/>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rcRect l="4190" r="-92190"/>
              <a:stretch>
                <a:fillRect/>
              </a:stretch>
            </p:blipFill>
            <p:spPr>
              <a:xfrm>
                <a:off x="249340" y="3429000"/>
                <a:ext cx="4101932" cy="2808312"/>
              </a:xfrm>
              <a:prstGeom prst="rect">
                <a:avLst/>
              </a:prstGeom>
              <a:ln w="3175">
                <a:solidFill>
                  <a:schemeClr val="tx1"/>
                </a:solidFill>
              </a:ln>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rcRect t="3254" r="8381"/>
              <a:stretch>
                <a:fillRect/>
              </a:stretch>
            </p:blipFill>
            <p:spPr>
              <a:xfrm>
                <a:off x="2301049" y="3500438"/>
                <a:ext cx="1998967" cy="2716918"/>
              </a:xfrm>
              <a:prstGeom prst="rect">
                <a:avLst/>
              </a:prstGeom>
              <a:ln w="3175">
                <a:noFill/>
              </a:ln>
            </p:spPr>
          </p:pic>
        </p:grpSp>
        <p:sp>
          <p:nvSpPr>
            <p:cNvPr id="13" name="Rectangle 12"/>
            <p:cNvSpPr/>
            <p:nvPr/>
          </p:nvSpPr>
          <p:spPr>
            <a:xfrm>
              <a:off x="142844" y="3429000"/>
              <a:ext cx="428628" cy="646331"/>
            </a:xfrm>
            <a:prstGeom prst="rect">
              <a:avLst/>
            </a:prstGeom>
          </p:spPr>
          <p:txBody>
            <a:bodyPr wrap="square">
              <a:spAutoFit/>
            </a:bodyPr>
            <a:lstStyle/>
            <a:p>
              <a:r>
                <a:rPr lang="en-US" altLang="zh-CN" sz="3600">
                  <a:latin typeface="汉仪大宋简" panose="02010609000101010101" pitchFamily="49" charset="-122"/>
                  <a:ea typeface="汉仪大宋简" panose="02010609000101010101" pitchFamily="49" charset="-122"/>
                  <a:cs typeface="Arial" panose="020B0604020202020204" pitchFamily="34" charset="0"/>
                </a:rPr>
                <a:t>1</a:t>
              </a:r>
              <a:endParaRPr lang="en-US" sz="3600"/>
            </a:p>
          </p:txBody>
        </p:sp>
      </p:grpSp>
    </p:spTree>
    <p:extLst>
      <p:ext uri="{BB962C8B-B14F-4D97-AF65-F5344CB8AC3E}">
        <p14:creationId xmlns:p14="http://schemas.microsoft.com/office/powerpoint/2010/main" val="135925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up)">
                                      <p:cBhvr>
                                        <p:cTn id="17" dur="500"/>
                                        <p:tgtEl>
                                          <p:spTgt spid="18">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wipe(up)">
                                      <p:cBhvr>
                                        <p:cTn id="21"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大爆炸：视界问题</a:t>
            </a:r>
          </a:p>
        </p:txBody>
      </p:sp>
      <p:sp>
        <p:nvSpPr>
          <p:cNvPr id="3" name="Text Placeholder 2"/>
          <p:cNvSpPr>
            <a:spLocks noGrp="1"/>
          </p:cNvSpPr>
          <p:nvPr>
            <p:ph type="body" sz="quarter" idx="4294967295"/>
          </p:nvPr>
        </p:nvSpPr>
        <p:spPr>
          <a:xfrm>
            <a:off x="467544" y="1071389"/>
            <a:ext cx="8244408" cy="1133475"/>
          </a:xfrm>
          <a:ln w="3175">
            <a:noFill/>
            <a:prstDash val="dash"/>
          </a:ln>
        </p:spPr>
        <p:txBody>
          <a:bodyPr vert="horz">
            <a:noAutofit/>
          </a:bodyPr>
          <a:lstStyle/>
          <a:p>
            <a:pPr marL="0" indent="-288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再想象一下，同样的两个杯子，让它们相隔一米远</a:t>
            </a:r>
            <a:endParaRPr lang="en-US" sz="32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十分钟之后，它们的温度差还是很大</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23" name="组合 22"/>
          <p:cNvGrpSpPr/>
          <p:nvPr/>
        </p:nvGrpSpPr>
        <p:grpSpPr>
          <a:xfrm>
            <a:off x="3059832" y="3900276"/>
            <a:ext cx="3024336" cy="576064"/>
            <a:chOff x="4007768" y="3573016"/>
            <a:chExt cx="3960440" cy="576064"/>
          </a:xfrm>
        </p:grpSpPr>
        <p:cxnSp>
          <p:nvCxnSpPr>
            <p:cNvPr id="18" name="直接箭头连接符 17"/>
            <p:cNvCxnSpPr/>
            <p:nvPr/>
          </p:nvCxnSpPr>
          <p:spPr>
            <a:xfrm>
              <a:off x="4007768" y="4077072"/>
              <a:ext cx="396044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Placeholder 2"/>
            <p:cNvSpPr txBox="1">
              <a:spLocks/>
            </p:cNvSpPr>
            <p:nvPr/>
          </p:nvSpPr>
          <p:spPr>
            <a:xfrm>
              <a:off x="4667841" y="3573016"/>
              <a:ext cx="2734590" cy="576064"/>
            </a:xfrm>
            <a:prstGeom prst="rect">
              <a:avLst/>
            </a:prstGeom>
          </p:spPr>
          <p:txBody>
            <a:bodyPr vert="horz" lIns="91440" tIns="45720" rIns="91440" bIns="45720" rtlCol="0">
              <a:normAutofit lnSpcReduction="10000"/>
            </a:bodyPr>
            <a:lstStyle>
              <a:lvl1pPr marL="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1pPr>
              <a:lvl2pPr marL="5143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2pPr>
              <a:lvl3pPr marL="8572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3pPr>
              <a:lvl4pPr marL="12001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4pPr>
              <a:lvl5pPr marL="15430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indent="0">
                <a:buNone/>
              </a:pPr>
              <a:r>
                <a:rPr lang="zh-CN" altLang="en-US" dirty="0">
                  <a:latin typeface="Arial" panose="020B0604020202020204" pitchFamily="34" charset="0"/>
                  <a:ea typeface="汉仪大宋简" panose="02010609000101010101" pitchFamily="49" charset="-122"/>
                  <a:cs typeface="Arial" panose="020B0604020202020204" pitchFamily="34" charset="0"/>
                </a:rPr>
                <a:t>相隔</a:t>
              </a:r>
              <a:r>
                <a:rPr lang="en-US" altLang="zh-CN" dirty="0">
                  <a:latin typeface="Arial" panose="020B0604020202020204" pitchFamily="34" charset="0"/>
                  <a:ea typeface="汉仪大宋简" panose="02010609000101010101" pitchFamily="49" charset="-122"/>
                  <a:cs typeface="Arial" panose="020B0604020202020204" pitchFamily="34" charset="0"/>
                </a:rPr>
                <a:t>1</a:t>
              </a:r>
              <a:r>
                <a:rPr lang="zh-CN" altLang="en-US" dirty="0">
                  <a:latin typeface="Arial" panose="020B0604020202020204" pitchFamily="34" charset="0"/>
                  <a:ea typeface="汉仪大宋简" panose="02010609000101010101" pitchFamily="49" charset="-122"/>
                  <a:cs typeface="Arial" panose="020B0604020202020204" pitchFamily="34" charset="0"/>
                </a:rPr>
                <a:t>米远</a:t>
              </a:r>
              <a:endParaRPr lang="en-US" dirty="0">
                <a:latin typeface="Arial" panose="020B0604020202020204" pitchFamily="34" charset="0"/>
                <a:ea typeface="汉仪大宋简" panose="02010609000101010101" pitchFamily="49" charset="-122"/>
                <a:cs typeface="Arial" panose="020B0604020202020204" pitchFamily="34" charset="0"/>
              </a:endParaRPr>
            </a:p>
          </p:txBody>
        </p:sp>
      </p:grpSp>
      <p:grpSp>
        <p:nvGrpSpPr>
          <p:cNvPr id="24" name="组合 23"/>
          <p:cNvGrpSpPr/>
          <p:nvPr/>
        </p:nvGrpSpPr>
        <p:grpSpPr>
          <a:xfrm>
            <a:off x="556736" y="2892165"/>
            <a:ext cx="2431088" cy="3129123"/>
            <a:chOff x="1487488" y="2564904"/>
            <a:chExt cx="2431088" cy="3129123"/>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488" y="2564904"/>
              <a:ext cx="2431088" cy="3129123"/>
            </a:xfrm>
            <a:prstGeom prst="rect">
              <a:avLst/>
            </a:prstGeom>
            <a:ln w="3175">
              <a:solidFill>
                <a:schemeClr val="tx1"/>
              </a:solidFill>
            </a:ln>
          </p:spPr>
        </p:pic>
        <p:sp>
          <p:nvSpPr>
            <p:cNvPr id="20" name="Text Placeholder 2"/>
            <p:cNvSpPr txBox="1">
              <a:spLocks/>
            </p:cNvSpPr>
            <p:nvPr/>
          </p:nvSpPr>
          <p:spPr>
            <a:xfrm>
              <a:off x="2351584" y="2636912"/>
              <a:ext cx="567680" cy="576064"/>
            </a:xfrm>
            <a:prstGeom prst="rect">
              <a:avLst/>
            </a:prstGeom>
          </p:spPr>
          <p:txBody>
            <a:bodyPr vert="horz" lIns="91440" tIns="45720" rIns="91440" bIns="45720" rtlCol="0">
              <a:normAutofit lnSpcReduction="10000"/>
            </a:bodyPr>
            <a:lstStyle>
              <a:lvl1pPr marL="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1pPr>
              <a:lvl2pPr marL="5143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2pPr>
              <a:lvl3pPr marL="8572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3pPr>
              <a:lvl4pPr marL="12001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4pPr>
              <a:lvl5pPr marL="15430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indent="0">
                <a:buNone/>
              </a:pPr>
              <a:r>
                <a:rPr lang="zh-CN" altLang="en-US" dirty="0">
                  <a:latin typeface="Arial" panose="020B0604020202020204" pitchFamily="34" charset="0"/>
                  <a:ea typeface="汉仪大宋简" panose="02010609000101010101" pitchFamily="49" charset="-122"/>
                  <a:cs typeface="Arial" panose="020B0604020202020204" pitchFamily="34" charset="0"/>
                </a:rPr>
                <a:t>冷</a:t>
              </a:r>
              <a:endParaRPr lang="en-US" dirty="0">
                <a:latin typeface="Arial" panose="020B0604020202020204" pitchFamily="34" charset="0"/>
                <a:ea typeface="汉仪大宋简" panose="02010609000101010101" pitchFamily="49" charset="-122"/>
                <a:cs typeface="Arial" panose="020B0604020202020204" pitchFamily="34" charset="0"/>
              </a:endParaRPr>
            </a:p>
          </p:txBody>
        </p:sp>
      </p:grpSp>
      <p:grpSp>
        <p:nvGrpSpPr>
          <p:cNvPr id="25" name="组合 24"/>
          <p:cNvGrpSpPr/>
          <p:nvPr/>
        </p:nvGrpSpPr>
        <p:grpSpPr>
          <a:xfrm>
            <a:off x="6156176" y="2892165"/>
            <a:ext cx="2431088" cy="3129123"/>
            <a:chOff x="8112224" y="2564904"/>
            <a:chExt cx="2431088" cy="3129123"/>
          </a:xfrm>
        </p:grpSpPr>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2564904"/>
              <a:ext cx="2431088" cy="3129123"/>
            </a:xfrm>
            <a:prstGeom prst="rect">
              <a:avLst/>
            </a:prstGeom>
            <a:ln w="3175">
              <a:solidFill>
                <a:schemeClr val="tx1"/>
              </a:solidFill>
            </a:ln>
          </p:spPr>
        </p:pic>
        <p:sp>
          <p:nvSpPr>
            <p:cNvPr id="21" name="Text Placeholder 2"/>
            <p:cNvSpPr txBox="1">
              <a:spLocks/>
            </p:cNvSpPr>
            <p:nvPr/>
          </p:nvSpPr>
          <p:spPr>
            <a:xfrm>
              <a:off x="9048328" y="2636912"/>
              <a:ext cx="567680" cy="576064"/>
            </a:xfrm>
            <a:prstGeom prst="rect">
              <a:avLst/>
            </a:prstGeom>
          </p:spPr>
          <p:txBody>
            <a:bodyPr vert="horz" lIns="91440" tIns="45720" rIns="91440" bIns="45720" rtlCol="0">
              <a:normAutofit lnSpcReduction="10000"/>
            </a:bodyPr>
            <a:lstStyle>
              <a:lvl1pPr marL="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1pPr>
              <a:lvl2pPr marL="5143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2pPr>
              <a:lvl3pPr marL="8572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3pPr>
              <a:lvl4pPr marL="12001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4pPr>
              <a:lvl5pPr marL="1543050" indent="-171450" algn="l" defTabSz="685800" rtl="0" eaLnBrk="1" latinLnBrk="0" hangingPunct="1">
                <a:lnSpc>
                  <a:spcPct val="100000"/>
                </a:lnSpc>
                <a:spcBef>
                  <a:spcPts val="0"/>
                </a:spcBef>
                <a:buFont typeface="Wingdings 2" pitchFamily="18" charset="2"/>
                <a:buChar char=""/>
                <a:defRPr sz="3200" kern="1200" baseline="0">
                  <a:solidFill>
                    <a:schemeClr val="tx1"/>
                  </a:solidFill>
                  <a:latin typeface="SimSun" pitchFamily="2" charset="-122"/>
                  <a:ea typeface="SimSun" pitchFamily="2" charset="-122"/>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indent="0">
                <a:buNone/>
              </a:pPr>
              <a:r>
                <a:rPr lang="zh-CN" altLang="en-US" dirty="0">
                  <a:latin typeface="Arial" panose="020B0604020202020204" pitchFamily="34" charset="0"/>
                  <a:ea typeface="汉仪大宋简" panose="02010609000101010101" pitchFamily="49" charset="-122"/>
                  <a:cs typeface="Arial" panose="020B0604020202020204" pitchFamily="34" charset="0"/>
                </a:rPr>
                <a:t>热</a:t>
              </a:r>
              <a:endParaRPr lang="en-US" dirty="0">
                <a:latin typeface="Arial" panose="020B0604020202020204" pitchFamily="34" charset="0"/>
                <a:ea typeface="汉仪大宋简" panose="02010609000101010101" pitchFamily="49" charset="-122"/>
                <a:cs typeface="Arial" panose="020B0604020202020204" pitchFamily="34" charset="0"/>
              </a:endParaRPr>
            </a:p>
          </p:txBody>
        </p:sp>
      </p:grpSp>
    </p:spTree>
    <p:extLst>
      <p:ext uri="{BB962C8B-B14F-4D97-AF65-F5344CB8AC3E}">
        <p14:creationId xmlns:p14="http://schemas.microsoft.com/office/powerpoint/2010/main" val="2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out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大爆炸：视界问题</a:t>
            </a:r>
          </a:p>
        </p:txBody>
      </p:sp>
      <p:sp>
        <p:nvSpPr>
          <p:cNvPr id="13" name="Text Placeholder 2"/>
          <p:cNvSpPr txBox="1">
            <a:spLocks/>
          </p:cNvSpPr>
          <p:nvPr/>
        </p:nvSpPr>
        <p:spPr>
          <a:xfrm>
            <a:off x="3240360" y="1268760"/>
            <a:ext cx="5868144" cy="4752528"/>
          </a:xfrm>
          <a:prstGeom prst="rect">
            <a:avLst/>
          </a:prstGeom>
          <a:ln w="3175">
            <a:noFill/>
            <a:prstDash val="dash"/>
          </a:ln>
        </p:spPr>
        <p:txBody>
          <a:bodyPr vert="horz">
            <a:noAutofit/>
          </a:bodyPr>
          <a:lstStyle>
            <a:lvl1pPr indent="-288000">
              <a:spcBef>
                <a:spcPts val="600"/>
              </a:spcBef>
              <a:buClrTx/>
              <a:buSzPct val="100000"/>
              <a:buFont typeface="Arial" panose="020B0604020202020204" pitchFamily="34" charset="0"/>
              <a:buChar char="•"/>
              <a:defRPr kumimoji="0" sz="36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r>
              <a:rPr lang="zh-CN" altLang="en-US" sz="3200" dirty="0"/>
              <a:t>在宇宙中的不同地方（就如‘杯子’）相隔数十亿光年，所以在</a:t>
            </a:r>
            <a:r>
              <a:rPr lang="en-US" altLang="zh-CN" sz="3200" dirty="0"/>
              <a:t>180</a:t>
            </a:r>
            <a:r>
              <a:rPr lang="zh-CN" altLang="en-US" sz="3200" dirty="0"/>
              <a:t>亿年后，有些地方应该还是热的，有些则还是冷的。</a:t>
            </a:r>
            <a:endParaRPr lang="en-US" altLang="zh-CN" sz="3200" dirty="0"/>
          </a:p>
          <a:p>
            <a:pPr>
              <a:lnSpc>
                <a:spcPts val="500"/>
              </a:lnSpc>
            </a:pPr>
            <a:endParaRPr lang="en-US" altLang="zh-CN" sz="3200" dirty="0"/>
          </a:p>
          <a:p>
            <a:r>
              <a:rPr lang="zh-CN" altLang="en-US" sz="3200" dirty="0"/>
              <a:t>没有足够的时间让热量（或光）传播这么遥远以达到互相平衡。</a:t>
            </a:r>
            <a:endParaRPr lang="en-US" altLang="zh-CN" sz="3200" dirty="0"/>
          </a:p>
          <a:p>
            <a:pPr>
              <a:lnSpc>
                <a:spcPts val="500"/>
              </a:lnSpc>
            </a:pPr>
            <a:endParaRPr lang="en-US" sz="3200" dirty="0"/>
          </a:p>
          <a:p>
            <a:r>
              <a:rPr lang="zh-CN" altLang="en-US" sz="3200" dirty="0"/>
              <a:t>大爆炸需要面对的这个问题就像我们需要面对的遥远星光问题一样！</a:t>
            </a:r>
            <a:endParaRPr lang="en-US" sz="3200" dirty="0"/>
          </a:p>
        </p:txBody>
      </p:sp>
      <p:grpSp>
        <p:nvGrpSpPr>
          <p:cNvPr id="26" name="Group 21"/>
          <p:cNvGrpSpPr/>
          <p:nvPr/>
        </p:nvGrpSpPr>
        <p:grpSpPr>
          <a:xfrm>
            <a:off x="144016" y="1484784"/>
            <a:ext cx="3131840" cy="4426912"/>
            <a:chOff x="5289550" y="1016591"/>
            <a:chExt cx="3246722" cy="4317409"/>
          </a:xfrm>
        </p:grpSpPr>
        <p:pic>
          <p:nvPicPr>
            <p:cNvPr id="27" name="Picture 2" descr="HorizonProblem2"/>
            <p:cNvPicPr>
              <a:picLocks noChangeAspect="1" noChangeArrowheads="1"/>
            </p:cNvPicPr>
            <p:nvPr/>
          </p:nvPicPr>
          <p:blipFill>
            <a:blip r:embed="rId3" cstate="print"/>
            <a:srcRect/>
            <a:stretch>
              <a:fillRect/>
            </a:stretch>
          </p:blipFill>
          <p:spPr bwMode="auto">
            <a:xfrm>
              <a:off x="5289550" y="1016591"/>
              <a:ext cx="3246722" cy="4317409"/>
            </a:xfrm>
            <a:prstGeom prst="rect">
              <a:avLst/>
            </a:prstGeom>
            <a:noFill/>
            <a:ln w="9525">
              <a:noFill/>
              <a:miter lim="800000"/>
              <a:headEnd/>
              <a:tailEnd/>
            </a:ln>
          </p:spPr>
        </p:pic>
        <p:sp>
          <p:nvSpPr>
            <p:cNvPr id="28" name="Text Box 9"/>
            <p:cNvSpPr txBox="1">
              <a:spLocks noChangeArrowheads="1"/>
            </p:cNvSpPr>
            <p:nvPr/>
          </p:nvSpPr>
          <p:spPr bwMode="auto">
            <a:xfrm>
              <a:off x="6416674" y="2786058"/>
              <a:ext cx="747725" cy="329909"/>
            </a:xfrm>
            <a:prstGeom prst="rect">
              <a:avLst/>
            </a:prstGeom>
            <a:noFill/>
            <a:ln w="9525">
              <a:noFill/>
              <a:miter lim="800000"/>
              <a:headEnd/>
              <a:tailEnd/>
            </a:ln>
            <a:effectLst/>
          </p:spPr>
          <p:txBody>
            <a:bodyPr wrap="square">
              <a:spAutoFit/>
            </a:bodyPr>
            <a:lstStyle/>
            <a:p>
              <a:pPr algn="r" fontAlgn="base">
                <a:lnSpc>
                  <a:spcPct val="80000"/>
                </a:lnSpc>
                <a:spcBef>
                  <a:spcPct val="50000"/>
                </a:spcBef>
                <a:spcAft>
                  <a:spcPct val="0"/>
                </a:spcAft>
              </a:pPr>
              <a:r>
                <a:rPr lang="en-US" sz="2400">
                  <a:solidFill>
                    <a:srgbClr val="FFFFFF"/>
                  </a:solidFill>
                  <a:effectLst>
                    <a:outerShdw blurRad="38100" dist="38100" dir="2700000" algn="tl">
                      <a:srgbClr val="000000">
                        <a:alpha val="43137"/>
                      </a:srgbClr>
                    </a:outerShdw>
                  </a:effectLst>
                  <a:latin typeface="Arial Black" pitchFamily="34" charset="0"/>
                </a:rPr>
                <a:t>A</a:t>
              </a:r>
              <a:endParaRPr lang="en-US" sz="3600">
                <a:solidFill>
                  <a:srgbClr val="FFFFFF"/>
                </a:solidFill>
                <a:effectLst>
                  <a:outerShdw blurRad="38100" dist="38100" dir="2700000" algn="tl">
                    <a:srgbClr val="000000">
                      <a:alpha val="43137"/>
                    </a:srgbClr>
                  </a:outerShdw>
                </a:effectLst>
              </a:endParaRPr>
            </a:p>
          </p:txBody>
        </p:sp>
        <p:sp>
          <p:nvSpPr>
            <p:cNvPr id="29" name="Text Box 10"/>
            <p:cNvSpPr txBox="1">
              <a:spLocks noChangeArrowheads="1"/>
            </p:cNvSpPr>
            <p:nvPr/>
          </p:nvSpPr>
          <p:spPr bwMode="auto">
            <a:xfrm>
              <a:off x="5326348" y="3825664"/>
              <a:ext cx="2090759" cy="738664"/>
            </a:xfrm>
            <a:prstGeom prst="rect">
              <a:avLst/>
            </a:prstGeom>
            <a:noFill/>
            <a:ln w="9525">
              <a:noFill/>
              <a:miter lim="800000"/>
              <a:headEnd/>
              <a:tailEnd/>
            </a:ln>
            <a:effectLst/>
          </p:spPr>
          <p:txBody>
            <a:bodyPr wrap="square">
              <a:spAutoFit/>
            </a:bodyPr>
            <a:lstStyle/>
            <a:p>
              <a:pPr fontAlgn="base">
                <a:lnSpc>
                  <a:spcPct val="80000"/>
                </a:lnSpc>
                <a:spcBef>
                  <a:spcPct val="50000"/>
                </a:spcBef>
                <a:spcAft>
                  <a:spcPct val="0"/>
                </a:spcAft>
                <a:defRPr/>
              </a:pPr>
              <a:r>
                <a:rPr lang="zh-CN" altLang="en-US" sz="2400" b="1" dirty="0">
                  <a:solidFill>
                    <a:srgbClr val="FFFFFF"/>
                  </a:solidFill>
                  <a:latin typeface="微软雅黑" panose="020B0503020204020204" pitchFamily="34" charset="-122"/>
                  <a:ea typeface="微软雅黑" panose="020B0503020204020204" pitchFamily="34" charset="-122"/>
                </a:rPr>
                <a:t>光传播的</a:t>
              </a:r>
            </a:p>
            <a:p>
              <a:pPr fontAlgn="base">
                <a:lnSpc>
                  <a:spcPct val="80000"/>
                </a:lnSpc>
                <a:spcBef>
                  <a:spcPct val="50000"/>
                </a:spcBef>
                <a:spcAft>
                  <a:spcPct val="0"/>
                </a:spcAft>
                <a:defRPr/>
              </a:pPr>
              <a:r>
                <a:rPr lang="zh-CN" altLang="en-US" sz="2400" b="1" dirty="0">
                  <a:solidFill>
                    <a:srgbClr val="FFFFFF"/>
                  </a:solidFill>
                  <a:latin typeface="微软雅黑" panose="020B0503020204020204" pitchFamily="34" charset="-122"/>
                  <a:ea typeface="微软雅黑" panose="020B0503020204020204" pitchFamily="34" charset="-122"/>
                </a:rPr>
                <a:t>最大可能距离</a:t>
              </a:r>
              <a:endParaRPr lang="en-US" sz="2400" b="1" dirty="0">
                <a:solidFill>
                  <a:srgbClr val="FFFFFF"/>
                </a:solidFill>
                <a:latin typeface="微软雅黑" panose="020B0503020204020204" pitchFamily="34" charset="-122"/>
                <a:ea typeface="微软雅黑" panose="020B0503020204020204" pitchFamily="34" charset="-122"/>
              </a:endParaRPr>
            </a:p>
          </p:txBody>
        </p:sp>
        <p:sp>
          <p:nvSpPr>
            <p:cNvPr id="30" name="Text Box 12"/>
            <p:cNvSpPr txBox="1">
              <a:spLocks noChangeArrowheads="1"/>
            </p:cNvSpPr>
            <p:nvPr/>
          </p:nvSpPr>
          <p:spPr bwMode="auto">
            <a:xfrm>
              <a:off x="7075487" y="3859275"/>
              <a:ext cx="747725" cy="329909"/>
            </a:xfrm>
            <a:prstGeom prst="rect">
              <a:avLst/>
            </a:prstGeom>
            <a:noFill/>
            <a:ln w="9525">
              <a:noFill/>
              <a:miter lim="800000"/>
              <a:headEnd/>
              <a:tailEnd/>
            </a:ln>
            <a:effectLst/>
          </p:spPr>
          <p:txBody>
            <a:bodyPr wrap="square">
              <a:spAutoFit/>
            </a:bodyPr>
            <a:lstStyle/>
            <a:p>
              <a:pPr algn="r" fontAlgn="base">
                <a:lnSpc>
                  <a:spcPct val="80000"/>
                </a:lnSpc>
                <a:spcBef>
                  <a:spcPct val="50000"/>
                </a:spcBef>
                <a:spcAft>
                  <a:spcPct val="0"/>
                </a:spcAft>
              </a:pPr>
              <a:r>
                <a:rPr lang="en-US" sz="2400" dirty="0">
                  <a:solidFill>
                    <a:srgbClr val="FFFFFF"/>
                  </a:solidFill>
                  <a:effectLst>
                    <a:outerShdw blurRad="38100" dist="38100" dir="2700000" algn="tl">
                      <a:srgbClr val="000000">
                        <a:alpha val="43137"/>
                      </a:srgbClr>
                    </a:outerShdw>
                  </a:effectLst>
                  <a:latin typeface="Arial Black" pitchFamily="34" charset="0"/>
                </a:rPr>
                <a:t>B</a:t>
              </a:r>
              <a:endParaRPr lang="en-US" sz="3600" dirty="0">
                <a:solidFill>
                  <a:srgbClr val="FFFFFF"/>
                </a:solidFill>
                <a:effectLst>
                  <a:outerShdw blurRad="38100" dist="38100" dir="2700000" algn="tl">
                    <a:srgbClr val="000000">
                      <a:alpha val="43137"/>
                    </a:srgbClr>
                  </a:outerShdw>
                </a:effectLst>
              </a:endParaRPr>
            </a:p>
          </p:txBody>
        </p:sp>
        <p:sp>
          <p:nvSpPr>
            <p:cNvPr id="31" name="Text Box 15"/>
            <p:cNvSpPr txBox="1">
              <a:spLocks noChangeArrowheads="1"/>
            </p:cNvSpPr>
            <p:nvPr/>
          </p:nvSpPr>
          <p:spPr bwMode="auto">
            <a:xfrm>
              <a:off x="5289550" y="1450219"/>
              <a:ext cx="3022774" cy="426232"/>
            </a:xfrm>
            <a:prstGeom prst="rect">
              <a:avLst/>
            </a:prstGeom>
            <a:noFill/>
            <a:ln w="9525">
              <a:noFill/>
              <a:miter lim="800000"/>
              <a:headEnd/>
              <a:tailEnd/>
            </a:ln>
            <a:effectLst/>
          </p:spPr>
          <p:txBody>
            <a:bodyPr wrap="square">
              <a:spAutoFit/>
            </a:bodyPr>
            <a:lstStyle/>
            <a:p>
              <a:pPr algn="ctr" fontAlgn="base">
                <a:lnSpc>
                  <a:spcPct val="80000"/>
                </a:lnSpc>
                <a:spcBef>
                  <a:spcPct val="50000"/>
                </a:spcBef>
                <a:spcAft>
                  <a:spcPct val="0"/>
                </a:spcAft>
              </a:pPr>
              <a:r>
                <a:rPr lang="ja-JP" altLang="en-US" sz="2800" b="1" dirty="0">
                  <a:solidFill>
                    <a:srgbClr val="000000"/>
                  </a:solidFill>
                  <a:latin typeface="微软雅黑" panose="020B0503020204020204" pitchFamily="34" charset="-122"/>
                  <a:ea typeface="微软雅黑" panose="020B0503020204020204" pitchFamily="34" charset="-122"/>
                </a:rPr>
                <a:t>‘</a:t>
              </a:r>
              <a:r>
                <a:rPr lang="zh-CN" altLang="en-US" sz="2800" b="1" dirty="0">
                  <a:solidFill>
                    <a:srgbClr val="000000"/>
                  </a:solidFill>
                  <a:latin typeface="微软雅黑" panose="020B0503020204020204" pitchFamily="34" charset="-122"/>
                  <a:ea typeface="微软雅黑" panose="020B0503020204020204" pitchFamily="34" charset="-122"/>
                </a:rPr>
                <a:t>大爆炸</a:t>
              </a:r>
              <a:r>
                <a:rPr lang="ja-JP" altLang="en-US" sz="2800" b="1" dirty="0">
                  <a:solidFill>
                    <a:srgbClr val="000000"/>
                  </a:solidFill>
                  <a:latin typeface="微软雅黑" panose="020B0503020204020204" pitchFamily="34" charset="-122"/>
                  <a:ea typeface="微软雅黑" panose="020B0503020204020204" pitchFamily="34" charset="-122"/>
                </a:rPr>
                <a:t>’</a:t>
              </a:r>
              <a:r>
                <a:rPr lang="zh-CN" altLang="en-US" sz="2800" b="1" dirty="0">
                  <a:solidFill>
                    <a:srgbClr val="000000"/>
                  </a:solidFill>
                  <a:latin typeface="微软雅黑" panose="020B0503020204020204" pitchFamily="34" charset="-122"/>
                  <a:ea typeface="微软雅黑" panose="020B0503020204020204" pitchFamily="34" charset="-122"/>
                </a:rPr>
                <a:t>膨胀</a:t>
              </a:r>
              <a:endParaRPr lang="en-US" sz="2800" b="1" dirty="0">
                <a:solidFill>
                  <a:srgbClr val="0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149948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大爆炸存在的问题和内在矛盾</a:t>
            </a:r>
            <a:r>
              <a:rPr lang="zh-CN" altLang="en-US" dirty="0">
                <a:solidFill>
                  <a:srgbClr val="FF0000"/>
                </a:solidFill>
              </a:rPr>
              <a:t>*</a:t>
            </a:r>
          </a:p>
        </p:txBody>
      </p:sp>
      <p:sp>
        <p:nvSpPr>
          <p:cNvPr id="3" name="Text Placeholder 2"/>
          <p:cNvSpPr>
            <a:spLocks noGrp="1"/>
          </p:cNvSpPr>
          <p:nvPr>
            <p:ph type="body" sz="quarter" idx="4294967295"/>
          </p:nvPr>
        </p:nvSpPr>
        <p:spPr>
          <a:xfrm>
            <a:off x="323528" y="1268760"/>
            <a:ext cx="8568952" cy="3527425"/>
          </a:xfrm>
          <a:ln w="3175">
            <a:noFill/>
            <a:prstDash val="dash"/>
          </a:ln>
        </p:spPr>
        <p:txBody>
          <a:bodyPr vert="horz">
            <a:noAutofit/>
          </a:bodyPr>
          <a:lstStyle/>
          <a:p>
            <a:pPr marL="0" indent="0">
              <a:buClrTx/>
              <a:buSzPct val="100000"/>
            </a:pPr>
            <a:r>
              <a:rPr lang="zh-CN" altLang="en-US" sz="3400" dirty="0">
                <a:latin typeface="Arial" panose="020B0604020202020204" pitchFamily="34" charset="0"/>
                <a:ea typeface="汉仪大宋简" panose="02010609000101010101" pitchFamily="49" charset="-122"/>
                <a:cs typeface="Arial" panose="020B0604020202020204" pitchFamily="34" charset="0"/>
              </a:rPr>
              <a:t>大爆炸也有很多不为人知的问题和内在矛盾：</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indent="-288000">
              <a:lnSpc>
                <a:spcPts val="500"/>
              </a:lnSpc>
              <a:buClrTx/>
              <a:buSzPct val="100000"/>
              <a:buFont typeface="Arial" panose="020B0604020202020204" pitchFamily="34" charset="0"/>
              <a:buChar char="•"/>
            </a:pP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没有磁单极（这个是应该存在的）</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均匀现象（密度接近完美的平衡，使得平顺的膨胀成为可能</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反物质的缺失</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ja-JP" altLang="en-US" sz="3400" dirty="0">
                <a:latin typeface="Arial" panose="020B0604020202020204" pitchFamily="34" charset="0"/>
                <a:ea typeface="汉仪大宋简" panose="02010609000101010101" pitchFamily="49" charset="-122"/>
                <a:cs typeface="Arial" panose="020B0604020202020204" pitchFamily="34" charset="0"/>
              </a:rPr>
              <a:t>星族</a:t>
            </a:r>
            <a:r>
              <a:rPr lang="en-US" altLang="ja-JP" sz="3400" dirty="0">
                <a:latin typeface="Arial" panose="020B0604020202020204" pitchFamily="34" charset="0"/>
                <a:ea typeface="汉仪大宋简" panose="02010609000101010101" pitchFamily="49" charset="-122"/>
                <a:cs typeface="Arial" panose="020B0604020202020204" pitchFamily="34" charset="0"/>
              </a:rPr>
              <a:t>III</a:t>
            </a:r>
            <a:r>
              <a:rPr lang="ja-JP" altLang="en-US" sz="3400" dirty="0">
                <a:latin typeface="Arial" panose="020B0604020202020204" pitchFamily="34" charset="0"/>
                <a:ea typeface="汉仪大宋简" panose="02010609000101010101" pitchFamily="49" charset="-122"/>
                <a:cs typeface="Arial" panose="020B0604020202020204" pitchFamily="34" charset="0"/>
              </a:rPr>
              <a:t>恒星</a:t>
            </a:r>
            <a:r>
              <a:rPr lang="zh-CN" altLang="en-US" sz="3400" dirty="0">
                <a:latin typeface="Arial" panose="020B0604020202020204" pitchFamily="34" charset="0"/>
                <a:ea typeface="汉仪大宋简" panose="02010609000101010101" pitchFamily="49" charset="-122"/>
                <a:cs typeface="Arial" panose="020B0604020202020204" pitchFamily="34" charset="0"/>
              </a:rPr>
              <a:t>的缺失（早期恒星没有重元素</a:t>
            </a:r>
            <a:r>
              <a:rPr lang="en-US" sz="3400" dirty="0">
                <a:latin typeface="Arial" panose="020B0604020202020204" pitchFamily="34" charset="0"/>
                <a:ea typeface="汉仪大宋简" panose="02010609000101010101" pitchFamily="49" charset="-122"/>
                <a:cs typeface="Arial" panose="020B0604020202020204" pitchFamily="34" charset="0"/>
              </a:rPr>
              <a:t>)</a:t>
            </a:r>
            <a:endParaRPr lang="zh-CN" altLang="en-US" sz="3400" dirty="0">
              <a:latin typeface="Arial" panose="020B0604020202020204" pitchFamily="34" charset="0"/>
              <a:ea typeface="汉仪大宋简" panose="02010609000101010101" pitchFamily="49" charset="-122"/>
              <a:cs typeface="Arial" panose="020B0604020202020204" pitchFamily="34" charset="0"/>
            </a:endParaRPr>
          </a:p>
          <a:p>
            <a:pPr marL="0" indent="-288000">
              <a:buClrTx/>
              <a:buSzPct val="10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等等等</a:t>
            </a:r>
            <a:r>
              <a:rPr lang="en-US" sz="3400" dirty="0">
                <a:latin typeface="Arial" panose="020B0604020202020204" pitchFamily="34" charset="0"/>
                <a:ea typeface="汉仪大宋简" panose="02010609000101010101" pitchFamily="49" charset="-122"/>
                <a:cs typeface="Arial" panose="020B0604020202020204" pitchFamily="34" charset="0"/>
              </a:rPr>
              <a:t>!</a:t>
            </a:r>
          </a:p>
          <a:p>
            <a:pPr marL="0" indent="-288000">
              <a:buClrTx/>
              <a:buSzPct val="100000"/>
              <a:buFont typeface="Arial" panose="020B0604020202020204" pitchFamily="34" charset="0"/>
              <a:buChar char="•"/>
            </a:pPr>
            <a:endParaRPr lang="en-US" sz="34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328374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83568" y="2492896"/>
            <a:ext cx="2232248" cy="720080"/>
          </a:xfrm>
          <a:prstGeom prst="rect">
            <a:avLst/>
          </a:prstGeom>
          <a:solidFill>
            <a:srgbClr val="02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203848" y="2492896"/>
            <a:ext cx="2448272" cy="72008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012160" y="2492896"/>
            <a:ext cx="2448272" cy="720080"/>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0" y="106600"/>
            <a:ext cx="9144000" cy="646331"/>
          </a:xfrm>
        </p:spPr>
        <p:txBody>
          <a:bodyPr/>
          <a:lstStyle/>
          <a:p>
            <a:r>
              <a:rPr lang="zh-CN" altLang="en-US" dirty="0"/>
              <a:t>大爆炸的“解决方案”</a:t>
            </a:r>
            <a:endParaRPr lang="zh-CN" altLang="en-US" dirty="0">
              <a:solidFill>
                <a:srgbClr val="FF0000"/>
              </a:solidFill>
            </a:endParaRPr>
          </a:p>
        </p:txBody>
      </p:sp>
      <p:sp>
        <p:nvSpPr>
          <p:cNvPr id="3" name="Text Placeholder 2"/>
          <p:cNvSpPr>
            <a:spLocks noGrp="1"/>
          </p:cNvSpPr>
          <p:nvPr>
            <p:ph type="body" sz="quarter" idx="4294967295"/>
          </p:nvPr>
        </p:nvSpPr>
        <p:spPr>
          <a:xfrm>
            <a:off x="611560" y="1484784"/>
            <a:ext cx="8352928" cy="3652837"/>
          </a:xfrm>
        </p:spPr>
        <p:txBody>
          <a:bodyPr>
            <a:noAutofit/>
          </a:bodyPr>
          <a:lstStyle/>
          <a:p>
            <a:pPr marL="0">
              <a:buNone/>
            </a:pPr>
            <a:r>
              <a:rPr lang="zh-CN" altLang="en-US" sz="3600" dirty="0">
                <a:latin typeface="Arial" panose="020B0604020202020204" pitchFamily="34" charset="0"/>
                <a:ea typeface="汉仪大宋简" panose="02010609000101010101" pitchFamily="49" charset="-122"/>
                <a:cs typeface="Arial" panose="020B0604020202020204" pitchFamily="34" charset="0"/>
              </a:rPr>
              <a:t>人们提出了临时解决方案：</a:t>
            </a: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a:lnSpc>
                <a:spcPts val="2000"/>
              </a:lnSpc>
              <a:buFont typeface="Arial" pitchFamily="34" charset="0"/>
              <a:buChar char="•"/>
            </a:pP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p>
            <a:pPr marL="0" indent="0">
              <a:buNone/>
            </a:pPr>
            <a:r>
              <a:rPr lang="en-US" altLang="zh-CN" sz="4400" dirty="0">
                <a:solidFill>
                  <a:schemeClr val="bg1"/>
                </a:solidFill>
                <a:latin typeface="Arial" panose="020B0604020202020204" pitchFamily="34" charset="0"/>
                <a:ea typeface="汉仪大宋简" panose="02010609000101010101" pitchFamily="49" charset="-122"/>
                <a:cs typeface="Arial" panose="020B0604020202020204" pitchFamily="34" charset="0"/>
              </a:rPr>
              <a:t>1.</a:t>
            </a:r>
            <a:r>
              <a:rPr lang="zh-CN" altLang="en-US" sz="4400" dirty="0">
                <a:solidFill>
                  <a:schemeClr val="bg1"/>
                </a:solidFill>
                <a:latin typeface="Arial" panose="020B0604020202020204" pitchFamily="34" charset="0"/>
                <a:ea typeface="汉仪大宋简" panose="02010609000101010101" pitchFamily="49" charset="-122"/>
                <a:cs typeface="Arial" panose="020B0604020202020204" pitchFamily="34" charset="0"/>
              </a:rPr>
              <a:t>暗物质</a:t>
            </a:r>
            <a:r>
              <a:rPr lang="en-US" altLang="zh-CN" sz="4400" dirty="0">
                <a:solidFill>
                  <a:schemeClr val="bg1"/>
                </a:solidFill>
                <a:latin typeface="Arial" panose="020B0604020202020204" pitchFamily="34" charset="0"/>
                <a:ea typeface="汉仪大宋简" panose="02010609000101010101" pitchFamily="49" charset="-122"/>
                <a:cs typeface="Arial" panose="020B0604020202020204" pitchFamily="34" charset="0"/>
              </a:rPr>
              <a:t>   2.</a:t>
            </a:r>
            <a:r>
              <a:rPr lang="zh-CN" altLang="en-US" sz="4400" dirty="0">
                <a:solidFill>
                  <a:schemeClr val="bg1"/>
                </a:solidFill>
                <a:latin typeface="Arial" panose="020B0604020202020204" pitchFamily="34" charset="0"/>
                <a:ea typeface="汉仪大宋简" panose="02010609000101010101" pitchFamily="49" charset="-122"/>
                <a:cs typeface="Arial" panose="020B0604020202020204" pitchFamily="34" charset="0"/>
              </a:rPr>
              <a:t>暗能量</a:t>
            </a:r>
            <a:r>
              <a:rPr lang="en-US" altLang="zh-CN" sz="4400" dirty="0">
                <a:solidFill>
                  <a:schemeClr val="bg1"/>
                </a:solidFill>
                <a:latin typeface="Arial" panose="020B0604020202020204" pitchFamily="34" charset="0"/>
                <a:ea typeface="汉仪大宋简" panose="02010609000101010101" pitchFamily="49" charset="-122"/>
                <a:cs typeface="Arial" panose="020B0604020202020204" pitchFamily="34" charset="0"/>
              </a:rPr>
              <a:t>      3.</a:t>
            </a:r>
            <a:r>
              <a:rPr lang="zh-CN" altLang="en-US" sz="4400" dirty="0">
                <a:solidFill>
                  <a:schemeClr val="bg1"/>
                </a:solidFill>
                <a:latin typeface="Arial" panose="020B0604020202020204" pitchFamily="34" charset="0"/>
                <a:ea typeface="汉仪大宋简" panose="02010609000101010101" pitchFamily="49" charset="-122"/>
                <a:cs typeface="Arial" panose="020B0604020202020204" pitchFamily="34" charset="0"/>
              </a:rPr>
              <a:t>暴涨</a:t>
            </a:r>
          </a:p>
          <a:p>
            <a:pPr marL="0">
              <a:lnSpc>
                <a:spcPts val="2000"/>
              </a:lnSpc>
              <a:buFont typeface="Arial" pitchFamily="34" charset="0"/>
              <a:buChar char="•"/>
            </a:pP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p>
            <a:pPr marL="0" indent="0">
              <a:buNone/>
            </a:pPr>
            <a:r>
              <a:rPr lang="zh-CN" altLang="en-US" sz="3600" dirty="0">
                <a:latin typeface="Arial" panose="020B0604020202020204" pitchFamily="34" charset="0"/>
                <a:ea typeface="汉仪大宋简" panose="02010609000101010101" pitchFamily="49" charset="-122"/>
                <a:cs typeface="Arial" panose="020B0604020202020204" pitchFamily="34" charset="0"/>
              </a:rPr>
              <a:t>但是这些都没有实际观测的证据，他们凭空捏造了这些概念不过是为了修正大爆炸理论！</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105001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erner, Eric"/>
          <p:cNvPicPr>
            <a:picLocks noChangeAspect="1" noChangeArrowheads="1"/>
          </p:cNvPicPr>
          <p:nvPr/>
        </p:nvPicPr>
        <p:blipFill>
          <a:blip r:embed="rId3" cstate="print"/>
          <a:srcRect/>
          <a:stretch>
            <a:fillRect/>
          </a:stretch>
        </p:blipFill>
        <p:spPr bwMode="auto">
          <a:xfrm>
            <a:off x="1115616" y="1484784"/>
            <a:ext cx="2088232" cy="2887816"/>
          </a:xfrm>
          <a:prstGeom prst="rect">
            <a:avLst/>
          </a:prstGeom>
          <a:noFill/>
          <a:ln w="9525">
            <a:noFill/>
            <a:miter lim="800000"/>
            <a:headEnd/>
            <a:tailEnd/>
          </a:ln>
        </p:spPr>
      </p:pic>
      <p:sp>
        <p:nvSpPr>
          <p:cNvPr id="8" name="TextBox 1"/>
          <p:cNvSpPr txBox="1"/>
          <p:nvPr/>
        </p:nvSpPr>
        <p:spPr>
          <a:xfrm>
            <a:off x="3491880" y="1412776"/>
            <a:ext cx="4752528" cy="3970318"/>
          </a:xfrm>
          <a:prstGeom prst="rect">
            <a:avLst/>
          </a:prstGeom>
          <a:noFill/>
        </p:spPr>
        <p:txBody>
          <a:bodyPr wrap="square" rtlCol="0">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埃里克勒纳不是一位创造论者。他相信一个“没有起点，没有终点的不断进化的宇宙”但是他意识到大爆炸理论与很多实际观测现象相矛盾。</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a:xfrm>
            <a:off x="0" y="106600"/>
            <a:ext cx="9144000" cy="646331"/>
          </a:xfrm>
        </p:spPr>
        <p:txBody>
          <a:bodyPr/>
          <a:lstStyle/>
          <a:p>
            <a:r>
              <a:rPr lang="zh-CN" altLang="en-US" dirty="0"/>
              <a:t>大爆炸依赖各种假设存在的东西</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077" name="Text Box 5"/>
          <p:cNvSpPr txBox="1">
            <a:spLocks noChangeArrowheads="1"/>
          </p:cNvSpPr>
          <p:nvPr/>
        </p:nvSpPr>
        <p:spPr bwMode="auto">
          <a:xfrm>
            <a:off x="179512" y="5301208"/>
            <a:ext cx="8784976"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90000"/>
              </a:lnSpc>
              <a:spcBef>
                <a:spcPct val="50000"/>
              </a:spcBef>
            </a:pPr>
            <a:r>
              <a:rPr lang="en-US" sz="2200" dirty="0"/>
              <a:t>Eric Lerner, </a:t>
            </a:r>
            <a:r>
              <a:rPr lang="ja-JP" altLang="en-US" sz="2200" dirty="0"/>
              <a:t>“</a:t>
            </a:r>
            <a:r>
              <a:rPr lang="en-US" altLang="ja-JP" sz="2200" dirty="0"/>
              <a:t>Bucking the Big Bang,</a:t>
            </a:r>
            <a:r>
              <a:rPr lang="ja-JP" altLang="en-US" sz="2200" dirty="0"/>
              <a:t>”</a:t>
            </a:r>
            <a:r>
              <a:rPr lang="en-US" altLang="ja-JP" sz="2200" dirty="0"/>
              <a:t> </a:t>
            </a:r>
            <a:r>
              <a:rPr lang="en-US" altLang="ja-JP" sz="2200" i="1" dirty="0"/>
              <a:t>New Scientist</a:t>
            </a:r>
            <a:r>
              <a:rPr lang="en-US" altLang="ja-JP" sz="2200" dirty="0"/>
              <a:t>, 182:2448 (22 May 2004), p. 20</a:t>
            </a:r>
            <a:r>
              <a:rPr lang="en-US" altLang="ja-JP" sz="2200"/>
              <a:t>.   By 2009, signed by 218 </a:t>
            </a:r>
            <a:r>
              <a:rPr lang="en-US" altLang="ja-JP" sz="2200" dirty="0"/>
              <a:t>scientists </a:t>
            </a:r>
            <a:r>
              <a:rPr lang="en-US" altLang="ja-JP" sz="2200"/>
              <a:t>from over 50 countries: www.cosmologystatement.org.</a:t>
            </a:r>
            <a:endParaRPr lang="en-US" sz="2200" dirty="0"/>
          </a:p>
        </p:txBody>
      </p:sp>
      <p:pic>
        <p:nvPicPr>
          <p:cNvPr id="264197" name="Picture 6" descr="Lerner, Eric"/>
          <p:cNvPicPr>
            <a:picLocks noChangeAspect="1" noChangeArrowheads="1"/>
          </p:cNvPicPr>
          <p:nvPr/>
        </p:nvPicPr>
        <p:blipFill>
          <a:blip r:embed="rId3" cstate="print"/>
          <a:srcRect/>
          <a:stretch>
            <a:fillRect/>
          </a:stretch>
        </p:blipFill>
        <p:spPr bwMode="auto">
          <a:xfrm>
            <a:off x="467544" y="933113"/>
            <a:ext cx="1584176" cy="2190756"/>
          </a:xfrm>
          <a:prstGeom prst="rect">
            <a:avLst/>
          </a:prstGeom>
          <a:noFill/>
          <a:ln w="9525">
            <a:noFill/>
            <a:miter lim="800000"/>
            <a:headEnd/>
            <a:tailEnd/>
          </a:ln>
        </p:spPr>
      </p:pic>
      <p:sp>
        <p:nvSpPr>
          <p:cNvPr id="2" name="TextBox 1"/>
          <p:cNvSpPr txBox="1"/>
          <p:nvPr/>
        </p:nvSpPr>
        <p:spPr>
          <a:xfrm>
            <a:off x="2051813" y="836712"/>
            <a:ext cx="6912768" cy="2400657"/>
          </a:xfrm>
          <a:prstGeom prst="rect">
            <a:avLst/>
          </a:prstGeom>
          <a:noFill/>
        </p:spPr>
        <p:txBody>
          <a:bodyPr wrap="square" rtlCol="0">
            <a:spAutoFit/>
          </a:bodyPr>
          <a:lstStyle/>
          <a:p>
            <a:r>
              <a:rPr lang="zh-CN" altLang="en-US" sz="3000" dirty="0">
                <a:latin typeface="汉仪大宋简" panose="02010609000101010101" pitchFamily="49" charset="-122"/>
                <a:ea typeface="汉仪大宋简" panose="02010609000101010101" pitchFamily="49" charset="-122"/>
                <a:cs typeface="Arial" panose="020B0604020202020204" pitchFamily="34" charset="0"/>
              </a:rPr>
              <a:t>大爆炸理论依赖于一堆假设存在的东西，它们从来没有被观测到。这个数量还在不断增加。膨胀、暗物质和暗能量是最突出的。没有这些，天文学家的观测和大爆炸理论的预测就存在致命的矛盾。</a:t>
            </a:r>
            <a:endParaRPr lang="en-US" sz="30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TextBox 1"/>
          <p:cNvSpPr txBox="1"/>
          <p:nvPr/>
        </p:nvSpPr>
        <p:spPr>
          <a:xfrm>
            <a:off x="251520" y="3237369"/>
            <a:ext cx="8748464" cy="1938992"/>
          </a:xfrm>
          <a:prstGeom prst="rect">
            <a:avLst/>
          </a:prstGeom>
          <a:noFill/>
        </p:spPr>
        <p:txBody>
          <a:bodyPr wrap="square" rtlCol="0">
            <a:spAutoFit/>
          </a:bodyPr>
          <a:lstStyle/>
          <a:p>
            <a:r>
              <a:rPr lang="zh-CN" altLang="en-US" sz="3000" dirty="0">
                <a:latin typeface="汉仪大宋简" panose="02010609000101010101" pitchFamily="49" charset="-122"/>
                <a:ea typeface="汉仪大宋简" panose="02010609000101010101" pitchFamily="49" charset="-122"/>
                <a:cs typeface="Arial" panose="020B0604020202020204" pitchFamily="34" charset="0"/>
              </a:rPr>
              <a:t>没有任何一门物理学会允许类似这样的现象，就是不断引入假设存在的物体，以此弥合观测的现象和理论预测。这至少应该引发对理论可靠性的严肃质疑。但是没有这些修正系数，大爆炸理论无法成立。</a:t>
            </a:r>
            <a:endParaRPr lang="en-US" sz="30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3" name="标题 2"/>
          <p:cNvSpPr>
            <a:spLocks noGrp="1"/>
          </p:cNvSpPr>
          <p:nvPr>
            <p:ph type="title"/>
          </p:nvPr>
        </p:nvSpPr>
        <p:spPr>
          <a:xfrm>
            <a:off x="0" y="106600"/>
            <a:ext cx="9144000" cy="646331"/>
          </a:xfrm>
        </p:spPr>
        <p:txBody>
          <a:bodyPr/>
          <a:lstStyle/>
          <a:p>
            <a:r>
              <a:rPr lang="zh-CN" altLang="en-US" dirty="0"/>
              <a:t>大爆炸依赖各种假设存在的东西</a:t>
            </a:r>
            <a:endParaRPr lang="zh-CN" altLang="en-US" dirty="0">
              <a:solidFill>
                <a:srgbClr val="FF0000"/>
              </a:solidFill>
            </a:endParaRPr>
          </a:p>
        </p:txBody>
      </p:sp>
    </p:spTree>
    <p:extLst>
      <p:ext uri="{BB962C8B-B14F-4D97-AF65-F5344CB8AC3E}">
        <p14:creationId xmlns:p14="http://schemas.microsoft.com/office/powerpoint/2010/main" val="2067636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宇宙学原理</a:t>
            </a:r>
          </a:p>
        </p:txBody>
      </p:sp>
      <p:sp>
        <p:nvSpPr>
          <p:cNvPr id="3" name="Text Placeholder 2"/>
          <p:cNvSpPr>
            <a:spLocks noGrp="1"/>
          </p:cNvSpPr>
          <p:nvPr>
            <p:ph type="body" sz="quarter" idx="4294967295"/>
          </p:nvPr>
        </p:nvSpPr>
        <p:spPr>
          <a:xfrm>
            <a:off x="755576" y="1124744"/>
            <a:ext cx="7776864" cy="4824536"/>
          </a:xfrm>
          <a:ln w="3175">
            <a:noFill/>
            <a:prstDash val="dash"/>
          </a:ln>
        </p:spPr>
        <p:txBody>
          <a:bodyPr vert="horz">
            <a:noAutofit/>
          </a:bodyPr>
          <a:lstStyle/>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大爆炸很多问题的源头：所谓“宇宙学原理”（哥白尼原理）。据称：</a:t>
            </a:r>
          </a:p>
          <a:p>
            <a:pPr marL="0" indent="-360000">
              <a:buClrTx/>
              <a:buSzPct val="100000"/>
              <a:buFont typeface="Arial" panose="020B0604020202020204" pitchFamily="34" charset="0"/>
              <a:buChar char="•"/>
            </a:pP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宇宙没有 ‘特殊’的地点；</a:t>
            </a:r>
          </a:p>
          <a:p>
            <a:pPr marL="0" indent="-360000">
              <a:buClrTx/>
              <a:buSzPct val="100000"/>
              <a:buFont typeface="Arial" panose="020B0604020202020204" pitchFamily="34" charset="0"/>
              <a:buChar char="•"/>
            </a:pP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宇宙没有边缘也没有中心（？！？）；</a:t>
            </a:r>
          </a:p>
          <a:p>
            <a:pPr marL="0" indent="-360000">
              <a:buClrTx/>
              <a:buSzPct val="100000"/>
              <a:buFont typeface="Arial" panose="020B0604020202020204" pitchFamily="34" charset="0"/>
              <a:buChar char="•"/>
            </a:pP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宇宙中每个地方都是一样的，和其他地方的距离都是一样远（？！？）</a:t>
            </a:r>
          </a:p>
        </p:txBody>
      </p:sp>
    </p:spTree>
    <p:extLst>
      <p:ext uri="{BB962C8B-B14F-4D97-AF65-F5344CB8AC3E}">
        <p14:creationId xmlns:p14="http://schemas.microsoft.com/office/powerpoint/2010/main" val="238881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179512" y="720000"/>
            <a:ext cx="8964488" cy="3814461"/>
            <a:chOff x="1055440" y="766667"/>
            <a:chExt cx="8964488" cy="3814461"/>
          </a:xfrm>
        </p:grpSpPr>
        <p:grpSp>
          <p:nvGrpSpPr>
            <p:cNvPr id="28" name="组合 27"/>
            <p:cNvGrpSpPr/>
            <p:nvPr/>
          </p:nvGrpSpPr>
          <p:grpSpPr>
            <a:xfrm>
              <a:off x="1055440" y="836711"/>
              <a:ext cx="8784976" cy="3744417"/>
              <a:chOff x="695400" y="836711"/>
              <a:chExt cx="8784976" cy="3744417"/>
            </a:xfrm>
          </p:grpSpPr>
          <p:sp>
            <p:nvSpPr>
              <p:cNvPr id="24" name="矩形 23"/>
              <p:cNvSpPr/>
              <p:nvPr/>
            </p:nvSpPr>
            <p:spPr>
              <a:xfrm>
                <a:off x="4583832" y="836711"/>
                <a:ext cx="4896544" cy="1872207"/>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5400" y="836712"/>
                <a:ext cx="3888432" cy="3744416"/>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4"/>
            <p:cNvSpPr/>
            <p:nvPr/>
          </p:nvSpPr>
          <p:spPr>
            <a:xfrm>
              <a:off x="4943872" y="766667"/>
              <a:ext cx="5076056" cy="1938992"/>
            </a:xfrm>
            <a:prstGeom prst="rect">
              <a:avLst/>
            </a:prstGeom>
          </p:spPr>
          <p:txBody>
            <a:bodyPr wrap="square">
              <a:spAutoFit/>
            </a:bodyPr>
            <a:lstStyle/>
            <a:p>
              <a:r>
                <a:rPr lang="zh-CN" alt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公众对大爆炸的误解：</a:t>
              </a:r>
              <a:endPar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r>
                <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1. </a:t>
              </a:r>
              <a:r>
                <a:rPr lang="zh-CN" alt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有边缘，有中心。</a:t>
              </a:r>
              <a:endPar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r>
                <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2. </a:t>
              </a:r>
              <a:r>
                <a:rPr lang="zh-CN" alt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向一个已经存在的三维空间中膨胀</a:t>
              </a:r>
              <a:endPar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31" name="组合 30"/>
            <p:cNvGrpSpPr/>
            <p:nvPr/>
          </p:nvGrpSpPr>
          <p:grpSpPr>
            <a:xfrm>
              <a:off x="1127448" y="879103"/>
              <a:ext cx="3744416" cy="3630017"/>
              <a:chOff x="1127448" y="879103"/>
              <a:chExt cx="3744416" cy="3630017"/>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48" y="896895"/>
                <a:ext cx="3744416" cy="3612225"/>
              </a:xfrm>
              <a:prstGeom prst="rect">
                <a:avLst/>
              </a:prstGeom>
            </p:spPr>
          </p:pic>
          <p:sp>
            <p:nvSpPr>
              <p:cNvPr id="30" name="Rectangle 6"/>
              <p:cNvSpPr/>
              <p:nvPr/>
            </p:nvSpPr>
            <p:spPr>
              <a:xfrm>
                <a:off x="1127448" y="879103"/>
                <a:ext cx="1014539" cy="461665"/>
              </a:xfrm>
              <a:prstGeom prst="rect">
                <a:avLst/>
              </a:prstGeom>
            </p:spPr>
            <p:txBody>
              <a:bodyPr wrap="square">
                <a:spAutoFit/>
              </a:bodyPr>
              <a:lstStyle/>
              <a:p>
                <a:r>
                  <a:rPr lang="zh-CN" altLang="en-US" sz="2400" b="1" dirty="0">
                    <a:latin typeface="微软雅黑" panose="020B0503020204020204" pitchFamily="34" charset="-122"/>
                    <a:ea typeface="微软雅黑" panose="020B0503020204020204" pitchFamily="34" charset="-122"/>
                  </a:rPr>
                  <a:t>时间</a:t>
                </a:r>
                <a:endParaRPr lang="en-US" sz="2400" b="1" dirty="0">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179512" y="2564904"/>
            <a:ext cx="8784976" cy="3744416"/>
            <a:chOff x="2495600" y="2420888"/>
            <a:chExt cx="8784976" cy="3744416"/>
          </a:xfrm>
        </p:grpSpPr>
        <p:grpSp>
          <p:nvGrpSpPr>
            <p:cNvPr id="27" name="组合 26"/>
            <p:cNvGrpSpPr/>
            <p:nvPr/>
          </p:nvGrpSpPr>
          <p:grpSpPr>
            <a:xfrm>
              <a:off x="2495600" y="2420888"/>
              <a:ext cx="8784976" cy="3744416"/>
              <a:chOff x="3143672" y="2348880"/>
              <a:chExt cx="8784976" cy="3744416"/>
            </a:xfrm>
            <a:solidFill>
              <a:srgbClr val="002954"/>
            </a:solidFill>
          </p:grpSpPr>
          <p:sp>
            <p:nvSpPr>
              <p:cNvPr id="25" name="矩形 24"/>
              <p:cNvSpPr/>
              <p:nvPr/>
            </p:nvSpPr>
            <p:spPr>
              <a:xfrm>
                <a:off x="3143672" y="4293096"/>
                <a:ext cx="6768752" cy="18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040216" y="2348880"/>
                <a:ext cx="3888432" cy="37444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ectangle 5"/>
            <p:cNvSpPr/>
            <p:nvPr/>
          </p:nvSpPr>
          <p:spPr>
            <a:xfrm>
              <a:off x="2711624" y="4437112"/>
              <a:ext cx="4896544" cy="1477328"/>
            </a:xfrm>
            <a:prstGeom prst="rect">
              <a:avLst/>
            </a:prstGeom>
          </p:spPr>
          <p:txBody>
            <a:bodyPr wrap="square">
              <a:spAutoFit/>
            </a:bodyPr>
            <a:lstStyle/>
            <a:p>
              <a:r>
                <a:rPr lang="zh-CN" alt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专家对大爆炸的概念：</a:t>
              </a:r>
              <a:endPar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r>
                <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1. </a:t>
              </a:r>
              <a:r>
                <a:rPr lang="zh-CN" alt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没有边缘也没有中心</a:t>
              </a:r>
              <a:endPar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a:p>
              <a:r>
                <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2. </a:t>
              </a:r>
              <a:r>
                <a:rPr lang="zh-CN" alt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三维空间会随物质膨胀</a:t>
              </a:r>
              <a:endParaRPr lang="en-US" sz="3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33" name="组合 32"/>
            <p:cNvGrpSpPr/>
            <p:nvPr/>
          </p:nvGrpSpPr>
          <p:grpSpPr>
            <a:xfrm>
              <a:off x="7464152" y="2492896"/>
              <a:ext cx="3744416" cy="3612225"/>
              <a:chOff x="7464152" y="2492896"/>
              <a:chExt cx="3744416" cy="3612225"/>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152" y="2492896"/>
                <a:ext cx="3744416" cy="3612225"/>
              </a:xfrm>
              <a:prstGeom prst="rect">
                <a:avLst/>
              </a:prstGeom>
            </p:spPr>
          </p:pic>
          <p:sp>
            <p:nvSpPr>
              <p:cNvPr id="32" name="Rectangle 6"/>
              <p:cNvSpPr/>
              <p:nvPr/>
            </p:nvSpPr>
            <p:spPr>
              <a:xfrm>
                <a:off x="7464152" y="2492896"/>
                <a:ext cx="1014539" cy="461665"/>
              </a:xfrm>
              <a:prstGeom prst="rect">
                <a:avLst/>
              </a:prstGeom>
            </p:spPr>
            <p:txBody>
              <a:bodyPr wrap="square">
                <a:spAutoFit/>
              </a:bodyPr>
              <a:lstStyle/>
              <a:p>
                <a:r>
                  <a:rPr lang="zh-CN" altLang="en-US" sz="2400" b="1" dirty="0">
                    <a:latin typeface="微软雅黑" panose="020B0503020204020204" pitchFamily="34" charset="-122"/>
                    <a:ea typeface="微软雅黑" panose="020B0503020204020204" pitchFamily="34" charset="-122"/>
                  </a:rPr>
                  <a:t>时间</a:t>
                </a:r>
                <a:endParaRPr lang="en-US" sz="2400" b="1" dirty="0">
                  <a:latin typeface="微软雅黑" panose="020B0503020204020204" pitchFamily="34" charset="-122"/>
                  <a:ea typeface="微软雅黑" panose="020B0503020204020204" pitchFamily="34" charset="-122"/>
                </a:endParaRPr>
              </a:p>
            </p:txBody>
          </p:sp>
        </p:grpSp>
      </p:grpSp>
      <p:sp>
        <p:nvSpPr>
          <p:cNvPr id="2" name="标题 1"/>
          <p:cNvSpPr>
            <a:spLocks noGrp="1"/>
          </p:cNvSpPr>
          <p:nvPr>
            <p:ph type="title"/>
          </p:nvPr>
        </p:nvSpPr>
        <p:spPr>
          <a:xfrm>
            <a:off x="0" y="106600"/>
            <a:ext cx="9144000" cy="646331"/>
          </a:xfrm>
        </p:spPr>
        <p:txBody>
          <a:bodyPr/>
          <a:lstStyle/>
          <a:p>
            <a:r>
              <a:rPr lang="zh-CN" altLang="en-US" dirty="0"/>
              <a:t>大爆炸的宇宙原理</a:t>
            </a:r>
          </a:p>
        </p:txBody>
      </p:sp>
    </p:spTree>
    <p:extLst>
      <p:ext uri="{BB962C8B-B14F-4D97-AF65-F5344CB8AC3E}">
        <p14:creationId xmlns:p14="http://schemas.microsoft.com/office/powerpoint/2010/main" val="11503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right)">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诗篇</a:t>
            </a:r>
            <a:r>
              <a:rPr lang="en-US" altLang="zh-CN" dirty="0"/>
              <a:t>104:24</a:t>
            </a:r>
            <a:endParaRPr lang="zh-CN" altLang="en-US" dirty="0"/>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00" y="1484784"/>
            <a:ext cx="8125200" cy="4824338"/>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34" y="1484784"/>
            <a:ext cx="8125532" cy="4824535"/>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34" y="1484784"/>
            <a:ext cx="8125532" cy="4824535"/>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234" y="1484784"/>
            <a:ext cx="8125532" cy="4824535"/>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234" y="1484784"/>
            <a:ext cx="8125532" cy="4824535"/>
          </a:xfrm>
          <a:prstGeom prst="rect">
            <a:avLst/>
          </a:prstGeom>
        </p:spPr>
      </p:pic>
      <p:sp>
        <p:nvSpPr>
          <p:cNvPr id="16" name="Text Placeholder 2"/>
          <p:cNvSpPr>
            <a:spLocks noGrp="1"/>
          </p:cNvSpPr>
          <p:nvPr>
            <p:ph type="body" sz="quarter" idx="4294967295"/>
          </p:nvPr>
        </p:nvSpPr>
        <p:spPr>
          <a:xfrm>
            <a:off x="509400" y="836712"/>
            <a:ext cx="8125200" cy="1008112"/>
          </a:xfrm>
          <a:solidFill>
            <a:srgbClr val="000A34"/>
          </a:solidFill>
        </p:spPr>
        <p:txBody>
          <a:bodyPr vert="horz">
            <a:noAutofit/>
          </a:bodyPr>
          <a:lstStyle/>
          <a:p>
            <a:pPr marL="0" indent="0"/>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耶和华啊，你所造的何其多！都是你用智慧造成的</a:t>
            </a:r>
            <a:r>
              <a:rPr lang="en-US" altLang="zh-CN"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a:t>
            </a:r>
          </a:p>
        </p:txBody>
      </p:sp>
    </p:spTree>
    <p:extLst>
      <p:ext uri="{BB962C8B-B14F-4D97-AF65-F5344CB8AC3E}">
        <p14:creationId xmlns:p14="http://schemas.microsoft.com/office/powerpoint/2010/main" val="43576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7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out)">
                                      <p:cBhvr>
                                        <p:cTn id="22" dur="7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大爆炸理论的宇宙膨胀</a:t>
            </a:r>
          </a:p>
        </p:txBody>
      </p:sp>
      <p:sp>
        <p:nvSpPr>
          <p:cNvPr id="3" name="Text Placeholder 2"/>
          <p:cNvSpPr>
            <a:spLocks noGrp="1"/>
          </p:cNvSpPr>
          <p:nvPr>
            <p:ph type="body" sz="quarter" idx="4294967295"/>
          </p:nvPr>
        </p:nvSpPr>
        <p:spPr>
          <a:xfrm>
            <a:off x="467544" y="1268760"/>
            <a:ext cx="2952328" cy="2305050"/>
          </a:xfrm>
          <a:ln w="3175">
            <a:noFill/>
            <a:prstDash val="dash"/>
          </a:ln>
        </p:spPr>
        <p:txBody>
          <a:bodyPr vert="horz">
            <a:noAutofit/>
          </a:bodyPr>
          <a:lstStyle/>
          <a:p>
            <a:pPr marL="0" indent="-360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星系就像是气球上的点</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在宇宙的气球胀大时，星系会朝着彼此分离的方向移动</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pic>
        <p:nvPicPr>
          <p:cNvPr id="5" name="Picture 2" descr="http://creation.com/images/journal_of_creation/vol16/p100_figure09_full.jpg"/>
          <p:cNvPicPr>
            <a:picLocks noChangeAspect="1" noChangeArrowheads="1"/>
          </p:cNvPicPr>
          <p:nvPr/>
        </p:nvPicPr>
        <p:blipFill>
          <a:blip r:embed="rId3" cstate="print"/>
          <a:srcRect/>
          <a:stretch>
            <a:fillRect/>
          </a:stretch>
        </p:blipFill>
        <p:spPr bwMode="auto">
          <a:xfrm>
            <a:off x="3520444" y="908720"/>
            <a:ext cx="5228020" cy="5360225"/>
          </a:xfrm>
          <a:prstGeom prst="rect">
            <a:avLst/>
          </a:prstGeom>
          <a:noFill/>
          <a:ln w="3175">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宇宙学原理</a:t>
            </a:r>
          </a:p>
        </p:txBody>
      </p:sp>
      <p:sp>
        <p:nvSpPr>
          <p:cNvPr id="3" name="Text Placeholder 2"/>
          <p:cNvSpPr>
            <a:spLocks noGrp="1"/>
          </p:cNvSpPr>
          <p:nvPr>
            <p:ph type="body" sz="quarter" idx="4294967295"/>
          </p:nvPr>
        </p:nvSpPr>
        <p:spPr>
          <a:xfrm>
            <a:off x="611560" y="836712"/>
            <a:ext cx="7920880" cy="4464050"/>
          </a:xfrm>
          <a:ln w="3175">
            <a:noFill/>
            <a:prstDash val="dash"/>
          </a:ln>
        </p:spPr>
        <p:txBody>
          <a:bodyPr vert="horz">
            <a:noAutofit/>
          </a:bodyPr>
          <a:lstStyle/>
          <a:p>
            <a:pPr marL="0" indent="-360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认为星星和星系的数量在宇宙的任何地方都一样</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均匀的分布。</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sz="8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这个原理的产生是为了重新解释我们观测到的暗示我们靠近中心的现象。</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sz="10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观点的基础：“我们位于一个靠近中心的特殊点，这可能性太小”。</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zh-CN" altLang="en-US" sz="10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真正的原因：回避任何指向宇宙是被设计的现象。</a:t>
            </a: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哈勃：位于宇宙的中心是不被许可的</a:t>
            </a:r>
          </a:p>
        </p:txBody>
      </p:sp>
      <p:sp>
        <p:nvSpPr>
          <p:cNvPr id="3" name="Text Placeholder 2"/>
          <p:cNvSpPr>
            <a:spLocks noGrp="1"/>
          </p:cNvSpPr>
          <p:nvPr>
            <p:ph type="body" sz="quarter" idx="4294967295"/>
          </p:nvPr>
        </p:nvSpPr>
        <p:spPr>
          <a:xfrm>
            <a:off x="251520" y="764704"/>
            <a:ext cx="8784976" cy="2789237"/>
          </a:xfrm>
          <a:ln w="3175">
            <a:noFill/>
            <a:prstDash val="dash"/>
          </a:ln>
        </p:spPr>
        <p:txBody>
          <a:bodyPr vert="horz">
            <a:noAutofit/>
          </a:bodyPr>
          <a:lstStyle/>
          <a:p>
            <a:pPr marL="0" indent="0">
              <a:buClrTx/>
              <a:buSzPct val="100000"/>
            </a:pPr>
            <a:r>
              <a:rPr lang="zh-CN" altLang="en-US" sz="3200" dirty="0">
                <a:latin typeface="Arial" panose="020B0604020202020204" pitchFamily="34" charset="0"/>
                <a:ea typeface="汉仪大宋简" panose="02010609000101010101" pitchFamily="49" charset="-122"/>
                <a:cs typeface="Arial" panose="020B0604020202020204" pitchFamily="34" charset="0"/>
              </a:rPr>
              <a:t>埃德温 </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哈勃发现如果所有的</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3200" dirty="0">
                <a:latin typeface="Arial" panose="020B0604020202020204" pitchFamily="34" charset="0"/>
                <a:ea typeface="汉仪大宋简" panose="02010609000101010101" pitchFamily="49" charset="-122"/>
                <a:cs typeface="Arial" panose="020B0604020202020204" pitchFamily="34" charset="0"/>
              </a:rPr>
              <a:t>东西都是在飞离我们，那么我</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3200" dirty="0">
                <a:latin typeface="Arial" panose="020B0604020202020204" pitchFamily="34" charset="0"/>
                <a:ea typeface="汉仪大宋简" panose="02010609000101010101" pitchFamily="49" charset="-122"/>
                <a:cs typeface="Arial" panose="020B0604020202020204" pitchFamily="34" charset="0"/>
              </a:rPr>
              <a:t>们必须是在宇宙的中心：</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3200" dirty="0">
                <a:latin typeface="Arial" panose="020B0604020202020204" pitchFamily="34" charset="0"/>
                <a:ea typeface="汉仪大宋简" panose="02010609000101010101" pitchFamily="49" charset="-122"/>
                <a:cs typeface="Arial" panose="020B0604020202020204" pitchFamily="34" charset="0"/>
              </a:rPr>
              <a:t>这个情况就意味着我们在宇宙</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3200" dirty="0">
                <a:latin typeface="Arial" panose="020B0604020202020204" pitchFamily="34" charset="0"/>
                <a:ea typeface="汉仪大宋简" panose="02010609000101010101" pitchFamily="49" charset="-122"/>
                <a:cs typeface="Arial" panose="020B0604020202020204" pitchFamily="34" charset="0"/>
              </a:rPr>
              <a:t>中占据了一个独特的位置</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p>
          <a:p>
            <a:pPr marL="0" indent="0">
              <a:buClrTx/>
              <a:buSzPct val="100000"/>
            </a:pP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但是我们必须不惜任何代价避</a:t>
            </a:r>
            <a:endParaRPr lang="en-US" altLang="zh-CN" sz="32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免这个不受欢迎的特殊位置假</a:t>
            </a:r>
            <a:endParaRPr lang="en-US" altLang="zh-CN" sz="3200"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说</a:t>
            </a:r>
            <a:r>
              <a:rPr lang="en-US" altLang="zh-CN"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这个特殊的位置，当然是不可接受的</a:t>
            </a:r>
            <a:r>
              <a:rPr lang="zh-CN" altLang="en-US" sz="3200" dirty="0">
                <a:latin typeface="Arial" panose="020B0604020202020204" pitchFamily="34" charset="0"/>
                <a:ea typeface="汉仪大宋简" panose="02010609000101010101" pitchFamily="49" charset="-122"/>
                <a:cs typeface="Arial" panose="020B0604020202020204" pitchFamily="34" charset="0"/>
              </a:rPr>
              <a:t>。不仅如此，它还与理论不符，因为理论要求的是均质性。</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8" name="Picture 2" descr="http://www.phys-astro.sonoma.edu/brucemedalists/hubble/hubble.jpg"/>
          <p:cNvPicPr>
            <a:picLocks noChangeAspect="1" noChangeArrowheads="1"/>
          </p:cNvPicPr>
          <p:nvPr/>
        </p:nvPicPr>
        <p:blipFill>
          <a:blip r:embed="rId3" cstate="print"/>
          <a:srcRect/>
          <a:stretch>
            <a:fillRect/>
          </a:stretch>
        </p:blipFill>
        <p:spPr bwMode="auto">
          <a:xfrm>
            <a:off x="5796136" y="908720"/>
            <a:ext cx="2945961" cy="375078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哈勃：位于宇宙的中心是不被许可的</a:t>
            </a:r>
          </a:p>
        </p:txBody>
      </p:sp>
      <p:sp>
        <p:nvSpPr>
          <p:cNvPr id="9" name="Text Placeholder 2"/>
          <p:cNvSpPr>
            <a:spLocks noGrp="1"/>
          </p:cNvSpPr>
          <p:nvPr>
            <p:ph type="body" sz="quarter" idx="4294967295"/>
          </p:nvPr>
        </p:nvSpPr>
        <p:spPr>
          <a:xfrm>
            <a:off x="3096344" y="1229851"/>
            <a:ext cx="5940152" cy="2789237"/>
          </a:xfrm>
          <a:ln w="3175">
            <a:noFill/>
            <a:prstDash val="dash"/>
          </a:ln>
        </p:spPr>
        <p:txBody>
          <a:bodyPr vert="horz">
            <a:noAutofit/>
          </a:bodyPr>
          <a:lstStyle/>
          <a:p>
            <a:pPr marL="0" indent="0">
              <a:buClrTx/>
              <a:buSzPct val="100000"/>
            </a:pPr>
            <a:r>
              <a:rPr lang="zh-CN" altLang="en-US" sz="3200" dirty="0">
                <a:latin typeface="Arial" panose="020B0604020202020204" pitchFamily="34" charset="0"/>
                <a:ea typeface="汉仪大宋简" panose="02010609000101010101" pitchFamily="49" charset="-122"/>
                <a:cs typeface="Arial" panose="020B0604020202020204" pitchFamily="34" charset="0"/>
              </a:rPr>
              <a:t>为了解决这个问题：他发明了‘没有中心也没有边缘’的观点：</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endParaRPr lang="en-US" sz="1100" dirty="0">
              <a:latin typeface="Arial" panose="020B0604020202020204" pitchFamily="34" charset="0"/>
              <a:ea typeface="汉仪大宋简" panose="02010609000101010101" pitchFamily="49" charset="-122"/>
              <a:cs typeface="Arial" panose="020B0604020202020204" pitchFamily="34" charset="0"/>
            </a:endParaRPr>
          </a:p>
          <a:p>
            <a:pPr marL="0" indent="0">
              <a:buClrTx/>
              <a:buSzPct val="100000"/>
            </a:pPr>
            <a:r>
              <a:rPr lang="zh-CN" altLang="en-US" sz="3200" dirty="0">
                <a:latin typeface="Arial" panose="020B0604020202020204" pitchFamily="34" charset="0"/>
                <a:ea typeface="汉仪大宋简" panose="02010609000101010101" pitchFamily="49" charset="-122"/>
                <a:cs typeface="Arial" panose="020B0604020202020204" pitchFamily="34" charset="0"/>
              </a:rPr>
              <a:t>“所以，为了恢复均质性，逃避特殊位置的惊骇，也就是对均一性的偏离，这些都是由衰落因素引进的想法，必须由代表空间曲率的第二个术语所补偿。”</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7" name="矩形 6"/>
          <p:cNvSpPr/>
          <p:nvPr/>
        </p:nvSpPr>
        <p:spPr>
          <a:xfrm>
            <a:off x="323528" y="5118283"/>
            <a:ext cx="8856984" cy="830997"/>
          </a:xfrm>
          <a:prstGeom prst="rect">
            <a:avLst/>
          </a:prstGeom>
        </p:spPr>
        <p:txBody>
          <a:bodyPr wrap="square">
            <a:spAutoFit/>
          </a:bodyPr>
          <a:lstStyle/>
          <a:p>
            <a:pPr>
              <a:buNone/>
            </a:pPr>
            <a:r>
              <a:rPr lang="en-US" altLang="zh-CN" sz="2400" dirty="0">
                <a:latin typeface="Arial" panose="020B0604020202020204" pitchFamily="34" charset="0"/>
                <a:cs typeface="Arial" panose="020B0604020202020204" pitchFamily="34" charset="0"/>
              </a:rPr>
              <a:t>Hubble, E. Observational approach to cosmology, Clarendon Press, Oxford, pp. 50–59, 1937.</a:t>
            </a:r>
          </a:p>
        </p:txBody>
      </p:sp>
      <p:pic>
        <p:nvPicPr>
          <p:cNvPr id="20" name="Picture 2" descr="http://www.phys-astro.sonoma.edu/brucemedalists/hubble/hubble.jpg"/>
          <p:cNvPicPr>
            <a:picLocks noChangeAspect="1" noChangeArrowheads="1"/>
          </p:cNvPicPr>
          <p:nvPr/>
        </p:nvPicPr>
        <p:blipFill>
          <a:blip r:embed="rId3" cstate="print"/>
          <a:srcRect/>
          <a:stretch>
            <a:fillRect/>
          </a:stretch>
        </p:blipFill>
        <p:spPr bwMode="auto">
          <a:xfrm>
            <a:off x="360041" y="1300433"/>
            <a:ext cx="2664296" cy="339217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1571604" y="2715270"/>
            <a:ext cx="5893256" cy="71373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4400" dirty="0">
                <a:ea typeface="汉仪大宋简" panose="02010609000101010101" pitchFamily="49" charset="-122"/>
                <a:cs typeface="Arial" panose="020B0604020202020204" pitchFamily="34" charset="0"/>
              </a:rPr>
              <a:t>其实，观测的数据表明我们靠近宇宙的中心</a:t>
            </a:r>
          </a:p>
        </p:txBody>
      </p:sp>
      <p:sp>
        <p:nvSpPr>
          <p:cNvPr id="2" name="标题 1"/>
          <p:cNvSpPr>
            <a:spLocks noGrp="1"/>
          </p:cNvSpPr>
          <p:nvPr>
            <p:ph type="title"/>
          </p:nvPr>
        </p:nvSpPr>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908720"/>
            <a:ext cx="8712968" cy="4524315"/>
          </a:xfrm>
          <a:prstGeom prst="rect">
            <a:avLst/>
          </a:prstGeom>
          <a:ln w="3175">
            <a:noFill/>
            <a:prstDash val="dash"/>
          </a:ln>
        </p:spPr>
        <p:txBody>
          <a:bodyPr vert="horz">
            <a:noAutofit/>
          </a:bodyPr>
          <a:lstStyle>
            <a:lvl1pPr indent="0">
              <a:spcBef>
                <a:spcPts val="600"/>
              </a:spcBef>
              <a:buClrTx/>
              <a:buSzPct val="100000"/>
              <a:buFontTx/>
              <a:buNone/>
              <a:defRPr kumimoji="0" sz="32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lnSpc>
                <a:spcPts val="3700"/>
              </a:lnSpc>
            </a:pPr>
            <a:r>
              <a:rPr lang="zh-CN" altLang="en-US" dirty="0"/>
              <a:t>在“近”的地方（大概</a:t>
            </a:r>
            <a:r>
              <a:rPr lang="en-US" altLang="zh-CN" dirty="0"/>
              <a:t>1</a:t>
            </a:r>
            <a:r>
              <a:rPr lang="zh-CN" altLang="en-US" dirty="0"/>
              <a:t>亿光年），星系看上去是聚集在一层层球壳上，像洋葱一样。每个球壳与下一个相</a:t>
            </a:r>
            <a:endParaRPr lang="en-US" altLang="zh-CN" dirty="0"/>
          </a:p>
          <a:p>
            <a:pPr>
              <a:lnSpc>
                <a:spcPts val="3700"/>
              </a:lnSpc>
            </a:pPr>
            <a:r>
              <a:rPr lang="zh-CN" altLang="en-US" dirty="0"/>
              <a:t>聚一百万光</a:t>
            </a:r>
            <a:endParaRPr lang="en-US" altLang="zh-CN" dirty="0"/>
          </a:p>
          <a:p>
            <a:pPr>
              <a:lnSpc>
                <a:spcPts val="3700"/>
              </a:lnSpc>
            </a:pPr>
            <a:r>
              <a:rPr lang="zh-CN" altLang="en-US" dirty="0"/>
              <a:t>年。我们的银</a:t>
            </a:r>
            <a:endParaRPr lang="en-US" altLang="zh-CN" dirty="0"/>
          </a:p>
          <a:p>
            <a:pPr>
              <a:lnSpc>
                <a:spcPts val="3700"/>
              </a:lnSpc>
            </a:pPr>
            <a:r>
              <a:rPr lang="zh-CN" altLang="en-US" dirty="0"/>
              <a:t>河系位于靠近</a:t>
            </a:r>
            <a:endParaRPr lang="en-US" altLang="zh-CN" dirty="0"/>
          </a:p>
          <a:p>
            <a:pPr>
              <a:lnSpc>
                <a:spcPts val="3700"/>
              </a:lnSpc>
            </a:pPr>
            <a:r>
              <a:rPr lang="zh-CN" altLang="en-US" dirty="0"/>
              <a:t>球壳中心的位</a:t>
            </a:r>
            <a:endParaRPr lang="en-US" altLang="zh-CN" dirty="0"/>
          </a:p>
          <a:p>
            <a:pPr>
              <a:lnSpc>
                <a:spcPts val="3700"/>
              </a:lnSpc>
            </a:pPr>
            <a:r>
              <a:rPr lang="zh-CN" altLang="en-US" dirty="0"/>
              <a:t>置。这个图示</a:t>
            </a:r>
            <a:endParaRPr lang="en-US" altLang="zh-CN" dirty="0"/>
          </a:p>
          <a:p>
            <a:pPr>
              <a:lnSpc>
                <a:spcPts val="3700"/>
              </a:lnSpc>
            </a:pPr>
            <a:r>
              <a:rPr lang="zh-CN" altLang="en-US" dirty="0"/>
              <a:t>是经简化和理</a:t>
            </a:r>
            <a:endParaRPr lang="en-US" altLang="zh-CN" dirty="0"/>
          </a:p>
          <a:p>
            <a:pPr>
              <a:lnSpc>
                <a:spcPts val="3700"/>
              </a:lnSpc>
            </a:pPr>
            <a:r>
              <a:rPr lang="zh-CN" altLang="en-US" dirty="0"/>
              <a:t>想化的。</a:t>
            </a:r>
            <a:endParaRPr lang="en-US" dirty="0"/>
          </a:p>
        </p:txBody>
      </p:sp>
      <p:pic>
        <p:nvPicPr>
          <p:cNvPr id="4" name="Picture 2" descr="p98_figure06_full.gif (584×414)"/>
          <p:cNvPicPr>
            <a:picLocks noChangeAspect="1" noChangeArrowheads="1"/>
          </p:cNvPicPr>
          <p:nvPr/>
        </p:nvPicPr>
        <p:blipFill>
          <a:blip r:embed="rId3" cstate="print"/>
          <a:srcRect/>
          <a:stretch>
            <a:fillRect/>
          </a:stretch>
        </p:blipFill>
        <p:spPr bwMode="auto">
          <a:xfrm>
            <a:off x="2915816" y="1988840"/>
            <a:ext cx="5891437" cy="4176464"/>
          </a:xfrm>
          <a:prstGeom prst="rect">
            <a:avLst/>
          </a:prstGeom>
          <a:noFill/>
        </p:spPr>
      </p:pic>
      <p:sp>
        <p:nvSpPr>
          <p:cNvPr id="2" name="标题 1"/>
          <p:cNvSpPr>
            <a:spLocks noGrp="1"/>
          </p:cNvSpPr>
          <p:nvPr>
            <p:ph type="title"/>
          </p:nvPr>
        </p:nvSpPr>
        <p:spPr>
          <a:xfrm>
            <a:off x="0" y="106600"/>
            <a:ext cx="9144000" cy="646331"/>
          </a:xfrm>
        </p:spPr>
        <p:txBody>
          <a:bodyPr/>
          <a:lstStyle/>
          <a:p>
            <a:r>
              <a:rPr lang="zh-CN" altLang="en-US" dirty="0"/>
              <a:t>我们看似靠近宇宙的中心</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a:grpSpLocks noChangeAspect="1"/>
          </p:cNvGrpSpPr>
          <p:nvPr/>
        </p:nvGrpSpPr>
        <p:grpSpPr>
          <a:xfrm rot="16200000">
            <a:off x="2103120" y="-1354873"/>
            <a:ext cx="4876102" cy="8728808"/>
            <a:chOff x="2655877" y="-1493932"/>
            <a:chExt cx="5027340" cy="8999538"/>
          </a:xfrm>
        </p:grpSpPr>
        <p:pic>
          <p:nvPicPr>
            <p:cNvPr id="56323" name="Picture 3" descr="SDSS galaxy_zoom_small"/>
            <p:cNvPicPr>
              <a:picLocks noChangeAspect="1" noChangeArrowheads="1"/>
            </p:cNvPicPr>
            <p:nvPr/>
          </p:nvPicPr>
          <p:blipFill>
            <a:blip r:embed="rId3" cstate="print"/>
            <a:srcRect l="10606" r="53030"/>
            <a:stretch>
              <a:fillRect/>
            </a:stretch>
          </p:blipFill>
          <p:spPr bwMode="auto">
            <a:xfrm>
              <a:off x="2655877" y="-1493932"/>
              <a:ext cx="5027340" cy="8999538"/>
            </a:xfrm>
            <a:prstGeom prst="rect">
              <a:avLst/>
            </a:prstGeom>
            <a:noFill/>
            <a:ln w="9525">
              <a:noFill/>
              <a:miter lim="800000"/>
              <a:headEnd/>
              <a:tailEnd/>
            </a:ln>
          </p:spPr>
        </p:pic>
        <p:sp>
          <p:nvSpPr>
            <p:cNvPr id="56324" name="AutoShape 4"/>
            <p:cNvSpPr>
              <a:spLocks noChangeArrowheads="1"/>
            </p:cNvSpPr>
            <p:nvPr/>
          </p:nvSpPr>
          <p:spPr bwMode="auto">
            <a:xfrm rot="16200000">
              <a:off x="5371936" y="1852988"/>
              <a:ext cx="1785950" cy="2788920"/>
            </a:xfrm>
            <a:prstGeom prst="triangle">
              <a:avLst>
                <a:gd name="adj" fmla="val 50000"/>
              </a:avLst>
            </a:prstGeom>
            <a:solidFill>
              <a:schemeClr val="tx1"/>
            </a:solidFill>
            <a:ln w="9525">
              <a:solidFill>
                <a:schemeClr val="tx1"/>
              </a:solidFill>
              <a:miter lim="800000"/>
              <a:headEnd/>
              <a:tailEnd/>
            </a:ln>
          </p:spPr>
          <p:txBody>
            <a:bodyPr wrap="none" anchor="ctr"/>
            <a:lstStyle/>
            <a:p>
              <a:endParaRPr lang="zh-HK" altLang="zh-HK"/>
            </a:p>
          </p:txBody>
        </p:sp>
      </p:grpSp>
      <p:sp>
        <p:nvSpPr>
          <p:cNvPr id="321543" name="AutoShape 7"/>
          <p:cNvSpPr>
            <a:spLocks noChangeArrowheads="1"/>
          </p:cNvSpPr>
          <p:nvPr/>
        </p:nvSpPr>
        <p:spPr bwMode="auto">
          <a:xfrm rot="5400000">
            <a:off x="3716877" y="2177977"/>
            <a:ext cx="1857386" cy="216024"/>
          </a:xfrm>
          <a:prstGeom prst="rightArrow">
            <a:avLst>
              <a:gd name="adj1" fmla="val 50000"/>
              <a:gd name="adj2" fmla="val 92149"/>
            </a:avLst>
          </a:prstGeom>
          <a:solidFill>
            <a:srgbClr val="098AFF"/>
          </a:solidFill>
          <a:ln w="9525">
            <a:solidFill>
              <a:schemeClr val="tx1"/>
            </a:solidFill>
            <a:miter lim="800000"/>
            <a:headEnd/>
            <a:tailEnd/>
          </a:ln>
        </p:spPr>
        <p:txBody>
          <a:bodyPr wrap="none" anchor="ctr"/>
          <a:lstStyle/>
          <a:p>
            <a:endParaRPr lang="zh-HK" altLang="zh-HK"/>
          </a:p>
        </p:txBody>
      </p:sp>
      <p:sp>
        <p:nvSpPr>
          <p:cNvPr id="56328" name="Text Box 8"/>
          <p:cNvSpPr txBox="1">
            <a:spLocks noChangeArrowheads="1"/>
          </p:cNvSpPr>
          <p:nvPr/>
        </p:nvSpPr>
        <p:spPr bwMode="auto">
          <a:xfrm>
            <a:off x="-32" y="5348706"/>
            <a:ext cx="9144032" cy="1152128"/>
          </a:xfrm>
          <a:prstGeom prst="rect">
            <a:avLst/>
          </a:prstGeom>
          <a:noFill/>
          <a:ln>
            <a:noFill/>
            <a:prstDash val="dash"/>
          </a:ln>
        </p:spPr>
        <p:txBody>
          <a:bodyPr vert="horz" lIns="91440" tIns="45720" rIns="91440" bIns="45720" rtlCol="0">
            <a:noAutofit/>
          </a:bodyPr>
          <a:lstStyle>
            <a:defPPr>
              <a:defRPr lang="zh-CN"/>
            </a:defPPr>
            <a:lvl1pPr indent="-171450" defTabSz="685800">
              <a:lnSpc>
                <a:spcPct val="100000"/>
              </a:lnSpc>
              <a:spcBef>
                <a:spcPts val="0"/>
              </a:spcBef>
              <a:buFont typeface="Wingdings 2" pitchFamily="18" charset="2"/>
              <a:buNone/>
              <a:defRPr sz="3200" baseline="0">
                <a:solidFill>
                  <a:srgbClr val="002954"/>
                </a:solidFill>
                <a:latin typeface="Arial" panose="020B0604020202020204" pitchFamily="34" charset="0"/>
                <a:ea typeface="华文中宋" panose="02010600040101010101" pitchFamily="2" charset="-122"/>
                <a:cs typeface="Arial" panose="020B0604020202020204" pitchFamily="34" charset="0"/>
              </a:defRPr>
            </a:lvl1pPr>
            <a:lvl2pPr marL="5143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2pPr>
            <a:lvl3pPr marL="8572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3pPr>
            <a:lvl4pPr marL="12001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4pPr>
            <a:lvl5pPr marL="15430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r>
              <a:rPr lang="zh-TW" altLang="en-US" dirty="0">
                <a:solidFill>
                  <a:prstClr val="black"/>
                </a:solidFill>
                <a:ea typeface="汉仪大宋简" panose="02010609000101010101" pitchFamily="49" charset="-122"/>
              </a:rPr>
              <a:t>覆盖超过</a:t>
            </a:r>
            <a:r>
              <a:rPr lang="en-US" altLang="zh-TW" dirty="0">
                <a:solidFill>
                  <a:prstClr val="black"/>
                </a:solidFill>
                <a:ea typeface="汉仪大宋简" panose="02010609000101010101" pitchFamily="49" charset="-122"/>
              </a:rPr>
              <a:t>6%</a:t>
            </a:r>
            <a:r>
              <a:rPr lang="zh-TW" altLang="en-US" dirty="0">
                <a:solidFill>
                  <a:prstClr val="black"/>
                </a:solidFill>
                <a:ea typeface="汉仪大宋简" panose="02010609000101010101" pitchFamily="49" charset="-122"/>
              </a:rPr>
              <a:t>的天空中，距离</a:t>
            </a:r>
            <a:r>
              <a:rPr lang="zh-CN" altLang="en-US" dirty="0">
                <a:solidFill>
                  <a:prstClr val="black"/>
                </a:solidFill>
                <a:ea typeface="汉仪大宋简" panose="02010609000101010101" pitchFamily="49" charset="-122"/>
              </a:rPr>
              <a:t>达到</a:t>
            </a:r>
            <a:r>
              <a:rPr lang="en-US" altLang="zh-TW" dirty="0">
                <a:solidFill>
                  <a:prstClr val="black"/>
                </a:solidFill>
                <a:ea typeface="汉仪大宋简" panose="02010609000101010101" pitchFamily="49" charset="-122"/>
              </a:rPr>
              <a:t>20</a:t>
            </a:r>
            <a:r>
              <a:rPr lang="zh-TW" altLang="en-US" dirty="0">
                <a:solidFill>
                  <a:prstClr val="black"/>
                </a:solidFill>
                <a:ea typeface="汉仪大宋简" panose="02010609000101010101" pitchFamily="49" charset="-122"/>
              </a:rPr>
              <a:t>亿光年</a:t>
            </a:r>
            <a:r>
              <a:rPr lang="zh-CN" altLang="en-US" dirty="0">
                <a:solidFill>
                  <a:prstClr val="black"/>
                </a:solidFill>
                <a:ea typeface="汉仪大宋简" panose="02010609000101010101" pitchFamily="49" charset="-122"/>
              </a:rPr>
              <a:t>，</a:t>
            </a:r>
            <a:r>
              <a:rPr lang="zh-TW" altLang="en-US" dirty="0">
                <a:solidFill>
                  <a:prstClr val="black"/>
                </a:solidFill>
                <a:ea typeface="汉仪大宋简" panose="02010609000101010101" pitchFamily="49" charset="-122"/>
              </a:rPr>
              <a:t>找到</a:t>
            </a:r>
            <a:r>
              <a:rPr lang="zh-CN" altLang="en-US" dirty="0">
                <a:solidFill>
                  <a:prstClr val="black"/>
                </a:solidFill>
                <a:ea typeface="汉仪大宋简" panose="02010609000101010101" pitchFamily="49" charset="-122"/>
              </a:rPr>
              <a:t>超过</a:t>
            </a:r>
            <a:r>
              <a:rPr lang="en-US" altLang="zh-TW" dirty="0">
                <a:solidFill>
                  <a:prstClr val="black"/>
                </a:solidFill>
                <a:ea typeface="汉仪大宋简" panose="02010609000101010101" pitchFamily="49" charset="-122"/>
              </a:rPr>
              <a:t>20</a:t>
            </a:r>
            <a:r>
              <a:rPr lang="zh-TW" altLang="en-US" dirty="0">
                <a:solidFill>
                  <a:prstClr val="black"/>
                </a:solidFill>
                <a:ea typeface="汉仪大宋简" panose="02010609000101010101" pitchFamily="49" charset="-122"/>
              </a:rPr>
              <a:t>万个星系</a:t>
            </a:r>
            <a:r>
              <a:rPr lang="zh-CN" altLang="en-US" dirty="0">
                <a:solidFill>
                  <a:prstClr val="black"/>
                </a:solidFill>
                <a:ea typeface="汉仪大宋简" panose="02010609000101010101" pitchFamily="49" charset="-122"/>
              </a:rPr>
              <a:t>。没有很清晰地按照球壳状排列，但更显然的是，分布并非均相。</a:t>
            </a:r>
            <a:endParaRPr lang="en-US" altLang="zh-TW" dirty="0">
              <a:solidFill>
                <a:prstClr val="black"/>
              </a:solidFill>
              <a:ea typeface="汉仪大宋简" panose="02010609000101010101" pitchFamily="49" charset="-122"/>
            </a:endParaRPr>
          </a:p>
        </p:txBody>
      </p:sp>
      <p:sp>
        <p:nvSpPr>
          <p:cNvPr id="10" name="Rectangle 9"/>
          <p:cNvSpPr/>
          <p:nvPr/>
        </p:nvSpPr>
        <p:spPr>
          <a:xfrm>
            <a:off x="4071934" y="714356"/>
            <a:ext cx="1107996" cy="646331"/>
          </a:xfrm>
          <a:prstGeom prst="rect">
            <a:avLst/>
          </a:prstGeom>
        </p:spPr>
        <p:txBody>
          <a:bodyPr wrap="none">
            <a:spAutoFit/>
          </a:bodyPr>
          <a:lstStyle/>
          <a:p>
            <a:r>
              <a:rPr lang="zh-CN" altLang="en-US" sz="3600" b="1" dirty="0">
                <a:solidFill>
                  <a:srgbClr val="098AFF"/>
                </a:solidFill>
                <a:latin typeface="Arial" pitchFamily="34" charset="0"/>
              </a:rPr>
              <a:t>地球</a:t>
            </a:r>
            <a:endParaRPr lang="en-US" sz="3600" b="1" dirty="0">
              <a:solidFill>
                <a:srgbClr val="098AFF"/>
              </a:solidFill>
            </a:endParaRPr>
          </a:p>
        </p:txBody>
      </p:sp>
      <p:sp>
        <p:nvSpPr>
          <p:cNvPr id="11" name="Text Placeholder 3"/>
          <p:cNvSpPr txBox="1">
            <a:spLocks/>
          </p:cNvSpPr>
          <p:nvPr/>
        </p:nvSpPr>
        <p:spPr>
          <a:xfrm>
            <a:off x="-2357486" y="714377"/>
            <a:ext cx="2071688" cy="535531"/>
          </a:xfrm>
          <a:prstGeom prst="rect">
            <a:avLst/>
          </a:prstGeom>
          <a:ln/>
        </p:spPr>
        <p:txBody>
          <a:bodyPr/>
          <a:lstStyle/>
          <a:p>
            <a:pPr>
              <a:defRPr/>
            </a:pPr>
            <a:r>
              <a:rPr lang="en-US"/>
              <a:t> </a:t>
            </a:r>
            <a:endParaRPr lang="en-US" dirty="0"/>
          </a:p>
        </p:txBody>
      </p:sp>
      <p:sp>
        <p:nvSpPr>
          <p:cNvPr id="2" name="标题 1"/>
          <p:cNvSpPr>
            <a:spLocks noGrp="1"/>
          </p:cNvSpPr>
          <p:nvPr>
            <p:ph type="title"/>
          </p:nvPr>
        </p:nvSpPr>
        <p:spPr>
          <a:xfrm>
            <a:off x="-32" y="-3413"/>
            <a:ext cx="9144000" cy="646331"/>
          </a:xfrm>
        </p:spPr>
        <p:txBody>
          <a:bodyPr/>
          <a:lstStyle/>
          <a:p>
            <a:r>
              <a:rPr lang="zh-CN" altLang="en-US" dirty="0">
                <a:solidFill>
                  <a:schemeClr val="tx1"/>
                </a:solidFill>
              </a:rPr>
              <a:t>斯隆数码天空勘察计划</a:t>
            </a:r>
            <a:r>
              <a:rPr lang="en-US" sz="2000" dirty="0">
                <a:solidFill>
                  <a:schemeClr val="tx1"/>
                </a:solidFill>
                <a:latin typeface="Microsoft YaHei" pitchFamily="34" charset="-122"/>
                <a:ea typeface="Microsoft YaHei" pitchFamily="34" charset="-122"/>
              </a:rPr>
              <a:t>Sloan Digital Sky Survey (SDSS)</a:t>
            </a:r>
            <a:endParaRPr lang="zh-CN" altLang="en-US" sz="2000"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21543"/>
                                        </p:tgtEl>
                                        <p:attrNameLst>
                                          <p:attrName>style.visibility</p:attrName>
                                        </p:attrNameLst>
                                      </p:cBhvr>
                                      <p:to>
                                        <p:strVal val="visible"/>
                                      </p:to>
                                    </p:set>
                                    <p:anim calcmode="lin" valueType="num">
                                      <p:cBhvr additive="base">
                                        <p:cTn id="7" dur="500"/>
                                        <p:tgtEl>
                                          <p:spTgt spid="321543"/>
                                        </p:tgtEl>
                                        <p:attrNameLst>
                                          <p:attrName>ppt_y</p:attrName>
                                        </p:attrNameLst>
                                      </p:cBhvr>
                                      <p:tavLst>
                                        <p:tav tm="0">
                                          <p:val>
                                            <p:strVal val="#ppt_y-#ppt_h*1.125000"/>
                                          </p:val>
                                        </p:tav>
                                        <p:tav tm="100000">
                                          <p:val>
                                            <p:strVal val="#ppt_y"/>
                                          </p:val>
                                        </p:tav>
                                      </p:tavLst>
                                    </p:anim>
                                    <p:animEffect transition="in" filter="wipe(down)">
                                      <p:cBhvr>
                                        <p:cTn id="8" dur="500"/>
                                        <p:tgtEl>
                                          <p:spTgt spid="321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563888" y="792000"/>
            <a:ext cx="5112568" cy="5533198"/>
            <a:chOff x="3428992" y="857232"/>
            <a:chExt cx="5715041" cy="6000792"/>
          </a:xfrm>
        </p:grpSpPr>
        <p:grpSp>
          <p:nvGrpSpPr>
            <p:cNvPr id="4" name="Group 3"/>
            <p:cNvGrpSpPr/>
            <p:nvPr/>
          </p:nvGrpSpPr>
          <p:grpSpPr>
            <a:xfrm>
              <a:off x="3428992" y="1428736"/>
              <a:ext cx="5715041" cy="5429288"/>
              <a:chOff x="1571607" y="233363"/>
              <a:chExt cx="6257944" cy="6308725"/>
            </a:xfrm>
          </p:grpSpPr>
          <p:pic>
            <p:nvPicPr>
              <p:cNvPr id="57346" name="Picture 2" descr="U:\GWW\SDSS 7 rings.png"/>
              <p:cNvPicPr>
                <a:picLocks noChangeAspect="1" noChangeArrowheads="1"/>
              </p:cNvPicPr>
              <p:nvPr/>
            </p:nvPicPr>
            <p:blipFill>
              <a:blip r:embed="rId3" cstate="print"/>
              <a:srcRect l="41415" t="12807" r="15897" b="31458"/>
              <a:stretch>
                <a:fillRect/>
              </a:stretch>
            </p:blipFill>
            <p:spPr bwMode="auto">
              <a:xfrm>
                <a:off x="1574800" y="233363"/>
                <a:ext cx="6254751" cy="6308725"/>
              </a:xfrm>
              <a:prstGeom prst="rect">
                <a:avLst/>
              </a:prstGeom>
              <a:noFill/>
              <a:ln w="9525">
                <a:noFill/>
                <a:miter lim="800000"/>
                <a:headEnd/>
                <a:tailEnd/>
              </a:ln>
            </p:spPr>
          </p:pic>
          <p:sp>
            <p:nvSpPr>
              <p:cNvPr id="3" name="Rectangle 2"/>
              <p:cNvSpPr/>
              <p:nvPr/>
            </p:nvSpPr>
            <p:spPr>
              <a:xfrm rot="16200000">
                <a:off x="857226" y="5684833"/>
                <a:ext cx="1571635" cy="1428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sp>
          <p:nvSpPr>
            <p:cNvPr id="5" name="Rectangle 4"/>
            <p:cNvSpPr/>
            <p:nvPr/>
          </p:nvSpPr>
          <p:spPr>
            <a:xfrm>
              <a:off x="3428992" y="857232"/>
              <a:ext cx="5715008" cy="571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Arrow Connector 7"/>
          <p:cNvCxnSpPr/>
          <p:nvPr/>
        </p:nvCxnSpPr>
        <p:spPr>
          <a:xfrm>
            <a:off x="7156308" y="1050456"/>
            <a:ext cx="1428760" cy="1588"/>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76056" y="764704"/>
            <a:ext cx="2428892" cy="553998"/>
          </a:xfrm>
          <a:prstGeom prst="rect">
            <a:avLst/>
          </a:prstGeom>
          <a:noFill/>
        </p:spPr>
        <p:txBody>
          <a:bodyPr wrap="square" rtlCol="0">
            <a:spAutoFit/>
          </a:bodyPr>
          <a:lstStyle/>
          <a:p>
            <a:r>
              <a:rPr lang="zh-CN" altLang="en-US" sz="3000" b="1" dirty="0">
                <a:solidFill>
                  <a:srgbClr val="00B0F0"/>
                </a:solidFill>
              </a:rPr>
              <a:t>六十亿光年</a:t>
            </a:r>
            <a:endParaRPr lang="en-US" sz="3000" b="1" dirty="0">
              <a:solidFill>
                <a:srgbClr val="00B0F0"/>
              </a:solidFill>
            </a:endParaRPr>
          </a:p>
        </p:txBody>
      </p:sp>
      <p:cxnSp>
        <p:nvCxnSpPr>
          <p:cNvPr id="11" name="Straight Arrow Connector 10"/>
          <p:cNvCxnSpPr/>
          <p:nvPr/>
        </p:nvCxnSpPr>
        <p:spPr>
          <a:xfrm rot="10800000">
            <a:off x="3655846" y="1050456"/>
            <a:ext cx="1428760" cy="1588"/>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95536" y="764704"/>
            <a:ext cx="3024336" cy="3024336"/>
          </a:xfrm>
          <a:prstGeom prst="rect">
            <a:avLst/>
          </a:prstGeom>
          <a:ln w="3175">
            <a:noFill/>
            <a:prstDash val="dash"/>
          </a:ln>
        </p:spPr>
        <p:txBody>
          <a:bodyPr vert="horz" lIns="91440" tIns="45720" rIns="91440" bIns="45720" rtlCol="0">
            <a:noAutofit/>
          </a:bodyPr>
          <a:lstStyle>
            <a:defPPr>
              <a:defRPr lang="zh-CN"/>
            </a:defPPr>
            <a:lvl1pPr indent="-171450" defTabSz="685800">
              <a:lnSpc>
                <a:spcPct val="100000"/>
              </a:lnSpc>
              <a:spcBef>
                <a:spcPts val="0"/>
              </a:spcBef>
              <a:buFont typeface="Wingdings 2" pitchFamily="18" charset="2"/>
              <a:buNone/>
              <a:defRPr sz="3200" baseline="0">
                <a:solidFill>
                  <a:srgbClr val="002954"/>
                </a:solidFill>
                <a:latin typeface="Arial" panose="020B0604020202020204" pitchFamily="34" charset="0"/>
                <a:ea typeface="华文中宋" panose="02010600040101010101" pitchFamily="2" charset="-122"/>
                <a:cs typeface="Arial" panose="020B0604020202020204" pitchFamily="34" charset="0"/>
              </a:defRPr>
            </a:lvl1pPr>
            <a:lvl2pPr marL="5143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2pPr>
            <a:lvl3pPr marL="8572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3pPr>
            <a:lvl4pPr marL="12001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4pPr>
            <a:lvl5pPr marL="1543050" indent="-171450" defTabSz="685800">
              <a:lnSpc>
                <a:spcPct val="100000"/>
              </a:lnSpc>
              <a:spcBef>
                <a:spcPts val="0"/>
              </a:spcBef>
              <a:buFont typeface="Wingdings 2" pitchFamily="18" charset="2"/>
              <a:buChar char=""/>
              <a:defRPr sz="3200" baseline="0">
                <a:latin typeface="SimSun" pitchFamily="2" charset="-122"/>
                <a:ea typeface="SimSun" pitchFamily="2" charset="-122"/>
              </a:defRPr>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r>
              <a:rPr lang="zh-CN" altLang="en-US" sz="3600" dirty="0">
                <a:solidFill>
                  <a:schemeClr val="tx1"/>
                </a:solidFill>
                <a:ea typeface="汉仪大宋简" panose="02010609000101010101" pitchFamily="49" charset="-122"/>
              </a:rPr>
              <a:t>随着你越远离地球，分布就越不圆，但还算是同心的。那里出现了一堆一堆的星系，如果主流大爆炸是正确的，就不应该会有这个现象。</a:t>
            </a:r>
            <a:endParaRPr lang="en-US" sz="3600" dirty="0">
              <a:solidFill>
                <a:schemeClr val="tx1"/>
              </a:solidFill>
              <a:ea typeface="汉仪大宋简" panose="02010609000101010101" pitchFamily="49" charset="-122"/>
            </a:endParaRPr>
          </a:p>
        </p:txBody>
      </p:sp>
      <p:sp>
        <p:nvSpPr>
          <p:cNvPr id="7" name="标题 6"/>
          <p:cNvSpPr>
            <a:spLocks noGrp="1"/>
          </p:cNvSpPr>
          <p:nvPr>
            <p:ph type="title"/>
          </p:nvPr>
        </p:nvSpPr>
        <p:spPr>
          <a:xfrm>
            <a:off x="0" y="106600"/>
            <a:ext cx="9144000" cy="646331"/>
          </a:xfrm>
        </p:spPr>
        <p:txBody>
          <a:bodyPr/>
          <a:lstStyle/>
          <a:p>
            <a:r>
              <a:rPr lang="zh-CN" altLang="en-US" dirty="0"/>
              <a:t>物质不是均匀分布的</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Rectangle 5"/>
          <p:cNvSpPr>
            <a:spLocks noGrp="1"/>
          </p:cNvSpPr>
          <p:nvPr/>
        </p:nvSpPr>
        <p:spPr>
          <a:xfrm>
            <a:off x="539552" y="5517233"/>
            <a:ext cx="8280920" cy="830997"/>
          </a:xfrm>
          <a:prstGeom prst="rect">
            <a:avLst/>
          </a:prstGeom>
        </p:spPr>
        <p:txBody>
          <a:bodyPr vert="horz" wrap="square" anchor="t">
            <a:sp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2400" b="0" dirty="0">
                <a:solidFill>
                  <a:schemeClr val="tx1"/>
                </a:solidFill>
                <a:latin typeface="Arial" panose="020B0604020202020204" pitchFamily="34" charset="0"/>
                <a:cs typeface="Arial" panose="020B0604020202020204" pitchFamily="34" charset="0"/>
              </a:rPr>
              <a:t>Gibbs, W.W., Profile: George F. R. Ellis, Scientific American 273(4):55, October 1995</a:t>
            </a:r>
          </a:p>
        </p:txBody>
      </p:sp>
      <p:pic>
        <p:nvPicPr>
          <p:cNvPr id="7" name="Picture 2" descr="http://plus.maths.org/content/sites/plus.maths.org/files/articles/2012/Ellis/georgeellis.jpg"/>
          <p:cNvPicPr>
            <a:picLocks noChangeAspect="1" noChangeArrowheads="1"/>
          </p:cNvPicPr>
          <p:nvPr/>
        </p:nvPicPr>
        <p:blipFill>
          <a:blip r:embed="rId3" cstate="print"/>
          <a:srcRect b="16000"/>
          <a:stretch>
            <a:fillRect/>
          </a:stretch>
        </p:blipFill>
        <p:spPr bwMode="auto">
          <a:xfrm>
            <a:off x="323528" y="980728"/>
            <a:ext cx="2633839" cy="3318639"/>
          </a:xfrm>
          <a:prstGeom prst="rect">
            <a:avLst/>
          </a:prstGeom>
          <a:noFill/>
        </p:spPr>
      </p:pic>
      <p:sp>
        <p:nvSpPr>
          <p:cNvPr id="3" name="TextBox 2"/>
          <p:cNvSpPr txBox="1"/>
          <p:nvPr/>
        </p:nvSpPr>
        <p:spPr>
          <a:xfrm>
            <a:off x="3059832" y="836712"/>
            <a:ext cx="5976664" cy="4464496"/>
          </a:xfrm>
          <a:prstGeom prst="rect">
            <a:avLst/>
          </a:prstGeom>
          <a:ln w="3175">
            <a:noFill/>
            <a:prstDash val="dash"/>
          </a:ln>
        </p:spPr>
        <p:txBody>
          <a:bodyPr vert="horz">
            <a:noAutofit/>
          </a:bodyPr>
          <a:lstStyle>
            <a:lvl1pPr indent="0">
              <a:spcBef>
                <a:spcPts val="600"/>
              </a:spcBef>
              <a:buClrTx/>
              <a:buSzPct val="100000"/>
              <a:buFontTx/>
              <a:buNone/>
              <a:defRPr kumimoji="0" sz="32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r>
              <a:rPr lang="zh-CN" altLang="en-US" dirty="0"/>
              <a:t>乔治</a:t>
            </a:r>
            <a:r>
              <a:rPr lang="en-US" altLang="zh-CN" dirty="0"/>
              <a:t>·</a:t>
            </a:r>
            <a:r>
              <a:rPr lang="zh-CN" altLang="en-US" dirty="0"/>
              <a:t>埃利斯，主流宇宙学家。他不相信创造论，也不相信我们靠近宇宙中心。</a:t>
            </a:r>
          </a:p>
          <a:p>
            <a:r>
              <a:rPr lang="zh-CN" altLang="en-US" dirty="0"/>
              <a:t>“人们需要意识到，我们有一系列的理论模型来解释观测到的现象。比如说，我可以构建一个完全对称的圆形宇宙，地球在圆心，</a:t>
            </a:r>
            <a:endParaRPr lang="en-US" dirty="0"/>
          </a:p>
        </p:txBody>
      </p:sp>
      <p:sp>
        <p:nvSpPr>
          <p:cNvPr id="2" name="标题 1"/>
          <p:cNvSpPr>
            <a:spLocks noGrp="1"/>
          </p:cNvSpPr>
          <p:nvPr>
            <p:ph type="title"/>
          </p:nvPr>
        </p:nvSpPr>
        <p:spPr>
          <a:xfrm>
            <a:off x="0" y="106600"/>
            <a:ext cx="9144000" cy="646331"/>
          </a:xfrm>
        </p:spPr>
        <p:txBody>
          <a:bodyPr/>
          <a:lstStyle/>
          <a:p>
            <a:r>
              <a:rPr lang="zh-CN" altLang="en-US"/>
              <a:t>哲学决定天文学</a:t>
            </a:r>
            <a:endParaRPr lang="zh-CN" altLang="en-US" dirty="0"/>
          </a:p>
        </p:txBody>
      </p:sp>
      <p:sp>
        <p:nvSpPr>
          <p:cNvPr id="17" name="TextBox 2"/>
          <p:cNvSpPr txBox="1"/>
          <p:nvPr/>
        </p:nvSpPr>
        <p:spPr>
          <a:xfrm>
            <a:off x="179512" y="4365104"/>
            <a:ext cx="8784976" cy="1584176"/>
          </a:xfrm>
          <a:prstGeom prst="rect">
            <a:avLst/>
          </a:prstGeom>
          <a:ln w="3175">
            <a:noFill/>
            <a:prstDash val="dash"/>
          </a:ln>
        </p:spPr>
        <p:txBody>
          <a:bodyPr vert="horz">
            <a:noAutofit/>
          </a:bodyPr>
          <a:lstStyle>
            <a:lvl1pPr indent="0">
              <a:spcBef>
                <a:spcPts val="600"/>
              </a:spcBef>
              <a:buClrTx/>
              <a:buSzPct val="100000"/>
              <a:buFontTx/>
              <a:buNone/>
              <a:defRPr kumimoji="0" sz="32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r>
              <a:rPr lang="zh-CN" altLang="en-US" dirty="0"/>
              <a:t>你也不能用观察现象来反驳这个观点</a:t>
            </a:r>
            <a:r>
              <a:rPr lang="en-US" altLang="zh-CN" dirty="0"/>
              <a:t>……</a:t>
            </a:r>
            <a:r>
              <a:rPr lang="zh-CN" altLang="en-US" dirty="0"/>
              <a:t>你只能从哲学的角度排除这个观点。”</a:t>
            </a:r>
            <a:endParaRPr lang="en-US" dirty="0"/>
          </a:p>
        </p:txBody>
      </p:sp>
    </p:spTree>
    <p:extLst>
      <p:ext uri="{BB962C8B-B14F-4D97-AF65-F5344CB8AC3E}">
        <p14:creationId xmlns:p14="http://schemas.microsoft.com/office/powerpoint/2010/main" val="1084746014"/>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680834" name="Picture 2"/>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907704" y="1738313"/>
            <a:ext cx="5503863" cy="2843212"/>
          </a:xfrm>
          <a:noFill/>
        </p:spPr>
      </p:pic>
      <p:sp>
        <p:nvSpPr>
          <p:cNvPr id="2680837" name="Text Box 5"/>
          <p:cNvSpPr txBox="1">
            <a:spLocks noChangeArrowheads="1"/>
          </p:cNvSpPr>
          <p:nvPr/>
        </p:nvSpPr>
        <p:spPr bwMode="auto">
          <a:xfrm>
            <a:off x="1143000" y="5085184"/>
            <a:ext cx="3352800" cy="1066800"/>
          </a:xfrm>
          <a:prstGeom prst="rect">
            <a:avLst/>
          </a:prstGeom>
          <a:solidFill>
            <a:srgbClr val="42C1EF"/>
          </a:solidFill>
          <a:ln w="762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defPPr>
              <a:defRPr lang="zh-CN"/>
            </a:defPPr>
            <a:lvl1pPr algn="ctr">
              <a:lnSpc>
                <a:spcPct val="90000"/>
              </a:lnSpc>
              <a:defRPr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大爆</a:t>
            </a:r>
            <a:r>
              <a:rPr lang="zh-CN" altLang="en-US"/>
              <a:t>炸和</a:t>
            </a:r>
            <a:endParaRPr lang="en-US" altLang="zh-CN"/>
          </a:p>
          <a:p>
            <a:r>
              <a:rPr lang="zh-CN" altLang="en-US"/>
              <a:t>上</a:t>
            </a:r>
            <a:r>
              <a:rPr lang="zh-CN" altLang="en-US" dirty="0"/>
              <a:t>百亿年</a:t>
            </a:r>
            <a:endParaRPr lang="en-US" dirty="0"/>
          </a:p>
        </p:txBody>
      </p:sp>
      <p:sp>
        <p:nvSpPr>
          <p:cNvPr id="2680838" name="Text Box 6"/>
          <p:cNvSpPr txBox="1">
            <a:spLocks noChangeArrowheads="1"/>
          </p:cNvSpPr>
          <p:nvPr/>
        </p:nvSpPr>
        <p:spPr bwMode="auto">
          <a:xfrm>
            <a:off x="4932040" y="5085184"/>
            <a:ext cx="3048000" cy="1066800"/>
          </a:xfrm>
          <a:prstGeom prst="rect">
            <a:avLst/>
          </a:prstGeom>
          <a:solidFill>
            <a:srgbClr val="FFC000"/>
          </a:solidFill>
          <a:ln w="762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defPPr>
              <a:defRPr lang="zh-CN"/>
            </a:defPPr>
            <a:lvl1pPr algn="ctr">
              <a:lnSpc>
                <a:spcPct val="90000"/>
              </a:lnSpc>
              <a:defRPr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一个被设计的，年轻的宇宙</a:t>
            </a:r>
            <a:endParaRPr lang="en-US" dirty="0"/>
          </a:p>
        </p:txBody>
      </p:sp>
      <p:cxnSp>
        <p:nvCxnSpPr>
          <p:cNvPr id="2680840" name="AutoShape 8"/>
          <p:cNvCxnSpPr>
            <a:cxnSpLocks noChangeShapeType="1"/>
            <a:endCxn id="2680838" idx="0"/>
          </p:cNvCxnSpPr>
          <p:nvPr/>
        </p:nvCxnSpPr>
        <p:spPr bwMode="auto">
          <a:xfrm rot="16200000" flipH="1">
            <a:off x="5615744" y="4244888"/>
            <a:ext cx="864096" cy="816496"/>
          </a:xfrm>
          <a:prstGeom prst="bentConnector3">
            <a:avLst>
              <a:gd name="adj1" fmla="val 50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80841" name="AutoShape 9"/>
          <p:cNvCxnSpPr>
            <a:cxnSpLocks noChangeShapeType="1"/>
            <a:endCxn id="2680837" idx="0"/>
          </p:cNvCxnSpPr>
          <p:nvPr/>
        </p:nvCxnSpPr>
        <p:spPr bwMode="auto">
          <a:xfrm rot="5400000">
            <a:off x="2795600" y="4244888"/>
            <a:ext cx="864096" cy="816496"/>
          </a:xfrm>
          <a:prstGeom prst="bentConnector3">
            <a:avLst>
              <a:gd name="adj1" fmla="val 50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80842" name="AutoShape 10"/>
          <p:cNvCxnSpPr>
            <a:cxnSpLocks noChangeShapeType="1"/>
          </p:cNvCxnSpPr>
          <p:nvPr/>
        </p:nvCxnSpPr>
        <p:spPr bwMode="auto">
          <a:xfrm rot="5400000">
            <a:off x="5511006" y="124725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80843" name="AutoShape 11"/>
          <p:cNvCxnSpPr>
            <a:cxnSpLocks noChangeShapeType="1"/>
          </p:cNvCxnSpPr>
          <p:nvPr/>
        </p:nvCxnSpPr>
        <p:spPr bwMode="auto">
          <a:xfrm rot="16200000" flipH="1">
            <a:off x="2497578" y="1066546"/>
            <a:ext cx="1008112" cy="692460"/>
          </a:xfrm>
          <a:prstGeom prst="bentConnector3">
            <a:avLst>
              <a:gd name="adj1" fmla="val 50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80844" name="Text Box 12"/>
          <p:cNvSpPr txBox="1">
            <a:spLocks noChangeArrowheads="1"/>
          </p:cNvSpPr>
          <p:nvPr/>
        </p:nvSpPr>
        <p:spPr bwMode="auto">
          <a:xfrm>
            <a:off x="107504" y="3573016"/>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zh-CN" altLang="en-US" sz="3600" b="1" dirty="0">
                <a:solidFill>
                  <a:srgbClr val="FFFF00"/>
                </a:solidFill>
                <a:latin typeface="微软雅黑" panose="020B0503020204020204" pitchFamily="34" charset="-122"/>
                <a:ea typeface="微软雅黑" panose="020B0503020204020204" pitchFamily="34" charset="-122"/>
              </a:rPr>
              <a:t>恒星和行星</a:t>
            </a:r>
            <a:endParaRPr lang="en-US" sz="3600" b="1" dirty="0">
              <a:solidFill>
                <a:srgbClr val="FFFF00"/>
              </a:solidFill>
              <a:latin typeface="微软雅黑" panose="020B0503020204020204" pitchFamily="34" charset="-122"/>
              <a:ea typeface="微软雅黑" panose="020B0503020204020204" pitchFamily="34" charset="-122"/>
            </a:endParaRPr>
          </a:p>
        </p:txBody>
      </p:sp>
      <p:sp>
        <p:nvSpPr>
          <p:cNvPr id="2680846" name="Text Box 14"/>
          <p:cNvSpPr txBox="1">
            <a:spLocks noChangeArrowheads="1"/>
          </p:cNvSpPr>
          <p:nvPr/>
        </p:nvSpPr>
        <p:spPr bwMode="auto">
          <a:xfrm>
            <a:off x="0" y="2492897"/>
            <a:ext cx="20882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zh-CN" altLang="en-US" sz="3600" b="1" dirty="0">
                <a:solidFill>
                  <a:srgbClr val="FF0000"/>
                </a:solidFill>
                <a:latin typeface="微软雅黑" panose="020B0503020204020204" pitchFamily="34" charset="-122"/>
                <a:ea typeface="微软雅黑" panose="020B0503020204020204" pitchFamily="34" charset="-122"/>
              </a:rPr>
              <a:t>和事实不相吻合</a:t>
            </a:r>
            <a:endParaRPr lang="en-US" sz="3600" b="1" dirty="0">
              <a:solidFill>
                <a:srgbClr val="FF0000"/>
              </a:solidFill>
              <a:latin typeface="微软雅黑" panose="020B0503020204020204" pitchFamily="34" charset="-122"/>
              <a:ea typeface="微软雅黑" panose="020B0503020204020204" pitchFamily="34" charset="-122"/>
            </a:endParaRPr>
          </a:p>
        </p:txBody>
      </p:sp>
      <p:sp>
        <p:nvSpPr>
          <p:cNvPr id="2680847" name="Text Box 15"/>
          <p:cNvSpPr txBox="1">
            <a:spLocks noChangeArrowheads="1"/>
          </p:cNvSpPr>
          <p:nvPr/>
        </p:nvSpPr>
        <p:spPr bwMode="auto">
          <a:xfrm>
            <a:off x="7464581" y="2492897"/>
            <a:ext cx="16531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zh-CN" altLang="en-US" sz="3600" b="1" dirty="0">
                <a:solidFill>
                  <a:srgbClr val="FF0000"/>
                </a:solidFill>
                <a:latin typeface="微软雅黑" panose="020B0503020204020204" pitchFamily="34" charset="-122"/>
                <a:ea typeface="微软雅黑" panose="020B0503020204020204" pitchFamily="34" charset="-122"/>
              </a:rPr>
              <a:t>与事实相吻合</a:t>
            </a:r>
            <a:endParaRPr lang="en-US" sz="3600" b="1" dirty="0">
              <a:solidFill>
                <a:srgbClr val="FF0000"/>
              </a:solidFill>
              <a:latin typeface="微软雅黑" panose="020B0503020204020204" pitchFamily="34" charset="-122"/>
              <a:ea typeface="微软雅黑" panose="020B0503020204020204" pitchFamily="34" charset="-122"/>
            </a:endParaRPr>
          </a:p>
        </p:txBody>
      </p:sp>
      <p:sp>
        <p:nvSpPr>
          <p:cNvPr id="2680836" name="Text Box 4"/>
          <p:cNvSpPr txBox="1">
            <a:spLocks noChangeArrowheads="1"/>
          </p:cNvSpPr>
          <p:nvPr/>
        </p:nvSpPr>
        <p:spPr bwMode="auto">
          <a:xfrm>
            <a:off x="1204392" y="188640"/>
            <a:ext cx="3223592" cy="1066800"/>
          </a:xfrm>
          <a:prstGeom prst="rect">
            <a:avLst/>
          </a:prstGeom>
          <a:solidFill>
            <a:srgbClr val="42C1EF"/>
          </a:solidFill>
          <a:ln w="762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基于唯物论</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90000"/>
              </a:lnSpc>
              <a:defRPr/>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解释宇宙</a:t>
            </a:r>
            <a:endParaRPr 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80839" name="Text Box 7"/>
          <p:cNvSpPr txBox="1">
            <a:spLocks noChangeArrowheads="1"/>
          </p:cNvSpPr>
          <p:nvPr/>
        </p:nvSpPr>
        <p:spPr bwMode="auto">
          <a:xfrm>
            <a:off x="4876800" y="188640"/>
            <a:ext cx="2895600" cy="1066800"/>
          </a:xfrm>
          <a:prstGeom prst="rect">
            <a:avLst/>
          </a:prstGeom>
          <a:solidFill>
            <a:srgbClr val="FFC000"/>
          </a:solidFill>
          <a:ln w="762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defPPr>
              <a:defRPr lang="zh-CN"/>
            </a:defPPr>
            <a:lvl1pPr algn="ctr">
              <a:lnSpc>
                <a:spcPct val="90000"/>
              </a:lnSpc>
              <a:defRPr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基于</a:t>
            </a:r>
            <a:r>
              <a:rPr lang="zh-CN" altLang="en-US"/>
              <a:t>圣经</a:t>
            </a:r>
            <a:endParaRPr lang="en-US" altLang="zh-CN"/>
          </a:p>
          <a:p>
            <a:r>
              <a:rPr lang="zh-CN" altLang="en-US"/>
              <a:t>解释宇宙</a:t>
            </a:r>
            <a:endParaRPr lang="en-US" dirty="0"/>
          </a:p>
        </p:txBody>
      </p:sp>
      <p:sp>
        <p:nvSpPr>
          <p:cNvPr id="2680848" name="WordArt 16"/>
          <p:cNvSpPr>
            <a:spLocks noChangeArrowheads="1" noChangeShapeType="1" noTextEdit="1"/>
          </p:cNvSpPr>
          <p:nvPr/>
        </p:nvSpPr>
        <p:spPr bwMode="auto">
          <a:xfrm>
            <a:off x="1357290" y="357166"/>
            <a:ext cx="3048000" cy="647700"/>
          </a:xfrm>
          <a:prstGeom prst="rect">
            <a:avLst/>
          </a:prstGeom>
          <a:noFill/>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rgbClr val="FF0000"/>
                </a:solidFill>
                <a:latin typeface="Arial Black"/>
              </a:rPr>
              <a:t>x</a:t>
            </a:r>
          </a:p>
        </p:txBody>
      </p:sp>
      <p:sp>
        <p:nvSpPr>
          <p:cNvPr id="2680845" name="WordArt 13"/>
          <p:cNvSpPr>
            <a:spLocks noChangeArrowheads="1" noChangeShapeType="1" noTextEdit="1"/>
          </p:cNvSpPr>
          <p:nvPr/>
        </p:nvSpPr>
        <p:spPr bwMode="auto">
          <a:xfrm>
            <a:off x="1309686" y="5281630"/>
            <a:ext cx="3048000" cy="647700"/>
          </a:xfrm>
          <a:prstGeom prst="rect">
            <a:avLst/>
          </a:prstGeom>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rgbClr val="FF0000"/>
                </a:solidFill>
                <a:latin typeface="Arial Black"/>
              </a:rPr>
              <a:t>x</a:t>
            </a:r>
          </a:p>
        </p:txBody>
      </p:sp>
      <p:grpSp>
        <p:nvGrpSpPr>
          <p:cNvPr id="17" name="组合 16"/>
          <p:cNvGrpSpPr/>
          <p:nvPr/>
        </p:nvGrpSpPr>
        <p:grpSpPr>
          <a:xfrm>
            <a:off x="0" y="6372000"/>
            <a:ext cx="9144837" cy="599570"/>
            <a:chOff x="-670" y="6372000"/>
            <a:chExt cx="12192892" cy="599570"/>
          </a:xfrm>
        </p:grpSpPr>
        <p:sp>
          <p:nvSpPr>
            <p:cNvPr id="18" name="矩形 1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80836"/>
                                        </p:tgtEl>
                                        <p:attrNameLst>
                                          <p:attrName>style.visibility</p:attrName>
                                        </p:attrNameLst>
                                      </p:cBhvr>
                                      <p:to>
                                        <p:strVal val="visible"/>
                                      </p:to>
                                    </p:set>
                                    <p:animEffect transition="in" filter="wipe(up)">
                                      <p:cBhvr>
                                        <p:cTn id="7" dur="500"/>
                                        <p:tgtEl>
                                          <p:spTgt spid="268083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680843"/>
                                        </p:tgtEl>
                                        <p:attrNameLst>
                                          <p:attrName>style.visibility</p:attrName>
                                        </p:attrNameLst>
                                      </p:cBhvr>
                                      <p:to>
                                        <p:strVal val="visible"/>
                                      </p:to>
                                    </p:set>
                                    <p:animEffect transition="in" filter="wipe(up)">
                                      <p:cBhvr>
                                        <p:cTn id="11" dur="500"/>
                                        <p:tgtEl>
                                          <p:spTgt spid="26808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680841"/>
                                        </p:tgtEl>
                                        <p:attrNameLst>
                                          <p:attrName>style.visibility</p:attrName>
                                        </p:attrNameLst>
                                      </p:cBhvr>
                                      <p:to>
                                        <p:strVal val="visible"/>
                                      </p:to>
                                    </p:set>
                                    <p:animEffect transition="in" filter="wipe(up)">
                                      <p:cBhvr>
                                        <p:cTn id="16" dur="500"/>
                                        <p:tgtEl>
                                          <p:spTgt spid="2680841"/>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80837"/>
                                        </p:tgtEl>
                                        <p:attrNameLst>
                                          <p:attrName>style.visibility</p:attrName>
                                        </p:attrNameLst>
                                      </p:cBhvr>
                                      <p:to>
                                        <p:strVal val="visible"/>
                                      </p:to>
                                    </p:set>
                                    <p:animEffect transition="in" filter="wipe(up)">
                                      <p:cBhvr>
                                        <p:cTn id="20" dur="500"/>
                                        <p:tgtEl>
                                          <p:spTgt spid="26808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80839"/>
                                        </p:tgtEl>
                                        <p:attrNameLst>
                                          <p:attrName>style.visibility</p:attrName>
                                        </p:attrNameLst>
                                      </p:cBhvr>
                                      <p:to>
                                        <p:strVal val="visible"/>
                                      </p:to>
                                    </p:set>
                                    <p:animEffect transition="in" filter="wipe(up)">
                                      <p:cBhvr>
                                        <p:cTn id="25" dur="500"/>
                                        <p:tgtEl>
                                          <p:spTgt spid="2680839"/>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2680842"/>
                                        </p:tgtEl>
                                        <p:attrNameLst>
                                          <p:attrName>style.visibility</p:attrName>
                                        </p:attrNameLst>
                                      </p:cBhvr>
                                      <p:to>
                                        <p:strVal val="visible"/>
                                      </p:to>
                                    </p:set>
                                    <p:animEffect transition="in" filter="wipe(up)">
                                      <p:cBhvr>
                                        <p:cTn id="29" dur="500"/>
                                        <p:tgtEl>
                                          <p:spTgt spid="26808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2680840"/>
                                        </p:tgtEl>
                                        <p:attrNameLst>
                                          <p:attrName>style.visibility</p:attrName>
                                        </p:attrNameLst>
                                      </p:cBhvr>
                                      <p:to>
                                        <p:strVal val="visible"/>
                                      </p:to>
                                    </p:set>
                                    <p:animEffect transition="in" filter="wipe(up)">
                                      <p:cBhvr>
                                        <p:cTn id="34" dur="500"/>
                                        <p:tgtEl>
                                          <p:spTgt spid="2680840"/>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680838"/>
                                        </p:tgtEl>
                                        <p:attrNameLst>
                                          <p:attrName>style.visibility</p:attrName>
                                        </p:attrNameLst>
                                      </p:cBhvr>
                                      <p:to>
                                        <p:strVal val="visible"/>
                                      </p:to>
                                    </p:set>
                                    <p:animEffect transition="in" filter="wipe(up)">
                                      <p:cBhvr>
                                        <p:cTn id="38" dur="500"/>
                                        <p:tgtEl>
                                          <p:spTgt spid="26808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680846"/>
                                        </p:tgtEl>
                                        <p:attrNameLst>
                                          <p:attrName>style.visibility</p:attrName>
                                        </p:attrNameLst>
                                      </p:cBhvr>
                                      <p:to>
                                        <p:strVal val="visible"/>
                                      </p:to>
                                    </p:set>
                                    <p:anim calcmode="lin" valueType="num">
                                      <p:cBhvr>
                                        <p:cTn id="43" dur="500" fill="hold"/>
                                        <p:tgtEl>
                                          <p:spTgt spid="2680846"/>
                                        </p:tgtEl>
                                        <p:attrNameLst>
                                          <p:attrName>ppt_w</p:attrName>
                                        </p:attrNameLst>
                                      </p:cBhvr>
                                      <p:tavLst>
                                        <p:tav tm="0">
                                          <p:val>
                                            <p:fltVal val="0"/>
                                          </p:val>
                                        </p:tav>
                                        <p:tav tm="100000">
                                          <p:val>
                                            <p:strVal val="#ppt_w"/>
                                          </p:val>
                                        </p:tav>
                                      </p:tavLst>
                                    </p:anim>
                                    <p:anim calcmode="lin" valueType="num">
                                      <p:cBhvr>
                                        <p:cTn id="44" dur="500" fill="hold"/>
                                        <p:tgtEl>
                                          <p:spTgt spid="2680846"/>
                                        </p:tgtEl>
                                        <p:attrNameLst>
                                          <p:attrName>ppt_h</p:attrName>
                                        </p:attrNameLst>
                                      </p:cBhvr>
                                      <p:tavLst>
                                        <p:tav tm="0">
                                          <p:val>
                                            <p:fltVal val="0"/>
                                          </p:val>
                                        </p:tav>
                                        <p:tav tm="100000">
                                          <p:val>
                                            <p:strVal val="#ppt_h"/>
                                          </p:val>
                                        </p:tav>
                                      </p:tavLst>
                                    </p:anim>
                                    <p:animEffect transition="in" filter="fade">
                                      <p:cBhvr>
                                        <p:cTn id="45" dur="500"/>
                                        <p:tgtEl>
                                          <p:spTgt spid="2680846"/>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680845"/>
                                        </p:tgtEl>
                                        <p:attrNameLst>
                                          <p:attrName>style.visibility</p:attrName>
                                        </p:attrNameLst>
                                      </p:cBhvr>
                                      <p:to>
                                        <p:strVal val="visible"/>
                                      </p:to>
                                    </p:set>
                                    <p:anim calcmode="lin" valueType="num">
                                      <p:cBhvr>
                                        <p:cTn id="48" dur="500" fill="hold"/>
                                        <p:tgtEl>
                                          <p:spTgt spid="2680845"/>
                                        </p:tgtEl>
                                        <p:attrNameLst>
                                          <p:attrName>ppt_w</p:attrName>
                                        </p:attrNameLst>
                                      </p:cBhvr>
                                      <p:tavLst>
                                        <p:tav tm="0">
                                          <p:val>
                                            <p:fltVal val="0"/>
                                          </p:val>
                                        </p:tav>
                                        <p:tav tm="100000">
                                          <p:val>
                                            <p:strVal val="#ppt_w"/>
                                          </p:val>
                                        </p:tav>
                                      </p:tavLst>
                                    </p:anim>
                                    <p:anim calcmode="lin" valueType="num">
                                      <p:cBhvr>
                                        <p:cTn id="49" dur="500" fill="hold"/>
                                        <p:tgtEl>
                                          <p:spTgt spid="2680845"/>
                                        </p:tgtEl>
                                        <p:attrNameLst>
                                          <p:attrName>ppt_h</p:attrName>
                                        </p:attrNameLst>
                                      </p:cBhvr>
                                      <p:tavLst>
                                        <p:tav tm="0">
                                          <p:val>
                                            <p:fltVal val="0"/>
                                          </p:val>
                                        </p:tav>
                                        <p:tav tm="100000">
                                          <p:val>
                                            <p:strVal val="#ppt_h"/>
                                          </p:val>
                                        </p:tav>
                                      </p:tavLst>
                                    </p:anim>
                                    <p:animEffect transition="in" filter="fade">
                                      <p:cBhvr>
                                        <p:cTn id="50" dur="500"/>
                                        <p:tgtEl>
                                          <p:spTgt spid="26808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2680848"/>
                                        </p:tgtEl>
                                        <p:attrNameLst>
                                          <p:attrName>style.visibility</p:attrName>
                                        </p:attrNameLst>
                                      </p:cBhvr>
                                      <p:to>
                                        <p:strVal val="visible"/>
                                      </p:to>
                                    </p:set>
                                    <p:anim calcmode="lin" valueType="num">
                                      <p:cBhvr>
                                        <p:cTn id="55" dur="500" fill="hold"/>
                                        <p:tgtEl>
                                          <p:spTgt spid="2680848"/>
                                        </p:tgtEl>
                                        <p:attrNameLst>
                                          <p:attrName>ppt_w</p:attrName>
                                        </p:attrNameLst>
                                      </p:cBhvr>
                                      <p:tavLst>
                                        <p:tav tm="0">
                                          <p:val>
                                            <p:fltVal val="0"/>
                                          </p:val>
                                        </p:tav>
                                        <p:tav tm="100000">
                                          <p:val>
                                            <p:strVal val="#ppt_w"/>
                                          </p:val>
                                        </p:tav>
                                      </p:tavLst>
                                    </p:anim>
                                    <p:anim calcmode="lin" valueType="num">
                                      <p:cBhvr>
                                        <p:cTn id="56" dur="500" fill="hold"/>
                                        <p:tgtEl>
                                          <p:spTgt spid="2680848"/>
                                        </p:tgtEl>
                                        <p:attrNameLst>
                                          <p:attrName>ppt_h</p:attrName>
                                        </p:attrNameLst>
                                      </p:cBhvr>
                                      <p:tavLst>
                                        <p:tav tm="0">
                                          <p:val>
                                            <p:fltVal val="0"/>
                                          </p:val>
                                        </p:tav>
                                        <p:tav tm="100000">
                                          <p:val>
                                            <p:strVal val="#ppt_h"/>
                                          </p:val>
                                        </p:tav>
                                      </p:tavLst>
                                    </p:anim>
                                    <p:animEffect transition="in" filter="fade">
                                      <p:cBhvr>
                                        <p:cTn id="57" dur="500"/>
                                        <p:tgtEl>
                                          <p:spTgt spid="268084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2680847"/>
                                        </p:tgtEl>
                                        <p:attrNameLst>
                                          <p:attrName>style.visibility</p:attrName>
                                        </p:attrNameLst>
                                      </p:cBhvr>
                                      <p:to>
                                        <p:strVal val="visible"/>
                                      </p:to>
                                    </p:set>
                                    <p:anim calcmode="lin" valueType="num">
                                      <p:cBhvr>
                                        <p:cTn id="62" dur="500" fill="hold"/>
                                        <p:tgtEl>
                                          <p:spTgt spid="2680847"/>
                                        </p:tgtEl>
                                        <p:attrNameLst>
                                          <p:attrName>ppt_w</p:attrName>
                                        </p:attrNameLst>
                                      </p:cBhvr>
                                      <p:tavLst>
                                        <p:tav tm="0">
                                          <p:val>
                                            <p:fltVal val="0"/>
                                          </p:val>
                                        </p:tav>
                                        <p:tav tm="100000">
                                          <p:val>
                                            <p:strVal val="#ppt_w"/>
                                          </p:val>
                                        </p:tav>
                                      </p:tavLst>
                                    </p:anim>
                                    <p:anim calcmode="lin" valueType="num">
                                      <p:cBhvr>
                                        <p:cTn id="63" dur="500" fill="hold"/>
                                        <p:tgtEl>
                                          <p:spTgt spid="2680847"/>
                                        </p:tgtEl>
                                        <p:attrNameLst>
                                          <p:attrName>ppt_h</p:attrName>
                                        </p:attrNameLst>
                                      </p:cBhvr>
                                      <p:tavLst>
                                        <p:tav tm="0">
                                          <p:val>
                                            <p:fltVal val="0"/>
                                          </p:val>
                                        </p:tav>
                                        <p:tav tm="100000">
                                          <p:val>
                                            <p:strVal val="#ppt_h"/>
                                          </p:val>
                                        </p:tav>
                                      </p:tavLst>
                                    </p:anim>
                                    <p:animEffect transition="in" filter="fade">
                                      <p:cBhvr>
                                        <p:cTn id="64" dur="500"/>
                                        <p:tgtEl>
                                          <p:spTgt spid="2680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0837" grpId="0" animBg="1"/>
      <p:bldP spid="2680838" grpId="0" animBg="1"/>
      <p:bldP spid="2680846" grpId="0"/>
      <p:bldP spid="2680847" grpId="0"/>
      <p:bldP spid="2680836" grpId="0" animBg="1"/>
      <p:bldP spid="2680839" grpId="0" animBg="1"/>
      <p:bldP spid="2680848" grpId="0"/>
      <p:bldP spid="26808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圣经把地球描述成圆的，悬挂在空中</a:t>
            </a:r>
          </a:p>
        </p:txBody>
      </p:sp>
      <p:sp>
        <p:nvSpPr>
          <p:cNvPr id="3" name="Text Placeholder 2"/>
          <p:cNvSpPr>
            <a:spLocks noGrp="1"/>
          </p:cNvSpPr>
          <p:nvPr>
            <p:ph type="body" sz="quarter" idx="4294967295"/>
          </p:nvPr>
        </p:nvSpPr>
        <p:spPr>
          <a:xfrm>
            <a:off x="251520" y="764704"/>
            <a:ext cx="8784976" cy="6021288"/>
          </a:xfrm>
        </p:spPr>
        <p:txBody>
          <a:bodyPr>
            <a:normAutofit/>
          </a:bodyPr>
          <a:lstStyle/>
          <a:p>
            <a:pPr marL="0" indent="0">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以赛亚</a:t>
            </a:r>
            <a:r>
              <a:rPr lang="en-US" altLang="zh-CN" sz="3200" dirty="0">
                <a:latin typeface="Arial" panose="020B0604020202020204" pitchFamily="34" charset="0"/>
                <a:ea typeface="汉仪大宋简" panose="02010609000101010101" pitchFamily="49" charset="-122"/>
                <a:cs typeface="Arial" panose="020B0604020202020204" pitchFamily="34" charset="0"/>
              </a:rPr>
              <a:t>40</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r>
              <a:rPr lang="en-US" altLang="zh-CN" sz="3200" dirty="0">
                <a:latin typeface="Arial" panose="020B0604020202020204" pitchFamily="34" charset="0"/>
                <a:ea typeface="汉仪大宋简" panose="02010609000101010101" pitchFamily="49" charset="-122"/>
                <a:cs typeface="Arial" panose="020B0604020202020204" pitchFamily="34" charset="0"/>
              </a:rPr>
              <a:t>22</a:t>
            </a:r>
            <a:r>
              <a:rPr lang="zh-CN" altLang="en-US" sz="3200" dirty="0">
                <a:latin typeface="Arial" panose="020B0604020202020204" pitchFamily="34" charset="0"/>
                <a:ea typeface="汉仪大宋简" panose="02010609000101010101" pitchFamily="49" charset="-122"/>
                <a:cs typeface="Arial" panose="020B0604020202020204" pitchFamily="34" charset="0"/>
              </a:rPr>
              <a:t>神坐在地球大圈之上；地上的居民好像蝗虫。他铺张穹苍如幔子，展开诸天如可住的帐棚。</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2000"/>
              </a:lnSpc>
              <a:buNone/>
            </a:pP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约伯记</a:t>
            </a:r>
            <a:r>
              <a:rPr lang="en-US" altLang="zh-CN" sz="3200" dirty="0">
                <a:latin typeface="Arial" panose="020B0604020202020204" pitchFamily="34" charset="0"/>
                <a:ea typeface="汉仪大宋简" panose="02010609000101010101" pitchFamily="49" charset="-122"/>
                <a:cs typeface="Arial" panose="020B0604020202020204" pitchFamily="34" charset="0"/>
              </a:rPr>
              <a:t>26</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r>
              <a:rPr lang="en-US" altLang="zh-CN" sz="3200" dirty="0">
                <a:latin typeface="Arial" panose="020B0604020202020204" pitchFamily="34" charset="0"/>
                <a:ea typeface="汉仪大宋简" panose="02010609000101010101" pitchFamily="49" charset="-122"/>
                <a:cs typeface="Arial" panose="020B0604020202020204" pitchFamily="34" charset="0"/>
              </a:rPr>
              <a:t>7</a:t>
            </a: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神将北极铺在</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空中，将大地</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悬在虚空；</a:t>
            </a:r>
            <a:r>
              <a:rPr lang="en-US" altLang="zh-CN" sz="3200" dirty="0">
                <a:latin typeface="Arial" panose="020B0604020202020204" pitchFamily="34" charset="0"/>
                <a:ea typeface="汉仪大宋简" panose="02010609000101010101" pitchFamily="49" charset="-122"/>
                <a:cs typeface="Arial" panose="020B0604020202020204" pitchFamily="34" charset="0"/>
              </a:rPr>
              <a:t>10</a:t>
            </a: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在水面的周围</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划出界限，直</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到光明黑暗的</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0">
              <a:lnSpc>
                <a:spcPts val="3000"/>
              </a:lnSpc>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交界。</a:t>
            </a: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1880828"/>
            <a:ext cx="5832648" cy="4374486"/>
          </a:xfrm>
          <a:prstGeom prst="rect">
            <a:avLst/>
          </a:prstGeom>
        </p:spPr>
      </p:pic>
    </p:spTree>
    <p:extLst>
      <p:ext uri="{BB962C8B-B14F-4D97-AF65-F5344CB8AC3E}">
        <p14:creationId xmlns:p14="http://schemas.microsoft.com/office/powerpoint/2010/main" val="999303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结论：</a:t>
            </a:r>
          </a:p>
        </p:txBody>
      </p:sp>
      <p:sp>
        <p:nvSpPr>
          <p:cNvPr id="3" name="Text Placeholder 2"/>
          <p:cNvSpPr>
            <a:spLocks noGrp="1"/>
          </p:cNvSpPr>
          <p:nvPr>
            <p:ph type="body" sz="quarter" idx="4294967295"/>
          </p:nvPr>
        </p:nvSpPr>
        <p:spPr>
          <a:xfrm>
            <a:off x="395536" y="1268760"/>
            <a:ext cx="8280920" cy="4229100"/>
          </a:xfrm>
          <a:ln w="3175">
            <a:noFill/>
            <a:prstDash val="dash"/>
          </a:ln>
        </p:spPr>
        <p:txBody>
          <a:bodyPr vert="horz">
            <a:noAutofit/>
          </a:bodyPr>
          <a:lstStyle/>
          <a:p>
            <a:pPr marL="154350" indent="-514350">
              <a:buClrTx/>
              <a:buSzPct val="100000"/>
              <a:buFont typeface="+mj-lt"/>
              <a:buAutoNum type="arabicPeriod"/>
            </a:pPr>
            <a:r>
              <a:rPr lang="zh-CN" altLang="en-US" sz="3200" dirty="0">
                <a:latin typeface="Arial" panose="020B0604020202020204" pitchFamily="34" charset="0"/>
                <a:ea typeface="汉仪大宋简" panose="02010609000101010101" pitchFamily="49" charset="-122"/>
                <a:cs typeface="Arial" panose="020B0604020202020204" pitchFamily="34" charset="0"/>
              </a:rPr>
              <a:t>标准的大爆炸理论几乎肯定是错误的</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即便宇宙在膨胀</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mj-lt"/>
              <a:buAutoNum type="arabicPeriod"/>
            </a:pPr>
            <a:endParaRPr lang="en-US" sz="1000" dirty="0">
              <a:latin typeface="Arial" panose="020B0604020202020204" pitchFamily="34" charset="0"/>
              <a:ea typeface="汉仪大宋简" panose="02010609000101010101" pitchFamily="49" charset="-122"/>
              <a:cs typeface="Arial" panose="020B0604020202020204" pitchFamily="34" charset="0"/>
            </a:endParaRPr>
          </a:p>
          <a:p>
            <a:pPr marL="154350" indent="-514350">
              <a:buClrTx/>
              <a:buSzPct val="100000"/>
              <a:buFont typeface="+mj-lt"/>
              <a:buAutoNum type="arabicPeriod"/>
            </a:pPr>
            <a:r>
              <a:rPr lang="zh-CN" altLang="en-US" sz="3200" dirty="0">
                <a:latin typeface="Arial" panose="020B0604020202020204" pitchFamily="34" charset="0"/>
                <a:ea typeface="汉仪大宋简" panose="02010609000101010101" pitchFamily="49" charset="-122"/>
                <a:cs typeface="Arial" panose="020B0604020202020204" pitchFamily="34" charset="0"/>
              </a:rPr>
              <a:t>我们很可能很靠近宇宙的中心</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mj-lt"/>
              <a:buAutoNum type="arabicPeriod"/>
            </a:pPr>
            <a:endParaRPr lang="en-US" sz="1000" dirty="0">
              <a:latin typeface="Arial" panose="020B0604020202020204" pitchFamily="34" charset="0"/>
              <a:ea typeface="汉仪大宋简" panose="02010609000101010101" pitchFamily="49" charset="-122"/>
              <a:cs typeface="Arial" panose="020B0604020202020204" pitchFamily="34" charset="0"/>
            </a:endParaRPr>
          </a:p>
          <a:p>
            <a:pPr marL="154350" indent="-514350">
              <a:buClrTx/>
              <a:buSzPct val="100000"/>
              <a:buFont typeface="+mj-lt"/>
              <a:buAutoNum type="arabicPeriod"/>
            </a:pPr>
            <a:r>
              <a:rPr lang="zh-CN" altLang="en-US" sz="3200" dirty="0">
                <a:latin typeface="Arial" panose="020B0604020202020204" pitchFamily="34" charset="0"/>
                <a:ea typeface="汉仪大宋简" panose="02010609000101010101" pitchFamily="49" charset="-122"/>
                <a:cs typeface="Arial" panose="020B0604020202020204" pitchFamily="34" charset="0"/>
              </a:rPr>
              <a:t>遥远的星光在短时间内传到我们有几种可能性（在不同地方的时间流逝速度不一样）</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mj-lt"/>
              <a:buAutoNum type="arabicPeriod"/>
            </a:pPr>
            <a:endParaRPr lang="en-US" sz="1000" dirty="0">
              <a:latin typeface="Arial" panose="020B0604020202020204" pitchFamily="34" charset="0"/>
              <a:ea typeface="汉仪大宋简" panose="02010609000101010101" pitchFamily="49" charset="-122"/>
              <a:cs typeface="Arial" panose="020B0604020202020204" pitchFamily="34" charset="0"/>
            </a:endParaRPr>
          </a:p>
          <a:p>
            <a:pPr marL="154350" indent="-514350">
              <a:buClrTx/>
              <a:buSzPct val="100000"/>
              <a:buFont typeface="+mj-lt"/>
              <a:buAutoNum type="arabicPeriod"/>
            </a:pPr>
            <a:r>
              <a:rPr lang="zh-CN" altLang="en-US" sz="3200" dirty="0">
                <a:latin typeface="Arial" panose="020B0604020202020204" pitchFamily="34" charset="0"/>
                <a:ea typeface="汉仪大宋简" panose="02010609000101010101" pitchFamily="49" charset="-122"/>
                <a:cs typeface="Arial" panose="020B0604020202020204" pitchFamily="34" charset="0"/>
              </a:rPr>
              <a:t>标准的大爆炸理论要面对一样的问题：没有足够的时间让热量传播！</a:t>
            </a:r>
            <a:endParaRPr lang="en-US" sz="3200" dirty="0">
              <a:latin typeface="Arial" panose="020B0604020202020204" pitchFamily="34" charset="0"/>
              <a:ea typeface="汉仪大宋简" panose="02010609000101010101" pitchFamily="49" charset="-122"/>
              <a:cs typeface="Arial" panose="020B0604020202020204" pitchFamily="34" charset="0"/>
            </a:endParaRPr>
          </a:p>
          <a:p>
            <a:pPr marL="0" indent="-360000">
              <a:buClrTx/>
              <a:buSzPct val="100000"/>
              <a:buFont typeface="Arial" panose="020B0604020202020204" pitchFamily="34" charset="0"/>
              <a:buChar char="•"/>
            </a:pPr>
            <a:endParaRPr lang="en-US" sz="32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0"/>
          <p:cNvGrpSpPr/>
          <p:nvPr/>
        </p:nvGrpSpPr>
        <p:grpSpPr>
          <a:xfrm>
            <a:off x="0" y="6372000"/>
            <a:ext cx="9144837" cy="599570"/>
            <a:chOff x="-670" y="6372000"/>
            <a:chExt cx="12192892" cy="599570"/>
          </a:xfrm>
        </p:grpSpPr>
        <p:sp>
          <p:nvSpPr>
            <p:cNvPr id="32" name="矩形 3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grpSp>
        <p:nvGrpSpPr>
          <p:cNvPr id="8" name="组合 8"/>
          <p:cNvGrpSpPr/>
          <p:nvPr/>
        </p:nvGrpSpPr>
        <p:grpSpPr>
          <a:xfrm>
            <a:off x="1475656" y="116632"/>
            <a:ext cx="6192688" cy="6192688"/>
            <a:chOff x="2999656" y="116632"/>
            <a:chExt cx="6192688" cy="6192688"/>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7" name="矩形 6"/>
            <p:cNvSpPr/>
            <p:nvPr/>
          </p:nvSpPr>
          <p:spPr>
            <a:xfrm>
              <a:off x="5015880" y="404664"/>
              <a:ext cx="2236510" cy="584775"/>
            </a:xfrm>
            <a:prstGeom prst="rect">
              <a:avLst/>
            </a:prstGeom>
            <a:effectLst>
              <a:softEdge rad="12700"/>
            </a:effectLst>
          </p:spPr>
          <p:txBody>
            <a:bodyPr wrap="none">
              <a:spAutoFit/>
            </a:bodyPr>
            <a:lstStyle/>
            <a:p>
              <a:r>
                <a:rPr lang="zh-CN" altLang="en-US" sz="3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宇宙进化论</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7"/>
            <p:cNvGrpSpPr/>
            <p:nvPr/>
          </p:nvGrpSpPr>
          <p:grpSpPr>
            <a:xfrm>
              <a:off x="4511824" y="5301208"/>
              <a:ext cx="3234442" cy="872807"/>
              <a:chOff x="4511824" y="5301208"/>
              <a:chExt cx="3234442" cy="872807"/>
            </a:xfrm>
          </p:grpSpPr>
          <p:sp>
            <p:nvSpPr>
              <p:cNvPr id="28" name="矩形 27"/>
              <p:cNvSpPr/>
              <p:nvPr/>
            </p:nvSpPr>
            <p:spPr>
              <a:xfrm rot="1486075">
                <a:off x="4511824" y="5426861"/>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行星、</a:t>
                </a:r>
              </a:p>
            </p:txBody>
          </p:sp>
          <p:sp>
            <p:nvSpPr>
              <p:cNvPr id="29" name="矩形 28"/>
              <p:cNvSpPr/>
              <p:nvPr/>
            </p:nvSpPr>
            <p:spPr>
              <a:xfrm>
                <a:off x="5591944" y="5589240"/>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恒星、</a:t>
                </a:r>
              </a:p>
            </p:txBody>
          </p:sp>
          <p:sp>
            <p:nvSpPr>
              <p:cNvPr id="30" name="矩形 29"/>
              <p:cNvSpPr/>
              <p:nvPr/>
            </p:nvSpPr>
            <p:spPr>
              <a:xfrm rot="19982563">
                <a:off x="6740863" y="5301208"/>
                <a:ext cx="1005403"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星系</a:t>
                </a:r>
              </a:p>
            </p:txBody>
          </p:sp>
        </p:grpSp>
      </p:grpSp>
      <p:grpSp>
        <p:nvGrpSpPr>
          <p:cNvPr id="10" name="组合 18"/>
          <p:cNvGrpSpPr/>
          <p:nvPr/>
        </p:nvGrpSpPr>
        <p:grpSpPr>
          <a:xfrm>
            <a:off x="1500166" y="0"/>
            <a:ext cx="6192688" cy="6192688"/>
            <a:chOff x="2999656" y="116632"/>
            <a:chExt cx="6192688" cy="6192688"/>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24" name="矩形 23"/>
            <p:cNvSpPr/>
            <p:nvPr/>
          </p:nvSpPr>
          <p:spPr>
            <a:xfrm>
              <a:off x="5015880" y="1268760"/>
              <a:ext cx="2236510" cy="584775"/>
            </a:xfrm>
            <a:prstGeom prst="rect">
              <a:avLst/>
            </a:prstGeom>
            <a:effectLst>
              <a:softEdge rad="12700"/>
            </a:effectLst>
          </p:spPr>
          <p:txBody>
            <a:bodyPr wrap="none">
              <a:spAutoFit/>
            </a:bodyPr>
            <a:lstStyle/>
            <a:p>
              <a:r>
                <a:rPr lang="zh-CN" altLang="en-US" sz="3200" b="1">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地质进化论</a:t>
              </a:r>
              <a:endPar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7" name="矩形 26"/>
            <p:cNvSpPr/>
            <p:nvPr/>
          </p:nvSpPr>
          <p:spPr>
            <a:xfrm>
              <a:off x="5591944" y="4725144"/>
              <a:ext cx="1005403" cy="584775"/>
            </a:xfrm>
            <a:prstGeom prst="rect">
              <a:avLst/>
            </a:prstGeom>
            <a:effectLst>
              <a:softEdge rad="12700"/>
            </a:effectLst>
          </p:spPr>
          <p:txBody>
            <a:bodyPr wrap="none">
              <a:spAutoFit/>
            </a:bodyPr>
            <a:lstStyle/>
            <a:p>
              <a:r>
                <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a:t>
              </a:r>
            </a:p>
          </p:txBody>
        </p:sp>
      </p:grpSp>
      <p:grpSp>
        <p:nvGrpSpPr>
          <p:cNvPr id="11" name="组合 19"/>
          <p:cNvGrpSpPr/>
          <p:nvPr/>
        </p:nvGrpSpPr>
        <p:grpSpPr>
          <a:xfrm>
            <a:off x="1500166" y="93832"/>
            <a:ext cx="6192688" cy="6192688"/>
            <a:chOff x="3095604" y="93832"/>
            <a:chExt cx="6192688" cy="619268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5604" y="93832"/>
              <a:ext cx="6192688" cy="6192688"/>
            </a:xfrm>
            <a:prstGeom prst="rect">
              <a:avLst/>
            </a:prstGeom>
          </p:spPr>
        </p:pic>
        <p:sp>
          <p:nvSpPr>
            <p:cNvPr id="25" name="矩形 24"/>
            <p:cNvSpPr/>
            <p:nvPr/>
          </p:nvSpPr>
          <p:spPr>
            <a:xfrm>
              <a:off x="5073936" y="2060848"/>
              <a:ext cx="2236510" cy="584775"/>
            </a:xfrm>
            <a:prstGeom prst="rect">
              <a:avLst/>
            </a:prstGeom>
            <a:effectLst>
              <a:softEdge rad="12700"/>
            </a:effectLst>
          </p:spPr>
          <p:txBody>
            <a:bodyPr wrap="none">
              <a:spAutoFit/>
            </a:bodyPr>
            <a:lstStyle/>
            <a:p>
              <a:r>
                <a:rPr lang="zh-CN" altLang="en-US" sz="3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生物进化论</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矩形 25"/>
            <p:cNvSpPr/>
            <p:nvPr/>
          </p:nvSpPr>
          <p:spPr>
            <a:xfrm>
              <a:off x="5591944" y="3861048"/>
              <a:ext cx="1005403" cy="584775"/>
            </a:xfrm>
            <a:prstGeom prst="rect">
              <a:avLst/>
            </a:prstGeom>
            <a:effectLst>
              <a:softEdge rad="12700"/>
            </a:effectLst>
          </p:spPr>
          <p:txBody>
            <a:bodyPr wrap="none">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生命</a:t>
              </a:r>
            </a:p>
          </p:txBody>
        </p:sp>
      </p:grpSp>
      <p:sp>
        <p:nvSpPr>
          <p:cNvPr id="35" name="Text Box 6"/>
          <p:cNvSpPr txBox="1">
            <a:spLocks noChangeArrowheads="1"/>
          </p:cNvSpPr>
          <p:nvPr/>
        </p:nvSpPr>
        <p:spPr bwMode="auto">
          <a:xfrm>
            <a:off x="505922" y="2101042"/>
            <a:ext cx="8280920" cy="2185214"/>
          </a:xfrm>
          <a:prstGeom prst="rect">
            <a:avLst/>
          </a:prstGeom>
          <a:solidFill>
            <a:srgbClr val="024B8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Aft>
                <a:spcPct val="0"/>
              </a:spcAft>
              <a:defRPr/>
            </a:pPr>
            <a:r>
              <a:rPr lang="zh-CN" alt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都是建</a:t>
            </a:r>
            <a:r>
              <a:rPr lang="zh-CN" altLang="en-US"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立在唯物论</a:t>
            </a:r>
            <a:endParaRPr lang="en-US" altLang="zh-CN"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lgn="ctr" fontAlgn="base">
              <a:spcAft>
                <a:spcPct val="0"/>
              </a:spcAft>
              <a:defRPr/>
            </a:pPr>
            <a:r>
              <a:rPr lang="zh-CN" altLang="en-US"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哲</a:t>
            </a:r>
            <a:r>
              <a:rPr lang="zh-CN" alt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学基础之上的假设</a:t>
            </a:r>
            <a:endParaRPr 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p:txBody>
      </p:sp>
      <p:sp>
        <p:nvSpPr>
          <p:cNvPr id="36" name="Rectangle 7"/>
          <p:cNvSpPr>
            <a:spLocks noChangeArrowheads="1"/>
          </p:cNvSpPr>
          <p:nvPr/>
        </p:nvSpPr>
        <p:spPr bwMode="auto">
          <a:xfrm>
            <a:off x="1071538" y="1714488"/>
            <a:ext cx="7251576" cy="2971800"/>
          </a:xfrm>
          <a:prstGeom prst="rect">
            <a:avLst/>
          </a:prstGeom>
          <a:solidFill>
            <a:srgbClr val="00295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zh-CN" altLang="en-US" sz="20000" b="1">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t>
            </a:r>
            <a:r>
              <a:rPr lang="zh-CN" altLang="en-US" sz="8800" b="1">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t>
            </a:r>
            <a:r>
              <a:rPr lang="zh-CN" altLang="en-US" sz="20000" b="1">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神</a:t>
            </a:r>
            <a:r>
              <a:rPr lang="zh-CN" altLang="en-US" sz="200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话！</a:t>
            </a:r>
            <a:endParaRPr lang="en-US" altLang="zh-CN" sz="200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a:xfrm>
            <a:off x="0" y="-785842"/>
            <a:ext cx="9144000" cy="590931"/>
          </a:xfrm>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grpId="1" nodeType="clickEffect">
                                  <p:stCondLst>
                                    <p:cond delay="0"/>
                                  </p:stCondLst>
                                  <p:childTnLst>
                                    <p:anim calcmode="lin" valueType="num">
                                      <p:cBhvr>
                                        <p:cTn id="37" dur="500"/>
                                        <p:tgtEl>
                                          <p:spTgt spid="35"/>
                                        </p:tgtEl>
                                        <p:attrNameLst>
                                          <p:attrName>ppt_w</p:attrName>
                                        </p:attrNameLst>
                                      </p:cBhvr>
                                      <p:tavLst>
                                        <p:tav tm="0">
                                          <p:val>
                                            <p:strVal val="ppt_w"/>
                                          </p:val>
                                        </p:tav>
                                        <p:tav tm="100000">
                                          <p:val>
                                            <p:fltVal val="0"/>
                                          </p:val>
                                        </p:tav>
                                      </p:tavLst>
                                    </p:anim>
                                    <p:anim calcmode="lin" valueType="num">
                                      <p:cBhvr>
                                        <p:cTn id="38" dur="500"/>
                                        <p:tgtEl>
                                          <p:spTgt spid="35"/>
                                        </p:tgtEl>
                                        <p:attrNameLst>
                                          <p:attrName>ppt_h</p:attrName>
                                        </p:attrNameLst>
                                      </p:cBhvr>
                                      <p:tavLst>
                                        <p:tav tm="0">
                                          <p:val>
                                            <p:strVal val="ppt_h"/>
                                          </p:val>
                                        </p:tav>
                                        <p:tav tm="100000">
                                          <p:val>
                                            <p:fltVal val="0"/>
                                          </p:val>
                                        </p:tav>
                                      </p:tavLst>
                                    </p:anim>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par>
                                <p:cTn id="41" presetID="53"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Autofit/>
          </a:bodyPr>
          <a:lstStyle/>
          <a:p>
            <a:pPr algn="ctr"/>
            <a:r>
              <a:rPr lang="en-US" altLang="zh-CN" sz="4000" b="1">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4000" b="1">
                <a:solidFill>
                  <a:srgbClr val="002954"/>
                </a:solidFill>
                <a:latin typeface="Arial" panose="020B0604020202020204" pitchFamily="34" charset="0"/>
                <a:ea typeface="微软雅黑" panose="020B0503020204020204" pitchFamily="34" charset="-122"/>
                <a:cs typeface="Arial" panose="020B0604020202020204" pitchFamily="34" charset="0"/>
              </a:rPr>
              <a:t>星光与时间</a:t>
            </a:r>
            <a:r>
              <a:rPr lang="zh-CN" altLang="en-US" sz="4000"/>
              <a:t> </a:t>
            </a:r>
            <a:r>
              <a:rPr lang="en-US" altLang="zh-CN" sz="4000" b="1">
                <a:solidFill>
                  <a:srgbClr val="002954"/>
                </a:solidFill>
                <a:latin typeface="Arial" panose="020B0604020202020204" pitchFamily="34" charset="0"/>
                <a:ea typeface="微软雅黑" panose="020B0503020204020204" pitchFamily="34" charset="-122"/>
                <a:cs typeface="Arial" panose="020B0604020202020204" pitchFamily="34" charset="0"/>
              </a:rPr>
              <a:t>》</a:t>
            </a:r>
          </a:p>
        </p:txBody>
      </p:sp>
      <p:pic>
        <p:nvPicPr>
          <p:cNvPr id="10"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987456"/>
            <a:ext cx="3505200" cy="5257801"/>
          </a:xfrm>
          <a:prstGeom prst="rect">
            <a:avLst/>
          </a:prstGeom>
          <a:effectLst/>
        </p:spPr>
      </p:pic>
      <p:sp>
        <p:nvSpPr>
          <p:cNvPr id="11" name="矩形 37"/>
          <p:cNvSpPr/>
          <p:nvPr/>
        </p:nvSpPr>
        <p:spPr>
          <a:xfrm>
            <a:off x="3886200" y="914400"/>
            <a:ext cx="5029200" cy="3108543"/>
          </a:xfrm>
          <a:prstGeom prst="rect">
            <a:avLst/>
          </a:prstGeom>
        </p:spPr>
        <p:txBody>
          <a:bodyPr wrap="square">
            <a:spAutoFit/>
          </a:bodyPr>
          <a:lstStyle/>
          <a:p>
            <a:r>
              <a:rPr lang="zh-CN" altLang="en-US" sz="2800">
                <a:latin typeface="华文中宋" panose="02010600040101010101" pitchFamily="2" charset="-122"/>
                <a:ea typeface="华文中宋" panose="02010600040101010101" pitchFamily="2" charset="-122"/>
              </a:rPr>
              <a:t>将解开常见的问题：假</a:t>
            </a:r>
            <a:r>
              <a:rPr lang="zh-CN" altLang="en-US" sz="2800" dirty="0">
                <a:latin typeface="华文中宋" panose="02010600040101010101" pitchFamily="2" charset="-122"/>
                <a:ea typeface="华文中宋" panose="02010600040101010101" pitchFamily="2" charset="-122"/>
              </a:rPr>
              <a:t>如宇宙只有像圣经所述的数千年历</a:t>
            </a:r>
            <a:r>
              <a:rPr lang="zh-CN" altLang="en-US" sz="2800">
                <a:latin typeface="华文中宋" panose="02010600040101010101" pitchFamily="2" charset="-122"/>
                <a:ea typeface="华文中宋" panose="02010600040101010101" pitchFamily="2" charset="-122"/>
              </a:rPr>
              <a:t>史，怎</a:t>
            </a:r>
            <a:r>
              <a:rPr lang="zh-CN" altLang="en-US" sz="2800" dirty="0">
                <a:latin typeface="华文中宋" panose="02010600040101010101" pitchFamily="2" charset="-122"/>
                <a:ea typeface="华文中宋" panose="02010600040101010101" pitchFamily="2" charset="-122"/>
              </a:rPr>
              <a:t>样解释遥远恒星的星</a:t>
            </a:r>
            <a:r>
              <a:rPr lang="zh-CN" altLang="en-US" sz="2800">
                <a:latin typeface="华文中宋" panose="02010600040101010101" pitchFamily="2" charset="-122"/>
                <a:ea typeface="华文中宋" panose="02010600040101010101" pitchFamily="2" charset="-122"/>
              </a:rPr>
              <a:t>光能传</a:t>
            </a:r>
            <a:r>
              <a:rPr lang="zh-CN" altLang="en-US" sz="2800" dirty="0">
                <a:latin typeface="华文中宋" panose="02010600040101010101" pitchFamily="2" charset="-122"/>
                <a:ea typeface="华文中宋" panose="02010600040101010101" pitchFamily="2" charset="-122"/>
              </a:rPr>
              <a:t>播达亿万年之久</a:t>
            </a:r>
            <a:r>
              <a:rPr lang="zh-CN" altLang="en-US" sz="2800">
                <a:latin typeface="华文中宋" panose="02010600040101010101" pitchFamily="2" charset="-122"/>
                <a:ea typeface="华文中宋" panose="02010600040101010101" pitchFamily="2" charset="-122"/>
              </a:rPr>
              <a:t>呢？汉</a:t>
            </a:r>
            <a:r>
              <a:rPr lang="zh-CN" altLang="en-US" sz="2800" dirty="0">
                <a:latin typeface="华文中宋" panose="02010600040101010101" pitchFamily="2" charset="-122"/>
                <a:ea typeface="华文中宋" panose="02010600040101010101" pitchFamily="2" charset="-122"/>
              </a:rPr>
              <a:t>弗莱斯博士以圣经创世记的经文与爱因斯坦相对论创立了全新的宇宙创世模</a:t>
            </a:r>
            <a:r>
              <a:rPr lang="zh-CN" altLang="en-US" sz="2800">
                <a:latin typeface="华文中宋" panose="02010600040101010101" pitchFamily="2" charset="-122"/>
                <a:ea typeface="华文中宋" panose="02010600040101010101" pitchFamily="2" charset="-122"/>
              </a:rPr>
              <a:t>型，回应了此难题。</a:t>
            </a:r>
            <a:endParaRPr lang="zh-CN" altLang="en-US" sz="2800" dirty="0">
              <a:latin typeface="华文中宋" panose="02010600040101010101" pitchFamily="2" charset="-122"/>
              <a:ea typeface="华文中宋" panose="02010600040101010101" pitchFamily="2" charset="-122"/>
            </a:endParaRPr>
          </a:p>
        </p:txBody>
      </p:sp>
      <p:sp>
        <p:nvSpPr>
          <p:cNvPr id="13" name="矩形 59"/>
          <p:cNvSpPr/>
          <p:nvPr/>
        </p:nvSpPr>
        <p:spPr>
          <a:xfrm>
            <a:off x="3886200" y="4203918"/>
            <a:ext cx="2209800" cy="181588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800">
                <a:latin typeface="华文中宋" panose="02010600040101010101" pitchFamily="2" charset="-122"/>
                <a:ea typeface="华文中宋" panose="02010600040101010101" pitchFamily="2" charset="-122"/>
              </a:rPr>
              <a:t>有纸板，也可以免费下载或在线阅读电子版</a:t>
            </a:r>
            <a:endParaRPr lang="zh-CN" altLang="en-US" sz="2800" dirty="0">
              <a:latin typeface="华文中宋" panose="02010600040101010101" pitchFamily="2" charset="-122"/>
              <a:ea typeface="华文中宋" panose="02010600040101010101" pitchFamily="2" charset="-122"/>
            </a:endParaRPr>
          </a:p>
        </p:txBody>
      </p:sp>
      <p:cxnSp>
        <p:nvCxnSpPr>
          <p:cNvPr id="14" name="Straight Arrow Connector 13"/>
          <p:cNvCxnSpPr/>
          <p:nvPr/>
        </p:nvCxnSpPr>
        <p:spPr>
          <a:xfrm>
            <a:off x="5410200" y="5789612"/>
            <a:ext cx="838200" cy="158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9394" name="Picture 2" descr="A:\CB\Promo--Brochures, Catalogues, Letters, etc\QR 二维码\Book QR 书籍二维码\星光与时间 QR.png"/>
          <p:cNvPicPr>
            <a:picLocks noChangeAspect="1" noChangeArrowheads="1"/>
          </p:cNvPicPr>
          <p:nvPr/>
        </p:nvPicPr>
        <p:blipFill>
          <a:blip r:embed="rId5" cstate="print"/>
          <a:srcRect/>
          <a:stretch>
            <a:fillRect/>
          </a:stretch>
        </p:blipFill>
        <p:spPr bwMode="auto">
          <a:xfrm>
            <a:off x="6372200" y="4023320"/>
            <a:ext cx="2286000" cy="2286000"/>
          </a:xfrm>
          <a:prstGeom prst="rect">
            <a:avLst/>
          </a:prstGeom>
          <a:noFill/>
        </p:spPr>
      </p:pic>
    </p:spTree>
    <p:extLst>
      <p:ext uri="{BB962C8B-B14F-4D97-AF65-F5344CB8AC3E}">
        <p14:creationId xmlns:p14="http://schemas.microsoft.com/office/powerpoint/2010/main" val="25354111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357158" y="71414"/>
            <a:ext cx="8501121" cy="642942"/>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600" b="1">
                <a:solidFill>
                  <a:srgbClr val="002060"/>
                </a:solidFill>
                <a:latin typeface="微软雅黑" pitchFamily="34" charset="-122"/>
              </a:rPr>
              <a:t>视频：</a:t>
            </a:r>
            <a:r>
              <a:rPr lang="en-US" altLang="zh-CN" sz="3600" b="1">
                <a:solidFill>
                  <a:srgbClr val="002060"/>
                </a:solidFill>
                <a:latin typeface="微软雅黑" pitchFamily="34" charset="-122"/>
              </a:rPr>
              <a:t>《</a:t>
            </a:r>
            <a:r>
              <a:rPr lang="zh-CN" altLang="en-US" sz="3600" b="1">
                <a:solidFill>
                  <a:srgbClr val="002060"/>
                </a:solidFill>
                <a:latin typeface="微软雅黑" pitchFamily="34" charset="-122"/>
              </a:rPr>
              <a:t>亿万光年？没问题！ </a:t>
            </a:r>
            <a:r>
              <a:rPr lang="en-US" altLang="zh-CN" sz="3600" b="1">
                <a:solidFill>
                  <a:srgbClr val="002060"/>
                </a:solidFill>
                <a:latin typeface="微软雅黑" pitchFamily="34" charset="-122"/>
              </a:rPr>
              <a:t>》</a:t>
            </a:r>
            <a:endParaRPr lang="zh-CN" altLang="en-US" sz="3600" b="1">
              <a:solidFill>
                <a:srgbClr val="002060"/>
              </a:solidFill>
              <a:latin typeface="微软雅黑" pitchFamily="34" charset="-122"/>
            </a:endParaRPr>
          </a:p>
        </p:txBody>
      </p:sp>
      <p:sp>
        <p:nvSpPr>
          <p:cNvPr id="4" name="Content Placeholder 4"/>
          <p:cNvSpPr txBox="1">
            <a:spLocks/>
          </p:cNvSpPr>
          <p:nvPr/>
        </p:nvSpPr>
        <p:spPr>
          <a:xfrm>
            <a:off x="4214810" y="928670"/>
            <a:ext cx="4786346" cy="2554545"/>
          </a:xfrm>
          <a:prstGeom prst="rect">
            <a:avLst/>
          </a:prstGeom>
        </p:spPr>
        <p:txBody>
          <a:bodyPr vert="horz" wrap="square">
            <a:spAutoFit/>
          </a:bodyPr>
          <a:lstStyle/>
          <a:p>
            <a:pPr>
              <a:buClr>
                <a:schemeClr val="accent1"/>
              </a:buClr>
              <a:buSzPct val="76000"/>
            </a:pPr>
            <a:r>
              <a:rPr lang="zh-CN" altLang="en-US" sz="3200"/>
              <a:t>汉弗莱斯博士以圣经创世记的经文与爱因斯坦相对论创立了全新的宇宙创世模型。以视频和动画形式解释</a:t>
            </a:r>
            <a:r>
              <a:rPr lang="en-US" altLang="zh-CN" sz="3200"/>
              <a:t>《</a:t>
            </a:r>
            <a:r>
              <a:rPr lang="zh-CN" altLang="en-US" sz="3200"/>
              <a:t>星光与时间</a:t>
            </a:r>
            <a:r>
              <a:rPr lang="en-US" altLang="zh-CN" sz="3200"/>
              <a:t>》</a:t>
            </a:r>
            <a:r>
              <a:rPr lang="zh-CN" altLang="en-US" sz="3200"/>
              <a:t>一书。</a:t>
            </a:r>
            <a:endPar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25" descr="H:\创团工作\产品资料源文件\光盘源文件封面与内容\亿万光年？没问题！\2017_LightYears_Slick_trad_chin 檔案夾\2017_LightYears_Slick_trad_chin_print 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855650"/>
            <a:ext cx="3714776" cy="5309411"/>
          </a:xfrm>
          <a:prstGeom prst="rect">
            <a:avLst/>
          </a:prstGeom>
          <a:noFill/>
          <a:ln>
            <a:noFill/>
          </a:ln>
        </p:spPr>
      </p:pic>
      <p:pic>
        <p:nvPicPr>
          <p:cNvPr id="5" name="Picture 4" descr="Light Yrs No Prob 亿万光年？没问题！.png"/>
          <p:cNvPicPr>
            <a:picLocks noChangeAspect="1"/>
          </p:cNvPicPr>
          <p:nvPr/>
        </p:nvPicPr>
        <p:blipFill>
          <a:blip r:embed="rId3" cstate="print"/>
          <a:stretch>
            <a:fillRect/>
          </a:stretch>
        </p:blipFill>
        <p:spPr>
          <a:xfrm>
            <a:off x="5143504" y="3429000"/>
            <a:ext cx="2857520" cy="2857520"/>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0" y="71414"/>
            <a:ext cx="9143999" cy="642942"/>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b="1">
                <a:solidFill>
                  <a:srgbClr val="002060"/>
                </a:solidFill>
                <a:latin typeface="微软雅黑" pitchFamily="34" charset="-122"/>
              </a:rPr>
              <a:t>真的假不了的天文学第一辑</a:t>
            </a:r>
            <a:r>
              <a:rPr lang="en-US" altLang="zh-CN" b="1">
                <a:solidFill>
                  <a:srgbClr val="002060"/>
                </a:solidFill>
                <a:latin typeface="微软雅黑" pitchFamily="34" charset="-122"/>
              </a:rPr>
              <a:t>︰</a:t>
            </a:r>
            <a:r>
              <a:rPr lang="zh-CN" altLang="en-US" b="1">
                <a:solidFill>
                  <a:srgbClr val="002060"/>
                </a:solidFill>
                <a:latin typeface="微软雅黑" pitchFamily="34" charset="-122"/>
              </a:rPr>
              <a:t>掷出来的太阳系？</a:t>
            </a:r>
          </a:p>
        </p:txBody>
      </p:sp>
      <p:sp>
        <p:nvSpPr>
          <p:cNvPr id="4" name="Content Placeholder 4"/>
          <p:cNvSpPr txBox="1">
            <a:spLocks/>
          </p:cNvSpPr>
          <p:nvPr/>
        </p:nvSpPr>
        <p:spPr>
          <a:xfrm>
            <a:off x="3286116" y="1643050"/>
            <a:ext cx="5786446" cy="2677656"/>
          </a:xfrm>
          <a:prstGeom prst="rect">
            <a:avLst/>
          </a:prstGeom>
        </p:spPr>
        <p:txBody>
          <a:bodyPr vert="horz" wrap="square">
            <a:spAutoFit/>
          </a:bodyPr>
          <a:lstStyle/>
          <a:p>
            <a:r>
              <a:rPr lang="zh-CN" altLang="en-US" sz="2800"/>
              <a:t>为人知的天文奥秘！史帕克</a:t>
            </a:r>
            <a:r>
              <a:rPr lang="en-US" sz="2800"/>
              <a:t>•</a:t>
            </a:r>
            <a:r>
              <a:rPr lang="zh-CN" altLang="en-US" sz="2800"/>
              <a:t>萨里斯是前美军太空计划的工程师，参与计划之前是一名无神论者和进化论支持者；离开时，却成了创造论者和基督徒。片中他会交代令他改变的个中原因。</a:t>
            </a: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79" y="1840007"/>
            <a:ext cx="3171837" cy="4446499"/>
          </a:xfrm>
          <a:prstGeom prst="rect">
            <a:avLst/>
          </a:prstGeom>
          <a:noFill/>
        </p:spPr>
      </p:pic>
      <p:sp>
        <p:nvSpPr>
          <p:cNvPr id="10" name="Content Placeholder 4"/>
          <p:cNvSpPr txBox="1">
            <a:spLocks/>
          </p:cNvSpPr>
          <p:nvPr/>
        </p:nvSpPr>
        <p:spPr>
          <a:xfrm>
            <a:off x="142844" y="785794"/>
            <a:ext cx="8786874" cy="954107"/>
          </a:xfrm>
          <a:prstGeom prst="rect">
            <a:avLst/>
          </a:prstGeom>
        </p:spPr>
        <p:txBody>
          <a:bodyPr vert="horz" wrap="square">
            <a:spAutoFit/>
          </a:bodyPr>
          <a:lstStyle/>
          <a:p>
            <a:r>
              <a:rPr lang="zh-CN" altLang="en-US" sz="2800"/>
              <a:t>全新天文系列的第一辑，与你把臂同游奇伟的太阳系，窥探天文新发现，证明圣经所言不差，从中揭露更多鲜</a:t>
            </a: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29420" y="3879082"/>
            <a:ext cx="2428860" cy="2428860"/>
          </a:xfrm>
          <a:prstGeom prst="rect">
            <a:avLst/>
          </a:prstGeom>
          <a:noFill/>
          <a:ln>
            <a:noFill/>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nvGrpSpPr>
          <p:cNvPr id="3" name="组合 2"/>
          <p:cNvGrpSpPr/>
          <p:nvPr/>
        </p:nvGrpSpPr>
        <p:grpSpPr>
          <a:xfrm>
            <a:off x="0" y="990600"/>
            <a:ext cx="9144000" cy="5410200"/>
            <a:chOff x="0" y="1219200"/>
            <a:chExt cx="9144000" cy="5181600"/>
          </a:xfrm>
        </p:grpSpPr>
        <p:sp>
          <p:nvSpPr>
            <p:cNvPr id="22" name="Rectangle 37"/>
            <p:cNvSpPr/>
            <p:nvPr/>
          </p:nvSpPr>
          <p:spPr>
            <a:xfrm>
              <a:off x="0" y="1219200"/>
              <a:ext cx="9144000" cy="51816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3" name="Rectangle 37"/>
            <p:cNvSpPr/>
            <p:nvPr/>
          </p:nvSpPr>
          <p:spPr>
            <a:xfrm>
              <a:off x="0" y="5715000"/>
              <a:ext cx="9144000" cy="685800"/>
            </a:xfrm>
            <a:prstGeom prst="rect">
              <a:avLst/>
            </a:prstGeom>
            <a:solidFill>
              <a:srgbClr val="024C8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sp>
        <p:nvSpPr>
          <p:cNvPr id="30" name="TextBox 56"/>
          <p:cNvSpPr txBox="1"/>
          <p:nvPr/>
        </p:nvSpPr>
        <p:spPr>
          <a:xfrm>
            <a:off x="1447800" y="1905000"/>
            <a:ext cx="6345088" cy="623246"/>
          </a:xfrm>
          <a:prstGeom prst="rect">
            <a:avLst/>
          </a:prstGeom>
          <a:noFill/>
        </p:spPr>
        <p:txBody>
          <a:bodyPr wrap="square" lIns="68579" tIns="34289" rIns="68579" bIns="34289" rtlCol="0">
            <a:spAutoFit/>
          </a:bodyPr>
          <a:lstStyle/>
          <a:p>
            <a:pPr algn="ctr"/>
            <a:r>
              <a:rPr lang="zh-CN" altLang="en-US" sz="3600" dirty="0">
                <a:solidFill>
                  <a:srgbClr val="024C89"/>
                </a:solidFill>
                <a:latin typeface="百度综艺简体" panose="02010601030101010101" pitchFamily="2" charset="-122"/>
                <a:ea typeface="百度综艺简体" panose="02010601030101010101" pitchFamily="2" charset="-122"/>
              </a:rPr>
              <a:t>创造论团契是你的同工！有书籍</a:t>
            </a:r>
            <a:endParaRPr lang="tr-TR" sz="3600" dirty="0">
              <a:solidFill>
                <a:srgbClr val="024C89"/>
              </a:solidFill>
              <a:latin typeface="百度综艺简体" panose="02010601030101010101" pitchFamily="2" charset="-122"/>
              <a:ea typeface="百度综艺简体" panose="02010601030101010101"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45" y="994506"/>
            <a:ext cx="8955110" cy="16302894"/>
          </a:xfrm>
          <a:prstGeom prst="rect">
            <a:avLst/>
          </a:prstGeom>
        </p:spPr>
      </p:pic>
      <p:sp>
        <p:nvSpPr>
          <p:cNvPr id="48" name="TextBox 56"/>
          <p:cNvSpPr txBox="1"/>
          <p:nvPr/>
        </p:nvSpPr>
        <p:spPr>
          <a:xfrm>
            <a:off x="304800" y="214954"/>
            <a:ext cx="8686800" cy="623246"/>
          </a:xfrm>
          <a:prstGeom prst="rect">
            <a:avLst/>
          </a:prstGeom>
          <a:noFill/>
        </p:spPr>
        <p:txBody>
          <a:bodyPr wrap="square" lIns="68579" tIns="34289" rIns="68579" bIns="34289" rtlCol="0">
            <a:spAutoFit/>
          </a:bodyPr>
          <a:lstStyle/>
          <a:p>
            <a:pPr algn="ctr"/>
            <a:r>
              <a:rPr lang="zh-CN" altLang="en-US"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网站</a:t>
            </a:r>
            <a:r>
              <a:rPr lang="en-US" altLang="zh-CN"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en-US" altLang="zh-CN" sz="3600" b="1" dirty="0">
                <a:solidFill>
                  <a:prstClr val="white"/>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rPr>
              <a:t>www.ChuangZaoLun.com</a:t>
            </a:r>
            <a:endParaRPr lang="tr-TR" sz="3600" b="1" dirty="0">
              <a:solidFill>
                <a:prstClr val="white"/>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84881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1000"/>
                                  </p:stCondLst>
                                  <p:iterate type="lt">
                                    <p:tmPct val="10000"/>
                                  </p:iterate>
                                  <p:childTnLst>
                                    <p:animMotion origin="layout" path="M 0.0 0.0 L 0.0 -0.07213" pathEditMode="relative" ptsTypes="">
                                      <p:cBhvr>
                                        <p:cTn id="6" dur="250" accel="50000" decel="50000" autoRev="1" fill="hold">
                                          <p:stCondLst>
                                            <p:cond delay="0"/>
                                          </p:stCondLst>
                                        </p:cTn>
                                        <p:tgtEl>
                                          <p:spTgt spid="48"/>
                                        </p:tgtEl>
                                        <p:attrNameLst>
                                          <p:attrName>ppt_x</p:attrName>
                                          <p:attrName>ppt_y</p:attrName>
                                        </p:attrNameLst>
                                      </p:cBhvr>
                                    </p:animMotion>
                                    <p:animRot by="1500000">
                                      <p:cBhvr>
                                        <p:cTn id="7" dur="125" fill="hold">
                                          <p:stCondLst>
                                            <p:cond delay="0"/>
                                          </p:stCondLst>
                                        </p:cTn>
                                        <p:tgtEl>
                                          <p:spTgt spid="48"/>
                                        </p:tgtEl>
                                        <p:attrNameLst>
                                          <p:attrName>r</p:attrName>
                                        </p:attrNameLst>
                                      </p:cBhvr>
                                    </p:animRot>
                                    <p:animRot by="-1500000">
                                      <p:cBhvr>
                                        <p:cTn id="8" dur="125" fill="hold">
                                          <p:stCondLst>
                                            <p:cond delay="125"/>
                                          </p:stCondLst>
                                        </p:cTn>
                                        <p:tgtEl>
                                          <p:spTgt spid="48"/>
                                        </p:tgtEl>
                                        <p:attrNameLst>
                                          <p:attrName>r</p:attrName>
                                        </p:attrNameLst>
                                      </p:cBhvr>
                                    </p:animRot>
                                    <p:animRot by="-1500000">
                                      <p:cBhvr>
                                        <p:cTn id="9" dur="125" fill="hold">
                                          <p:stCondLst>
                                            <p:cond delay="250"/>
                                          </p:stCondLst>
                                        </p:cTn>
                                        <p:tgtEl>
                                          <p:spTgt spid="48"/>
                                        </p:tgtEl>
                                        <p:attrNameLst>
                                          <p:attrName>r</p:attrName>
                                        </p:attrNameLst>
                                      </p:cBhvr>
                                    </p:animRot>
                                    <p:animRot by="1500000">
                                      <p:cBhvr>
                                        <p:cTn id="10" dur="125" fill="hold">
                                          <p:stCondLst>
                                            <p:cond delay="375"/>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27384"/>
            <a:ext cx="9180512"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百度综艺简体" panose="02010601030101010101" pitchFamily="2" charset="-122"/>
                  <a:ea typeface="百度综艺简体" panose="02010601030101010101" pitchFamily="2" charset="-122"/>
                </a:rPr>
                <a:t>公众号：</a:t>
              </a:r>
              <a:r>
                <a:rPr lang="zh-CN" altLang="en-US" sz="4800" b="1" dirty="0">
                  <a:solidFill>
                    <a:srgbClr val="FFFF00"/>
                  </a:solidFill>
                  <a:latin typeface="百度综艺简体" panose="02010601030101010101" pitchFamily="2" charset="-122"/>
                  <a:ea typeface="百度综艺简体" panose="02010601030101010101" pitchFamily="2" charset="-122"/>
                </a:rPr>
                <a:t>创造科学</a:t>
              </a:r>
              <a:endParaRPr lang="tr-TR" sz="4800" b="1" dirty="0">
                <a:solidFill>
                  <a:srgbClr val="FFFF00"/>
                </a:solidFill>
                <a:latin typeface="百度综艺简体" panose="02010601030101010101" pitchFamily="2" charset="-122"/>
                <a:ea typeface="百度综艺简体" panose="02010601030101010101" pitchFamily="2" charset="-122"/>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447800"/>
            <a:ext cx="4724400" cy="4724400"/>
          </a:xfrm>
          <a:prstGeom prst="rect">
            <a:avLst/>
          </a:prstGeom>
          <a:effectLst>
            <a:outerShdw blurRad="139700" dist="76200" dir="5400000" algn="t" rotWithShape="0">
              <a:prstClr val="black">
                <a:alpha val="40000"/>
              </a:prstClr>
            </a:outerShdw>
          </a:effectLst>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34364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BDZongYi-A001" panose="02010601030101010101" pitchFamily="2" charset="-122"/>
                  <a:ea typeface="BDZongYi-A001" panose="02010601030101010101" pitchFamily="2" charset="-122"/>
                </a:rPr>
                <a:t>微店：</a:t>
              </a:r>
              <a:r>
                <a:rPr lang="zh-CN" altLang="en-US" sz="4800" b="1" dirty="0">
                  <a:solidFill>
                    <a:srgbClr val="FFFF00"/>
                  </a:solidFill>
                  <a:latin typeface="百度综艺简体" panose="02010601030101010101" pitchFamily="2" charset="-122"/>
                  <a:ea typeface="百度综艺简体" panose="02010601030101010101" pitchFamily="2" charset="-122"/>
                </a:rPr>
                <a:t>探真小铺</a:t>
              </a:r>
              <a:endParaRPr lang="tr-TR" sz="4800" b="1" dirty="0">
                <a:solidFill>
                  <a:prstClr val="white"/>
                </a:solidFill>
                <a:latin typeface="BDZongYi-A001" panose="02010601030101010101" pitchFamily="2" charset="-122"/>
                <a:ea typeface="BDZongYi-A001" panose="02010601030101010101" pitchFamily="2" charset="-122"/>
              </a:endParaRPr>
            </a:p>
          </p:txBody>
        </p:sp>
      </p:grpSp>
      <p:pic>
        <p:nvPicPr>
          <p:cNvPr id="9" name="图片 8">
            <a:extLst>
              <a:ext uri="{FF2B5EF4-FFF2-40B4-BE49-F238E27FC236}">
                <a16:creationId xmlns:a16="http://schemas.microsoft.com/office/drawing/2014/main" id="{8D4035AC-4F8E-411D-93BE-1AA793E5E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371600"/>
            <a:ext cx="4724400" cy="4724400"/>
          </a:xfrm>
          <a:prstGeom prst="rect">
            <a:avLst/>
          </a:prstGeom>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3575614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8"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9" name="TextBox 56"/>
            <p:cNvSpPr txBox="1"/>
            <p:nvPr/>
          </p:nvSpPr>
          <p:spPr>
            <a:xfrm>
              <a:off x="0" y="142852"/>
              <a:ext cx="9144000" cy="900244"/>
            </a:xfrm>
            <a:prstGeom prst="rect">
              <a:avLst/>
            </a:prstGeom>
            <a:noFill/>
          </p:spPr>
          <p:txBody>
            <a:bodyPr wrap="square" lIns="68579" tIns="34289" rIns="68579" bIns="34289" rtlCol="0">
              <a:spAutoFit/>
            </a:bodyPr>
            <a:lstStyle/>
            <a:p>
              <a:pPr algn="ctr"/>
              <a:r>
                <a:rPr lang="zh-CN" altLang="en-US" sz="5400" b="1">
                  <a:solidFill>
                    <a:prstClr val="white"/>
                  </a:solidFill>
                  <a:latin typeface="百度综艺简体" panose="02010601030101010101" pitchFamily="2" charset="-122"/>
                  <a:ea typeface="百度综艺简体" panose="02010601030101010101" pitchFamily="2" charset="-122"/>
                </a:rPr>
                <a:t>邮件联系：</a:t>
              </a:r>
              <a:r>
                <a:rPr lang="zh-CN" altLang="en-US" sz="5400" b="1">
                  <a:solidFill>
                    <a:srgbClr val="FFFF00"/>
                  </a:solidFill>
                  <a:latin typeface="百度综艺简体" panose="02010601030101010101" pitchFamily="2" charset="-122"/>
                  <a:ea typeface="百度综艺简体" panose="02010601030101010101" pitchFamily="2" charset="-122"/>
                </a:rPr>
                <a:t>排讲座、培训等</a:t>
              </a:r>
              <a:endParaRPr lang="tr-TR" sz="5400" b="1" dirty="0">
                <a:solidFill>
                  <a:srgbClr val="FFFF00"/>
                </a:solidFill>
                <a:latin typeface="百度综艺简体" panose="02010601030101010101" pitchFamily="2" charset="-122"/>
                <a:ea typeface="百度综艺简体" panose="02010601030101010101" pitchFamily="2" charset="-122"/>
              </a:endParaRPr>
            </a:p>
          </p:txBody>
        </p:sp>
      </p:grpSp>
      <p:sp>
        <p:nvSpPr>
          <p:cNvPr id="10" name="Rectangle 9"/>
          <p:cNvSpPr/>
          <p:nvPr/>
        </p:nvSpPr>
        <p:spPr>
          <a:xfrm>
            <a:off x="35496" y="3244334"/>
            <a:ext cx="9108504" cy="923330"/>
          </a:xfrm>
          <a:prstGeom prst="rect">
            <a:avLst/>
          </a:prstGeom>
        </p:spPr>
        <p:txBody>
          <a:bodyPr wrap="square">
            <a:spAutoFit/>
          </a:bodyPr>
          <a:lstStyle/>
          <a:p>
            <a:pPr algn="ctr"/>
            <a:r>
              <a:rPr kumimoji="1" lang="en-US" altLang="zh-CN" sz="5400">
                <a:solidFill>
                  <a:prstClr val="black"/>
                </a:solidFill>
                <a:latin typeface="Arial" pitchFamily="34" charset="0"/>
                <a:cs typeface="Arial" pitchFamily="34" charset="0"/>
              </a:rPr>
              <a:t>ChuangZaoLun@gmail.com</a:t>
            </a:r>
            <a:endParaRPr lang="en-US" sz="5400">
              <a:solidFill>
                <a:prstClr val="black"/>
              </a:solidFill>
              <a:latin typeface="Arial" pitchFamily="34" charset="0"/>
              <a:cs typeface="Arial"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vert="horz" wrap="square" lIns="91440" tIns="45720" rIns="91440" bIns="45720" rtlCol="0" anchor="b" anchorCtr="0">
            <a:noAutofit/>
          </a:bodyPr>
          <a:lstStyle/>
          <a:p>
            <a:r>
              <a:rPr lang="zh-CN" altLang="en-US" dirty="0"/>
              <a:t>路加福音</a:t>
            </a:r>
            <a:r>
              <a:rPr lang="en-US" altLang="zh-CN" dirty="0"/>
              <a:t>17:34-36</a:t>
            </a: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052736"/>
            <a:ext cx="5112568" cy="5112568"/>
          </a:xfrm>
          <a:prstGeom prst="rect">
            <a:avLst/>
          </a:prstGeom>
        </p:spPr>
      </p:pic>
      <p:sp>
        <p:nvSpPr>
          <p:cNvPr id="14" name="Title 1"/>
          <p:cNvSpPr txBox="1">
            <a:spLocks/>
          </p:cNvSpPr>
          <p:nvPr/>
        </p:nvSpPr>
        <p:spPr>
          <a:xfrm>
            <a:off x="5436096" y="2204864"/>
            <a:ext cx="3672408" cy="2535147"/>
          </a:xfrm>
          <a:prstGeom prst="rect">
            <a:avLst/>
          </a:prstGeom>
          <a:noFill/>
        </p:spPr>
        <p:txBody>
          <a:bodyPr vert="horz" wrap="square" lIns="91440" tIns="45720" rIns="91440" bIns="45720" rtlCol="0" anchor="b" anchorCtr="0">
            <a:no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zh-CN" altLang="en-US" sz="3200" dirty="0">
                <a:solidFill>
                  <a:schemeClr val="tx1"/>
                </a:solidFill>
                <a:ea typeface="汉仪大宋简" panose="02010609000101010101" pitchFamily="49" charset="-122"/>
              </a:rPr>
              <a:t>耶稣暗示了当祂再来的时候，地球上的不同地方，有的是晚上，有的是白天。</a:t>
            </a:r>
          </a:p>
        </p:txBody>
      </p:sp>
    </p:spTree>
    <p:extLst>
      <p:ext uri="{BB962C8B-B14F-4D97-AF65-F5344CB8AC3E}">
        <p14:creationId xmlns:p14="http://schemas.microsoft.com/office/powerpoint/2010/main" val="187742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vert="horz" wrap="square" lIns="91440" tIns="45720" rIns="91440" bIns="45720" rtlCol="0" anchor="b" anchorCtr="0">
            <a:noAutofit/>
          </a:bodyPr>
          <a:lstStyle/>
          <a:p>
            <a:r>
              <a:rPr lang="zh-CN" altLang="en-US" dirty="0"/>
              <a:t>路加福音</a:t>
            </a:r>
            <a:r>
              <a:rPr lang="en-US" altLang="zh-CN" dirty="0"/>
              <a:t>17:34-36</a:t>
            </a:r>
          </a:p>
        </p:txBody>
      </p:sp>
      <p:sp>
        <p:nvSpPr>
          <p:cNvPr id="3" name="Text Placeholder 2"/>
          <p:cNvSpPr>
            <a:spLocks noGrp="1"/>
          </p:cNvSpPr>
          <p:nvPr>
            <p:ph type="body" sz="quarter" idx="4294967295"/>
          </p:nvPr>
        </p:nvSpPr>
        <p:spPr>
          <a:xfrm>
            <a:off x="5148064" y="1124744"/>
            <a:ext cx="3816424" cy="3311525"/>
          </a:xfrm>
        </p:spPr>
        <p:txBody>
          <a:bodyPr>
            <a:noAutofit/>
          </a:bodyPr>
          <a:lstStyle/>
          <a:p>
            <a:pPr indent="0">
              <a:buNone/>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我对你们说，当那一夜，两个人在一个床上，要取去一个，撇下一个。两个女人一同推磨；要取去一个，撇下一个。（有古卷在此有两个人在田里，要取去一个，撇下一个。）</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052736"/>
            <a:ext cx="5112568" cy="5112568"/>
          </a:xfrm>
          <a:prstGeom prst="rect">
            <a:avLst/>
          </a:prstGeom>
        </p:spPr>
      </p:pic>
    </p:spTree>
    <p:extLst>
      <p:ext uri="{BB962C8B-B14F-4D97-AF65-F5344CB8AC3E}">
        <p14:creationId xmlns:p14="http://schemas.microsoft.com/office/powerpoint/2010/main" val="4217491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美丽的宇宙从何而来</a:t>
            </a:r>
            <a:r>
              <a:rPr lang="en-US" altLang="zh-CN" dirty="0"/>
              <a:t>?</a:t>
            </a:r>
            <a:endParaRPr lang="zh-CN" altLang="en-US" dirty="0"/>
          </a:p>
        </p:txBody>
      </p:sp>
      <p:sp>
        <p:nvSpPr>
          <p:cNvPr id="3" name="Text Placeholder 2"/>
          <p:cNvSpPr>
            <a:spLocks noGrp="1"/>
          </p:cNvSpPr>
          <p:nvPr>
            <p:ph type="body" sz="quarter" idx="4294967295"/>
          </p:nvPr>
        </p:nvSpPr>
        <p:spPr>
          <a:xfrm>
            <a:off x="6516216" y="2132856"/>
            <a:ext cx="2125364" cy="2232248"/>
          </a:xfrm>
          <a:ln w="3175">
            <a:solidFill>
              <a:schemeClr val="tx1"/>
            </a:solidFill>
            <a:prstDash val="dash"/>
          </a:ln>
        </p:spPr>
        <p:txBody>
          <a:bodyPr>
            <a:noAutofit/>
          </a:bodyPr>
          <a:lstStyle/>
          <a:p>
            <a:pPr marL="0" indent="0">
              <a:buNone/>
            </a:pPr>
            <a:r>
              <a:rPr lang="zh-CN" altLang="en-US" sz="3600" dirty="0">
                <a:latin typeface="汉仪大宋简" panose="02010609000101010101" pitchFamily="49" charset="-122"/>
                <a:ea typeface="汉仪大宋简" panose="02010609000101010101" pitchFamily="49" charset="-122"/>
              </a:rPr>
              <a:t>熵表明宇宙一定有一个起点</a:t>
            </a:r>
            <a:r>
              <a:rPr lang="en-US" altLang="zh-CN" sz="3600" dirty="0">
                <a:latin typeface="汉仪大宋简" panose="02010609000101010101" pitchFamily="49" charset="-122"/>
                <a:ea typeface="汉仪大宋简" panose="02010609000101010101" pitchFamily="49" charset="-122"/>
              </a:rPr>
              <a:t>……</a:t>
            </a:r>
            <a:endParaRPr lang="zh-CN" altLang="en-US" sz="3600" dirty="0">
              <a:latin typeface="汉仪大宋简" panose="02010609000101010101" pitchFamily="49" charset="-122"/>
              <a:ea typeface="汉仪大宋简" panose="02010609000101010101" pitchFamily="49" charset="-122"/>
            </a:endParaRPr>
          </a:p>
        </p:txBody>
      </p:sp>
      <p:sp>
        <p:nvSpPr>
          <p:cNvPr id="51202" name="Rectangle 2"/>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1201" name="Object 1"/>
          <p:cNvGraphicFramePr>
            <a:graphicFrameLocks noChangeAspect="1"/>
          </p:cNvGraphicFramePr>
          <p:nvPr>
            <p:extLst>
              <p:ext uri="{D42A27DB-BD31-4B8C-83A1-F6EECF244321}">
                <p14:modId xmlns:p14="http://schemas.microsoft.com/office/powerpoint/2010/main" val="3050300469"/>
              </p:ext>
            </p:extLst>
          </p:nvPr>
        </p:nvGraphicFramePr>
        <p:xfrm>
          <a:off x="411528" y="908720"/>
          <a:ext cx="5960672" cy="5328592"/>
        </p:xfrm>
        <a:graphic>
          <a:graphicData uri="http://schemas.openxmlformats.org/presentationml/2006/ole">
            <mc:AlternateContent xmlns:mc="http://schemas.openxmlformats.org/markup-compatibility/2006">
              <mc:Choice xmlns:v="urn:schemas-microsoft-com:vml" Requires="v">
                <p:oleObj spid="_x0000_s1200" name="Picture" r:id="rId4" imgW="3432423" imgH="2834488" progId="Word.Picture.8">
                  <p:embed/>
                </p:oleObj>
              </mc:Choice>
              <mc:Fallback>
                <p:oleObj name="Picture" r:id="rId4" imgW="3432423" imgH="2834488" progId="Word.Picture.8">
                  <p:embed/>
                  <p:pic>
                    <p:nvPicPr>
                      <p:cNvPr id="0" name="Picture 160"/>
                      <p:cNvPicPr>
                        <a:picLocks noChangeAspect="1" noChangeArrowheads="1"/>
                      </p:cNvPicPr>
                      <p:nvPr/>
                    </p:nvPicPr>
                    <p:blipFill>
                      <a:blip r:embed="rId5">
                        <a:extLst>
                          <a:ext uri="{28A0092B-C50C-407E-A947-70E740481C1C}">
                            <a14:useLocalDpi xmlns:a14="http://schemas.microsoft.com/office/drawing/2010/main" val="0"/>
                          </a:ext>
                        </a:extLst>
                      </a:blip>
                      <a:srcRect l="5333" t="6442" r="10667" b="3221"/>
                      <a:stretch>
                        <a:fillRect/>
                      </a:stretch>
                    </p:blipFill>
                    <p:spPr bwMode="auto">
                      <a:xfrm>
                        <a:off x="411528" y="908720"/>
                        <a:ext cx="5960672" cy="532859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0722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2500298" y="1994620"/>
            <a:ext cx="3888432" cy="72000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汉仪大宋简" pitchFamily="49" charset="-122"/>
                <a:ea typeface="汉仪大宋简" pitchFamily="49" charset="-122"/>
                <a:cs typeface="Arial" panose="020B0604020202020204" pitchFamily="34" charset="0"/>
              </a:rPr>
              <a:t>宇宙怎么开始的？</a:t>
            </a:r>
          </a:p>
        </p:txBody>
      </p:sp>
      <p:sp>
        <p:nvSpPr>
          <p:cNvPr id="11" name="矩形 10"/>
          <p:cNvSpPr>
            <a:spLocks noChangeArrowheads="1"/>
          </p:cNvSpPr>
          <p:nvPr/>
        </p:nvSpPr>
        <p:spPr bwMode="auto">
          <a:xfrm>
            <a:off x="2000232" y="4071942"/>
            <a:ext cx="5000660" cy="72000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汉仪大宋简" pitchFamily="49" charset="-122"/>
                <a:ea typeface="汉仪大宋简" pitchFamily="49" charset="-122"/>
                <a:cs typeface="Arial" panose="020B0604020202020204" pitchFamily="34" charset="0"/>
              </a:rPr>
              <a:t>宇宙是什么时候开始的</a:t>
            </a:r>
            <a:r>
              <a:rPr lang="en-US" altLang="zh-CN" sz="3600" b="1" dirty="0">
                <a:latin typeface="汉仪大宋简" pitchFamily="49" charset="-122"/>
                <a:ea typeface="汉仪大宋简" pitchFamily="49" charset="-122"/>
                <a:cs typeface="Arial" panose="020B0604020202020204" pitchFamily="34" charset="0"/>
              </a:rPr>
              <a:t>?</a:t>
            </a:r>
            <a:endParaRPr lang="zh-CN" altLang="en-US" sz="3600" b="1" dirty="0">
              <a:latin typeface="汉仪大宋简" pitchFamily="49" charset="-122"/>
              <a:ea typeface="汉仪大宋简" pitchFamily="49" charset="-122"/>
              <a:cs typeface="Arial" panose="020B0604020202020204" pitchFamily="34" charset="0"/>
            </a:endParaRPr>
          </a:p>
        </p:txBody>
      </p:sp>
      <p:sp>
        <p:nvSpPr>
          <p:cNvPr id="2" name="标题 1"/>
          <p:cNvSpPr>
            <a:spLocks noGrp="1"/>
          </p:cNvSpPr>
          <p:nvPr>
            <p:ph type="title"/>
          </p:nvPr>
        </p:nvSpPr>
        <p:spPr>
          <a:xfrm>
            <a:off x="0" y="106600"/>
            <a:ext cx="9144000" cy="646331"/>
          </a:xfrm>
        </p:spPr>
        <p:txBody>
          <a:bodyPr/>
          <a:lstStyle/>
          <a:p>
            <a:endParaRPr lang="zh-CN" altLang="en-US">
              <a:solidFill>
                <a:schemeClr val="tx1"/>
              </a:solidFill>
              <a:latin typeface="汉仪大宋简" pitchFamily="49" charset="-122"/>
              <a:ea typeface="汉仪大宋简" pitchFamily="49" charset="-122"/>
            </a:endParaRPr>
          </a:p>
        </p:txBody>
      </p:sp>
    </p:spTree>
    <p:extLst>
      <p:ext uri="{BB962C8B-B14F-4D97-AF65-F5344CB8AC3E}">
        <p14:creationId xmlns:p14="http://schemas.microsoft.com/office/powerpoint/2010/main" val="10494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8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1"/>
                                        </p:tgtEl>
                                        <p:attrNameLst>
                                          <p:attrName>ppt_y</p:attrName>
                                        </p:attrNameLst>
                                      </p:cBhvr>
                                      <p:tavLst>
                                        <p:tav tm="0">
                                          <p:val>
                                            <p:strVal val="#ppt_y"/>
                                          </p:val>
                                        </p:tav>
                                        <p:tav tm="100000">
                                          <p:val>
                                            <p:strVal val="#ppt_y"/>
                                          </p:val>
                                        </p:tav>
                                      </p:tavLst>
                                    </p:anim>
                                    <p:anim calcmode="lin" valueType="num">
                                      <p:cBhvr>
                                        <p:cTn id="1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2.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3.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5400" dirty="0">
            <a:solidFill>
              <a:srgbClr val="024C89"/>
            </a:solidFill>
            <a:latin typeface="汉仪大宋简" panose="02010609000101010101" pitchFamily="49" charset="-122"/>
            <a:ea typeface="汉仪大宋简" panose="02010609000101010101" pitchFamily="49" charset="-122"/>
          </a:defRPr>
        </a:defPPr>
      </a:lstStyle>
    </a:spDef>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TM02900743[[fn=环保]]</Template>
  <TotalTime>23765</TotalTime>
  <Words>5331</Words>
  <Application>Microsoft Office PowerPoint</Application>
  <PresentationFormat>全屏显示(4:3)</PresentationFormat>
  <Paragraphs>538</Paragraphs>
  <Slides>58</Slides>
  <Notes>56</Notes>
  <HiddenSlides>0</HiddenSlides>
  <MMClips>0</MMClips>
  <ScaleCrop>false</ScaleCrop>
  <HeadingPairs>
    <vt:vector size="8" baseType="variant">
      <vt:variant>
        <vt:lpstr>已用的字体</vt:lpstr>
      </vt:variant>
      <vt:variant>
        <vt:i4>16</vt:i4>
      </vt:variant>
      <vt:variant>
        <vt:lpstr>主题</vt:lpstr>
      </vt:variant>
      <vt:variant>
        <vt:i4>4</vt:i4>
      </vt:variant>
      <vt:variant>
        <vt:lpstr>嵌入 OLE 服务器</vt:lpstr>
      </vt:variant>
      <vt:variant>
        <vt:i4>1</vt:i4>
      </vt:variant>
      <vt:variant>
        <vt:lpstr>幻灯片标题</vt:lpstr>
      </vt:variant>
      <vt:variant>
        <vt:i4>58</vt:i4>
      </vt:variant>
    </vt:vector>
  </HeadingPairs>
  <TitlesOfParts>
    <vt:vector size="79" baseType="lpstr">
      <vt:lpstr>BDZongYi-A001</vt:lpstr>
      <vt:lpstr>PMingLiU</vt:lpstr>
      <vt:lpstr>百度综艺简体</vt:lpstr>
      <vt:lpstr>汉仪大宋简</vt:lpstr>
      <vt:lpstr>华文中宋</vt:lpstr>
      <vt:lpstr>SimSun</vt:lpstr>
      <vt:lpstr>Microsoft YaHei</vt:lpstr>
      <vt:lpstr>Microsoft YaHei</vt:lpstr>
      <vt:lpstr>Arial</vt:lpstr>
      <vt:lpstr>Arial Black</vt:lpstr>
      <vt:lpstr>Calibri</vt:lpstr>
      <vt:lpstr>Franklin Gothic Book</vt:lpstr>
      <vt:lpstr>Franklin Gothic Medium</vt:lpstr>
      <vt:lpstr>Times New Roman</vt:lpstr>
      <vt:lpstr>Wingdings 2</vt:lpstr>
      <vt:lpstr>Wingdings 3</vt:lpstr>
      <vt:lpstr>Title above text on slide</vt:lpstr>
      <vt:lpstr>1_Title above text on slide</vt:lpstr>
      <vt:lpstr>HDOfficeLightV0</vt:lpstr>
      <vt:lpstr>Office 主题</vt:lpstr>
      <vt:lpstr>Picture</vt:lpstr>
      <vt:lpstr>PowerPoint 演示文稿</vt:lpstr>
      <vt:lpstr>诗篇 19:1</vt:lpstr>
      <vt:lpstr>创世记 15：5</vt:lpstr>
      <vt:lpstr>诗篇104:24</vt:lpstr>
      <vt:lpstr>圣经把地球描述成圆的，悬挂在空中</vt:lpstr>
      <vt:lpstr>路加福音17:34-36</vt:lpstr>
      <vt:lpstr>路加福音17:34-36</vt:lpstr>
      <vt:lpstr>美丽的宇宙从何而来?</vt:lpstr>
      <vt:lpstr>PowerPoint 演示文稿</vt:lpstr>
      <vt:lpstr>关于圣经和天文学，我们需要知道什么</vt:lpstr>
      <vt:lpstr>关于圣经和天文学，我们需要知道什么</vt:lpstr>
      <vt:lpstr>事件的顺序：圣经相对于进化论天文学</vt:lpstr>
      <vt:lpstr>在年轻的地球上看到遥远的星光</vt:lpstr>
      <vt:lpstr>大麦哲伦星云中的1987A超新星，在170000光年</vt:lpstr>
      <vt:lpstr>仙女座星系(M31), 距地球250万光年</vt:lpstr>
      <vt:lpstr>在年轻的地球上看到遥远的星光</vt:lpstr>
      <vt:lpstr>在年轻的地球上看到遥远的星光：一些可能性</vt:lpstr>
      <vt:lpstr>在年轻的地球上看到遥远的星光：一些可能性</vt:lpstr>
      <vt:lpstr>爱因斯坦的广义相对论可能可以给出一个更好的答案</vt:lpstr>
      <vt:lpstr>多普勒效应*</vt:lpstr>
      <vt:lpstr>“红移”现象与宇宙“大爆炸”膨胀说*</vt:lpstr>
      <vt:lpstr>宇宙在膨胀？</vt:lpstr>
      <vt:lpstr>引力时间膨胀</vt:lpstr>
      <vt:lpstr>引力时间膨胀：经实验证明</vt:lpstr>
      <vt:lpstr>白洞天文学*</vt:lpstr>
      <vt:lpstr>   白洞天文学</vt:lpstr>
      <vt:lpstr>天文钟</vt:lpstr>
      <vt:lpstr>《星光与时间》</vt:lpstr>
      <vt:lpstr>大爆炸：视界问题</vt:lpstr>
      <vt:lpstr>大爆炸：视界问题</vt:lpstr>
      <vt:lpstr>大爆炸：视界问题</vt:lpstr>
      <vt:lpstr>大爆炸：视界问题</vt:lpstr>
      <vt:lpstr>大爆炸：视界问题</vt:lpstr>
      <vt:lpstr>大爆炸存在的问题和内在矛盾*</vt:lpstr>
      <vt:lpstr>大爆炸的“解决方案”</vt:lpstr>
      <vt:lpstr>大爆炸依赖各种假设存在的东西</vt:lpstr>
      <vt:lpstr>大爆炸依赖各种假设存在的东西</vt:lpstr>
      <vt:lpstr>宇宙学原理</vt:lpstr>
      <vt:lpstr>大爆炸的宇宙原理</vt:lpstr>
      <vt:lpstr>大爆炸理论的宇宙膨胀</vt:lpstr>
      <vt:lpstr>宇宙学原理</vt:lpstr>
      <vt:lpstr>哈勃：位于宇宙的中心是不被许可的</vt:lpstr>
      <vt:lpstr>哈勃：位于宇宙的中心是不被许可的</vt:lpstr>
      <vt:lpstr>PowerPoint 演示文稿</vt:lpstr>
      <vt:lpstr>我们看似靠近宇宙的中心</vt:lpstr>
      <vt:lpstr>斯隆数码天空勘察计划Sloan Digital Sky Survey (SDSS)</vt:lpstr>
      <vt:lpstr>物质不是均匀分布的</vt:lpstr>
      <vt:lpstr>哲学决定天文学</vt:lpstr>
      <vt:lpstr>PowerPoint 演示文稿</vt:lpstr>
      <vt:lpstr>结论：</vt:lpstr>
      <vt:lpstr>PowerPoint 演示文稿</vt:lpstr>
      <vt:lpstr>《星光与时间 》</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Issac.vc Adams</cp:lastModifiedBy>
  <cp:revision>1855</cp:revision>
  <dcterms:created xsi:type="dcterms:W3CDTF">2014-01-09T08:42:09Z</dcterms:created>
  <dcterms:modified xsi:type="dcterms:W3CDTF">2020-08-24T06:31:20Z</dcterms:modified>
</cp:coreProperties>
</file>