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2.xml" ContentType="application/vnd.openxmlformats-officedocument.drawingml.char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2" r:id="rId1"/>
    <p:sldMasterId id="2147484597" r:id="rId2"/>
    <p:sldMasterId id="2147484614" r:id="rId3"/>
  </p:sldMasterIdLst>
  <p:notesMasterIdLst>
    <p:notesMasterId r:id="rId108"/>
  </p:notesMasterIdLst>
  <p:sldIdLst>
    <p:sldId id="257" r:id="rId4"/>
    <p:sldId id="1260" r:id="rId5"/>
    <p:sldId id="1331" r:id="rId6"/>
    <p:sldId id="1332" r:id="rId7"/>
    <p:sldId id="1333" r:id="rId8"/>
    <p:sldId id="1334" r:id="rId9"/>
    <p:sldId id="459" r:id="rId10"/>
    <p:sldId id="1335" r:id="rId11"/>
    <p:sldId id="1336" r:id="rId12"/>
    <p:sldId id="437" r:id="rId13"/>
    <p:sldId id="1338" r:id="rId14"/>
    <p:sldId id="1472" r:id="rId15"/>
    <p:sldId id="1468" r:id="rId16"/>
    <p:sldId id="1342" r:id="rId17"/>
    <p:sldId id="1343" r:id="rId18"/>
    <p:sldId id="1344" r:id="rId19"/>
    <p:sldId id="1345" r:id="rId20"/>
    <p:sldId id="1469" r:id="rId21"/>
    <p:sldId id="1346" r:id="rId22"/>
    <p:sldId id="1264" r:id="rId23"/>
    <p:sldId id="1265" r:id="rId24"/>
    <p:sldId id="1266" r:id="rId25"/>
    <p:sldId id="1267" r:id="rId26"/>
    <p:sldId id="1352" r:id="rId27"/>
    <p:sldId id="1348" r:id="rId28"/>
    <p:sldId id="1313" r:id="rId29"/>
    <p:sldId id="1473" r:id="rId30"/>
    <p:sldId id="1474" r:id="rId31"/>
    <p:sldId id="1377" r:id="rId32"/>
    <p:sldId id="1378" r:id="rId33"/>
    <p:sldId id="1452" r:id="rId34"/>
    <p:sldId id="1453" r:id="rId35"/>
    <p:sldId id="1372" r:id="rId36"/>
    <p:sldId id="1269" r:id="rId37"/>
    <p:sldId id="1328" r:id="rId38"/>
    <p:sldId id="1324" r:id="rId39"/>
    <p:sldId id="1318" r:id="rId40"/>
    <p:sldId id="1319" r:id="rId41"/>
    <p:sldId id="1466" r:id="rId42"/>
    <p:sldId id="1321" r:id="rId43"/>
    <p:sldId id="1465" r:id="rId44"/>
    <p:sldId id="1382" r:id="rId45"/>
    <p:sldId id="1379" r:id="rId46"/>
    <p:sldId id="1290" r:id="rId47"/>
    <p:sldId id="1361" r:id="rId48"/>
    <p:sldId id="1360" r:id="rId49"/>
    <p:sldId id="1362" r:id="rId50"/>
    <p:sldId id="1291" r:id="rId51"/>
    <p:sldId id="1414" r:id="rId52"/>
    <p:sldId id="1413" r:id="rId53"/>
    <p:sldId id="1454" r:id="rId54"/>
    <p:sldId id="555" r:id="rId55"/>
    <p:sldId id="1411" r:id="rId56"/>
    <p:sldId id="1252" r:id="rId57"/>
    <p:sldId id="1017" r:id="rId58"/>
    <p:sldId id="1455" r:id="rId59"/>
    <p:sldId id="1058" r:id="rId60"/>
    <p:sldId id="1059" r:id="rId61"/>
    <p:sldId id="990" r:id="rId62"/>
    <p:sldId id="1456" r:id="rId63"/>
    <p:sldId id="1369" r:id="rId64"/>
    <p:sldId id="1330" r:id="rId65"/>
    <p:sldId id="1298" r:id="rId66"/>
    <p:sldId id="1457" r:id="rId67"/>
    <p:sldId id="1458" r:id="rId68"/>
    <p:sldId id="1021" r:id="rId69"/>
    <p:sldId id="1410" r:id="rId70"/>
    <p:sldId id="1407" r:id="rId71"/>
    <p:sldId id="1408" r:id="rId72"/>
    <p:sldId id="1409" r:id="rId73"/>
    <p:sldId id="1234" r:id="rId74"/>
    <p:sldId id="991" r:id="rId75"/>
    <p:sldId id="1412" r:id="rId76"/>
    <p:sldId id="1394" r:id="rId77"/>
    <p:sldId id="1395" r:id="rId78"/>
    <p:sldId id="1396" r:id="rId79"/>
    <p:sldId id="1397" r:id="rId80"/>
    <p:sldId id="1398" r:id="rId81"/>
    <p:sldId id="1399" r:id="rId82"/>
    <p:sldId id="1400" r:id="rId83"/>
    <p:sldId id="1304" r:id="rId84"/>
    <p:sldId id="1475" r:id="rId85"/>
    <p:sldId id="1471" r:id="rId86"/>
    <p:sldId id="1459" r:id="rId87"/>
    <p:sldId id="673" r:id="rId88"/>
    <p:sldId id="1368" r:id="rId89"/>
    <p:sldId id="842" r:id="rId90"/>
    <p:sldId id="563" r:id="rId91"/>
    <p:sldId id="568" r:id="rId92"/>
    <p:sldId id="570" r:id="rId93"/>
    <p:sldId id="574" r:id="rId94"/>
    <p:sldId id="578" r:id="rId95"/>
    <p:sldId id="1402" r:id="rId96"/>
    <p:sldId id="761" r:id="rId97"/>
    <p:sldId id="1227" r:id="rId98"/>
    <p:sldId id="774" r:id="rId99"/>
    <p:sldId id="1012" r:id="rId100"/>
    <p:sldId id="1065" r:id="rId101"/>
    <p:sldId id="1451" r:id="rId102"/>
    <p:sldId id="783" r:id="rId103"/>
    <p:sldId id="781" r:id="rId104"/>
    <p:sldId id="782" r:id="rId105"/>
    <p:sldId id="1066" r:id="rId106"/>
    <p:sldId id="584" r:id="rId10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54"/>
    <a:srgbClr val="3A3AFE"/>
    <a:srgbClr val="002954"/>
    <a:srgbClr val="013D72"/>
    <a:srgbClr val="024C89"/>
    <a:srgbClr val="FF9900"/>
    <a:srgbClr val="002A55"/>
    <a:srgbClr val="FFCC66"/>
    <a:srgbClr val="4472C4"/>
    <a:srgbClr val="052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7044" autoAdjust="0"/>
  </p:normalViewPr>
  <p:slideViewPr>
    <p:cSldViewPr>
      <p:cViewPr varScale="1">
        <p:scale>
          <a:sx n="99" d="100"/>
          <a:sy n="99" d="100"/>
        </p:scale>
        <p:origin x="1170" y="24"/>
      </p:cViewPr>
      <p:guideLst>
        <p:guide orient="horz" pos="2160"/>
        <p:guide pos="3840"/>
      </p:guideLst>
    </p:cSldViewPr>
  </p:slideViewPr>
  <p:outlineViewPr>
    <p:cViewPr>
      <p:scale>
        <a:sx n="33" d="100"/>
        <a:sy n="33" d="100"/>
      </p:scale>
      <p:origin x="0" y="25320"/>
    </p:cViewPr>
  </p:outlineViewPr>
  <p:notesTextViewPr>
    <p:cViewPr>
      <p:scale>
        <a:sx n="130" d="100"/>
        <a:sy n="130" d="100"/>
      </p:scale>
      <p:origin x="0" y="0"/>
    </p:cViewPr>
  </p:notesTextViewPr>
  <p:sorterViewPr>
    <p:cViewPr>
      <p:scale>
        <a:sx n="75" d="100"/>
        <a:sy n="75" d="100"/>
      </p:scale>
      <p:origin x="0" y="0"/>
    </p:cViewPr>
  </p:sorterViewPr>
  <p:notesViewPr>
    <p:cSldViewPr>
      <p:cViewPr varScale="1">
        <p:scale>
          <a:sx n="54" d="100"/>
          <a:sy n="54" d="100"/>
        </p:scale>
        <p:origin x="-2107" y="-6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33777633925"/>
          <c:y val="0.16047662401574767"/>
          <c:w val="0.84772662223661854"/>
          <c:h val="0.69991141732285134"/>
        </c:manualLayout>
      </c:layout>
      <c:barChart>
        <c:barDir val="col"/>
        <c:grouping val="clustered"/>
        <c:varyColors val="0"/>
        <c:ser>
          <c:idx val="0"/>
          <c:order val="0"/>
          <c:tx>
            <c:strRef>
              <c:f>Sheet1!$B$2</c:f>
              <c:strCache>
                <c:ptCount val="1"/>
                <c:pt idx="0">
                  <c:v>Regular church attendence</c:v>
                </c:pt>
              </c:strCache>
            </c:strRef>
          </c:tx>
          <c:invertIfNegative val="0"/>
          <c:dLbls>
            <c:dLbl>
              <c:idx val="1"/>
              <c:layout>
                <c:manualLayout>
                  <c:x val="-5.7813717374229001E-3"/>
                  <c:y val="1.36751886422283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7C-410C-A763-139B9EF4F4DC}"/>
                </c:ext>
              </c:extLst>
            </c:dLbl>
            <c:dLbl>
              <c:idx val="2"/>
              <c:layout>
                <c:manualLayout>
                  <c:x val="2.8906858687114422E-3"/>
                  <c:y val="1.91452640991195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7C-410C-A763-139B9EF4F4DC}"/>
                </c:ext>
              </c:extLst>
            </c:dLbl>
            <c:dLbl>
              <c:idx val="3"/>
              <c:layout>
                <c:manualLayout>
                  <c:x val="2.8906858687114418E-3"/>
                  <c:y val="2.73503772844566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7C-410C-A763-139B9EF4F4DC}"/>
                </c:ext>
              </c:extLst>
            </c:dLbl>
            <c:dLbl>
              <c:idx val="4"/>
              <c:layout>
                <c:manualLayout>
                  <c:x val="4.3360288030670534E-3"/>
                  <c:y val="2.18803018275653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7C-410C-A763-139B9EF4F4DC}"/>
                </c:ext>
              </c:extLst>
            </c:dLbl>
            <c:spPr>
              <a:noFill/>
              <a:ln>
                <a:noFill/>
              </a:ln>
              <a:effectLst/>
            </c:spPr>
            <c:txPr>
              <a:bodyPr/>
              <a:lstStyle/>
              <a:p>
                <a:pPr>
                  <a:defRPr sz="3200"/>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1980</c:v>
                </c:pt>
                <c:pt idx="1">
                  <c:v>2002</c:v>
                </c:pt>
                <c:pt idx="2">
                  <c:v>2003</c:v>
                </c:pt>
                <c:pt idx="3">
                  <c:v>2005</c:v>
                </c:pt>
                <c:pt idx="4">
                  <c:v>事实(?)</c:v>
                </c:pt>
              </c:strCache>
            </c:strRef>
          </c:cat>
          <c:val>
            <c:numRef>
              <c:f>Sheet1!$B$3:$B$7</c:f>
              <c:numCache>
                <c:formatCode>0%</c:formatCode>
                <c:ptCount val="5"/>
                <c:pt idx="0">
                  <c:v>0.99</c:v>
                </c:pt>
                <c:pt idx="1">
                  <c:v>0.95000000000000062</c:v>
                </c:pt>
                <c:pt idx="2">
                  <c:v>0.87000000000000277</c:v>
                </c:pt>
                <c:pt idx="3">
                  <c:v>0.75000000000000289</c:v>
                </c:pt>
                <c:pt idx="4">
                  <c:v>0.70000000000000062</c:v>
                </c:pt>
              </c:numCache>
            </c:numRef>
          </c:val>
          <c:extLst>
            <c:ext xmlns:c16="http://schemas.microsoft.com/office/drawing/2014/chart" uri="{C3380CC4-5D6E-409C-BE32-E72D297353CC}">
              <c16:uniqueId val="{00000004-E47C-410C-A763-139B9EF4F4DC}"/>
            </c:ext>
          </c:extLst>
        </c:ser>
        <c:dLbls>
          <c:showLegendKey val="0"/>
          <c:showVal val="0"/>
          <c:showCatName val="0"/>
          <c:showSerName val="0"/>
          <c:showPercent val="0"/>
          <c:showBubbleSize val="0"/>
        </c:dLbls>
        <c:gapWidth val="211"/>
        <c:axId val="132266240"/>
        <c:axId val="143963648"/>
      </c:barChart>
      <c:catAx>
        <c:axId val="132266240"/>
        <c:scaling>
          <c:orientation val="minMax"/>
        </c:scaling>
        <c:delete val="0"/>
        <c:axPos val="b"/>
        <c:numFmt formatCode="General" sourceLinked="1"/>
        <c:majorTickMark val="none"/>
        <c:minorTickMark val="none"/>
        <c:tickLblPos val="nextTo"/>
        <c:txPr>
          <a:bodyPr anchor="t" anchorCtr="0"/>
          <a:lstStyle/>
          <a:p>
            <a:pPr>
              <a:defRPr sz="2800" b="1"/>
            </a:pPr>
            <a:endParaRPr lang="zh-CN"/>
          </a:p>
        </c:txPr>
        <c:crossAx val="143963648"/>
        <c:crosses val="autoZero"/>
        <c:auto val="1"/>
        <c:lblAlgn val="ctr"/>
        <c:lblOffset val="0"/>
        <c:noMultiLvlLbl val="0"/>
      </c:catAx>
      <c:valAx>
        <c:axId val="143963648"/>
        <c:scaling>
          <c:orientation val="minMax"/>
          <c:max val="1"/>
        </c:scaling>
        <c:delete val="0"/>
        <c:axPos val="l"/>
        <c:majorGridlines/>
        <c:numFmt formatCode="0%" sourceLinked="1"/>
        <c:majorTickMark val="out"/>
        <c:minorTickMark val="none"/>
        <c:tickLblPos val="nextTo"/>
        <c:txPr>
          <a:bodyPr/>
          <a:lstStyle/>
          <a:p>
            <a:pPr>
              <a:defRPr sz="2400" b="0" i="0" baseline="0"/>
            </a:pPr>
            <a:endParaRPr lang="zh-CN"/>
          </a:p>
        </c:txPr>
        <c:crossAx val="132266240"/>
        <c:crosses val="autoZero"/>
        <c:crossBetween val="between"/>
        <c:majorUnit val="0.2"/>
      </c:valAx>
    </c:plotArea>
    <c:plotVisOnly val="1"/>
    <c:dispBlanksAs val="gap"/>
    <c:showDLblsOverMax val="0"/>
  </c:chart>
  <c:spPr>
    <a:ln w="38100" cmpd="sng">
      <a:solidFill>
        <a:schemeClr val="tx1"/>
      </a:solidFill>
    </a:ln>
  </c:spPr>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4000" b="1" dirty="0">
                <a:solidFill>
                  <a:schemeClr val="accent5">
                    <a:lumMod val="50000"/>
                  </a:schemeClr>
                </a:solidFill>
              </a:rPr>
              <a:t>稳定参加教会的人</a:t>
            </a:r>
            <a:endParaRPr lang="en-US" sz="4000" b="1" dirty="0">
              <a:solidFill>
                <a:schemeClr val="accent5">
                  <a:lumMod val="50000"/>
                </a:schemeClr>
              </a:solidFill>
            </a:endParaRPr>
          </a:p>
        </c:rich>
      </c:tx>
      <c:layout>
        <c:manualLayout>
          <c:xMode val="edge"/>
          <c:yMode val="edge"/>
          <c:x val="0.38500910253408138"/>
          <c:y val="0.15937499999999999"/>
        </c:manualLayout>
      </c:layout>
      <c:overlay val="0"/>
    </c:title>
    <c:autoTitleDeleted val="0"/>
    <c:plotArea>
      <c:layout>
        <c:manualLayout>
          <c:layoutTarget val="inner"/>
          <c:xMode val="edge"/>
          <c:yMode val="edge"/>
          <c:x val="0.15227337776339292"/>
          <c:y val="0.16047662401574767"/>
          <c:w val="0.84772662223661865"/>
          <c:h val="0.69991141732285356"/>
        </c:manualLayout>
      </c:layout>
      <c:barChart>
        <c:barDir val="col"/>
        <c:grouping val="clustered"/>
        <c:varyColors val="0"/>
        <c:ser>
          <c:idx val="0"/>
          <c:order val="0"/>
          <c:tx>
            <c:strRef>
              <c:f>Sheet1!$B$1</c:f>
              <c:strCache>
                <c:ptCount val="1"/>
                <c:pt idx="0">
                  <c:v>Regular church attendence</c:v>
                </c:pt>
              </c:strCache>
            </c:strRef>
          </c:tx>
          <c:invertIfNegative val="0"/>
          <c:dLbls>
            <c:dLbl>
              <c:idx val="0"/>
              <c:layout>
                <c:manualLayout>
                  <c:x val="8.8299864671767311E-3"/>
                  <c:y val="1.2499999999999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3D-4279-8CBB-A6AD0E096EFE}"/>
                </c:ext>
              </c:extLst>
            </c:dLbl>
            <c:dLbl>
              <c:idx val="6"/>
              <c:delete val="1"/>
              <c:extLst>
                <c:ext xmlns:c15="http://schemas.microsoft.com/office/drawing/2012/chart" uri="{CE6537A1-D6FC-4f65-9D91-7224C49458BB}"/>
                <c:ext xmlns:c16="http://schemas.microsoft.com/office/drawing/2014/chart" uri="{C3380CC4-5D6E-409C-BE32-E72D297353CC}">
                  <c16:uniqueId val="{00000001-BB3D-4279-8CBB-A6AD0E096EFE}"/>
                </c:ext>
              </c:extLst>
            </c:dLbl>
            <c:spPr>
              <a:noFill/>
              <a:ln>
                <a:noFill/>
              </a:ln>
              <a:effectLst/>
            </c:spPr>
            <c:txPr>
              <a:bodyPr/>
              <a:lstStyle/>
              <a:p>
                <a:pPr>
                  <a:defRPr sz="2400"/>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1960</c:v>
                </c:pt>
                <c:pt idx="1">
                  <c:v>1979</c:v>
                </c:pt>
                <c:pt idx="2">
                  <c:v>1980</c:v>
                </c:pt>
                <c:pt idx="3">
                  <c:v>1989</c:v>
                </c:pt>
                <c:pt idx="4">
                  <c:v>1998</c:v>
                </c:pt>
                <c:pt idx="5">
                  <c:v>2005</c:v>
                </c:pt>
                <c:pt idx="6">
                  <c:v>2019</c:v>
                </c:pt>
              </c:numCache>
            </c:numRef>
          </c:cat>
          <c:val>
            <c:numRef>
              <c:f>Sheet1!$B$2:$B$8</c:f>
              <c:numCache>
                <c:formatCode>0%</c:formatCode>
                <c:ptCount val="7"/>
                <c:pt idx="0">
                  <c:v>0.18000000000000024</c:v>
                </c:pt>
                <c:pt idx="1">
                  <c:v>0.12000000000000002</c:v>
                </c:pt>
                <c:pt idx="2">
                  <c:v>0.11000000000000018</c:v>
                </c:pt>
                <c:pt idx="3">
                  <c:v>0.1</c:v>
                </c:pt>
                <c:pt idx="4" formatCode="0.0%">
                  <c:v>7.500000000000033E-2</c:v>
                </c:pt>
                <c:pt idx="5">
                  <c:v>6.0000000000000241E-2</c:v>
                </c:pt>
                <c:pt idx="6">
                  <c:v>0</c:v>
                </c:pt>
              </c:numCache>
            </c:numRef>
          </c:val>
          <c:extLst>
            <c:ext xmlns:c16="http://schemas.microsoft.com/office/drawing/2014/chart" uri="{C3380CC4-5D6E-409C-BE32-E72D297353CC}">
              <c16:uniqueId val="{00000000-0631-C449-A820-6C8CB48E57FC}"/>
            </c:ext>
          </c:extLst>
        </c:ser>
        <c:dLbls>
          <c:showLegendKey val="0"/>
          <c:showVal val="0"/>
          <c:showCatName val="0"/>
          <c:showSerName val="0"/>
          <c:showPercent val="0"/>
          <c:showBubbleSize val="0"/>
        </c:dLbls>
        <c:gapWidth val="150"/>
        <c:axId val="265115904"/>
        <c:axId val="266006528"/>
      </c:barChart>
      <c:catAx>
        <c:axId val="265115904"/>
        <c:scaling>
          <c:orientation val="minMax"/>
        </c:scaling>
        <c:delete val="0"/>
        <c:axPos val="b"/>
        <c:numFmt formatCode="General" sourceLinked="1"/>
        <c:majorTickMark val="out"/>
        <c:minorTickMark val="none"/>
        <c:tickLblPos val="nextTo"/>
        <c:txPr>
          <a:bodyPr anchor="t" anchorCtr="0"/>
          <a:lstStyle/>
          <a:p>
            <a:pPr>
              <a:defRPr sz="2800" b="1"/>
            </a:pPr>
            <a:endParaRPr lang="zh-CN"/>
          </a:p>
        </c:txPr>
        <c:crossAx val="266006528"/>
        <c:crosses val="autoZero"/>
        <c:auto val="1"/>
        <c:lblAlgn val="ctr"/>
        <c:lblOffset val="100"/>
        <c:noMultiLvlLbl val="0"/>
      </c:catAx>
      <c:valAx>
        <c:axId val="266006528"/>
        <c:scaling>
          <c:orientation val="minMax"/>
        </c:scaling>
        <c:delete val="0"/>
        <c:axPos val="l"/>
        <c:majorGridlines/>
        <c:numFmt formatCode="0%" sourceLinked="1"/>
        <c:majorTickMark val="out"/>
        <c:minorTickMark val="none"/>
        <c:tickLblPos val="nextTo"/>
        <c:txPr>
          <a:bodyPr/>
          <a:lstStyle/>
          <a:p>
            <a:pPr>
              <a:defRPr sz="2800" b="1"/>
            </a:pPr>
            <a:endParaRPr lang="zh-CN"/>
          </a:p>
        </c:txPr>
        <c:crossAx val="265115904"/>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2020/5/14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p14="http://schemas.microsoft.com/office/powerpoint/2010/main" val="222639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creation.com/chamberlain-and-the-church#endRef4"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8" Type="http://schemas.openxmlformats.org/officeDocument/2006/relationships/hyperlink" Target="https://en.wikipedia.org/wiki/Evangelical_Church_in_Germany" TargetMode="External"/><Relationship Id="rId13" Type="http://schemas.openxmlformats.org/officeDocument/2006/relationships/hyperlink" Target="https://en.wikipedia.org/wiki/Islam" TargetMode="External"/><Relationship Id="rId3" Type="http://schemas.openxmlformats.org/officeDocument/2006/relationships/hyperlink" Target="https://en.wikipedia.org/wiki/Religion_in_Germany#cite_note-50" TargetMode="External"/><Relationship Id="rId7" Type="http://schemas.openxmlformats.org/officeDocument/2006/relationships/hyperlink" Target="https://en.wikipedia.org/wiki/Christianity" TargetMode="External"/><Relationship Id="rId12" Type="http://schemas.openxmlformats.org/officeDocument/2006/relationships/hyperlink" Target="https://en.wikipedia.org/wiki/New_Apostolic_Church"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en.wikipedia.org/wiki/Saxony-Anhalt#cite_note-sachsen-anhalt-wahl.de-15" TargetMode="External"/><Relationship Id="rId11" Type="http://schemas.openxmlformats.org/officeDocument/2006/relationships/hyperlink" Target="https://en.wikipedia.org/wiki/Judaism" TargetMode="External"/><Relationship Id="rId5" Type="http://schemas.openxmlformats.org/officeDocument/2006/relationships/hyperlink" Target="https://en.wikipedia.org/wiki/Religion_in_Germany#cite_note-49" TargetMode="External"/><Relationship Id="rId15" Type="http://schemas.openxmlformats.org/officeDocument/2006/relationships/hyperlink" Target="http://www.thelocal.de/20120420/42081" TargetMode="External"/><Relationship Id="rId10" Type="http://schemas.openxmlformats.org/officeDocument/2006/relationships/hyperlink" Target="https://en.wikipedia.org/wiki/Saxony-Anhalt#cite_note-16" TargetMode="External"/><Relationship Id="rId4" Type="http://schemas.openxmlformats.org/officeDocument/2006/relationships/hyperlink" Target="https://en.wikipedia.org/wiki/Saxony-Anhalt" TargetMode="External"/><Relationship Id="rId9" Type="http://schemas.openxmlformats.org/officeDocument/2006/relationships/hyperlink" Target="https://en.wikipedia.org/wiki/Roman_Catholic_Church" TargetMode="External"/><Relationship Id="rId14" Type="http://schemas.openxmlformats.org/officeDocument/2006/relationships/hyperlink" Target="https://en.wikipedia.org/wiki/Mandeism"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express.co.uk/news/uk/39225/More-attending-mosques-than-Mass-by-2020" TargetMode="External"/><Relationship Id="rId2" Type="http://schemas.openxmlformats.org/officeDocument/2006/relationships/slide" Target="../slides/slide95.xml"/><Relationship Id="rId1" Type="http://schemas.openxmlformats.org/officeDocument/2006/relationships/notesMaster" Target="../notesMasters/notesMaster1.xml"/><Relationship Id="rId5" Type="http://schemas.openxmlformats.org/officeDocument/2006/relationships/hyperlink" Target="https://www.spectator.co.uk/2015/06/2067-the-end-of-british-christianity/" TargetMode="External"/><Relationship Id="rId4" Type="http://schemas.openxmlformats.org/officeDocument/2006/relationships/hyperlink" Target="https://www.rt.com/news/christianity-decline-uk-islam-rise-405/"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ashington.cbslocal.com/2013/07/23/poll-majority-of-americans-believe-god-played-role-in-human-evolution/"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www.cbsnews.com/stories/2004/11/22/opinion/polls/main657083.shtml" TargetMode="External"/><Relationship Id="rId4" Type="http://schemas.openxmlformats.org/officeDocument/2006/relationships/hyperlink" Target="http://today.yougov.com/news/2013/07/22/belief-in-evolution-up-since-2004/"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ashington.cbslocal.com/2013/07/23/poll-majority-of-americans-believe-god-played-role-in-human-evolution/" TargetMode="External"/><Relationship Id="rId2" Type="http://schemas.openxmlformats.org/officeDocument/2006/relationships/slide" Target="../slides/slide101.xml"/><Relationship Id="rId1" Type="http://schemas.openxmlformats.org/officeDocument/2006/relationships/notesMaster" Target="../notesMasters/notesMaster1.xml"/><Relationship Id="rId5" Type="http://schemas.openxmlformats.org/officeDocument/2006/relationships/hyperlink" Target="http://www.cbsnews.com/stories/2004/11/22/opinion/polls/main657083.shtml" TargetMode="External"/><Relationship Id="rId4" Type="http://schemas.openxmlformats.org/officeDocument/2006/relationships/hyperlink" Target="http://today.yougov.com/news/2013/07/22/belief-in-evolution-up-since-2004/"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ashington.cbslocal.com/2013/07/23/poll-majority-of-americans-believe-god-played-role-in-human-evolution/"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www.cbsnews.com/stories/2004/11/22/opinion/polls/main657083.shtml" TargetMode="External"/><Relationship Id="rId4" Type="http://schemas.openxmlformats.org/officeDocument/2006/relationships/hyperlink" Target="http://today.yougov.com/news/2013/07/22/belief-in-evolution-up-since-2004/"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大家好，欢迎来到今晚的在线课程。</a:t>
            </a:r>
            <a:endParaRPr lang="en-US" altLang="zh-CN" dirty="0"/>
          </a:p>
          <a:p>
            <a:endParaRPr lang="en-US" dirty="0"/>
          </a:p>
          <a:p>
            <a:r>
              <a:rPr lang="zh-CN" altLang="en-US" dirty="0"/>
              <a:t>今晚的内容是宇宙大爆炸与精细微调。</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4469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F3C8880-F91D-4C8E-97CF-AB3F28E116BE}" type="slidenum">
              <a:rPr lang="en-US" smtClean="0"/>
              <a:pPr/>
              <a:t>10</a:t>
            </a:fld>
            <a:endParaRPr lang="en-US"/>
          </a:p>
        </p:txBody>
      </p:sp>
    </p:spTree>
    <p:extLst>
      <p:ext uri="{BB962C8B-B14F-4D97-AF65-F5344CB8AC3E}">
        <p14:creationId xmlns:p14="http://schemas.microsoft.com/office/powerpoint/2010/main" val="2035115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55717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eaLnBrk="1" latinLnBrk="0" hangingPunct="1"/>
            <a:r>
              <a:rPr lang="zh-CN" altLang="en-US" sz="1200" kern="1200" dirty="0">
                <a:solidFill>
                  <a:schemeClr val="tx1"/>
                </a:solidFill>
                <a:latin typeface="+mn-lt"/>
                <a:ea typeface="+mn-ea"/>
                <a:cs typeface="+mn-cs"/>
              </a:rPr>
              <a:t>核苷酸</a:t>
            </a:r>
            <a:r>
              <a:rPr lang="en-US" altLang="zh-CN" sz="1200" kern="1200" dirty="0">
                <a:solidFill>
                  <a:schemeClr val="tx1"/>
                </a:solidFill>
                <a:latin typeface="+mn-lt"/>
                <a:ea typeface="+mn-ea"/>
                <a:cs typeface="+mn-cs"/>
              </a:rPr>
              <a:t> He2Gan1Suan1</a:t>
            </a:r>
          </a:p>
          <a:p>
            <a:pPr rtl="0" eaLnBrk="1" latinLnBrk="0" hangingPunct="1"/>
            <a:r>
              <a:rPr lang="en-US" altLang="zh-CN" sz="1200" kern="1200" dirty="0">
                <a:solidFill>
                  <a:schemeClr val="tx1"/>
                </a:solidFill>
                <a:latin typeface="+mn-lt"/>
                <a:ea typeface="+mn-ea"/>
                <a:cs typeface="+mn-cs"/>
              </a:rPr>
              <a:t>1980: 98-99% based on several proteins</a:t>
            </a:r>
            <a:endParaRPr lang="en-US" altLang="zh-CN" sz="1200" dirty="0"/>
          </a:p>
          <a:p>
            <a:pPr rtl="0" eaLnBrk="1" latinLnBrk="0" hangingPunct="1"/>
            <a:r>
              <a:rPr lang="en-US" altLang="zh-CN" sz="1200" kern="1200" dirty="0">
                <a:solidFill>
                  <a:schemeClr val="tx1"/>
                </a:solidFill>
                <a:latin typeface="+mn-lt"/>
                <a:ea typeface="+mn-ea"/>
                <a:cs typeface="+mn-cs"/>
              </a:rPr>
              <a:t>2002: 94-96% based on 0.03% of genome</a:t>
            </a:r>
            <a:endParaRPr lang="en-US" altLang="zh-CN" dirty="0"/>
          </a:p>
          <a:p>
            <a:pPr rtl="0" eaLnBrk="1" latinLnBrk="0" hangingPunct="1"/>
            <a:r>
              <a:rPr lang="en-US" altLang="zh-CN" sz="1200" kern="1200" dirty="0">
                <a:solidFill>
                  <a:schemeClr val="tx1"/>
                </a:solidFill>
                <a:latin typeface="+mn-lt"/>
                <a:ea typeface="+mn-ea"/>
                <a:cs typeface="+mn-cs"/>
              </a:rPr>
              <a:t>2003: 87% based on 0.06% of genome</a:t>
            </a:r>
            <a:endParaRPr lang="en-US" altLang="zh-CN" dirty="0"/>
          </a:p>
          <a:p>
            <a:pPr rtl="0" eaLnBrk="1" latinLnBrk="0" hangingPunct="1"/>
            <a:r>
              <a:rPr lang="en-US" altLang="zh-CN" sz="1200" kern="1200" dirty="0">
                <a:solidFill>
                  <a:schemeClr val="tx1"/>
                </a:solidFill>
                <a:latin typeface="+mn-lt"/>
                <a:ea typeface="+mn-ea"/>
                <a:cs typeface="+mn-cs"/>
              </a:rPr>
              <a:t>2005: &lt;75% based on entire genome</a:t>
            </a:r>
            <a:endParaRPr lang="en-US" altLang="zh-CN" dirty="0"/>
          </a:p>
          <a:p>
            <a:pPr rtl="0" eaLnBrk="1" latinLnBrk="0" hangingPunct="1"/>
            <a:r>
              <a:rPr lang="en-US" altLang="zh-CN" sz="1200" kern="1200" dirty="0">
                <a:solidFill>
                  <a:schemeClr val="tx1"/>
                </a:solidFill>
                <a:latin typeface="+mn-lt"/>
                <a:ea typeface="+mn-ea"/>
                <a:cs typeface="+mn-cs"/>
              </a:rPr>
              <a:t>Reality: probably 70% or less!</a:t>
            </a:r>
            <a:endParaRPr lang="en-US" altLang="zh-CN" dirty="0"/>
          </a:p>
          <a:p>
            <a:pPr rtl="0" eaLnBrk="1" latinLnBrk="0" hangingPunct="1"/>
            <a:r>
              <a:rPr lang="en-US" altLang="zh-CN" sz="1200" kern="1200" dirty="0">
                <a:solidFill>
                  <a:schemeClr val="tx1"/>
                </a:solidFill>
                <a:latin typeface="+mn-lt"/>
                <a:ea typeface="+mn-ea"/>
                <a:cs typeface="+mn-cs"/>
              </a:rPr>
              <a:t>30% difference </a:t>
            </a:r>
            <a:r>
              <a:rPr lang="en-US" altLang="zh-CN" sz="1200" b="1" kern="1200" dirty="0">
                <a:solidFill>
                  <a:schemeClr val="tx1"/>
                </a:solidFill>
                <a:latin typeface="+mn-lt"/>
                <a:ea typeface="+mn-ea"/>
                <a:cs typeface="+mn-cs"/>
              </a:rPr>
              <a:t>≈</a:t>
            </a:r>
            <a:r>
              <a:rPr lang="en-US" altLang="zh-CN" sz="1200" kern="1200" dirty="0">
                <a:solidFill>
                  <a:schemeClr val="tx1"/>
                </a:solidFill>
                <a:latin typeface="+mn-lt"/>
                <a:ea typeface="+mn-ea"/>
                <a:cs typeface="+mn-cs"/>
              </a:rPr>
              <a:t> </a:t>
            </a:r>
            <a:r>
              <a:rPr lang="zh-CN" altLang="en-US" sz="1200" kern="1200" dirty="0">
                <a:solidFill>
                  <a:schemeClr val="tx1"/>
                </a:solidFill>
                <a:latin typeface="+mn-lt"/>
                <a:ea typeface="+mn-ea"/>
                <a:cs typeface="+mn-cs"/>
              </a:rPr>
              <a:t>八亿个基因“字母”（核苷酸）</a:t>
            </a:r>
            <a:endParaRPr lang="en-US" altLang="zh-CN" sz="1200" kern="1200" dirty="0">
              <a:solidFill>
                <a:schemeClr val="tx1"/>
              </a:solidFill>
              <a:latin typeface="+mn-lt"/>
              <a:ea typeface="+mn-ea"/>
              <a:cs typeface="+mn-cs"/>
            </a:endParaRPr>
          </a:p>
          <a:p>
            <a:pPr rtl="0" eaLnBrk="1" latinLnBrk="0" hangingPunct="1"/>
            <a:r>
              <a:rPr lang="zh-CN" altLang="en-US" sz="1200" kern="1200" dirty="0">
                <a:solidFill>
                  <a:schemeClr val="tx1"/>
                </a:solidFill>
                <a:latin typeface="+mn-lt"/>
                <a:ea typeface="+mn-ea"/>
                <a:cs typeface="+mn-cs"/>
              </a:rPr>
              <a:t>二十万页英文文字有约八亿个字母和空格</a:t>
            </a:r>
            <a:endParaRPr lang="en-US" altLang="zh-CN" sz="1200" kern="1200" dirty="0">
              <a:solidFill>
                <a:schemeClr val="tx1"/>
              </a:solidFill>
              <a:latin typeface="+mn-lt"/>
              <a:ea typeface="+mn-ea"/>
              <a:cs typeface="+mn-cs"/>
            </a:endParaRPr>
          </a:p>
          <a:p>
            <a:pPr rtl="0" eaLnBrk="1" latinLnBrk="0" hangingPunct="1"/>
            <a:r>
              <a:rPr lang="en-US" altLang="zh-CN" sz="1200" kern="1200" dirty="0">
                <a:solidFill>
                  <a:schemeClr val="tx1"/>
                </a:solidFill>
                <a:latin typeface="+mn-lt"/>
                <a:ea typeface="+mn-ea"/>
                <a:cs typeface="+mn-cs"/>
              </a:rPr>
              <a:t>Above</a:t>
            </a:r>
            <a:r>
              <a:rPr lang="en-US" altLang="zh-CN" sz="1200" kern="1200" baseline="0" dirty="0">
                <a:solidFill>
                  <a:schemeClr val="tx1"/>
                </a:solidFill>
                <a:latin typeface="+mn-lt"/>
                <a:ea typeface="+mn-ea"/>
                <a:cs typeface="+mn-cs"/>
              </a:rPr>
              <a:t> does NOT include chimp excess over human, now estimated at 8% = ~250M more nucleotides.  Britannica volume = c.1,000 very large pages, c. 1.375M words.</a:t>
            </a:r>
          </a:p>
          <a:p>
            <a:pPr rtl="0" eaLnBrk="1" latinLnBrk="0" hangingPunct="1"/>
            <a:r>
              <a:rPr lang="en-US" altLang="zh-CN" sz="1200" kern="1200" baseline="0" dirty="0">
                <a:solidFill>
                  <a:schemeClr val="tx1"/>
                </a:solidFill>
                <a:latin typeface="+mn-lt"/>
                <a:ea typeface="+mn-ea"/>
                <a:cs typeface="+mn-cs"/>
              </a:rPr>
              <a:t>Best ref. for details: Jay  L. Wile’s blogpost Chimp genome 99%_ 95%_ 87%_ 70%_ How Similar is the Human Genome to the Chimpanzee Genome_ _ Proslogion.html, on TK HD.</a:t>
            </a:r>
          </a:p>
          <a:p>
            <a:pPr rtl="0" eaLnBrk="1" latinLnBrk="0" hangingPunct="1"/>
            <a:r>
              <a:rPr lang="en-US" altLang="zh-CN" sz="1200" kern="1200" baseline="0" dirty="0">
                <a:solidFill>
                  <a:schemeClr val="tx1"/>
                </a:solidFill>
                <a:latin typeface="+mn-lt"/>
                <a:ea typeface="+mn-ea"/>
                <a:cs typeface="+mn-cs"/>
              </a:rPr>
              <a:t>Also see: </a:t>
            </a:r>
            <a:r>
              <a:rPr lang="en-US" altLang="zh-CN" sz="1200" kern="1200" baseline="0" dirty="0" err="1">
                <a:solidFill>
                  <a:schemeClr val="tx1"/>
                </a:solidFill>
                <a:latin typeface="+mn-lt"/>
                <a:ea typeface="+mn-ea"/>
                <a:cs typeface="+mn-cs"/>
              </a:rPr>
              <a:t>Acts&amp;Facts</a:t>
            </a:r>
            <a:r>
              <a:rPr lang="en-US" altLang="zh-CN" sz="1200" kern="1200" baseline="0" dirty="0">
                <a:solidFill>
                  <a:schemeClr val="tx1"/>
                </a:solidFill>
                <a:latin typeface="+mn-lt"/>
                <a:ea typeface="+mn-ea"/>
                <a:cs typeface="+mn-cs"/>
              </a:rPr>
              <a:t> 47(10) Oct 2018 p16 Jeffery Tomkins “New Chimp Genome…”  Based on latest, more accurate 2018 </a:t>
            </a:r>
            <a:r>
              <a:rPr lang="en-US" altLang="zh-CN" sz="1200" kern="1200" baseline="0" dirty="0" err="1">
                <a:solidFill>
                  <a:schemeClr val="tx1"/>
                </a:solidFill>
                <a:latin typeface="+mn-lt"/>
                <a:ea typeface="+mn-ea"/>
                <a:cs typeface="+mn-cs"/>
              </a:rPr>
              <a:t>evol’s</a:t>
            </a:r>
            <a:r>
              <a:rPr lang="en-US" altLang="zh-CN" sz="1200" kern="1200" baseline="0" dirty="0">
                <a:solidFill>
                  <a:schemeClr val="tx1"/>
                </a:solidFill>
                <a:latin typeface="+mn-lt"/>
                <a:ea typeface="+mn-ea"/>
                <a:cs typeface="+mn-cs"/>
              </a:rPr>
              <a:t> sequencing (</a:t>
            </a:r>
            <a:r>
              <a:rPr lang="en-US" altLang="zh-CN" sz="1200" i="1" kern="1200" baseline="0" dirty="0">
                <a:solidFill>
                  <a:schemeClr val="tx1"/>
                </a:solidFill>
                <a:latin typeface="+mn-lt"/>
                <a:ea typeface="+mn-ea"/>
                <a:cs typeface="+mn-cs"/>
              </a:rPr>
              <a:t>Science</a:t>
            </a:r>
            <a:r>
              <a:rPr lang="en-US" altLang="zh-CN" sz="1200" i="0" kern="1200" baseline="0" dirty="0">
                <a:solidFill>
                  <a:schemeClr val="tx1"/>
                </a:solidFill>
                <a:latin typeface="+mn-lt"/>
                <a:ea typeface="+mn-ea"/>
                <a:cs typeface="+mn-cs"/>
              </a:rPr>
              <a:t> 360:6393), </a:t>
            </a:r>
            <a:r>
              <a:rPr lang="en-US" altLang="zh-CN" sz="1200" i="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Richard Buggs: “the percentage of nucleotides in the human genome that had one-to-one exact matches in the chimpanzee genome was 84.38%” AND “4.06% had no alignment to the chimp assembly” [this presumably IN ADDITION TO the 15.62% which did not have one-to-one matches; that’s how Tompkins interprets it.]  Thus have </a:t>
            </a:r>
            <a:r>
              <a:rPr lang="en-US" altLang="zh-CN" sz="1200" kern="1200" baseline="0" dirty="0" err="1">
                <a:solidFill>
                  <a:schemeClr val="tx1"/>
                </a:solidFill>
                <a:latin typeface="+mn-lt"/>
                <a:ea typeface="+mn-ea"/>
                <a:cs typeface="+mn-cs"/>
              </a:rPr>
              <a:t>evol</a:t>
            </a:r>
            <a:r>
              <a:rPr lang="en-US" altLang="zh-CN" sz="1200" kern="1200" baseline="0" dirty="0">
                <a:solidFill>
                  <a:schemeClr val="tx1"/>
                </a:solidFill>
                <a:latin typeface="+mn-lt"/>
                <a:ea typeface="+mn-ea"/>
                <a:cs typeface="+mn-cs"/>
              </a:rPr>
              <a:t> admitting ~20% difference in 2018.</a:t>
            </a:r>
            <a:endParaRPr lang="en-US" altLang="zh-CN"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9802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11161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a:solidFill>
                  <a:srgbClr val="FF0000"/>
                </a:solidFill>
                <a:latin typeface="黑体 (正文)"/>
              </a:rPr>
              <a:t>掩埋 </a:t>
            </a:r>
            <a:r>
              <a:rPr lang="en-US" altLang="zh-CN" sz="1200">
                <a:solidFill>
                  <a:srgbClr val="FF0000"/>
                </a:solidFill>
                <a:latin typeface="黑体 (正文)"/>
              </a:rPr>
              <a:t>Yan3 Mai2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Rock</a:t>
            </a:r>
            <a:r>
              <a:rPr lang="en-US" altLang="zh-CN" baseline="0"/>
              <a:t> Layer: </a:t>
            </a:r>
            <a:r>
              <a:rPr lang="zh-CN" altLang="en-US" baseline="0"/>
              <a:t>岩层、岩石层；</a:t>
            </a:r>
            <a:r>
              <a:rPr lang="en-US" altLang="zh-CN" baseline="0"/>
              <a:t>Rock: </a:t>
            </a:r>
            <a:r>
              <a:rPr lang="zh-CN" altLang="en-US" baseline="0"/>
              <a:t>岩石</a:t>
            </a:r>
            <a:r>
              <a:rPr lang="en-US" altLang="zh-CN" baseline="0"/>
              <a:t>. NOT </a:t>
            </a:r>
            <a:r>
              <a:rPr lang="zh-CN" altLang="en-US" baseline="0"/>
              <a:t>石岩</a:t>
            </a:r>
            <a:endParaRPr lang="en-US" altLang="zh-CN"/>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84168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a:t>侵蚀 </a:t>
            </a:r>
            <a:r>
              <a:rPr lang="en-US" altLang="zh-CN"/>
              <a:t>Qin1Shi2</a:t>
            </a:r>
          </a:p>
          <a:p>
            <a:r>
              <a:rPr lang="zh-CN" altLang="en-US" sz="1200" kern="1200">
                <a:solidFill>
                  <a:schemeClr val="tx1"/>
                </a:solidFill>
                <a:latin typeface="+mj-ea"/>
                <a:ea typeface="+mn-ea"/>
                <a:cs typeface="+mn-cs"/>
              </a:rPr>
              <a:t>海拔 </a:t>
            </a:r>
            <a:r>
              <a:rPr lang="en-US" altLang="zh-CN" sz="1200" kern="1200">
                <a:solidFill>
                  <a:schemeClr val="tx1"/>
                </a:solidFill>
                <a:latin typeface="+mj-ea"/>
                <a:ea typeface="+mn-ea"/>
                <a:cs typeface="+mn-cs"/>
              </a:rPr>
              <a:t>Hai3 Ba2</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40481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fontAlgn="base">
              <a:spcBef>
                <a:spcPct val="0"/>
              </a:spcBef>
              <a:spcAft>
                <a:spcPct val="0"/>
              </a:spcAft>
            </a:pPr>
            <a:r>
              <a:rPr lang="en-US" altLang="zh-CN" sz="1200">
                <a:solidFill>
                  <a:prstClr val="black"/>
                </a:solidFill>
                <a:latin typeface="Arial" panose="020B0604020202020204" pitchFamily="34" charset="0"/>
                <a:ea typeface="汉仪大宋简" panose="02010609000101010101" pitchFamily="49" charset="-122"/>
                <a:cs typeface="Arial" panose="020B0604020202020204" pitchFamily="34" charset="0"/>
              </a:rPr>
              <a:t>There are &gt;100 new mutations per person per generation!</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tab pos="914400" algn="l"/>
              </a:tabLst>
              <a:defRPr/>
            </a:pPr>
            <a:r>
              <a:rPr lang="en-US" sz="1200">
                <a:latin typeface="Calibri" pitchFamily="34" charset="0"/>
              </a:rPr>
              <a:t>Each of us have tens of thousands of bad mutations.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tab pos="914400" algn="l"/>
              </a:tabLst>
              <a:defRPr/>
            </a:pPr>
            <a:r>
              <a:rPr lang="en-AU" sz="1200">
                <a:latin typeface="Calibri" pitchFamily="34" charset="0"/>
              </a:rPr>
              <a:t>5% of babies - born with a</a:t>
            </a:r>
            <a:r>
              <a:rPr lang="en-AU" sz="1200" baseline="0">
                <a:latin typeface="Calibri" pitchFamily="34" charset="0"/>
              </a:rPr>
              <a:t> </a:t>
            </a:r>
            <a:r>
              <a:rPr lang="en-AU" sz="1200">
                <a:latin typeface="Calibri" pitchFamily="34" charset="0"/>
              </a:rPr>
              <a:t>genetic disease. (</a:t>
            </a:r>
            <a:r>
              <a:rPr kumimoji="0" lang="en-AU" sz="1200" b="0" i="0" u="none" strike="noStrike" kern="1200" cap="none" spc="0" normalizeH="0" baseline="0" noProof="0">
                <a:ln>
                  <a:noFill/>
                </a:ln>
                <a:uLnTx/>
                <a:uFillTx/>
                <a:latin typeface="Calibri" pitchFamily="34" charset="0"/>
                <a:ea typeface="+mn-ea"/>
                <a:cs typeface="+mn-cs"/>
              </a:rPr>
              <a:t>Australian Department of Health website September 2009</a:t>
            </a:r>
            <a:r>
              <a:rPr lang="en-AU" sz="1200">
                <a:latin typeface="Calibri" pitchFamily="34" charset="0"/>
              </a:rPr>
              <a:t>)</a:t>
            </a:r>
            <a:endParaRPr kumimoji="0" lang="en-US" sz="1050" b="1" i="0" u="none" strike="noStrike" kern="1200" cap="none" spc="0" normalizeH="0" baseline="0" noProof="0" dirty="0">
              <a:ln>
                <a:noFill/>
              </a:ln>
              <a:solidFill>
                <a:srgbClr val="000000"/>
              </a:solidFill>
              <a:effectLst/>
              <a:uLnTx/>
              <a:uFillTx/>
              <a:latin typeface="Calibri" pitchFamily="34" charset="0"/>
            </a:endParaRPr>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906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solidFill>
                  <a:prstClr val="black"/>
                </a:solidFill>
                <a:latin typeface="汉仪大宋简" pitchFamily="49" charset="-122"/>
                <a:ea typeface="汉仪大宋简" pitchFamily="49" charset="-122"/>
                <a:cs typeface="Arial" panose="020B0604020202020204" pitchFamily="34" charset="0"/>
              </a:rPr>
              <a:t>歧途 </a:t>
            </a:r>
            <a:r>
              <a:rPr lang="en-US" altLang="zh-CN" sz="1200">
                <a:solidFill>
                  <a:prstClr val="black"/>
                </a:solidFill>
                <a:latin typeface="汉仪大宋简" pitchFamily="49" charset="-122"/>
                <a:ea typeface="汉仪大宋简" pitchFamily="49" charset="-122"/>
                <a:cs typeface="Arial" panose="020B0604020202020204" pitchFamily="34" charset="0"/>
              </a:rPr>
              <a:t>qi2tu2</a:t>
            </a:r>
            <a:r>
              <a:rPr lang="en-US" altLang="zh-CN" sz="1200" baseline="0">
                <a:solidFill>
                  <a:prstClr val="black"/>
                </a:solidFill>
                <a:latin typeface="汉仪大宋简" pitchFamily="49" charset="-122"/>
                <a:ea typeface="汉仪大宋简" pitchFamily="49" charset="-122"/>
                <a:cs typeface="Arial" panose="020B0604020202020204" pitchFamily="34" charset="0"/>
              </a:rPr>
              <a:t> (wrong road)</a:t>
            </a:r>
            <a:endParaRPr lang="en-US" altLang="zh-CN" sz="1200">
              <a:solidFill>
                <a:prstClr val="black"/>
              </a:solidFill>
              <a:latin typeface="汉仪大宋简" pitchFamily="49" charset="-122"/>
              <a:ea typeface="汉仪大宋简"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FFFF00"/>
                </a:solidFill>
                <a:effectLst/>
                <a:uLnTx/>
                <a:uFillTx/>
              </a:rPr>
              <a:t>采访 </a:t>
            </a:r>
            <a:r>
              <a:rPr kumimoji="0" lang="en-US" sz="1200" b="0" i="0" u="none" strike="noStrike" kern="0" cap="none" spc="0" normalizeH="0" baseline="0" noProof="0">
                <a:ln>
                  <a:noFill/>
                </a:ln>
                <a:solidFill>
                  <a:srgbClr val="FFFF00"/>
                </a:solidFill>
                <a:effectLst/>
                <a:uLnTx/>
                <a:uFillTx/>
              </a:rPr>
              <a:t>cai3fang3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00"/>
                </a:solidFill>
                <a:effectLst/>
                <a:uLnTx/>
                <a:uFillTx/>
              </a:rPr>
              <a:t>Our declining genes</a:t>
            </a:r>
            <a:r>
              <a:rPr kumimoji="0" lang="en-US" sz="1200" b="0" i="0" u="none" strike="noStrike" kern="0" cap="none" spc="0" normalizeH="0" baseline="30000" noProof="0">
                <a:ln>
                  <a:noFill/>
                </a:ln>
                <a:solidFill>
                  <a:srgbClr val="FFF202"/>
                </a:solidFill>
                <a:effectLst/>
                <a:uLnTx/>
                <a:uFillTx/>
              </a:rPr>
              <a:t> </a:t>
            </a:r>
            <a:r>
              <a:rPr kumimoji="0" lang="en-US" sz="1200" b="0" i="0" u="none" strike="noStrike" kern="0" cap="none" spc="0" normalizeH="0" baseline="0" noProof="0">
                <a:ln>
                  <a:noFill/>
                </a:ln>
                <a:solidFill>
                  <a:srgbClr val="FFF202"/>
                </a:solidFill>
                <a:effectLst/>
                <a:uLnTx/>
                <a:uFillTx/>
              </a:rPr>
              <a:t>  </a:t>
            </a:r>
            <a:r>
              <a:rPr kumimoji="0" lang="en-US" sz="1200" b="0" i="0" u="none" strike="noStrike" kern="0" cap="none" spc="0" normalizeH="0" baseline="0" noProof="0">
                <a:ln>
                  <a:noFill/>
                </a:ln>
                <a:solidFill>
                  <a:srgbClr val="FFFFFF"/>
                </a:solidFill>
                <a:effectLst/>
                <a:uLnTx/>
                <a:uFillTx/>
              </a:rPr>
              <a:t>“Even </a:t>
            </a:r>
            <a:r>
              <a:rPr kumimoji="0" lang="en-US" sz="1200" b="0" i="0" u="none" strike="noStrike" kern="0" cap="none" spc="0" normalizeH="0" baseline="0" noProof="0" dirty="0">
                <a:ln>
                  <a:noFill/>
                </a:ln>
                <a:solidFill>
                  <a:srgbClr val="FFFFFF"/>
                </a:solidFill>
                <a:effectLst/>
                <a:uLnTx/>
                <a:uFillTx/>
              </a:rPr>
              <a:t>with intense selection, evolution is going the wrong way—toward  extinction! … The bottom line is that Darwinian theory fails on every level </a:t>
            </a:r>
            <a:r>
              <a:rPr kumimoji="0" lang="en-US" sz="1200" b="1" i="0" u="none" strike="noStrike" kern="0" cap="none" spc="0" normalizeH="0" baseline="0" noProof="0" dirty="0">
                <a:ln>
                  <a:noFill/>
                </a:ln>
                <a:solidFill>
                  <a:srgbClr val="FFFFFF"/>
                </a:solidFill>
                <a:effectLst/>
                <a:uLnTx/>
                <a:uFillTx/>
              </a:rPr>
              <a:t>… all higher genomes must clearly degenerate. </a:t>
            </a:r>
            <a:r>
              <a:rPr kumimoji="0" lang="en-US" sz="1200" b="0" i="0" u="none" strike="noStrike" kern="0" cap="none" spc="0" normalizeH="0" baseline="0" noProof="0" dirty="0">
                <a:ln>
                  <a:noFill/>
                </a:ln>
                <a:solidFill>
                  <a:srgbClr val="FFFFFF"/>
                </a:solidFill>
                <a:effectLst/>
                <a:uLnTx/>
                <a:uFillTx/>
              </a:rPr>
              <a:t>… [This is] powerful evidence that </a:t>
            </a:r>
            <a:r>
              <a:rPr kumimoji="0" lang="en-US" sz="1200" b="1" i="0" u="none" strike="noStrike" kern="0" cap="none" spc="0" normalizeH="0" baseline="0" noProof="0" dirty="0">
                <a:ln>
                  <a:noFill/>
                </a:ln>
                <a:solidFill>
                  <a:srgbClr val="00FFFF"/>
                </a:solidFill>
                <a:effectLst/>
                <a:uLnTx/>
                <a:uFillTx/>
              </a:rPr>
              <a:t>life and mankind must  be </a:t>
            </a:r>
            <a:r>
              <a:rPr kumimoji="0" lang="en-US" sz="1200" b="1" i="0" u="none" strike="noStrike" kern="0" cap="none" spc="0" normalizeH="0" baseline="0" noProof="0">
                <a:ln>
                  <a:noFill/>
                </a:ln>
                <a:solidFill>
                  <a:srgbClr val="00FFFF"/>
                </a:solidFill>
                <a:effectLst/>
                <a:uLnTx/>
                <a:uFillTx/>
              </a:rPr>
              <a:t>young</a:t>
            </a:r>
            <a:r>
              <a:rPr kumimoji="0" lang="en-US" sz="1200" b="0" i="0" u="none" strike="noStrike" kern="0" cap="none" spc="0" normalizeH="0" baseline="0" noProof="0">
                <a:ln>
                  <a:noFill/>
                </a:ln>
                <a:solidFill>
                  <a:srgbClr val="FFFFFF"/>
                </a:solidFill>
                <a:effectLst/>
                <a:uLnTx/>
                <a:uFillTx/>
              </a:rPr>
              <a:t>.”</a:t>
            </a:r>
          </a:p>
          <a:p>
            <a:pPr marL="0">
              <a:spcBef>
                <a:spcPts val="0"/>
              </a:spcBef>
              <a:buNone/>
            </a:pPr>
            <a:r>
              <a:rPr lang="en-US" altLang="zh-CN"/>
              <a:t>Accumulated mutations will cause extinction in less than a million years.</a:t>
            </a:r>
          </a:p>
          <a:p>
            <a:pPr marL="0">
              <a:spcBef>
                <a:spcPts val="0"/>
              </a:spcBef>
              <a:buNone/>
            </a:pPr>
            <a:r>
              <a:rPr lang="en-US"/>
              <a:t>Conclusion: neither humans nor apes have been on earth for a million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dirty="0">
              <a:ln>
                <a:noFill/>
              </a:ln>
              <a:solidFill>
                <a:srgbClr val="FFFFFF"/>
              </a:solidFill>
              <a:effectLst/>
              <a:uLnTx/>
              <a:uFillTx/>
            </a:endParaRPr>
          </a:p>
          <a:p>
            <a:endParaRPr lang="en-US" altLang="en-US"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537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95102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2954"/>
                </a:solidFill>
                <a:latin typeface="Arial" panose="020B0604020202020204" pitchFamily="34" charset="0"/>
                <a:ea typeface="微软雅黑" panose="020B0503020204020204" pitchFamily="34" charset="-122"/>
                <a:cs typeface="Arial" panose="020B0604020202020204" pitchFamily="34" charset="0"/>
              </a:rPr>
              <a:t>Qiong2 Cang1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02954"/>
                </a:solidFill>
                <a:latin typeface="Arial" panose="020B0604020202020204" pitchFamily="34" charset="0"/>
                <a:ea typeface="微软雅黑" panose="020B0503020204020204" pitchFamily="34" charset="-122"/>
                <a:cs typeface="Arial" panose="020B0604020202020204" pitchFamily="34" charset="0"/>
              </a:rPr>
              <a:t>The Bible says Creation is an obvious fact</a:t>
            </a:r>
            <a:endParaRPr lang="en-US" sz="1200"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Arial" pitchFamily="34" charset="0"/>
              <a:buChar char="•"/>
            </a:pPr>
            <a:r>
              <a:rPr lang="en-US" altLang="zh-CN" sz="1200" dirty="0">
                <a:latin typeface="Arial" panose="020B0604020202020204" pitchFamily="34" charset="0"/>
                <a:cs typeface="Arial" panose="020B0604020202020204" pitchFamily="34" charset="0"/>
              </a:rPr>
              <a:t>no biases;</a:t>
            </a:r>
            <a:r>
              <a:rPr lang="en-US" altLang="zh-CN" sz="1200" baseline="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believe things based on evidence;  rigorously test hypotheses;  ready to change</a:t>
            </a:r>
            <a:r>
              <a:rPr lang="en-US" altLang="zh-CN" sz="1200" baseline="0" dirty="0">
                <a:latin typeface="Arial" panose="020B0604020202020204" pitchFamily="34" charset="0"/>
                <a:cs typeface="Arial" panose="020B0604020202020204" pitchFamily="34" charset="0"/>
              </a:rPr>
              <a:t> his opinions anytime based on new findings</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21</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a:t>长着</a:t>
            </a:r>
            <a:r>
              <a:rPr lang="en-US" altLang="zh-CN"/>
              <a:t> Zhang3zhe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99.999% of beliefs are based on authority (textbooks, journals, etc.);   holds an interpretive framework (presuppositions, world view);</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usually</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does not question it—often is not even aware of it;   interprets evidence in terms of the framework</a:t>
            </a:r>
            <a:endParaRPr lang="zh-CN" altLang="en-US" sz="120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56E5B-5570-4716-8885-35F8697C07FB}"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5762" name="Rectangle 2"/>
          <p:cNvSpPr>
            <a:spLocks noGrp="1" noRot="1" noChangeAspect="1" noChangeArrowheads="1" noTextEdit="1"/>
          </p:cNvSpPr>
          <p:nvPr>
            <p:ph type="sldImg"/>
          </p:nvPr>
        </p:nvSpPr>
        <p:spPr>
          <a:xfrm>
            <a:off x="381000" y="685800"/>
            <a:ext cx="6096000" cy="3429000"/>
          </a:xfrm>
          <a:ln/>
        </p:spPr>
      </p:sp>
      <p:sp>
        <p:nvSpPr>
          <p:cNvPr id="885763" name="Rectangle 3"/>
          <p:cNvSpPr>
            <a:spLocks noGrp="1" noChangeArrowheads="1"/>
          </p:cNvSpPr>
          <p:nvPr>
            <p:ph type="body" idx="1"/>
          </p:nvPr>
        </p:nvSpPr>
        <p:spPr/>
        <p:txBody>
          <a:bodyPr/>
          <a:lstStyle/>
          <a:p>
            <a:pPr eaLnBrk="1" hangingPunct="1"/>
            <a:r>
              <a:rPr lang="en-US" sz="1200" dirty="0">
                <a:solidFill>
                  <a:srgbClr val="FFFF66"/>
                </a:solidFill>
                <a:latin typeface="Calibri" panose="020F0502020204030204" pitchFamily="34" charset="0"/>
              </a:rPr>
              <a:t>“Facts do not ‘speak for themselves’; they are read in the light of theory.  Creative thought, in science as much as in the arts, is the motor of changing opinion.  Science is a quintessentially human activity, not a mechanized, robot-like accumulation of objective information, leading by laws of logic to inescapable interpretation.”</a:t>
            </a:r>
          </a:p>
        </p:txBody>
      </p:sp>
    </p:spTree>
    <p:extLst>
      <p:ext uri="{BB962C8B-B14F-4D97-AF65-F5344CB8AC3E}">
        <p14:creationId xmlns:p14="http://schemas.microsoft.com/office/powerpoint/2010/main" val="1609108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We take the side of science in spite of the patent absurdity of some of its constructs, in spite of its failure to fulfill many of its extravagant promises of health and life, in spite of the tolerance of the scientific community for unsubstantiated just-so stories, because we have a prior commitment, a commitment to naturalism. It is not that the methods and institutions of science somehow compel us to accept a material explanation of the phenomenal world, but, on the contrary, that we are forced by our a priori adherence to material causes to create an apparatus of investigation and a set of concepts that produce material explanations, no matter how counter-intuitive, no matter how mystifying to the uninitiated. Moreover, that materialism is absolute, for we cannot allow a Divine Foot in the door.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243397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We take the side of science in spite of the patent absurdity of some of its constructs, in spite of its failure to fulfill many of its extravagant promises of health and life, in spite of the tolerance of the scientific community for unsubstantiated just-so stories, because we have a prior commitment, a commitment to naturalism. It is not that the methods and institutions of science somehow compel us to accept a material explanation of the phenomenal world, but, on the contrary, that we are forced by our a priori adherence to material causes to create an apparatus of investigation and a set of concepts that produce material explanations, no matter how counter-intuitive, no matter how mystifying to the uninitiated. Moreover, that materialism is absolute, for we cannot allow a Divine Foot in the door.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102610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29</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0" cap="none" spc="0" normalizeH="0" baseline="0" noProof="0">
                <a:ln>
                  <a:noFill/>
                </a:ln>
                <a:solidFill>
                  <a:srgbClr val="FFFF00"/>
                </a:solidFill>
                <a:effectLst/>
                <a:uLnTx/>
                <a:uFillTx/>
                <a:latin typeface="+mn-lt"/>
              </a:rPr>
              <a:t>“Even if all the data point to an intelligent designer, such an hypothesis is excluded from science because it is not naturalistic.” </a:t>
            </a:r>
            <a:r>
              <a:rPr kumimoji="0" lang="en-AU" sz="1200" b="0" i="0" u="none" strike="noStrike" kern="0" cap="none" spc="0" normalizeH="0" baseline="0" noProof="0">
                <a:ln>
                  <a:noFill/>
                </a:ln>
                <a:solidFill>
                  <a:srgbClr val="00FF00"/>
                </a:solidFill>
                <a:effectLst/>
                <a:uLnTx/>
                <a:uFillTx/>
                <a:latin typeface="+mn-lt"/>
                <a:ea typeface="+mn-ea"/>
                <a:cs typeface="+mn-cs"/>
              </a:rPr>
              <a:t>Kansas State University immunologist Scott Todd,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0" cap="none" spc="0" normalizeH="0" baseline="0" noProof="0">
                <a:ln>
                  <a:noFill/>
                </a:ln>
                <a:solidFill>
                  <a:srgbClr val="00FF00"/>
                </a:solidFill>
                <a:effectLst/>
                <a:uLnTx/>
                <a:uFillTx/>
                <a:latin typeface="+mn-lt"/>
                <a:ea typeface="+mn-ea"/>
                <a:cs typeface="+mn-cs"/>
              </a:rPr>
              <a:t>correspondence to </a:t>
            </a:r>
            <a:r>
              <a:rPr kumimoji="0" lang="en-AU" sz="1200" b="0" i="1" u="none" strike="noStrike" kern="0" cap="none" spc="0" normalizeH="0" baseline="0" noProof="0">
                <a:ln>
                  <a:noFill/>
                </a:ln>
                <a:solidFill>
                  <a:srgbClr val="00FF00"/>
                </a:solidFill>
                <a:effectLst/>
                <a:uLnTx/>
                <a:uFillTx/>
                <a:latin typeface="+mn-lt"/>
                <a:ea typeface="+mn-ea"/>
                <a:cs typeface="+mn-cs"/>
              </a:rPr>
              <a:t>Nature</a:t>
            </a:r>
            <a:r>
              <a:rPr kumimoji="0" lang="en-AU" sz="1200" b="0" i="0" u="none" strike="noStrike" kern="0" cap="none" spc="0" normalizeH="0" baseline="0" noProof="0">
                <a:ln>
                  <a:noFill/>
                </a:ln>
                <a:solidFill>
                  <a:srgbClr val="00FF00"/>
                </a:solidFill>
                <a:effectLst/>
                <a:uLnTx/>
                <a:uFillTx/>
                <a:latin typeface="+mn-lt"/>
                <a:ea typeface="+mn-ea"/>
                <a:cs typeface="+mn-cs"/>
              </a:rPr>
              <a:t> </a:t>
            </a:r>
            <a:r>
              <a:rPr kumimoji="0" lang="en-AU" sz="1200" b="1" i="0" u="none" strike="noStrike" kern="0" cap="none" spc="0" normalizeH="0" baseline="0" noProof="0">
                <a:ln>
                  <a:noFill/>
                </a:ln>
                <a:solidFill>
                  <a:srgbClr val="00FF00"/>
                </a:solidFill>
                <a:effectLst/>
                <a:uLnTx/>
                <a:uFillTx/>
                <a:latin typeface="+mn-lt"/>
                <a:ea typeface="+mn-ea"/>
                <a:cs typeface="+mn-cs"/>
              </a:rPr>
              <a:t>410 </a:t>
            </a:r>
            <a:r>
              <a:rPr kumimoji="0" lang="en-AU" sz="1200" b="0" i="0" u="none" strike="noStrike" kern="0" cap="none" spc="0" normalizeH="0" baseline="0" noProof="0">
                <a:ln>
                  <a:noFill/>
                </a:ln>
                <a:solidFill>
                  <a:srgbClr val="00FF00"/>
                </a:solidFill>
                <a:effectLst/>
                <a:uLnTx/>
                <a:uFillTx/>
                <a:latin typeface="+mn-lt"/>
                <a:ea typeface="+mn-ea"/>
                <a:cs typeface="+mn-cs"/>
              </a:rPr>
              <a:t>(6752):423, 30 Sept. 1999.</a:t>
            </a:r>
            <a:r>
              <a:rPr kumimoji="0" lang="en-AU" sz="1400" b="0" i="0" u="none" strike="noStrike" kern="0" cap="none" spc="0" normalizeH="0" baseline="0" noProof="0">
                <a:ln>
                  <a:noFill/>
                </a:ln>
                <a:solidFill>
                  <a:srgbClr val="00FF00"/>
                </a:solidFill>
                <a:effectLst/>
                <a:uLnTx/>
                <a:uFillTx/>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1" kern="1200" dirty="0">
                <a:solidFill>
                  <a:schemeClr val="tx1"/>
                </a:solidFill>
                <a:latin typeface="+mn-lt"/>
                <a:ea typeface="+mn-ea"/>
                <a:cs typeface="+mn-cs"/>
              </a:rPr>
              <a:t>贴切</a:t>
            </a:r>
            <a:r>
              <a:rPr lang="en-US" altLang="zh-CN" sz="1200" b="1" kern="1200" dirty="0">
                <a:solidFill>
                  <a:schemeClr val="tx1"/>
                </a:solidFill>
                <a:latin typeface="+mn-lt"/>
                <a:ea typeface="+mn-ea"/>
                <a:cs typeface="+mn-cs"/>
              </a:rPr>
              <a:t> tie1qie4 apt, appropriate</a:t>
            </a: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Even if it makes no </a:t>
            </a:r>
            <a:r>
              <a:rPr lang="en-US" sz="1200" b="1" kern="1200" dirty="0" err="1">
                <a:solidFill>
                  <a:schemeClr val="tx1"/>
                </a:solidFill>
                <a:latin typeface="+mn-lt"/>
                <a:ea typeface="+mn-ea"/>
                <a:cs typeface="+mn-cs"/>
              </a:rPr>
              <a:t>sense,the</a:t>
            </a:r>
            <a:r>
              <a:rPr lang="en-US" sz="1200" b="1" kern="1200" dirty="0">
                <a:solidFill>
                  <a:schemeClr val="tx1"/>
                </a:solidFill>
                <a:latin typeface="+mn-lt"/>
                <a:ea typeface="+mn-ea"/>
                <a:cs typeface="+mn-cs"/>
              </a:rPr>
              <a:t> answer must be: Naturalism, Atheism.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Prof. Paul</a:t>
            </a:r>
            <a:r>
              <a:rPr lang="en-US" sz="1200" kern="1200" baseline="0" dirty="0">
                <a:solidFill>
                  <a:schemeClr val="tx1"/>
                </a:solidFill>
                <a:latin typeface="+mn-lt"/>
                <a:ea typeface="+mn-ea"/>
                <a:cs typeface="+mn-cs"/>
              </a:rPr>
              <a:t> Davies is an evolutionist and an astrobiologist seeking for life in outer space. He said: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1200" dirty="0">
                <a:ea typeface="汉仪大宋简" panose="02010609000101010101" pitchFamily="49" charset="-122"/>
              </a:rPr>
              <a:t>“Most of the workings of the cell are best described not in terms of material stuff—hardware—but as information,  or software.” </a:t>
            </a:r>
            <a:r>
              <a:rPr lang="en-US" altLang="zh-HK" sz="1200" i="1" dirty="0">
                <a:ea typeface="汉仪大宋简" panose="02010609000101010101" pitchFamily="49" charset="-122"/>
              </a:rPr>
              <a:t>The</a:t>
            </a:r>
            <a:r>
              <a:rPr lang="en-US" altLang="zh-HK" sz="1200" i="1" baseline="0" dirty="0">
                <a:ea typeface="汉仪大宋简" panose="02010609000101010101" pitchFamily="49" charset="-122"/>
              </a:rPr>
              <a:t> Guardian</a:t>
            </a:r>
            <a:r>
              <a:rPr lang="en-US" altLang="zh-HK" sz="1200" i="0" baseline="0" dirty="0">
                <a:ea typeface="汉仪大宋简" panose="02010609000101010101" pitchFamily="49" charset="-122"/>
              </a:rPr>
              <a:t> 2002-12-11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1200" i="0" baseline="0" dirty="0">
                <a:ea typeface="汉仪大宋简" panose="02010609000101010101" pitchFamily="49" charset="-122"/>
              </a:rPr>
              <a:t>He admits: “</a:t>
            </a:r>
            <a:r>
              <a:rPr lang="en-US" altLang="en-US" sz="1200" dirty="0">
                <a:ea typeface="汉仪大宋简" panose="02010609000101010101" pitchFamily="49" charset="-122"/>
              </a:rPr>
              <a:t>There is no known law of physics able to create information from nothing …</a:t>
            </a:r>
            <a:r>
              <a:rPr lang="en-US" altLang="zh-HK" sz="1200" i="0" baseline="0" dirty="0">
                <a:ea typeface="汉仪大宋简" panose="02010609000101010101" pitchFamily="49" charset="-122"/>
              </a:rPr>
              <a:t>” </a:t>
            </a:r>
            <a:r>
              <a:rPr lang="en-US" altLang="en-US" sz="1200" dirty="0">
                <a:ea typeface="汉仪大宋简" panose="02010609000101010101" pitchFamily="49" charset="-122"/>
              </a:rPr>
              <a:t>New Scientist, 163 (2204):27–30  18 September 1999</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b="1" dirty="0"/>
              <a:t>dan4bai2zhi4</a:t>
            </a:r>
          </a:p>
          <a:p>
            <a:r>
              <a:rPr lang="en-US" altLang="zh-CN" b="1" dirty="0"/>
              <a:t>chain:</a:t>
            </a:r>
            <a:r>
              <a:rPr lang="en-US" altLang="zh-CN" b="1" baseline="0" dirty="0"/>
              <a:t> </a:t>
            </a:r>
            <a:r>
              <a:rPr lang="zh-CN" altLang="en-US" b="1" dirty="0"/>
              <a:t>链条 </a:t>
            </a:r>
            <a:r>
              <a:rPr lang="en-US" altLang="zh-CN" b="1" dirty="0"/>
              <a:t>lian4</a:t>
            </a:r>
            <a:r>
              <a:rPr lang="zh-CN" altLang="en-US" b="1" dirty="0"/>
              <a:t> </a:t>
            </a:r>
            <a:r>
              <a:rPr lang="en-US" altLang="zh-CN" b="1" dirty="0"/>
              <a:t>tiao2 </a:t>
            </a:r>
            <a:r>
              <a:rPr lang="zh-CN" altLang="en-US" b="1" dirty="0"/>
              <a:t>（</a:t>
            </a:r>
            <a:r>
              <a:rPr lang="en-US" altLang="zh-CN" b="1" dirty="0"/>
              <a:t>peptide chain: </a:t>
            </a:r>
            <a:r>
              <a:rPr lang="zh-CN" altLang="en-US" b="1" dirty="0"/>
              <a:t>肽链</a:t>
            </a:r>
            <a:r>
              <a:rPr lang="zh-CN" altLang="en-US" b="1" baseline="0" dirty="0"/>
              <a:t> </a:t>
            </a:r>
            <a:r>
              <a:rPr lang="en-US" altLang="zh-CN" b="1" dirty="0"/>
              <a:t>tai4</a:t>
            </a:r>
            <a:r>
              <a:rPr lang="en-US" altLang="zh-CN" b="1" baseline="0" dirty="0"/>
              <a:t> lian4</a:t>
            </a:r>
            <a:r>
              <a:rPr lang="zh-CN" altLang="en-US" b="1" baseline="0" dirty="0"/>
              <a:t>）</a:t>
            </a:r>
            <a:endParaRPr lang="en-US" altLang="zh-CN" b="1" dirty="0"/>
          </a:p>
          <a:p>
            <a:r>
              <a:rPr lang="en-US" b="1" dirty="0"/>
              <a:t>chemical</a:t>
            </a:r>
            <a:r>
              <a:rPr lang="en-US" b="1" baseline="0" dirty="0"/>
              <a:t> bond: </a:t>
            </a:r>
            <a:r>
              <a:rPr lang="zh-CN" altLang="en-US" b="1" baseline="0" dirty="0"/>
              <a:t>化学键 </a:t>
            </a:r>
            <a:r>
              <a:rPr lang="en-US" altLang="zh-CN" b="1" baseline="0" dirty="0"/>
              <a:t>jian4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1" dirty="0"/>
              <a:t>Kinesin:</a:t>
            </a:r>
            <a:r>
              <a:rPr lang="en-US" altLang="zh-CN" b="1" baseline="0" dirty="0"/>
              <a:t> </a:t>
            </a:r>
            <a:r>
              <a:rPr lang="zh-CN" altLang="en-US" b="1" dirty="0"/>
              <a:t>驱动蛋白 </a:t>
            </a:r>
            <a:r>
              <a:rPr lang="en-US" altLang="zh-CN" b="1" dirty="0"/>
              <a:t>Qu1dong4 Dan4bai2</a:t>
            </a:r>
          </a:p>
          <a:p>
            <a:r>
              <a:rPr lang="en-US" b="1" dirty="0"/>
              <a:t>Ribonuclease: </a:t>
            </a:r>
            <a:r>
              <a:rPr lang="zh-CN" altLang="en-US" b="1" dirty="0">
                <a:latin typeface="微软雅黑" panose="020B0503020204020204" pitchFamily="34" charset="-122"/>
              </a:rPr>
              <a:t>核糖核酸酶 </a:t>
            </a:r>
            <a:r>
              <a:rPr lang="en-US" altLang="zh-CN" b="1" dirty="0">
                <a:latin typeface="微软雅黑" panose="020B0503020204020204" pitchFamily="34" charset="-122"/>
              </a:rPr>
              <a:t>He2tang2 He2suan1</a:t>
            </a:r>
            <a:r>
              <a:rPr lang="en-US" altLang="zh-CN" b="1" baseline="0" dirty="0">
                <a:latin typeface="微软雅黑" panose="020B0503020204020204" pitchFamily="34" charset="-122"/>
              </a:rPr>
              <a:t> Mei2</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Prokaryotes do not have kinesin, but they do have,</a:t>
            </a:r>
            <a:r>
              <a:rPr kumimoji="1" lang="en-US" altLang="zh-CN" baseline="0" dirty="0"/>
              <a:t> e.g., </a:t>
            </a:r>
            <a:r>
              <a:rPr kumimoji="1" lang="en-US" altLang="zh-CN" baseline="0" dirty="0" err="1"/>
              <a:t>dyneim</a:t>
            </a:r>
            <a:endParaRPr kumimoji="1" lang="zh-CN" alt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p14="http://schemas.microsoft.com/office/powerpoint/2010/main" val="3923127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latin typeface="+mn-lt"/>
                <a:ea typeface="+mn-ea"/>
                <a:cs typeface="+mn-cs"/>
              </a:rPr>
              <a:t>Even if it makes no sense,the answer must be: Naturalism, Atheism.</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ea typeface="汉仪大宋简" panose="02010609000101010101" pitchFamily="49" charset="-122"/>
              </a:rPr>
              <a:t>He also admits: “</a:t>
            </a:r>
            <a:r>
              <a:rPr lang="en-US" sz="1200">
                <a:solidFill>
                  <a:srgbClr val="FFFF00"/>
                </a:solidFill>
                <a:latin typeface="Calibri" pitchFamily="34" charset="0"/>
              </a:rPr>
              <a:t>Nobody knows how a mixture of lifeless chemicals spontaneously organised themselves into the first living cell… How did stupid atoms spontaneously write their own software?</a:t>
            </a:r>
            <a:r>
              <a:rPr lang="en-US" altLang="zh-CN" sz="1200">
                <a:ea typeface="汉仪大宋简" panose="02010609000101010101" pitchFamily="49" charset="-122"/>
              </a:rPr>
              <a:t>” </a:t>
            </a:r>
            <a:r>
              <a:rPr lang="en-US" altLang="en-US" sz="1200">
                <a:ea typeface="汉仪大宋简" panose="02010609000101010101" pitchFamily="49" charset="-122"/>
              </a:rPr>
              <a:t>New Scientist 179(2403):32, 12 July, 2003</a:t>
            </a:r>
            <a:endParaRPr lang="en-US" altLang="zh-CN" sz="1200">
              <a:ea typeface="汉仪大宋简" panose="02010609000101010101" pitchFamily="49"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a:ea typeface="汉仪大宋简" panose="02010609000101010101" pitchFamily="49" charset="-122"/>
              </a:rPr>
              <a:t>But he can only ask “how”—he never questions whether it actually happened! </a:t>
            </a:r>
            <a:endParaRPr lang="en-US" altLang="en-US" sz="1200">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a:t>Blindfold</a:t>
            </a:r>
            <a:r>
              <a:rPr lang="zh-CN" altLang="en-US" baseline="0"/>
              <a:t> </a:t>
            </a:r>
            <a:r>
              <a:rPr lang="en-US" altLang="zh-CN" baseline="0"/>
              <a:t>vb </a:t>
            </a:r>
            <a:r>
              <a:rPr lang="zh-TW" altLang="en-US" sz="1200" b="1" i="0" kern="1200">
                <a:solidFill>
                  <a:schemeClr val="tx1"/>
                </a:solidFill>
                <a:latin typeface="+mn-lt"/>
                <a:ea typeface="+mn-ea"/>
                <a:cs typeface="+mn-cs"/>
              </a:rPr>
              <a:t>蒙住眼睛</a:t>
            </a:r>
            <a:r>
              <a:rPr lang="en-US" altLang="zh-TW" sz="1200" b="1" i="0" kern="1200">
                <a:solidFill>
                  <a:schemeClr val="tx1"/>
                </a:solidFill>
                <a:latin typeface="+mn-lt"/>
                <a:ea typeface="+mn-ea"/>
                <a:cs typeface="+mn-cs"/>
              </a:rPr>
              <a:t>; n: </a:t>
            </a:r>
            <a:r>
              <a:rPr lang="zh-CN" altLang="en-US" sz="1200" b="1" i="0" kern="1200">
                <a:solidFill>
                  <a:schemeClr val="tx1"/>
                </a:solidFill>
                <a:latin typeface="+mn-lt"/>
                <a:ea typeface="+mn-ea"/>
                <a:cs typeface="+mn-cs"/>
              </a:rPr>
              <a:t>眼罩</a:t>
            </a:r>
            <a:r>
              <a:rPr lang="zh-CN" altLang="en-US" sz="1200" b="1" i="0" kern="1200" baseline="0">
                <a:solidFill>
                  <a:schemeClr val="tx1"/>
                </a:solidFill>
                <a:latin typeface="+mn-lt"/>
                <a:ea typeface="+mn-ea"/>
                <a:cs typeface="+mn-cs"/>
              </a:rPr>
              <a:t> </a:t>
            </a:r>
            <a:r>
              <a:rPr lang="en-US" altLang="zh-CN" sz="1200" b="1" i="0" kern="1200" baseline="0">
                <a:solidFill>
                  <a:schemeClr val="tx1"/>
                </a:solidFill>
                <a:latin typeface="+mn-lt"/>
                <a:ea typeface="+mn-ea"/>
                <a:cs typeface="+mn-cs"/>
              </a:rPr>
              <a:t>yan3zhao4</a:t>
            </a:r>
            <a:endParaRPr lang="en-US" altLang="zh-CN"/>
          </a:p>
          <a:p>
            <a:r>
              <a:rPr lang="en-US" altLang="zh-CN"/>
              <a:t>Mental frameworks blind</a:t>
            </a:r>
            <a:r>
              <a:rPr lang="en-US" altLang="zh-CN" baseline="0"/>
              <a:t> evolutionists to the implications of the evidence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Biao1Qian1 </a:t>
            </a:r>
            <a:r>
              <a:rPr lang="zh-CN" altLang="en-US"/>
              <a:t>标签 </a:t>
            </a:r>
            <a:r>
              <a:rPr lang="en-US" altLang="zh-CN"/>
              <a:t>tag,</a:t>
            </a:r>
            <a:r>
              <a:rPr lang="en-US" altLang="zh-CN" baseline="0"/>
              <a:t> label</a:t>
            </a:r>
            <a:r>
              <a:rPr lang="en-US"/>
              <a:t> </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Secular</a:t>
            </a:r>
            <a:r>
              <a:rPr lang="en-AU" baseline="0" dirty="0"/>
              <a:t> history </a:t>
            </a:r>
            <a:r>
              <a:rPr lang="en-AU" baseline="0" dirty="0" err="1"/>
              <a:t>vs</a:t>
            </a:r>
            <a:r>
              <a:rPr lang="en-AU" baseline="0" dirty="0"/>
              <a:t> biblical history</a:t>
            </a:r>
            <a:endParaRPr lang="en-AU" dirty="0"/>
          </a:p>
          <a:p>
            <a:r>
              <a:rPr lang="en-AU" dirty="0"/>
              <a:t>There are different</a:t>
            </a:r>
            <a:r>
              <a:rPr lang="en-AU" baseline="0" dirty="0"/>
              <a:t> ways of looking at the same facts. The facts are the rocks and fossils that exist in the present. The stories we make up to explain how they came to be there are not facts, but interpretations. The world view or philosophical outlook that we bring affects the stories that we think up to explain the facts. No one is without a world-view, so no one is unbiased or neutral, in how we deal with the facts.</a:t>
            </a:r>
            <a:endParaRPr lang="en-AU" dirty="0"/>
          </a:p>
        </p:txBody>
      </p:sp>
      <p:sp>
        <p:nvSpPr>
          <p:cNvPr id="4" name="Slide Number Placeholder 3"/>
          <p:cNvSpPr>
            <a:spLocks noGrp="1"/>
          </p:cNvSpPr>
          <p:nvPr>
            <p:ph type="sldNum" sz="quarter" idx="10"/>
          </p:nvPr>
        </p:nvSpPr>
        <p:spPr/>
        <p:txBody>
          <a:bodyPr/>
          <a:lstStyle/>
          <a:p>
            <a:fld id="{7358BF3E-ACA2-46B7-A77F-D9B4C1631DC4}" type="slidenum">
              <a:rPr lang="en-US" smtClean="0"/>
              <a:pPr/>
              <a:t>35</a:t>
            </a:fld>
            <a:endParaRPr lang="en-US" dirty="0"/>
          </a:p>
        </p:txBody>
      </p:sp>
    </p:spTree>
    <p:extLst>
      <p:ext uri="{BB962C8B-B14F-4D97-AF65-F5344CB8AC3E}">
        <p14:creationId xmlns:p14="http://schemas.microsoft.com/office/powerpoint/2010/main" val="174304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a:t>起诉方 </a:t>
            </a:r>
            <a:r>
              <a:rPr lang="en-US" altLang="zh-CN" baseline="0"/>
              <a:t>prosecution</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aseline="0"/>
              <a:t>辩护方</a:t>
            </a:r>
            <a:r>
              <a:rPr lang="en-US" altLang="zh-CN" baseline="0"/>
              <a:t>defense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solidFill>
                  <a:srgbClr val="FFFF00"/>
                </a:solidFill>
                <a:effectLst>
                  <a:outerShdw blurRad="38100" dist="38100" dir="2700000" algn="tl">
                    <a:srgbClr val="000000">
                      <a:alpha val="43137"/>
                    </a:srgbClr>
                  </a:outerShdw>
                </a:effectLst>
                <a:latin typeface="Calibri" panose="020F0502020204030204" pitchFamily="34" charset="0"/>
              </a:rPr>
              <a:t>Same </a:t>
            </a:r>
            <a:r>
              <a:rPr lang="en-AU" sz="1200" dirty="0">
                <a:solidFill>
                  <a:srgbClr val="FFFF00"/>
                </a:solidFill>
                <a:effectLst>
                  <a:outerShdw blurRad="38100" dist="38100" dir="2700000" algn="tl">
                    <a:srgbClr val="000000">
                      <a:alpha val="43137"/>
                    </a:srgbClr>
                  </a:outerShdw>
                </a:effectLst>
                <a:latin typeface="Calibri" panose="020F0502020204030204" pitchFamily="34" charset="0"/>
              </a:rPr>
              <a:t>data – different interpretations</a:t>
            </a:r>
          </a:p>
          <a:p>
            <a:pPr lvl="0"/>
            <a:r>
              <a:rPr lang="en-US"/>
              <a:t>Prosecution</a:t>
            </a:r>
            <a:r>
              <a:rPr lang="en-US" baseline="0"/>
              <a:t> </a:t>
            </a:r>
            <a:r>
              <a:rPr lang="en-US" baseline="0" dirty="0"/>
              <a:t>interprets the data to show the accused is guilty</a:t>
            </a:r>
          </a:p>
          <a:p>
            <a:pPr lvl="0"/>
            <a:r>
              <a:rPr lang="en-US" baseline="0" dirty="0" err="1"/>
              <a:t>Defence</a:t>
            </a:r>
            <a:r>
              <a:rPr lang="en-US" baseline="0" dirty="0"/>
              <a:t> interprets the same data to show the accused is innocent</a:t>
            </a:r>
            <a:endParaRPr lang="zh-CN" altLang="en-US" baseline="0" dirty="0"/>
          </a:p>
          <a:p>
            <a:pPr lvl="0"/>
            <a:r>
              <a:rPr lang="zh-CN" altLang="en-US" baseline="0" dirty="0"/>
              <a:t>起诉方将证据解释为对被告的罪证</a:t>
            </a:r>
          </a:p>
          <a:p>
            <a:pPr lvl="0"/>
            <a:r>
              <a:rPr lang="zh-CN" altLang="en-US" baseline="0" dirty="0"/>
              <a:t>辩护方将同样的证据解释为证明被告无罪的证据</a:t>
            </a:r>
            <a:endParaRPr lang="en-US" baseline="0" dirty="0"/>
          </a:p>
          <a:p>
            <a:pPr lvl="0"/>
            <a:r>
              <a:rPr lang="en-US" baseline="0"/>
              <a:t>But </a:t>
            </a:r>
            <a:r>
              <a:rPr lang="en-US" baseline="0" dirty="0"/>
              <a:t>what if there was a reliable EYE WITNESS?</a:t>
            </a:r>
            <a:endParaRPr lang="en-US" dirty="0"/>
          </a:p>
          <a:p>
            <a:endParaRPr lang="en-AU" dirty="0"/>
          </a:p>
        </p:txBody>
      </p:sp>
      <p:sp>
        <p:nvSpPr>
          <p:cNvPr id="4" name="Slide Number Placeholder 3"/>
          <p:cNvSpPr>
            <a:spLocks noGrp="1"/>
          </p:cNvSpPr>
          <p:nvPr>
            <p:ph type="sldNum" sz="quarter" idx="10"/>
          </p:nvPr>
        </p:nvSpPr>
        <p:spPr/>
        <p:txBody>
          <a:bodyPr/>
          <a:lstStyle/>
          <a:p>
            <a:fld id="{414A29B3-C27D-4EAE-BB7C-CEB84B9A3B2B}" type="slidenum">
              <a:rPr lang="en-AU" smtClean="0"/>
              <a:pPr/>
              <a:t>36</a:t>
            </a:fld>
            <a:endParaRPr lang="en-AU"/>
          </a:p>
        </p:txBody>
      </p:sp>
    </p:spTree>
    <p:extLst>
      <p:ext uri="{BB962C8B-B14F-4D97-AF65-F5344CB8AC3E}">
        <p14:creationId xmlns:p14="http://schemas.microsoft.com/office/powerpoint/2010/main" val="1675815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see the world through the ‘glasses’ of our belief system or </a:t>
            </a:r>
            <a:r>
              <a:rPr lang="en-US"/>
              <a:t>worldview. Influenced </a:t>
            </a:r>
            <a:r>
              <a:rPr lang="en-US" dirty="0"/>
              <a:t>by BELIEFS, PEER </a:t>
            </a:r>
            <a:r>
              <a:rPr lang="en-US"/>
              <a:t>PRESSURE etc</a:t>
            </a:r>
            <a:r>
              <a:rPr lang="en-US" baseline="0"/>
              <a:t> </a:t>
            </a:r>
            <a:r>
              <a:rPr lang="en-US"/>
              <a:t>For </a:t>
            </a:r>
            <a:r>
              <a:rPr lang="en-US" dirty="0"/>
              <a:t>example, if we believe in evolution, then we see the world with evolutionised glasses.</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D9A611-628A-40B3-9079-93506015CDC9}"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1636043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a:t>
            </a:r>
            <a:r>
              <a:rPr lang="en-US" baseline="0" dirty="0"/>
              <a:t> need</a:t>
            </a:r>
            <a:r>
              <a:rPr lang="en-US" dirty="0"/>
              <a:t> to change the glasses we wear</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D9A611-628A-40B3-9079-93506015CDC9}"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610113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930858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see the same data but interpret it very differently.</a:t>
            </a:r>
          </a:p>
          <a:p>
            <a:pPr eaLnBrk="1" hangingPunct="1">
              <a:spcBef>
                <a:spcPct val="0"/>
              </a:spcBef>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317199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a:p>
          <a:p>
            <a:pPr eaLnBrk="1" hangingPunct="1">
              <a:spcBef>
                <a:spcPct val="0"/>
              </a:spcBef>
            </a:pPr>
            <a:endParaRPr lang="en-US" dirty="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22F4CED-8026-4715-A9E8-A92AACA0744D}"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15610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Ribonuclease: </a:t>
            </a:r>
            <a:r>
              <a:rPr lang="zh-CN" altLang="en-US" b="1">
                <a:latin typeface="微软雅黑" panose="020B0503020204020204" pitchFamily="34" charset="-122"/>
              </a:rPr>
              <a:t>核糖核酸酶 </a:t>
            </a:r>
            <a:r>
              <a:rPr lang="en-US" altLang="zh-CN" b="1">
                <a:latin typeface="微软雅黑" panose="020B0503020204020204" pitchFamily="34" charset="-122"/>
              </a:rPr>
              <a:t>He2tang2 He2suan1</a:t>
            </a:r>
            <a:r>
              <a:rPr lang="en-US" altLang="zh-CN" b="1" baseline="0">
                <a:latin typeface="微软雅黑" panose="020B0503020204020204" pitchFamily="34" charset="-122"/>
              </a:rPr>
              <a:t> Mei2</a:t>
            </a:r>
            <a:endParaRPr lang="en-US" b="1"/>
          </a:p>
          <a:p>
            <a:r>
              <a:rPr lang="en-US" altLang="zh-CN" b="1"/>
              <a:t>dan4bai2zhi4</a:t>
            </a:r>
          </a:p>
          <a:p>
            <a:r>
              <a:rPr lang="en-US" altLang="zh-CN" b="1"/>
              <a:t>chain:</a:t>
            </a:r>
            <a:r>
              <a:rPr lang="en-US" altLang="zh-CN" b="1" baseline="0"/>
              <a:t> </a:t>
            </a:r>
            <a:r>
              <a:rPr lang="zh-CN" altLang="en-US" b="1"/>
              <a:t>链条 </a:t>
            </a:r>
            <a:r>
              <a:rPr lang="en-US" altLang="zh-CN" b="1"/>
              <a:t>lian4</a:t>
            </a:r>
            <a:r>
              <a:rPr lang="zh-CN" altLang="en-US" b="1"/>
              <a:t> </a:t>
            </a:r>
            <a:r>
              <a:rPr lang="en-US" altLang="zh-CN" b="1"/>
              <a:t>tiao2  </a:t>
            </a:r>
            <a:r>
              <a:rPr lang="zh-CN" altLang="en-US" b="1"/>
              <a:t>（</a:t>
            </a:r>
            <a:r>
              <a:rPr lang="en-US" altLang="zh-CN" b="1"/>
              <a:t>peptide chain: </a:t>
            </a:r>
            <a:r>
              <a:rPr lang="zh-CN" altLang="en-US" b="1"/>
              <a:t>肽链</a:t>
            </a:r>
            <a:r>
              <a:rPr lang="zh-CN" altLang="en-US" b="1" baseline="0"/>
              <a:t> </a:t>
            </a:r>
            <a:r>
              <a:rPr lang="en-US" altLang="zh-CN" b="1"/>
              <a:t>tai4</a:t>
            </a:r>
            <a:r>
              <a:rPr lang="en-US" altLang="zh-CN" b="1" baseline="0"/>
              <a:t> lian4</a:t>
            </a:r>
            <a:r>
              <a:rPr lang="zh-CN" altLang="en-US" b="1" baseline="0"/>
              <a:t>）</a:t>
            </a:r>
            <a:r>
              <a:rPr lang="en-US" altLang="zh-CN" b="1" baseline="0"/>
              <a:t> </a:t>
            </a:r>
            <a:endParaRPr lang="en-US" altLang="zh-CN" b="1"/>
          </a:p>
          <a:p>
            <a:r>
              <a:rPr lang="en-US" b="1"/>
              <a:t>chemical</a:t>
            </a:r>
            <a:r>
              <a:rPr lang="en-US" b="1" baseline="0"/>
              <a:t> bond: </a:t>
            </a:r>
            <a:r>
              <a:rPr lang="zh-CN" altLang="en-US" b="1" baseline="0"/>
              <a:t>化学键 </a:t>
            </a:r>
            <a:r>
              <a:rPr lang="en-US" altLang="zh-CN" b="1" baseline="0"/>
              <a:t>jian4</a:t>
            </a:r>
            <a:endParaRPr lang="en-US"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p14="http://schemas.microsoft.com/office/powerpoint/2010/main" val="3072401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We’re not saying “choose whatever </a:t>
            </a:r>
            <a:r>
              <a:rPr lang="en-US" dirty="0" err="1"/>
              <a:t>presuppostions</a:t>
            </a:r>
            <a:r>
              <a:rPr lang="en-US" dirty="0"/>
              <a:t> or framework you like, then you can get the conclusions you want”</a:t>
            </a:r>
          </a:p>
          <a:p>
            <a:pPr marL="171450" indent="-171450">
              <a:buFont typeface="Arial" panose="020B0604020202020204" pitchFamily="34" charset="0"/>
              <a:buChar char="•"/>
            </a:pPr>
            <a:r>
              <a:rPr lang="en-US" dirty="0"/>
              <a:t>Creationism and YE have ample evidence</a:t>
            </a:r>
          </a:p>
          <a:p>
            <a:pPr marL="171450" indent="-171450">
              <a:buFont typeface="Arial" panose="020B0604020202020204" pitchFamily="34" charset="0"/>
              <a:buChar char="•"/>
            </a:pPr>
            <a:r>
              <a:rPr lang="en-US" dirty="0"/>
              <a:t>Evolution has obvious contractions with known physical laws</a:t>
            </a:r>
          </a:p>
          <a:p>
            <a:pPr marL="0" indent="0">
              <a:buFont typeface="Arial" panose="020B0604020202020204" pitchFamily="34" charset="0"/>
              <a:buNone/>
            </a:pPr>
            <a:r>
              <a:rPr lang="en-US" dirty="0"/>
              <a:t>BUT, ppl won’t be able to escape false theories unless they admit their mental framework and are willing to question it.</a:t>
            </a:r>
          </a:p>
          <a:p>
            <a:pPr marL="171450" indent="-171450">
              <a:buFont typeface="Arial" panose="020B0604020202020204" pitchFamily="34" charset="0"/>
              <a:buChar char="•"/>
            </a:pPr>
            <a:r>
              <a:rPr lang="en-US" dirty="0"/>
              <a:t>Most scientists aren’t willing</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a:solidFill>
                  <a:schemeClr val="tx1"/>
                </a:solidFill>
                <a:latin typeface="+mn-lt"/>
                <a:ea typeface="+mn-ea"/>
                <a:cs typeface="+mn-cs"/>
              </a:rPr>
              <a:t>紧身衣</a:t>
            </a:r>
            <a:r>
              <a:rPr lang="zh-CN" altLang="en-US" sz="1200" b="0" i="0" kern="1200" baseline="0">
                <a:solidFill>
                  <a:schemeClr val="tx1"/>
                </a:solidFill>
                <a:latin typeface="+mn-lt"/>
                <a:ea typeface="+mn-ea"/>
                <a:cs typeface="+mn-cs"/>
              </a:rPr>
              <a:t> </a:t>
            </a:r>
            <a:r>
              <a:rPr lang="en-US" altLang="zh-TW" sz="1200" b="0" i="0" kern="1200">
                <a:solidFill>
                  <a:schemeClr val="tx1"/>
                </a:solidFill>
                <a:latin typeface="+mn-lt"/>
                <a:ea typeface="+mn-ea"/>
                <a:cs typeface="+mn-cs"/>
              </a:rPr>
              <a:t>jin3shen1 yi1</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a:solidFill>
                  <a:schemeClr val="tx1"/>
                </a:solidFill>
                <a:latin typeface="+mn-lt"/>
                <a:ea typeface="+mn-ea"/>
                <a:cs typeface="+mn-cs"/>
              </a:rPr>
              <a:t>约束衣 </a:t>
            </a:r>
            <a:r>
              <a:rPr lang="en-US" altLang="zh-TW" sz="1200" b="0" i="0" kern="1200">
                <a:solidFill>
                  <a:schemeClr val="tx1"/>
                </a:solidFill>
                <a:latin typeface="+mn-lt"/>
                <a:ea typeface="+mn-ea"/>
                <a:cs typeface="+mn-cs"/>
              </a:rPr>
              <a:t>yue1shu4 yi1 (also used)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Where did this mental “straightjacket” come from?</a:t>
            </a:r>
            <a:endParaRPr lang="zh-CN" altLang="en-US" sz="120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黏液</a:t>
            </a:r>
            <a:r>
              <a:rPr lang="en-US" altLang="zh-CN" sz="1200" dirty="0"/>
              <a:t> Nian2Ye4  【also</a:t>
            </a:r>
            <a:r>
              <a:rPr lang="zh-CN" altLang="en-US" sz="1200" dirty="0"/>
              <a:t>：粘液</a:t>
            </a:r>
            <a:r>
              <a:rPr lang="en-US" altLang="zh-CN" sz="1200" dirty="0"/>
              <a:t>】</a:t>
            </a:r>
            <a:endParaRPr lang="en-US" altLang="zh-CN"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Ancient Greek and Roman philosophers postulated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cs typeface="Arial" panose="020B0604020202020204" pitchFamily="34" charset="0"/>
              </a:rPr>
              <a:t>Ancient Greek and Roman philosophers postulated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Christianity came to dominate the West.</a:t>
            </a:r>
            <a:r>
              <a:rPr lang="en-US" altLang="zh-CN" sz="1200" baseline="0">
                <a:latin typeface="Arial" panose="020B0604020202020204" pitchFamily="34" charset="0"/>
                <a:cs typeface="Arial" panose="020B0604020202020204" pitchFamily="34" charset="0"/>
              </a:rPr>
              <a:t> It </a:t>
            </a:r>
            <a:r>
              <a:rPr lang="en-US" altLang="zh-CN" sz="1200">
                <a:latin typeface="Arial" panose="020B0604020202020204" pitchFamily="34" charset="0"/>
                <a:cs typeface="Arial" panose="020B0604020202020204" pitchFamily="34" charset="0"/>
              </a:rPr>
              <a:t>replaced various pagan religions and philosophies, including idol worship, long ages and evolution</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46</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Most ppl held a Biblical worldview.</a:t>
            </a:r>
            <a:r>
              <a:rPr lang="en-US" altLang="zh-CN" sz="1200" baseline="0">
                <a:latin typeface="Arial" panose="020B0604020202020204" pitchFamily="34" charset="0"/>
                <a:cs typeface="Arial" panose="020B0604020202020204" pitchFamily="34" charset="0"/>
              </a:rPr>
              <a:t>  </a:t>
            </a:r>
            <a:r>
              <a:rPr lang="en-US" altLang="zh-CN" sz="1200">
                <a:latin typeface="Arial" panose="020B0604020202020204" pitchFamily="34" charset="0"/>
                <a:cs typeface="Arial" panose="020B0604020202020204" pitchFamily="34" charset="0"/>
              </a:rPr>
              <a:t>Modern science developed under this worldview (Newton pic)</a:t>
            </a:r>
            <a:r>
              <a:rPr lang="zh-CN" altLang="en-US" sz="120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47</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685800" rtl="0" eaLnBrk="1" fontAlgn="auto" latinLnBrk="0" hangingPunct="1">
              <a:lnSpc>
                <a:spcPct val="100000"/>
              </a:lnSpc>
              <a:spcBef>
                <a:spcPts val="750"/>
              </a:spcBef>
              <a:spcAft>
                <a:spcPts val="0"/>
              </a:spcAft>
              <a:buClrTx/>
              <a:buSzTx/>
              <a:buFont typeface="Wingdings 2" pitchFamily="18" charset="2"/>
              <a:buNone/>
              <a:tabLst/>
              <a:defRPr/>
            </a:pPr>
            <a:r>
              <a:rPr lang="zh-CN" altLang="en-US" sz="1200">
                <a:latin typeface="Arial" panose="020B0604020202020204" pitchFamily="34" charset="0"/>
                <a:cs typeface="Arial" panose="020B0604020202020204" pitchFamily="34" charset="0"/>
              </a:rPr>
              <a:t>热衷于</a:t>
            </a:r>
            <a:r>
              <a:rPr lang="en-US" altLang="zh-CN" sz="1200" baseline="0">
                <a:latin typeface="Arial" panose="020B0604020202020204" pitchFamily="34" charset="0"/>
                <a:cs typeface="Arial" panose="020B0604020202020204" pitchFamily="34" charset="0"/>
              </a:rPr>
              <a:t> Re4 Zhong1 Yu2</a:t>
            </a:r>
            <a:endParaRPr lang="en-US" altLang="zh-CN" sz="120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sz="1200">
                <a:latin typeface="Arial" panose="020B0604020202020204" pitchFamily="34" charset="0"/>
                <a:cs typeface="Arial" panose="020B0604020202020204" pitchFamily="34" charset="0"/>
              </a:rPr>
              <a:t>In </a:t>
            </a:r>
            <a:r>
              <a:rPr lang="en-US" altLang="zh-CN" sz="1200" dirty="0">
                <a:latin typeface="Arial" panose="020B0604020202020204" pitchFamily="34" charset="0"/>
                <a:cs typeface="Arial" panose="020B0604020202020204" pitchFamily="34" charset="0"/>
              </a:rPr>
              <a:t>the 18</a:t>
            </a:r>
            <a:r>
              <a:rPr lang="en-US" altLang="zh-CN" sz="1200" baseline="30000" dirty="0">
                <a:latin typeface="Arial" panose="020B0604020202020204" pitchFamily="34" charset="0"/>
                <a:cs typeface="Arial" panose="020B0604020202020204" pitchFamily="34" charset="0"/>
              </a:rPr>
              <a:t>th</a:t>
            </a:r>
            <a:r>
              <a:rPr lang="en-US" altLang="zh-CN" sz="1200" dirty="0">
                <a:latin typeface="Arial" panose="020B0604020202020204" pitchFamily="34" charset="0"/>
                <a:cs typeface="Arial" panose="020B0604020202020204" pitchFamily="34" charset="0"/>
              </a:rPr>
              <a:t> cen., philosophers of the so-called “Enlightenment” rejected the Bible and wanted to get rid of God.</a:t>
            </a:r>
            <a:r>
              <a:rPr lang="en-US" altLang="zh-CN" sz="1200" baseline="0" dirty="0">
                <a:latin typeface="Arial" panose="020B0604020202020204" pitchFamily="34" charset="0"/>
                <a:cs typeface="Arial" panose="020B0604020202020204" pitchFamily="34" charset="0"/>
              </a:rPr>
              <a:t>  T</a:t>
            </a:r>
            <a:r>
              <a:rPr lang="en-US" altLang="zh-CN" sz="1200" dirty="0">
                <a:latin typeface="Arial" panose="020B0604020202020204" pitchFamily="34" charset="0"/>
                <a:cs typeface="Arial" panose="020B0604020202020204" pitchFamily="34" charset="0"/>
              </a:rPr>
              <a:t>hey needed a way to explain the universe, earth, living things without God.  They enthusiastically read the ancient Greeks and Romans.  They began to revive the ancient ideas of old earth and evolution</a:t>
            </a:r>
            <a:endParaRPr lang="zh-CN"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48</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Strongest promoters of </a:t>
            </a:r>
            <a:r>
              <a:rPr lang="en-US" altLang="zh-CN" dirty="0" err="1"/>
              <a:t>evol</a:t>
            </a:r>
            <a:r>
              <a:rPr lang="en-US" altLang="zh-CN" dirty="0"/>
              <a:t> in the West:</a:t>
            </a:r>
          </a:p>
          <a:p>
            <a:r>
              <a:rPr lang="en-US" dirty="0"/>
              <a:t>Want to be able to do whatever they wish</a:t>
            </a:r>
          </a:p>
          <a:p>
            <a:r>
              <a:rPr lang="en-US" dirty="0"/>
              <a:t>Don’t want to face judgment after death</a:t>
            </a:r>
          </a:p>
          <a:p>
            <a:r>
              <a:rPr lang="en-US" dirty="0"/>
              <a:t>THEREFORE don’t want God to exist</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50</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a:latin typeface="Arial" panose="020B0604020202020204" pitchFamily="34" charset="0"/>
                <a:ea typeface="汉仪大宋简" panose="02010609000101010101" pitchFamily="49" charset="-122"/>
                <a:cs typeface="Arial" panose="020B0604020202020204" pitchFamily="34" charset="0"/>
              </a:rPr>
              <a:t>实践者 </a:t>
            </a:r>
            <a:r>
              <a:rPr lang="en-GB" sz="1200">
                <a:solidFill>
                  <a:srgbClr val="66FF66"/>
                </a:solidFill>
                <a:latin typeface="Calibri" pitchFamily="34" charset="0"/>
                <a:cs typeface="Times New Roman" pitchFamily="18" charset="0"/>
              </a:rPr>
              <a:t>practitioners (ck’d)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latin typeface="Arial" panose="020B0604020202020204" pitchFamily="34" charset="0"/>
                <a:ea typeface="汉仪大宋简" panose="02010609000101010101" pitchFamily="49" charset="-122"/>
                <a:cs typeface="Arial" panose="020B0604020202020204" pitchFamily="34" charset="0"/>
              </a:rPr>
              <a:t>(</a:t>
            </a:r>
            <a:r>
              <a:rPr lang="zh-CN" altLang="en-US" sz="1200">
                <a:latin typeface="Arial" panose="020B0604020202020204" pitchFamily="34" charset="0"/>
                <a:ea typeface="汉仪大宋简" panose="02010609000101010101" pitchFamily="49" charset="-122"/>
                <a:cs typeface="Arial" panose="020B0604020202020204" pitchFamily="34" charset="0"/>
              </a:rPr>
              <a:t>被）推崇 </a:t>
            </a:r>
            <a:r>
              <a:rPr lang="en-US" altLang="zh-CN" sz="1200">
                <a:latin typeface="Arial" panose="020B0604020202020204" pitchFamily="34" charset="0"/>
                <a:ea typeface="汉仪大宋简" panose="02010609000101010101" pitchFamily="49" charset="-122"/>
                <a:cs typeface="Arial" panose="020B0604020202020204" pitchFamily="34" charset="0"/>
              </a:rPr>
              <a:t>tui1chong2 praise highly, value, admire (be</a:t>
            </a:r>
            <a:r>
              <a:rPr lang="en-US" altLang="zh-CN" sz="1200" baseline="0">
                <a:latin typeface="Arial" panose="020B0604020202020204" pitchFamily="34" charset="0"/>
                <a:ea typeface="汉仪大宋简" panose="02010609000101010101" pitchFamily="49" charset="-122"/>
                <a:cs typeface="Arial" panose="020B0604020202020204" pitchFamily="34" charset="0"/>
              </a:rPr>
              <a:t> esteemed as)</a:t>
            </a:r>
            <a:endParaRPr lang="en-GB" sz="1200">
              <a:solidFill>
                <a:srgbClr val="66FF66"/>
              </a:solidFill>
              <a:latin typeface="Calibri" pitchFamily="34"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66FF66"/>
                </a:solidFill>
                <a:latin typeface="Calibri" pitchFamily="34" charset="0"/>
                <a:cs typeface="Times New Roman" pitchFamily="18" charset="0"/>
              </a:rPr>
              <a:t>Evolution </a:t>
            </a:r>
            <a:r>
              <a:rPr lang="en-US" sz="1200" dirty="0">
                <a:solidFill>
                  <a:srgbClr val="66FF66"/>
                </a:solidFill>
                <a:latin typeface="Calibri" pitchFamily="34" charset="0"/>
                <a:cs typeface="Times New Roman" pitchFamily="18" charset="0"/>
              </a:rPr>
              <a:t>is</a:t>
            </a:r>
            <a:r>
              <a:rPr lang="en-US" sz="1200" baseline="0" dirty="0">
                <a:solidFill>
                  <a:srgbClr val="66FF66"/>
                </a:solidFill>
                <a:latin typeface="Calibri" pitchFamily="34" charset="0"/>
                <a:cs typeface="Times New Roman" pitchFamily="18" charset="0"/>
              </a:rPr>
              <a:t> </a:t>
            </a:r>
            <a:r>
              <a:rPr lang="en-GB" sz="1200" dirty="0">
                <a:solidFill>
                  <a:srgbClr val="66FF66"/>
                </a:solidFill>
                <a:latin typeface="Calibri" pitchFamily="34" charset="0"/>
                <a:cs typeface="Times New Roman" pitchFamily="18" charset="0"/>
              </a:rPr>
              <a:t>a Religion.  </a:t>
            </a:r>
            <a:r>
              <a:rPr lang="en-AU" sz="1200" dirty="0">
                <a:solidFill>
                  <a:srgbClr val="FFFF00"/>
                </a:solidFill>
                <a:latin typeface="Calibri" pitchFamily="34" charset="0"/>
                <a:cs typeface="Times New Roman" pitchFamily="18" charset="0"/>
              </a:rPr>
              <a:t>‘Evolution is promoted by its practitioners as more than mere science.  Evolution is promulgated as an ideology, a secular religion—a full-fledged alternative to Christianity, with meaning and morality. … </a:t>
            </a:r>
            <a:r>
              <a:rPr lang="en-AU" sz="1200" dirty="0">
                <a:solidFill>
                  <a:schemeClr val="bg1"/>
                </a:solidFill>
                <a:latin typeface="Calibri" pitchFamily="34" charset="0"/>
                <a:cs typeface="Times New Roman" pitchFamily="18" charset="0"/>
              </a:rPr>
              <a:t>Evolution is a religion</a:t>
            </a:r>
            <a:r>
              <a:rPr lang="en-AU" sz="1200" dirty="0">
                <a:solidFill>
                  <a:srgbClr val="FFFF00"/>
                </a:solidFill>
                <a:latin typeface="Calibri" pitchFamily="34" charset="0"/>
                <a:cs typeface="Times New Roman" pitchFamily="18" charset="0"/>
              </a:rPr>
              <a:t>.  This was true of evolution in the beginning, and it is true of evolution still today.’</a:t>
            </a:r>
          </a:p>
          <a:p>
            <a:endParaRPr lang="en-AU" dirty="0"/>
          </a:p>
          <a:p>
            <a:r>
              <a:rPr lang="en-AU" dirty="0"/>
              <a:t>The issue is not SCIENCE VERSUS RELIGION</a:t>
            </a:r>
            <a:r>
              <a:rPr lang="en-AU" baseline="0" dirty="0"/>
              <a:t> as it is so often portrayed.</a:t>
            </a:r>
          </a:p>
          <a:p>
            <a:r>
              <a:rPr lang="en-AU" dirty="0"/>
              <a:t>Rather, we are talking about the SCIENCE OF ONE RELIGION VERSUS THE SCIENCE OF ANOTHER.</a:t>
            </a:r>
          </a:p>
        </p:txBody>
      </p:sp>
      <p:sp>
        <p:nvSpPr>
          <p:cNvPr id="4" name="Slide Number Placeholder 3"/>
          <p:cNvSpPr>
            <a:spLocks noGrp="1"/>
          </p:cNvSpPr>
          <p:nvPr>
            <p:ph type="sldNum" sz="quarter" idx="10"/>
          </p:nvPr>
        </p:nvSpPr>
        <p:spPr/>
        <p:txBody>
          <a:bodyPr/>
          <a:lstStyle/>
          <a:p>
            <a:fld id="{C8CFB3D4-0DB0-4169-8521-A767B91AF997}" type="slidenum">
              <a:rPr lang="en-AU" smtClean="0">
                <a:solidFill>
                  <a:prstClr val="black"/>
                </a:solidFill>
              </a:rPr>
              <a:pPr/>
              <a:t>51</a:t>
            </a:fld>
            <a:endParaRPr lang="en-AU">
              <a:solidFill>
                <a:prstClr val="black"/>
              </a:solidFill>
            </a:endParaRPr>
          </a:p>
        </p:txBody>
      </p:sp>
    </p:spTree>
    <p:extLst>
      <p:ext uri="{BB962C8B-B14F-4D97-AF65-F5344CB8AC3E}">
        <p14:creationId xmlns:p14="http://schemas.microsoft.com/office/powerpoint/2010/main" val="796634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CBBCC47-BFE9-41C3-A6AD-B55902F2E168}" type="slidenum">
              <a:rPr lang="en-US"/>
              <a:pPr/>
              <a:t>52</a:t>
            </a:fld>
            <a:endParaRPr lang="en-US"/>
          </a:p>
        </p:txBody>
      </p:sp>
      <p:sp>
        <p:nvSpPr>
          <p:cNvPr id="214630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146307" name="Rectangle 3"/>
          <p:cNvSpPr>
            <a:spLocks noGrp="1" noChangeArrowheads="1"/>
          </p:cNvSpPr>
          <p:nvPr>
            <p:ph type="body" idx="1"/>
          </p:nvPr>
        </p:nvSpPr>
        <p:spPr/>
        <p:txBody>
          <a:bodyPr/>
          <a:lstStyle/>
          <a:p>
            <a:pPr eaLnBrk="1" hangingPunct="1"/>
            <a:r>
              <a:rPr lang="en-US" b="1">
                <a:latin typeface="Arial" pitchFamily="34" charset="0"/>
              </a:rPr>
              <a:t>USED 2019.10 BUT NOT EFFECTIVE,</a:t>
            </a:r>
            <a:r>
              <a:rPr lang="en-US" b="1" baseline="0">
                <a:latin typeface="Arial" pitchFamily="34" charset="0"/>
              </a:rPr>
              <a:t> AS KK CONFIRMED. </a:t>
            </a:r>
            <a:r>
              <a:rPr lang="en-US">
                <a:latin typeface="Arial" pitchFamily="34" charset="0"/>
              </a:rPr>
              <a:t>Buffon</a:t>
            </a:r>
            <a:r>
              <a:rPr lang="fr-FR">
                <a:latin typeface="Arial" pitchFamily="34" charset="0"/>
              </a:rPr>
              <a:t>'</a:t>
            </a:r>
            <a:r>
              <a:rPr lang="en-US">
                <a:latin typeface="Arial" pitchFamily="34" charset="0"/>
              </a:rPr>
              <a:t>s private notes indicate that he thought the earth was actually about a million years old, but he never published this as the Catholic Church already felt his 75,000 year estimate to be in conflict with Scripture.</a:t>
            </a:r>
          </a:p>
        </p:txBody>
      </p:sp>
    </p:spTree>
    <p:extLst>
      <p:ext uri="{BB962C8B-B14F-4D97-AF65-F5344CB8AC3E}">
        <p14:creationId xmlns:p14="http://schemas.microsoft.com/office/powerpoint/2010/main" val="379789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99363" name="备注占位符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Needle</a:t>
            </a:r>
            <a:r>
              <a:rPr lang="en-US" altLang="zh-CN" baseline="0"/>
              <a:t> Tip </a:t>
            </a:r>
            <a:r>
              <a:rPr lang="zh-CN" altLang="en-US"/>
              <a:t>针头</a:t>
            </a:r>
            <a:r>
              <a:rPr lang="zh-CN" altLang="en-US" baseline="0"/>
              <a:t> </a:t>
            </a:r>
            <a:r>
              <a:rPr lang="en-US" altLang="zh-CN"/>
              <a:t>Zhen1Jian1</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杆菌 </a:t>
            </a:r>
            <a:r>
              <a:rPr lang="en-US" altLang="zh-CN" dirty="0"/>
              <a:t>Gan3Jun1</a:t>
            </a:r>
          </a:p>
          <a:p>
            <a:r>
              <a:rPr lang="en-US" altLang="zh-CN" dirty="0"/>
              <a:t>The DNA of a tiny E. coli bacterium contains about as much information</a:t>
            </a:r>
            <a:r>
              <a:rPr lang="en-US" altLang="zh-CN" baseline="0" dirty="0"/>
              <a:t> as an entire 900 page English Bible.</a:t>
            </a:r>
            <a:endParaRPr lang="en-US" altLang="zh-CN" dirty="0"/>
          </a:p>
          <a:p>
            <a:r>
              <a:rPr lang="en-US" altLang="zh-CN" dirty="0"/>
              <a:t>     Avg. # letters per English word: 4.5.  Smalles</a:t>
            </a:r>
            <a:r>
              <a:rPr lang="en-US" altLang="zh-CN" baseline="0" dirty="0"/>
              <a:t>t bacterial genome Mycoplasma </a:t>
            </a:r>
            <a:r>
              <a:rPr lang="en-US" altLang="zh-CN" baseline="0" dirty="0" err="1"/>
              <a:t>genitalium</a:t>
            </a:r>
            <a:r>
              <a:rPr lang="en-US" altLang="zh-CN" baseline="0" dirty="0"/>
              <a:t> 582,790 base pairs (‘letters’) = 129,509 words (really probably 2/3 of that).  E. Coli: 4.6M base pairs / letters = 1,022,222 words (really probably  2/3 of that). [TK calc: very roughly, three base pairs (64 possibilities) is two characters, including spaces &amp; punctuation, but not including uppercase (which is redundant); for Heb. or Gr. w/o space or punctuation, closer to three characters, i.e. one character per base pair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     NAS ~783,840 words. Gr. NT 138k + Heb OT 419k = 557k. </a:t>
            </a:r>
            <a:r>
              <a:rPr lang="zh-CN" altLang="en-US" baseline="0" dirty="0"/>
              <a:t>和合本</a:t>
            </a:r>
            <a:r>
              <a:rPr lang="en-US" altLang="zh-CN" baseline="0" dirty="0"/>
              <a:t> ~1M </a:t>
            </a:r>
            <a:r>
              <a:rPr lang="zh-CN" altLang="en-US" baseline="0" dirty="0"/>
              <a:t>字。</a:t>
            </a:r>
            <a:r>
              <a:rPr lang="en-US" altLang="zh-CN" baseline="0" dirty="0"/>
              <a:t>Ordinary book 400 pages 12pt type is 100,000 words.</a:t>
            </a:r>
          </a:p>
          <a:p>
            <a:r>
              <a:rPr lang="en-US" altLang="zh-CN" baseline="0" dirty="0"/>
              <a:t>One volume of the Britannica is ~1,375,000 words on 1,000 [large!] pages. </a:t>
            </a:r>
            <a:endParaRPr lang="zh-CN" altLang="en-US" dirty="0"/>
          </a:p>
        </p:txBody>
      </p:sp>
      <p:sp>
        <p:nvSpPr>
          <p:cNvPr id="399364" name="灯片编号占位符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29D1FDF-FC4E-4F24-B0FA-7AD27707C10C}" type="slidenum">
              <a:rPr lang="en-US" altLang="zh-CN" sz="1200"/>
              <a:pPr algn="r"/>
              <a:t>5</a:t>
            </a:fld>
            <a:endParaRPr lang="en-US" altLang="zh-CN"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FB7E242-348A-4BC0-8987-7D661B282006}" type="slidenum">
              <a:rPr lang="en-US"/>
              <a:pPr/>
              <a:t>54</a:t>
            </a:fld>
            <a:endParaRPr lang="en-US"/>
          </a:p>
        </p:txBody>
      </p:sp>
      <p:sp>
        <p:nvSpPr>
          <p:cNvPr id="309965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099651" name="Rectangle 3"/>
          <p:cNvSpPr>
            <a:spLocks noGrp="1" noChangeArrowheads="1"/>
          </p:cNvSpPr>
          <p:nvPr>
            <p:ph type="body" idx="1"/>
          </p:nvPr>
        </p:nvSpPr>
        <p:spPr/>
        <p:txBody>
          <a:bodyPr/>
          <a:lstStyle/>
          <a:p>
            <a:pPr eaLnBrk="1" hangingPunct="1"/>
            <a:r>
              <a:rPr lang="zh-CN" altLang="en-US" dirty="0">
                <a:solidFill>
                  <a:schemeClr val="bg1"/>
                </a:solidFill>
                <a:latin typeface="Arial" pitchFamily="34" charset="0"/>
              </a:rPr>
              <a:t>蒲丰 </a:t>
            </a:r>
            <a:r>
              <a:rPr lang="en-US" altLang="zh-CN" dirty="0">
                <a:solidFill>
                  <a:schemeClr val="bg1"/>
                </a:solidFill>
                <a:latin typeface="Arial" pitchFamily="34" charset="0"/>
              </a:rPr>
              <a:t>Pu2 Feng1</a:t>
            </a:r>
          </a:p>
          <a:p>
            <a:pPr eaLnBrk="1" hangingPunct="1"/>
            <a:r>
              <a:rPr lang="zh-CN" altLang="en-US" dirty="0">
                <a:solidFill>
                  <a:schemeClr val="bg1"/>
                </a:solidFill>
                <a:latin typeface="Arial" pitchFamily="34" charset="0"/>
              </a:rPr>
              <a:t>渐渐 </a:t>
            </a:r>
            <a:r>
              <a:rPr lang="en-US" altLang="zh-CN" dirty="0">
                <a:solidFill>
                  <a:schemeClr val="bg1"/>
                </a:solidFill>
                <a:latin typeface="Arial" pitchFamily="34" charset="0"/>
              </a:rPr>
              <a:t>Jian4 </a:t>
            </a:r>
            <a:r>
              <a:rPr lang="en-US" altLang="zh-CN" dirty="0" err="1">
                <a:solidFill>
                  <a:schemeClr val="bg1"/>
                </a:solidFill>
                <a:latin typeface="Arial" pitchFamily="34" charset="0"/>
              </a:rPr>
              <a:t>Jian4</a:t>
            </a:r>
            <a:endParaRPr lang="en-US" dirty="0">
              <a:solidFill>
                <a:schemeClr val="bg1"/>
              </a:solidFill>
              <a:latin typeface="Arial" pitchFamily="34" charset="0"/>
            </a:endParaRPr>
          </a:p>
          <a:p>
            <a:pPr eaLnBrk="1" hangingPunct="1"/>
            <a:r>
              <a:rPr lang="en-US" dirty="0">
                <a:solidFill>
                  <a:schemeClr val="bg1"/>
                </a:solidFill>
                <a:latin typeface="Arial" pitchFamily="34" charset="0"/>
              </a:rPr>
              <a:t>Source: Ian Taylor  Wide-ranging scientist with writings in mathematics, zoology, botany, astronomy and physics Based on cooling experiments with various metal balls he estimated that the earth was about </a:t>
            </a:r>
            <a:r>
              <a:rPr lang="en-US" b="1" dirty="0">
                <a:solidFill>
                  <a:schemeClr val="bg1"/>
                </a:solidFill>
                <a:latin typeface="Arial" pitchFamily="34" charset="0"/>
              </a:rPr>
              <a:t>75,000 years old</a:t>
            </a:r>
            <a:r>
              <a:rPr lang="en-US" dirty="0">
                <a:solidFill>
                  <a:schemeClr val="bg1"/>
                </a:solidFill>
                <a:latin typeface="Arial" pitchFamily="34" charset="0"/>
              </a:rPr>
              <a:t>.  But based on his limited knowledge of sedimentary rocks he estimated as long as </a:t>
            </a:r>
            <a:r>
              <a:rPr lang="en-US" b="1" dirty="0">
                <a:solidFill>
                  <a:schemeClr val="bg1"/>
                </a:solidFill>
                <a:latin typeface="Arial" pitchFamily="34" charset="0"/>
              </a:rPr>
              <a:t>3 million years</a:t>
            </a:r>
            <a:r>
              <a:rPr lang="en-US" dirty="0">
                <a:solidFill>
                  <a:schemeClr val="bg1"/>
                </a:solidFill>
                <a:latin typeface="Arial" pitchFamily="34" charset="0"/>
              </a:rPr>
              <a:t> for the formation of the earth (the latter figure was only in his manuscript—the published version of the book had the lower number).  Though he attempted to say that his seven epochs of earth history could be seven figurative days of creation, his views were not even acceptable to the Catholic authorities in France, who forced him to recant in writing everything in his works that contradicted the Biblical account of creation.</a:t>
            </a:r>
          </a:p>
          <a:p>
            <a:pPr eaLnBrk="1" hangingPunct="1"/>
            <a:r>
              <a:rPr lang="en-US" dirty="0">
                <a:solidFill>
                  <a:schemeClr val="bg1"/>
                </a:solidFill>
                <a:latin typeface="Arial" pitchFamily="34" charset="0"/>
              </a:rPr>
              <a:t>He believed that a comet slammed into the sun breaking off material that became the planets.  Part of the early earth broke off to become our moon.  He believed in spontaneous generation of the first forms of life.</a:t>
            </a:r>
          </a:p>
          <a:p>
            <a:pPr eaLnBrk="1" hangingPunct="1"/>
            <a:r>
              <a:rPr lang="en-US" dirty="0">
                <a:solidFill>
                  <a:schemeClr val="bg1"/>
                </a:solidFill>
                <a:latin typeface="Arial" pitchFamily="34" charset="0"/>
              </a:rPr>
              <a:t>Comparing a metal ball to the earth to estimate age is like comparing bananas to alligators.  Both are long and narrow.  A banana reaches its full size in about 3**** months and since the alligator is about 25**** times longer than a banana it must take 12.5**** years for the alligator to reach full size.  In fact, it takes ******</a:t>
            </a:r>
          </a:p>
          <a:p>
            <a:pPr eaLnBrk="1" hangingPunct="1"/>
            <a:endParaRPr lang="en-US" dirty="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55</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kern="1200" dirty="0">
                <a:solidFill>
                  <a:schemeClr val="tx1"/>
                </a:solidFill>
                <a:latin typeface="+mn-lt"/>
                <a:ea typeface="+mn-ea"/>
                <a:cs typeface="+mn-cs"/>
              </a:rPr>
              <a:t>赫顿 </a:t>
            </a:r>
            <a:r>
              <a:rPr lang="en-US" altLang="zh-CN" sz="1200" kern="1200" dirty="0">
                <a:solidFill>
                  <a:schemeClr val="tx1"/>
                </a:solidFill>
                <a:latin typeface="+mn-lt"/>
                <a:ea typeface="+mn-ea"/>
                <a:cs typeface="+mn-cs"/>
              </a:rPr>
              <a:t>He4Dun4</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89260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solidFill>
                  <a:prstClr val="black"/>
                </a:solidFill>
              </a:rPr>
              <a:pPr/>
              <a:t>56</a:t>
            </a:fld>
            <a:endParaRPr lang="en-US">
              <a:solidFill>
                <a:prstClr val="black"/>
              </a:solidFill>
            </a:endParaRPr>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a:t>“</a:t>
            </a:r>
            <a:r>
              <a:rPr lang="en-US" altLang="ja-JP" sz="1200" dirty="0"/>
              <a:t>The past history of our </a:t>
            </a:r>
            <a:r>
              <a:rPr lang="en-US" sz="1200" dirty="0"/>
              <a:t>globe must be explained by what can be seen to be happening </a:t>
            </a:r>
            <a:r>
              <a:rPr lang="en-US" sz="1200" dirty="0">
                <a:solidFill>
                  <a:srgbClr val="FFFF00"/>
                </a:solidFill>
              </a:rPr>
              <a:t>now</a:t>
            </a:r>
            <a:r>
              <a:rPr lang="en-US" sz="1200" dirty="0"/>
              <a:t>. ... No powers are to be employed that are not </a:t>
            </a:r>
            <a:r>
              <a:rPr lang="en-US" sz="1200" dirty="0">
                <a:solidFill>
                  <a:srgbClr val="FFFF00"/>
                </a:solidFill>
              </a:rPr>
              <a:t>natural</a:t>
            </a:r>
            <a:r>
              <a:rPr lang="en-US" sz="1200" dirty="0"/>
              <a:t> to the globe, no action to be admitted except those of which we know the principle.</a:t>
            </a:r>
            <a:r>
              <a:rPr lang="ja-JP" altLang="en-US" sz="1200" dirty="0"/>
              <a:t>”</a:t>
            </a:r>
            <a:r>
              <a:rPr lang="en-US" altLang="ja-JP" sz="1200" dirty="0"/>
              <a:t>  </a:t>
            </a:r>
            <a:r>
              <a:rPr lang="en-US" dirty="0"/>
              <a:t>James Hutton, quoted in Arthur Holmes, </a:t>
            </a:r>
            <a:r>
              <a:rPr lang="en-US" i="1" dirty="0"/>
              <a:t>Principles of Physical Geology</a:t>
            </a:r>
            <a:r>
              <a:rPr lang="en-US" dirty="0"/>
              <a:t> (UK: Thomas Nelson &amp; Sons Ltd., 1965), pp. 43–44. </a:t>
            </a:r>
          </a:p>
        </p:txBody>
      </p:sp>
    </p:spTree>
    <p:extLst>
      <p:ext uri="{BB962C8B-B14F-4D97-AF65-F5344CB8AC3E}">
        <p14:creationId xmlns:p14="http://schemas.microsoft.com/office/powerpoint/2010/main" val="89260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57</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eaLnBrk="1" hangingPunct="1"/>
            <a:r>
              <a:rPr lang="ja-JP" altLang="en-US" sz="1200" dirty="0"/>
              <a:t>“</a:t>
            </a:r>
            <a:r>
              <a:rPr lang="en-US" altLang="ja-JP" sz="1200" dirty="0"/>
              <a:t>But, surely, general </a:t>
            </a:r>
            <a:r>
              <a:rPr lang="en-US" sz="1200" dirty="0"/>
              <a:t>deluges form </a:t>
            </a:r>
            <a:r>
              <a:rPr lang="en-US" sz="1200" dirty="0">
                <a:solidFill>
                  <a:srgbClr val="FFFF00"/>
                </a:solidFill>
              </a:rPr>
              <a:t>no part</a:t>
            </a:r>
            <a:r>
              <a:rPr lang="en-US" sz="1200" dirty="0"/>
              <a:t> of the theory of the earth; for, the purpose of this earth is evidently to maintain vegetable and animal life, and not to destroy them.</a:t>
            </a:r>
            <a:r>
              <a:rPr lang="ja-JP" altLang="en-US" sz="1200" dirty="0"/>
              <a:t>”  </a:t>
            </a:r>
            <a:r>
              <a:rPr lang="en-US" dirty="0">
                <a:solidFill>
                  <a:schemeClr val="bg1"/>
                </a:solidFill>
                <a:latin typeface="Arial" pitchFamily="34" charset="0"/>
                <a:ea typeface="ＭＳ Ｐゴシック" pitchFamily="34" charset="-128"/>
              </a:rPr>
              <a:t>Section IV, chapter 3, paragraph 6, in the on-line version of this book.  Chapter 3, section 3 in the book version</a:t>
            </a:r>
          </a:p>
        </p:txBody>
      </p:sp>
    </p:spTree>
    <p:extLst>
      <p:ext uri="{BB962C8B-B14F-4D97-AF65-F5344CB8AC3E}">
        <p14:creationId xmlns:p14="http://schemas.microsoft.com/office/powerpoint/2010/main" val="89260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讥诮 </a:t>
            </a:r>
            <a:r>
              <a:rPr kumimoji="0" lang="en-US" altLang="zh-CN" sz="36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Ji1Qiao4</a:t>
            </a:r>
            <a:endParaRPr lang="en-US" altLang="zh-CN"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58</a:t>
            </a:fld>
            <a:endParaRPr lang="zh-CN" altLang="en-US"/>
          </a:p>
        </p:txBody>
      </p:sp>
    </p:spTree>
    <p:extLst>
      <p:ext uri="{BB962C8B-B14F-4D97-AF65-F5344CB8AC3E}">
        <p14:creationId xmlns:p14="http://schemas.microsoft.com/office/powerpoint/2010/main" val="2652817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59</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en-US" altLang="zh-CN" sz="1200">
                <a:ea typeface="汉仪大宋简" panose="02010609000101010101" pitchFamily="49" charset="-122"/>
                <a:cs typeface="Arial" panose="020B0604020202020204" pitchFamily="34" charset="0"/>
              </a:rPr>
              <a:t>In</a:t>
            </a:r>
            <a:r>
              <a:rPr lang="zh-CN" altLang="en-US" sz="1200">
                <a:ea typeface="汉仪大宋简" panose="02010609000101010101" pitchFamily="49" charset="-122"/>
                <a:cs typeface="Arial" panose="020B0604020202020204" pitchFamily="34" charset="0"/>
              </a:rPr>
              <a:t> </a:t>
            </a:r>
            <a:r>
              <a:rPr lang="en-US" altLang="zh-CN" sz="1200">
                <a:ea typeface="汉仪大宋简" panose="02010609000101010101" pitchFamily="49" charset="-122"/>
                <a:cs typeface="Arial" panose="020B0604020202020204" pitchFamily="34" charset="0"/>
              </a:rPr>
              <a:t>a letter to a friend, Lyell stated that his goal was “to free science from Moses”</a:t>
            </a:r>
            <a:endParaRPr lang="en-US" altLang="zh-CN" sz="1400">
              <a:ea typeface="汉仪大宋简" panose="02010609000101010101" pitchFamily="49" charset="-122"/>
              <a:cs typeface="Arial" panose="020B0604020202020204" pitchFamily="34" charset="0"/>
            </a:endParaRPr>
          </a:p>
          <a:p>
            <a:pPr eaLnBrk="1" hangingPunct="1">
              <a:spcBef>
                <a:spcPct val="50000"/>
              </a:spcBef>
            </a:pPr>
            <a:r>
              <a:rPr lang="en-US" b="0">
                <a:solidFill>
                  <a:schemeClr val="bg1"/>
                </a:solidFill>
                <a:latin typeface="Arial" pitchFamily="34" charset="0"/>
              </a:rPr>
              <a:t>Picture</a:t>
            </a:r>
            <a:r>
              <a:rPr lang="en-US" b="0" baseline="0">
                <a:solidFill>
                  <a:schemeClr val="bg1"/>
                </a:solidFill>
                <a:latin typeface="Arial" pitchFamily="34" charset="0"/>
              </a:rPr>
              <a:t> </a:t>
            </a:r>
            <a:r>
              <a:rPr lang="en-US" b="0">
                <a:solidFill>
                  <a:schemeClr val="bg1"/>
                </a:solidFill>
                <a:latin typeface="Arial" pitchFamily="34" charset="0"/>
              </a:rPr>
              <a:t>Source: Ian Taylor (via Mortenson)</a:t>
            </a:r>
          </a:p>
          <a:p>
            <a:pPr eaLnBrk="1" hangingPunct="1">
              <a:spcBef>
                <a:spcPct val="50000"/>
              </a:spcBef>
            </a:pPr>
            <a:endParaRPr lang="en-US" b="0">
              <a:solidFill>
                <a:schemeClr val="bg1"/>
              </a:solidFill>
              <a:latin typeface="Arial" pitchFamily="34" charset="0"/>
            </a:endParaRPr>
          </a:p>
          <a:p>
            <a:pPr eaLnBrk="1" hangingPunct="1">
              <a:spcBef>
                <a:spcPct val="50000"/>
              </a:spcBef>
            </a:pPr>
            <a:r>
              <a:rPr lang="en-US" b="0">
                <a:solidFill>
                  <a:schemeClr val="bg1"/>
                </a:solidFill>
                <a:latin typeface="Arial" pitchFamily="34" charset="0"/>
              </a:rPr>
              <a:t>From Yingguang’s PDF of his PPT:</a:t>
            </a:r>
          </a:p>
          <a:p>
            <a:r>
              <a:rPr lang="en-US" sz="1200" kern="1200" baseline="0">
                <a:solidFill>
                  <a:schemeClr val="tx1"/>
                </a:solidFill>
                <a:latin typeface="+mn-lt"/>
                <a:ea typeface="+mn-ea"/>
                <a:cs typeface="+mn-cs"/>
              </a:rPr>
              <a:t>I am sure you may get into Q.R. [Quarterly Review] what will free the science from Moses, for if treated seriously, the [church] party are quite prepared for it. --Lyell</a:t>
            </a:r>
          </a:p>
          <a:p>
            <a:r>
              <a:rPr lang="zh-CN" altLang="en-US" sz="1200" kern="1200" baseline="0">
                <a:solidFill>
                  <a:schemeClr val="tx1"/>
                </a:solidFill>
                <a:latin typeface="+mn-lt"/>
                <a:ea typeface="+mn-ea"/>
                <a:cs typeface="+mn-cs"/>
              </a:rPr>
              <a:t> 相信您读了</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每季综述</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，会发现我的文章能将科学从摩西解放出来，这如果得到正视，教会也完全可以接受。</a:t>
            </a:r>
            <a:r>
              <a:rPr lang="en-US" altLang="zh-CN" sz="1200" kern="1200" baseline="0">
                <a:solidFill>
                  <a:schemeClr val="tx1"/>
                </a:solidFill>
                <a:latin typeface="+mn-lt"/>
                <a:ea typeface="+mn-ea"/>
                <a:cs typeface="+mn-cs"/>
              </a:rPr>
              <a:t>——</a:t>
            </a:r>
            <a:r>
              <a:rPr lang="zh-CN" altLang="en-US" sz="1200" kern="1200" baseline="0">
                <a:solidFill>
                  <a:schemeClr val="tx1"/>
                </a:solidFill>
                <a:latin typeface="+mn-lt"/>
                <a:ea typeface="+mn-ea"/>
                <a:cs typeface="+mn-cs"/>
              </a:rPr>
              <a:t>莱尔</a:t>
            </a:r>
            <a:endParaRPr lang="en-US" b="0">
              <a:solidFill>
                <a:schemeClr val="bg1"/>
              </a:solidFill>
              <a:latin typeface="Arial" pitchFamily="34" charset="0"/>
            </a:endParaRP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  However, the basis for Lyell's chronology was not science, but rather a long-standing animus of the Word of God in general, and the chronology of Moses in particular. Lyell in fact altered data in an attempt to make his dating scheme appear reasonable (Taylor, 1987, pp. 82-83).</a:t>
            </a:r>
          </a:p>
          <a:p>
            <a:r>
              <a:rPr lang="en-US" sz="1200" kern="1200" baseline="0">
                <a:solidFill>
                  <a:schemeClr val="tx1"/>
                </a:solidFill>
                <a:latin typeface="+mn-lt"/>
                <a:ea typeface="+mn-ea"/>
                <a:cs typeface="+mn-cs"/>
              </a:rPr>
              <a:t>    </a:t>
            </a:r>
            <a:r>
              <a:rPr lang="en-US" sz="1200" kern="1200">
                <a:solidFill>
                  <a:schemeClr val="tx1"/>
                </a:solidFill>
                <a:latin typeface="+mn-lt"/>
                <a:ea typeface="+mn-ea"/>
                <a:cs typeface="+mn-cs"/>
              </a:rPr>
              <a:t>Lyell was by training a lawyer, or in the terminology of the time, a barrister, a fact formally acknowledged in the title of the memorial volumes published after his death (Lyell, 1881, vol. 1, p. iii; vol. 2, p iii). Lyell's real "hidden agenda" was revealed in private correspondence with colleagues and friends. He wrote that he had "driven" the biblical Flood "out of the Mosaic record" (Lyell, 1881, vol. 1, p. 253). He also revealed his plan for undermining the Bible. He would not make a frontal attack against the Scripture, but "conceived the idea ... that if ever the Mosaic chronology could be set down [discredited] without giving offense, it would be in an historical sketch ..."(Lyell, 1881, vol. 1, p. 271). Lyell's reference to "an historical sketch" meant a work about "historical geology" written from an evolutionary viewpoint. His well known </a:t>
            </a:r>
            <a:r>
              <a:rPr lang="en-US" sz="1200" i="1" kern="1200">
                <a:solidFill>
                  <a:schemeClr val="tx1"/>
                </a:solidFill>
                <a:latin typeface="+mn-lt"/>
                <a:ea typeface="+mn-ea"/>
                <a:cs typeface="+mn-cs"/>
              </a:rPr>
              <a:t>Principles of Geology</a:t>
            </a:r>
            <a:r>
              <a:rPr lang="en-US" sz="1200" kern="1200">
                <a:solidFill>
                  <a:schemeClr val="tx1"/>
                </a:solidFill>
                <a:latin typeface="+mn-lt"/>
                <a:ea typeface="+mn-ea"/>
                <a:cs typeface="+mn-cs"/>
              </a:rPr>
              <a:t> was the fulfillment of this plan.</a:t>
            </a:r>
          </a:p>
          <a:p>
            <a:pPr marL="0" marR="0" indent="0" algn="l" defTabSz="914400" rtl="0" eaLnBrk="1" fontAlgn="auto" latinLnBrk="0" hangingPunct="1">
              <a:lnSpc>
                <a:spcPct val="100000"/>
              </a:lnSpc>
              <a:spcBef>
                <a:spcPct val="50000"/>
              </a:spcBef>
              <a:spcAft>
                <a:spcPts val="0"/>
              </a:spcAft>
              <a:buClrTx/>
              <a:buSzTx/>
              <a:buFontTx/>
              <a:buNone/>
              <a:tabLst/>
              <a:defRPr/>
            </a:pPr>
            <a:r>
              <a:rPr lang="en-US" sz="1200" kern="1200">
                <a:solidFill>
                  <a:schemeClr val="tx1"/>
                </a:solidFill>
                <a:latin typeface="+mn-lt"/>
                <a:ea typeface="+mn-ea"/>
                <a:cs typeface="+mn-cs"/>
              </a:rPr>
              <a:t> (Henry JF 2003:169-170.) Henry, Jonathan F. 2003. “An Old Age for the Earth is the Heart of Evolution”  </a:t>
            </a:r>
            <a:r>
              <a:rPr lang="en-US" sz="1200" i="1" kern="1200">
                <a:solidFill>
                  <a:schemeClr val="tx1"/>
                </a:solidFill>
                <a:latin typeface="+mn-lt"/>
                <a:ea typeface="+mn-ea"/>
                <a:cs typeface="+mn-cs"/>
              </a:rPr>
              <a:t>CRSQ</a:t>
            </a:r>
            <a:r>
              <a:rPr lang="en-US" sz="1200" kern="1200">
                <a:solidFill>
                  <a:schemeClr val="tx1"/>
                </a:solidFill>
                <a:latin typeface="+mn-lt"/>
                <a:ea typeface="+mn-ea"/>
                <a:cs typeface="+mn-cs"/>
              </a:rPr>
              <a:t> 40(Dec 2003): 164-172.</a:t>
            </a:r>
          </a:p>
        </p:txBody>
      </p:sp>
    </p:spTree>
    <p:extLst>
      <p:ext uri="{BB962C8B-B14F-4D97-AF65-F5344CB8AC3E}">
        <p14:creationId xmlns:p14="http://schemas.microsoft.com/office/powerpoint/2010/main" val="89260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89D9FDB-7737-4DBF-A115-22FA3415D581}" type="slidenum">
              <a:rPr lang="en-US">
                <a:solidFill>
                  <a:prstClr val="black"/>
                </a:solidFill>
              </a:rPr>
              <a:pPr/>
              <a:t>60</a:t>
            </a:fld>
            <a:endParaRPr lang="en-US">
              <a:solidFill>
                <a:prstClr val="black"/>
              </a:solidFill>
            </a:endParaRPr>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造诣 </a:t>
            </a:r>
            <a:r>
              <a:rPr lang="en-US" altLang="zh-CN" sz="1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zao4yi4</a:t>
            </a:r>
            <a:endParaRPr lang="en-US" altLang="ja-JP" sz="120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a:t>“</a:t>
            </a:r>
            <a:r>
              <a:rPr lang="en-US" altLang="ja-JP" sz="1200" dirty="0"/>
              <a:t>I have always been strongly impressed with the weight of an observation of an excellent writer and skillful geologist who said that </a:t>
            </a:r>
            <a:r>
              <a:rPr lang="fr-FR" altLang="ja-JP" sz="1200" dirty="0"/>
              <a:t>‘</a:t>
            </a:r>
            <a:r>
              <a:rPr lang="en-US" altLang="ja-JP" sz="1200" dirty="0"/>
              <a:t>for the sake </a:t>
            </a:r>
            <a:r>
              <a:rPr lang="en-US" sz="1200" dirty="0"/>
              <a:t>of revelation as well as of science—of truth in every form—the physical part of Geological inquiry ought to be conducted </a:t>
            </a:r>
            <a:r>
              <a:rPr lang="en-US" sz="1200" dirty="0">
                <a:solidFill>
                  <a:srgbClr val="FFFF00"/>
                </a:solidFill>
              </a:rPr>
              <a:t>as if the Scriptures were not in existence</a:t>
            </a:r>
            <a:r>
              <a:rPr lang="zh-CN" altLang="en-US" sz="1200" dirty="0">
                <a:solidFill>
                  <a:srgbClr val="FFFF00"/>
                </a:solidFill>
              </a:rPr>
              <a:t>’ ”</a:t>
            </a:r>
            <a:endParaRPr lang="en-US" sz="1200" dirty="0"/>
          </a:p>
          <a:p>
            <a:pPr eaLnBrk="1" hangingPunct="1"/>
            <a:r>
              <a:rPr lang="en-US" b="1" dirty="0">
                <a:solidFill>
                  <a:schemeClr val="bg1"/>
                </a:solidFill>
                <a:latin typeface="Arial" pitchFamily="34" charset="0"/>
                <a:ea typeface="ＭＳ Ｐゴシック" pitchFamily="34" charset="-128"/>
              </a:rPr>
              <a:t>lecture at King</a:t>
            </a:r>
            <a:r>
              <a:rPr lang="fr-FR" altLang="ja-JP" b="1" dirty="0">
                <a:solidFill>
                  <a:schemeClr val="bg1"/>
                </a:solidFill>
                <a:latin typeface="Arial" pitchFamily="34" charset="0"/>
                <a:ea typeface="ＭＳ Ｐゴシック" pitchFamily="34" charset="-128"/>
              </a:rPr>
              <a:t>'</a:t>
            </a:r>
            <a:r>
              <a:rPr lang="en-US" b="1" dirty="0">
                <a:solidFill>
                  <a:schemeClr val="bg1"/>
                </a:solidFill>
                <a:latin typeface="Arial" pitchFamily="34" charset="0"/>
                <a:ea typeface="ＭＳ Ｐゴシック" pitchFamily="34" charset="-128"/>
              </a:rPr>
              <a:t>s College London, 4 May 1832</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892603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002954"/>
                </a:solidFill>
                <a:latin typeface="Arial" panose="020B0604020202020204" pitchFamily="34" charset="0"/>
                <a:ea typeface="汉仪大宋简" panose="02010609000101010101" pitchFamily="49" charset="-122"/>
                <a:cs typeface="Arial" panose="020B0604020202020204" pitchFamily="34" charset="0"/>
              </a:rPr>
              <a:t>瀑布 </a:t>
            </a:r>
            <a:r>
              <a:rPr lang="en-US" altLang="zh-CN" sz="1200" b="0" dirty="0">
                <a:solidFill>
                  <a:srgbClr val="002954"/>
                </a:solidFill>
                <a:latin typeface="Arial" panose="020B0604020202020204" pitchFamily="34" charset="0"/>
                <a:ea typeface="汉仪大宋简" panose="02010609000101010101" pitchFamily="49" charset="-122"/>
                <a:cs typeface="Arial" panose="020B0604020202020204" pitchFamily="34" charset="0"/>
              </a:rPr>
              <a:t>Bao4Bu4</a:t>
            </a:r>
            <a:endParaRPr kumimoji="0" lang="en-US" altLang="zh-CN"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rPr>
              <a:t>Lyell’s </a:t>
            </a:r>
            <a:r>
              <a:rPr kumimoji="0" lang="en-US" sz="12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ea typeface="+mn-ea"/>
                <a:cs typeface="Arial" pitchFamily="34" charset="0"/>
              </a:rPr>
              <a:t>Niagara Falls erosion deception. </a:t>
            </a:r>
            <a:r>
              <a:rPr lang="en-GB" dirty="0"/>
              <a:t>Lyell claimed</a:t>
            </a:r>
            <a:r>
              <a:rPr lang="en-GB" baseline="0" dirty="0"/>
              <a:t> 35,000 years for Niagara Falls erosion and this was instrumental in getting the church in the UK to capitulate to deep time and to abandon Ussher type chronology.  But he ignored eyewitness accounts of the rate of erosion of &gt;1 metre per year, which would have given &lt;12,000 years (not enough for Lyell).  More detailed measurements 1842–1927: 1.2–1.5 m/year. But taking into account the narrower gorge, thinner limestone layer providing less protection to the soft underlying shale, etc. then less than 4,000 years old.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Picture: CMI owns copyright (in our own library). </a:t>
            </a:r>
            <a:r>
              <a:rPr lang="en-AU" sz="1200" b="0" i="0" kern="1200" baseline="0" dirty="0">
                <a:solidFill>
                  <a:schemeClr val="tx1"/>
                </a:solidFill>
                <a:latin typeface="+mn-lt"/>
                <a:ea typeface="+mn-ea"/>
                <a:cs typeface="+mn-cs"/>
              </a:rPr>
              <a:t>creation.com/</a:t>
            </a:r>
            <a:r>
              <a:rPr lang="en-AU" sz="1200" b="0" i="0" kern="1200" baseline="0" dirty="0" err="1">
                <a:solidFill>
                  <a:schemeClr val="tx1"/>
                </a:solidFill>
                <a:latin typeface="+mn-lt"/>
                <a:ea typeface="+mn-ea"/>
                <a:cs typeface="+mn-cs"/>
              </a:rPr>
              <a:t>niagara</a:t>
            </a:r>
            <a:r>
              <a:rPr lang="en-AU" sz="1200" b="0" i="0" kern="1200" baseline="0" dirty="0">
                <a:solidFill>
                  <a:schemeClr val="tx1"/>
                </a:solidFill>
                <a:latin typeface="+mn-lt"/>
                <a:ea typeface="+mn-ea"/>
                <a:cs typeface="+mn-cs"/>
              </a:rPr>
              <a:t>-falls-and-the-bible</a:t>
            </a:r>
            <a:endParaRPr lang="en-US" dirty="0"/>
          </a:p>
          <a:p>
            <a:pPr eaLnBrk="1" hangingPunct="1"/>
            <a:endParaRPr lang="en-GB"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8039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“The great catastrophe of Noah’s Flood was long seen as the explanation for most of the phenomena of the rocks, especially the fossils they contain.”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i="0" dirty="0">
                <a:latin typeface="Arial" panose="020B0604020202020204" pitchFamily="34" charset="0"/>
                <a:cs typeface="Arial" panose="020B0604020202020204" pitchFamily="34" charset="0"/>
              </a:rPr>
              <a:t>英国斯旺西大学</a:t>
            </a:r>
            <a:r>
              <a:rPr lang="en-US" altLang="zh-TW" sz="1200" i="0" dirty="0">
                <a:latin typeface="Arial" panose="020B0604020202020204" pitchFamily="34" charset="0"/>
                <a:cs typeface="Arial" panose="020B0604020202020204" pitchFamily="34" charset="0"/>
              </a:rPr>
              <a:t>(</a:t>
            </a:r>
            <a:r>
              <a:rPr lang="en-AU" altLang="zh-HK" sz="1200" dirty="0">
                <a:latin typeface="Arial" panose="020B0604020202020204" pitchFamily="34" charset="0"/>
                <a:cs typeface="Arial" panose="020B0604020202020204" pitchFamily="34" charset="0"/>
              </a:rPr>
              <a:t>University College of Swansea</a:t>
            </a:r>
            <a:r>
              <a:rPr lang="en-US" altLang="zh-TW" sz="1200" i="0" dirty="0">
                <a:latin typeface="Arial" panose="020B0604020202020204" pitchFamily="34" charset="0"/>
                <a:cs typeface="Arial" panose="020B0604020202020204" pitchFamily="34" charset="0"/>
              </a:rPr>
              <a:t>) </a:t>
            </a:r>
            <a:r>
              <a:rPr lang="zh-TW" altLang="en-US" sz="1200" i="0" dirty="0">
                <a:latin typeface="Arial" panose="020B0604020202020204" pitchFamily="34" charset="0"/>
                <a:cs typeface="Arial" panose="020B0604020202020204" pitchFamily="34" charset="0"/>
              </a:rPr>
              <a:t>地质学教授德里克</a:t>
            </a:r>
            <a:r>
              <a:rPr lang="en-US" altLang="zh-TW" sz="1200" i="0" dirty="0">
                <a:latin typeface="Arial" panose="020B0604020202020204" pitchFamily="34" charset="0"/>
                <a:cs typeface="Arial" panose="020B0604020202020204" pitchFamily="34" charset="0"/>
              </a:rPr>
              <a:t>‧</a:t>
            </a:r>
            <a:r>
              <a:rPr lang="zh-TW" altLang="en-US" sz="1200" i="0" dirty="0">
                <a:latin typeface="Arial" panose="020B0604020202020204" pitchFamily="34" charset="0"/>
                <a:cs typeface="Arial" panose="020B0604020202020204" pitchFamily="34" charset="0"/>
              </a:rPr>
              <a:t>阿格</a:t>
            </a:r>
            <a:r>
              <a:rPr lang="en-US" altLang="zh-TW" sz="1200" i="0" dirty="0">
                <a:latin typeface="Arial" panose="020B0604020202020204" pitchFamily="34" charset="0"/>
                <a:cs typeface="Arial" panose="020B0604020202020204" pitchFamily="34" charset="0"/>
              </a:rPr>
              <a:t>(</a:t>
            </a:r>
            <a:r>
              <a:rPr lang="en-AU" sz="1200" i="0" dirty="0">
                <a:latin typeface="Arial" panose="020B0604020202020204" pitchFamily="34" charset="0"/>
                <a:cs typeface="Arial" panose="020B0604020202020204" pitchFamily="34" charset="0"/>
              </a:rPr>
              <a:t>Derek Ager</a:t>
            </a:r>
            <a:r>
              <a:rPr lang="en-US" altLang="zh-TW" sz="1200" i="0" dirty="0">
                <a:latin typeface="Arial" panose="020B0604020202020204" pitchFamily="34" charset="0"/>
                <a:cs typeface="Arial" panose="020B0604020202020204" pitchFamily="34" charset="0"/>
              </a:rPr>
              <a:t>)</a:t>
            </a:r>
            <a:r>
              <a:rPr lang="en-AU" sz="1200" i="0" dirty="0">
                <a:latin typeface="Arial" panose="020B0604020202020204" pitchFamily="34" charset="0"/>
                <a:cs typeface="Arial" panose="020B0604020202020204" pitchFamily="34" charset="0"/>
              </a:rPr>
              <a:t> </a:t>
            </a:r>
            <a:r>
              <a:rPr lang="en-US" altLang="zh-TW"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a:t>
            </a:r>
            <a:r>
              <a:rPr lang="zh-TW" altLang="en-US" sz="1200" i="0" dirty="0">
                <a:latin typeface="Arial" panose="020B0604020202020204" pitchFamily="34" charset="0"/>
                <a:cs typeface="Arial" panose="020B0604020202020204" pitchFamily="34" charset="0"/>
              </a:rPr>
              <a:t>地质学大全</a:t>
            </a:r>
            <a:r>
              <a:rPr lang="en-US" altLang="zh-CN" sz="1200" i="0" dirty="0">
                <a:latin typeface="Arial" panose="020B0604020202020204" pitchFamily="34" charset="0"/>
                <a:cs typeface="Arial" panose="020B0604020202020204" pitchFamily="34" charset="0"/>
              </a:rPr>
              <a:t>》</a:t>
            </a:r>
            <a:r>
              <a:rPr lang="zh-CN" altLang="en-US" sz="1200" i="0" dirty="0">
                <a:latin typeface="Arial" panose="020B0604020202020204" pitchFamily="34" charset="0"/>
                <a:cs typeface="Arial" panose="020B0604020202020204" pitchFamily="34" charset="0"/>
              </a:rPr>
              <a:t>（</a:t>
            </a:r>
            <a:r>
              <a:rPr lang="en-AU" altLang="zh-HK" sz="1200" dirty="0">
                <a:latin typeface="Arial" panose="020B0604020202020204" pitchFamily="34" charset="0"/>
                <a:cs typeface="Arial" panose="020B0604020202020204" pitchFamily="34" charset="0"/>
              </a:rPr>
              <a:t>Planet Earth</a:t>
            </a:r>
            <a:r>
              <a:rPr lang="zh-CN" altLang="en-US" sz="1200" dirty="0">
                <a:latin typeface="Arial" panose="020B0604020202020204" pitchFamily="34" charset="0"/>
                <a:cs typeface="Arial" panose="020B0604020202020204" pitchFamily="34" charset="0"/>
              </a:rPr>
              <a:t>）</a:t>
            </a:r>
            <a:r>
              <a:rPr lang="en-AU" sz="1200" i="1" dirty="0">
                <a:latin typeface="Arial" panose="020B0604020202020204" pitchFamily="34" charset="0"/>
                <a:cs typeface="Arial" panose="020B0604020202020204" pitchFamily="34" charset="0"/>
              </a:rPr>
              <a:t>,</a:t>
            </a:r>
            <a:r>
              <a:rPr lang="zh-TW" altLang="en-US" sz="1200" i="1"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185</a:t>
            </a:r>
            <a:r>
              <a:rPr lang="zh-TW" altLang="en-US" sz="1200" dirty="0">
                <a:latin typeface="Arial" panose="020B0604020202020204" pitchFamily="34" charset="0"/>
                <a:cs typeface="Arial" panose="020B0604020202020204" pitchFamily="34" charset="0"/>
              </a:rPr>
              <a:t>页</a:t>
            </a:r>
            <a:r>
              <a:rPr lang="en-AU" sz="1200" dirty="0">
                <a:latin typeface="Arial" panose="020B0604020202020204" pitchFamily="34" charset="0"/>
                <a:cs typeface="Arial" panose="020B0604020202020204" pitchFamily="34" charset="0"/>
              </a:rPr>
              <a:t>, 1977</a:t>
            </a:r>
            <a:r>
              <a:rPr lang="zh-TW" altLang="en-US" sz="1200" dirty="0">
                <a:latin typeface="Arial" panose="020B0604020202020204" pitchFamily="34" charset="0"/>
                <a:cs typeface="Arial" panose="020B0604020202020204" pitchFamily="34" charset="0"/>
              </a:rPr>
              <a:t> </a:t>
            </a:r>
            <a:endParaRPr lang="en-AU"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As part of denying global flood, Hutton &amp; Lyell denied all catastrophic geological processes</a:t>
            </a:r>
            <a:endParaRPr lang="zh-CN"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62</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Base Pair: </a:t>
            </a:r>
            <a:r>
              <a:rPr lang="zh-CN" altLang="en-US" sz="1200" baseline="0" dirty="0">
                <a:latin typeface="Arial" panose="020B0604020202020204" pitchFamily="34" charset="0"/>
                <a:ea typeface="汉仪大宋简" panose="02010609000101010101" pitchFamily="49" charset="-122"/>
                <a:cs typeface="Arial" panose="020B0604020202020204" pitchFamily="34" charset="0"/>
              </a:rPr>
              <a:t>碱基对</a:t>
            </a:r>
            <a:r>
              <a:rPr lang="en-US" altLang="zh-CN" sz="1200" baseline="0" dirty="0">
                <a:latin typeface="Arial" panose="020B0604020202020204" pitchFamily="34" charset="0"/>
                <a:ea typeface="汉仪大宋简" panose="02010609000101010101" pitchFamily="49" charset="-122"/>
                <a:cs typeface="Arial" panose="020B0604020202020204" pitchFamily="34" charset="0"/>
              </a:rPr>
              <a:t> Jian3 Ji1 Dui4  </a:t>
            </a:r>
            <a:r>
              <a:rPr lang="zh-CN" altLang="en-US" sz="1200" dirty="0">
                <a:latin typeface="Arial" panose="020B0604020202020204" pitchFamily="34" charset="0"/>
                <a:ea typeface="汉仪大宋简" panose="02010609000101010101" pitchFamily="49" charset="-122"/>
                <a:cs typeface="Arial" panose="020B0604020202020204" pitchFamily="34" charset="0"/>
              </a:rPr>
              <a:t>成型 </a:t>
            </a:r>
            <a:r>
              <a:rPr lang="en-US" altLang="zh-CN" sz="1200" dirty="0">
                <a:latin typeface="Arial" panose="020B0604020202020204" pitchFamily="34" charset="0"/>
                <a:ea typeface="汉仪大宋简" panose="02010609000101010101" pitchFamily="49" charset="-122"/>
                <a:cs typeface="Arial" panose="020B0604020202020204" pitchFamily="34" charset="0"/>
              </a:rPr>
              <a:t>Cheng2 Xing2  </a:t>
            </a:r>
            <a:r>
              <a:rPr lang="zh-CN" altLang="en-US" sz="1200" dirty="0">
                <a:latin typeface="Arial" panose="020B0604020202020204" pitchFamily="34" charset="0"/>
                <a:ea typeface="汉仪大宋简" panose="02010609000101010101" pitchFamily="49" charset="-122"/>
                <a:cs typeface="Arial" panose="020B0604020202020204" pitchFamily="34" charset="0"/>
              </a:rPr>
              <a:t>繁殖 </a:t>
            </a:r>
            <a:r>
              <a:rPr lang="en-US" altLang="zh-CN" sz="1200" dirty="0">
                <a:latin typeface="Arial" panose="020B0604020202020204" pitchFamily="34" charset="0"/>
                <a:ea typeface="汉仪大宋简" panose="02010609000101010101" pitchFamily="49" charset="-122"/>
                <a:cs typeface="Arial" panose="020B0604020202020204" pitchFamily="34" charset="0"/>
              </a:rPr>
              <a:t>Fan2 Zhi2</a:t>
            </a:r>
          </a:p>
          <a:p>
            <a:r>
              <a:rPr lang="en-US" altLang="zh-CN" sz="1200" dirty="0">
                <a:latin typeface="Arial" panose="020B0604020202020204" pitchFamily="34" charset="0"/>
                <a:ea typeface="汉仪大宋简" panose="02010609000101010101" pitchFamily="49" charset="-122"/>
                <a:cs typeface="Arial" panose="020B0604020202020204" pitchFamily="34" charset="0"/>
              </a:rPr>
              <a:t>Present minimum estimate for simplest reproducing life form: about 450 genes, with 500,000 genetic ‘letters’ (base pairs).</a:t>
            </a:r>
          </a:p>
          <a:p>
            <a:pPr marL="457200">
              <a:buFont typeface="Arial" pitchFamily="34" charset="0"/>
              <a:buChar char="•"/>
            </a:pPr>
            <a:r>
              <a:rPr lang="en-US" altLang="zh-CN" sz="1200" dirty="0">
                <a:latin typeface="Arial" panose="020B0604020202020204" pitchFamily="34" charset="0"/>
                <a:ea typeface="汉仪大宋简" panose="02010609000101010101" pitchFamily="49" charset="-122"/>
                <a:cs typeface="Arial" panose="020B0604020202020204" pitchFamily="34" charset="0"/>
              </a:rPr>
              <a:t>These have to all be in place at the same time!</a:t>
            </a:r>
          </a:p>
          <a:p>
            <a:pPr marL="457200">
              <a:buFont typeface="Arial" pitchFamily="34" charset="0"/>
              <a:buChar char="•"/>
            </a:pPr>
            <a:r>
              <a:rPr lang="en-US" altLang="zh-CN" sz="1200" dirty="0">
                <a:latin typeface="Arial" panose="020B0604020202020204" pitchFamily="34" charset="0"/>
                <a:ea typeface="汉仪大宋简" panose="02010609000101010101" pitchFamily="49" charset="-122"/>
                <a:cs typeface="Arial" panose="020B0604020202020204" pitchFamily="34" charset="0"/>
              </a:rPr>
              <a:t>Without working DNA, there is no life, no reproduction, no natural selection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ea typeface="汉仪大宋简" panose="02010609000101010101" pitchFamily="49" charset="-122"/>
                <a:cs typeface="Arial" panose="020B0604020202020204" pitchFamily="34" charset="0"/>
              </a:rPr>
              <a:t>One scientist estimated the odds of life appearing by chance anywhere in the universe as 1 in 10</a:t>
            </a:r>
            <a:r>
              <a:rPr lang="en-US" altLang="zh-CN" sz="1200" baseline="30000" dirty="0">
                <a:latin typeface="Arial" panose="020B0604020202020204" pitchFamily="34" charset="0"/>
                <a:ea typeface="汉仪大宋简" panose="02010609000101010101" pitchFamily="49" charset="-122"/>
                <a:cs typeface="Arial" panose="020B0604020202020204" pitchFamily="34" charset="0"/>
              </a:rPr>
              <a:t>40000</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        </a:t>
            </a:r>
            <a:r>
              <a:rPr lang="en-US" altLang="zh-CN" dirty="0"/>
              <a:t>Creation 39:4 (2017) p.8  Min. genome</a:t>
            </a:r>
            <a:r>
              <a:rPr lang="en-US" altLang="zh-CN" baseline="0" dirty="0"/>
              <a:t> (synthetic bac.) 473 genes (531,560 ‘letters’); Mycoplasma </a:t>
            </a:r>
            <a:r>
              <a:rPr lang="en-US" altLang="zh-CN" baseline="0" dirty="0" err="1"/>
              <a:t>genitalium</a:t>
            </a:r>
            <a:r>
              <a:rPr lang="en-US" altLang="zh-CN" baseline="0" dirty="0"/>
              <a:t> 482 genes (582,790 ‘letters’) AND M. </a:t>
            </a:r>
            <a:r>
              <a:rPr lang="en-US" altLang="zh-CN" baseline="0" dirty="0" err="1"/>
              <a:t>genitalium</a:t>
            </a:r>
            <a:r>
              <a:rPr lang="en-US" altLang="zh-CN" baseline="0" dirty="0"/>
              <a:t> is parasitic.  Former estimates for self-reproduction: [earlier]: 256 genes; 2006: 387 protein coding + 43 RNA coding = 430.</a:t>
            </a:r>
            <a:endParaRPr lang="zh-CN" altLang="en-US" dirty="0"/>
          </a:p>
          <a:p>
            <a:r>
              <a:rPr lang="en-US" sz="1200" kern="1200" dirty="0">
                <a:solidFill>
                  <a:schemeClr val="tx1"/>
                </a:solidFill>
                <a:latin typeface="+mn-lt"/>
                <a:ea typeface="+mn-ea"/>
                <a:cs typeface="+mn-cs"/>
              </a:rPr>
              <a:t>        Note the human engineered minimal cell JCVI-syn3.0 has 438 proteins, not including some RNA molecules. C.A. Hutchison III et al., Design and synthesis of a minimal bacterial genome, Science 351:1414, March 25, 2016</a:t>
            </a:r>
            <a:endParaRPr kumimoji="1" lang="zh-CN" altLang="en-US" dirty="0"/>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6</a:t>
            </a:fld>
            <a:endParaRPr lang="zh-CN" altLang="en-US"/>
          </a:p>
        </p:txBody>
      </p:sp>
    </p:spTree>
    <p:extLst>
      <p:ext uri="{BB962C8B-B14F-4D97-AF65-F5344CB8AC3E}">
        <p14:creationId xmlns:p14="http://schemas.microsoft.com/office/powerpoint/2010/main" val="15571729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eaLnBrk="1" hangingPunct="1"/>
            <a:r>
              <a:rPr lang="en-US" dirty="0">
                <a:latin typeface="Arial" pitchFamily="34" charset="0"/>
              </a:rPr>
              <a:t>Derek Ager (1923-1993), Professor and Head of the Geology Dept. at University College of Swansea (Wales) from 1969-1988 and president of the British Geological Association 1988-1990, continued in </a:t>
            </a:r>
            <a:r>
              <a:rPr lang="ja-JP" altLang="en-US" dirty="0">
                <a:latin typeface="Arial" pitchFamily="34" charset="0"/>
              </a:rPr>
              <a:t>“</a:t>
            </a:r>
            <a:r>
              <a:rPr lang="en-US" altLang="ja-JP" dirty="0">
                <a:latin typeface="Arial" pitchFamily="34" charset="0"/>
              </a:rPr>
              <a:t>retirement</a:t>
            </a:r>
            <a:r>
              <a:rPr lang="ja-JP" altLang="en-US" dirty="0">
                <a:latin typeface="Arial" pitchFamily="34" charset="0"/>
              </a:rPr>
              <a:t>”</a:t>
            </a:r>
            <a:r>
              <a:rPr lang="en-US" altLang="ja-JP" dirty="0">
                <a:latin typeface="Arial" pitchFamily="34" charset="0"/>
              </a:rPr>
              <a:t> as Emeritus Professor till his death in 1993.  In his life he visited over 57 countries to look at rocks and wrote 200 papers and four books, as well as many short articles for </a:t>
            </a:r>
            <a:r>
              <a:rPr lang="en-US" altLang="ja-JP" i="1" dirty="0">
                <a:latin typeface="Arial" pitchFamily="34" charset="0"/>
              </a:rPr>
              <a:t>New Scientist</a:t>
            </a:r>
            <a:r>
              <a:rPr lang="en-US" altLang="ja-JP" dirty="0">
                <a:latin typeface="Arial" pitchFamily="34" charset="0"/>
              </a:rPr>
              <a:t>.</a:t>
            </a:r>
          </a:p>
          <a:p>
            <a:pPr eaLnBrk="1" hangingPunct="1"/>
            <a:r>
              <a:rPr lang="en-US" dirty="0">
                <a:latin typeface="Arial" pitchFamily="34" charset="0"/>
              </a:rPr>
              <a:t>Warning to YEC not to use information from his book: Derek Ager, </a:t>
            </a:r>
            <a:r>
              <a:rPr lang="en-US" i="1" dirty="0">
                <a:latin typeface="Arial" pitchFamily="34" charset="0"/>
              </a:rPr>
              <a:t>The New Catastrophism</a:t>
            </a:r>
            <a:r>
              <a:rPr lang="en-US" dirty="0">
                <a:latin typeface="Arial" pitchFamily="34" charset="0"/>
              </a:rPr>
              <a:t> (Cambridge, UK: Cambridge Univ. Press, 1993), p. xi.  Ager says (bold in the original): </a:t>
            </a:r>
            <a:r>
              <a:rPr lang="ja-JP" altLang="en-US" dirty="0">
                <a:latin typeface="Arial" pitchFamily="34" charset="0"/>
              </a:rPr>
              <a:t>“</a:t>
            </a:r>
            <a:r>
              <a:rPr lang="en-US" altLang="ja-JP" dirty="0">
                <a:latin typeface="Arial" pitchFamily="34" charset="0"/>
              </a:rPr>
              <a:t>On that side too were the obviously untenable views of bible-oriented fanatics, obsessed with myths such as Noah</a:t>
            </a:r>
            <a:r>
              <a:rPr lang="fr-FR" altLang="ja-JP" dirty="0">
                <a:latin typeface="Arial" pitchFamily="34" charset="0"/>
              </a:rPr>
              <a:t>'</a:t>
            </a:r>
            <a:r>
              <a:rPr lang="en-US" altLang="ja-JP" dirty="0">
                <a:latin typeface="Arial" pitchFamily="34" charset="0"/>
              </a:rPr>
              <a:t>s flood, and of classicists thinking of Nemesis.  That is why I think it necessary to include the following </a:t>
            </a:r>
            <a:r>
              <a:rPr lang="fr-FR" altLang="ja-JP" dirty="0">
                <a:latin typeface="Arial" pitchFamily="34" charset="0"/>
              </a:rPr>
              <a:t>'</a:t>
            </a:r>
            <a:r>
              <a:rPr lang="en-US" altLang="ja-JP" dirty="0">
                <a:latin typeface="Arial" pitchFamily="34" charset="0"/>
              </a:rPr>
              <a:t>disclaimer</a:t>
            </a:r>
            <a:r>
              <a:rPr lang="fr-FR" altLang="ja-JP" dirty="0">
                <a:latin typeface="Arial" pitchFamily="34" charset="0"/>
              </a:rPr>
              <a:t>'</a:t>
            </a:r>
            <a:r>
              <a:rPr lang="en-US" altLang="ja-JP" dirty="0">
                <a:latin typeface="Arial" pitchFamily="34" charset="0"/>
              </a:rPr>
              <a:t>: </a:t>
            </a:r>
            <a:r>
              <a:rPr lang="en-US" altLang="ja-JP" b="1" dirty="0">
                <a:latin typeface="Arial" pitchFamily="34" charset="0"/>
              </a:rPr>
              <a:t>in view of the misuse that my words have been put to in the past, I wish to say that nothing in this book should be taken out of context and thought in any way to support the views of the </a:t>
            </a:r>
            <a:r>
              <a:rPr lang="fr-FR" altLang="ja-JP" b="1" dirty="0">
                <a:latin typeface="Arial" pitchFamily="34" charset="0"/>
              </a:rPr>
              <a:t>'</a:t>
            </a:r>
            <a:r>
              <a:rPr lang="en-US" altLang="ja-JP" b="1" dirty="0">
                <a:latin typeface="Arial" pitchFamily="34" charset="0"/>
              </a:rPr>
              <a:t>creationists</a:t>
            </a:r>
            <a:r>
              <a:rPr lang="fr-FR" altLang="ja-JP" b="1" dirty="0">
                <a:latin typeface="Arial" pitchFamily="34" charset="0"/>
              </a:rPr>
              <a:t>'</a:t>
            </a:r>
            <a:r>
              <a:rPr lang="en-US" altLang="ja-JP" b="1" dirty="0">
                <a:latin typeface="Arial" pitchFamily="34" charset="0"/>
              </a:rPr>
              <a:t> (who I refuse to call </a:t>
            </a:r>
            <a:r>
              <a:rPr lang="fr-FR" altLang="ja-JP" b="1" dirty="0">
                <a:latin typeface="Arial" pitchFamily="34" charset="0"/>
              </a:rPr>
              <a:t>'</a:t>
            </a:r>
            <a:r>
              <a:rPr lang="en-US" altLang="ja-JP" b="1" dirty="0">
                <a:latin typeface="Arial" pitchFamily="34" charset="0"/>
              </a:rPr>
              <a:t>scientific</a:t>
            </a:r>
            <a:r>
              <a:rPr lang="fr-FR" altLang="ja-JP" b="1" dirty="0">
                <a:latin typeface="Arial" pitchFamily="34" charset="0"/>
              </a:rPr>
              <a:t>'</a:t>
            </a:r>
            <a:r>
              <a:rPr lang="en-US" altLang="ja-JP" b="1" dirty="0">
                <a:latin typeface="Arial" pitchFamily="34" charset="0"/>
              </a:rPr>
              <a:t>).</a:t>
            </a:r>
            <a:r>
              <a:rPr lang="ja-JP" altLang="en-US" b="1" dirty="0">
                <a:latin typeface="Arial" pitchFamily="34" charset="0"/>
              </a:rPr>
              <a:t>”</a:t>
            </a:r>
            <a:endParaRPr lang="en-US" altLang="ja-JP" b="1" dirty="0">
              <a:latin typeface="Arial" pitchFamily="34" charset="0"/>
            </a:endParaRPr>
          </a:p>
          <a:p>
            <a:pPr eaLnBrk="1" hangingPunct="1"/>
            <a:r>
              <a:rPr lang="en-US" dirty="0">
                <a:latin typeface="Arial" pitchFamily="34" charset="0"/>
              </a:rPr>
              <a:t>In </a:t>
            </a:r>
            <a:r>
              <a:rPr lang="en-US" i="1" dirty="0">
                <a:latin typeface="Arial" pitchFamily="34" charset="0"/>
              </a:rPr>
              <a:t>The Nature of the Stratigraphic Record</a:t>
            </a:r>
            <a:r>
              <a:rPr lang="en-US" dirty="0">
                <a:latin typeface="Arial" pitchFamily="34" charset="0"/>
              </a:rPr>
              <a:t>, p. 20, he says: </a:t>
            </a:r>
          </a:p>
          <a:p>
            <a:pPr eaLnBrk="1" hangingPunct="1"/>
            <a:r>
              <a:rPr lang="ja-JP" altLang="en-US" dirty="0">
                <a:latin typeface="Arial" pitchFamily="34" charset="0"/>
              </a:rPr>
              <a:t>“</a:t>
            </a:r>
            <a:r>
              <a:rPr lang="en-US" altLang="ja-JP" dirty="0">
                <a:latin typeface="Arial" pitchFamily="34" charset="0"/>
              </a:rPr>
              <a:t>This is heady wine and has intoxicated </a:t>
            </a:r>
            <a:r>
              <a:rPr lang="en-US" altLang="ja-JP" dirty="0" err="1">
                <a:latin typeface="Arial" pitchFamily="34" charset="0"/>
              </a:rPr>
              <a:t>palaeontologists</a:t>
            </a:r>
            <a:r>
              <a:rPr lang="en-US" altLang="ja-JP" dirty="0">
                <a:latin typeface="Arial" pitchFamily="34" charset="0"/>
              </a:rPr>
              <a:t> since the days when they could blame it all on Noah</a:t>
            </a:r>
            <a:r>
              <a:rPr lang="fr-FR" altLang="ja-JP" dirty="0">
                <a:latin typeface="Arial" pitchFamily="34" charset="0"/>
              </a:rPr>
              <a:t>'</a:t>
            </a:r>
            <a:r>
              <a:rPr lang="en-US" altLang="ja-JP" dirty="0">
                <a:latin typeface="Arial" pitchFamily="34"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dirty="0">
                <a:latin typeface="Arial" pitchFamily="34" charset="0"/>
              </a:rPr>
              <a:t>”</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zh-CN" altLang="en-US" sz="1200" dirty="0">
                <a:latin typeface="Arial" panose="020B0604020202020204" pitchFamily="34" charset="0"/>
                <a:cs typeface="Arial" panose="020B0604020202020204" pitchFamily="34" charset="0"/>
              </a:rPr>
              <a:t>冗长 </a:t>
            </a:r>
            <a:r>
              <a:rPr lang="en-US" altLang="zh-CN" sz="1200" dirty="0">
                <a:latin typeface="Arial" panose="020B0604020202020204" pitchFamily="34" charset="0"/>
                <a:cs typeface="Arial" panose="020B0604020202020204" pitchFamily="34" charset="0"/>
              </a:rPr>
              <a:t>lengthy,</a:t>
            </a:r>
            <a:r>
              <a:rPr lang="en-US" altLang="zh-CN" sz="1200" baseline="0" dirty="0">
                <a:latin typeface="Arial" panose="020B0604020202020204" pitchFamily="34" charset="0"/>
                <a:cs typeface="Arial" panose="020B0604020202020204" pitchFamily="34" charset="0"/>
              </a:rPr>
              <a:t> verbose</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excuse for this lengthy and amateur digression into history is that I have been trying to show how I think geology got into the hands of the theoreticians who were conditioned by the social and political history of their day more than by observations in the field. In other words, we have allowed ourselves to be brain-washed into avoiding any interpretation of the past that involves extreme and what might be termed 'catastrophic' processes.”</a:t>
            </a:r>
          </a:p>
          <a:p>
            <a:r>
              <a:rPr lang="en-US" sz="1200" kern="1200" dirty="0">
                <a:solidFill>
                  <a:schemeClr val="tx1"/>
                </a:solidFill>
                <a:latin typeface="+mn-lt"/>
                <a:ea typeface="+mn-ea"/>
                <a:cs typeface="+mn-cs"/>
              </a:rPr>
              <a:t>Derek Ager, The Nature of the </a:t>
            </a:r>
            <a:r>
              <a:rPr lang="en-US" sz="1200" kern="1200" dirty="0" err="1">
                <a:solidFill>
                  <a:schemeClr val="tx1"/>
                </a:solidFill>
                <a:latin typeface="+mn-lt"/>
                <a:ea typeface="+mn-ea"/>
                <a:cs typeface="+mn-cs"/>
              </a:rPr>
              <a:t>Stratigraphical</a:t>
            </a:r>
            <a:r>
              <a:rPr lang="en-US" sz="1200" kern="1200" dirty="0">
                <a:solidFill>
                  <a:schemeClr val="tx1"/>
                </a:solidFill>
                <a:latin typeface="+mn-lt"/>
                <a:ea typeface="+mn-ea"/>
                <a:cs typeface="+mn-cs"/>
              </a:rPr>
              <a:t> Record (London: Macmillan, 1981), pp. 46-47.</a:t>
            </a:r>
          </a:p>
          <a:p>
            <a:pPr eaLnBrk="1" hangingPunct="1"/>
            <a:endParaRPr lang="en-US" dirty="0">
              <a:latin typeface="Arial" pitchFamily="34" charset="0"/>
            </a:endParaRPr>
          </a:p>
          <a:p>
            <a:pPr eaLnBrk="1" hangingPunct="1"/>
            <a:r>
              <a:rPr lang="en-US" dirty="0">
                <a:latin typeface="Arial" pitchFamily="34" charset="0"/>
              </a:rPr>
              <a:t>Derek Ager (1923-1993), Professor and Head of the Geology Dept. at University College of Swansea (Wales) from 1969-1988 and president of the British Geological Association 1988-1990, continued in </a:t>
            </a:r>
            <a:r>
              <a:rPr lang="ja-JP" altLang="en-US" dirty="0">
                <a:latin typeface="Arial" pitchFamily="34" charset="0"/>
              </a:rPr>
              <a:t>“</a:t>
            </a:r>
            <a:r>
              <a:rPr lang="en-US" altLang="ja-JP" dirty="0">
                <a:latin typeface="Arial" pitchFamily="34" charset="0"/>
              </a:rPr>
              <a:t>retirement</a:t>
            </a:r>
            <a:r>
              <a:rPr lang="ja-JP" altLang="en-US" dirty="0">
                <a:latin typeface="Arial" pitchFamily="34" charset="0"/>
              </a:rPr>
              <a:t>”</a:t>
            </a:r>
            <a:r>
              <a:rPr lang="en-US" altLang="ja-JP" dirty="0">
                <a:latin typeface="Arial" pitchFamily="34" charset="0"/>
              </a:rPr>
              <a:t> as Emeritus Professor till his death in 1993.  In his life he visited over 57 countries to look at rocks and wrote 200 papers and four books, as well as many short articles for </a:t>
            </a:r>
            <a:r>
              <a:rPr lang="en-US" altLang="ja-JP" i="1" dirty="0">
                <a:latin typeface="Arial" pitchFamily="34" charset="0"/>
              </a:rPr>
              <a:t>New Scientist</a:t>
            </a:r>
            <a:r>
              <a:rPr lang="en-US" altLang="ja-JP" dirty="0">
                <a:latin typeface="Arial" pitchFamily="34" charset="0"/>
              </a:rPr>
              <a:t>.</a:t>
            </a:r>
          </a:p>
          <a:p>
            <a:pPr eaLnBrk="1" hangingPunct="1"/>
            <a:r>
              <a:rPr lang="en-US" dirty="0">
                <a:latin typeface="Arial" pitchFamily="34" charset="0"/>
              </a:rPr>
              <a:t>Warning to YEC not to use information from his book: Derek Ager, </a:t>
            </a:r>
            <a:r>
              <a:rPr lang="en-US" i="1" dirty="0">
                <a:latin typeface="Arial" pitchFamily="34" charset="0"/>
              </a:rPr>
              <a:t>The New Catastrophism</a:t>
            </a:r>
            <a:r>
              <a:rPr lang="en-US" dirty="0">
                <a:latin typeface="Arial" pitchFamily="34" charset="0"/>
              </a:rPr>
              <a:t> (Cambridge, UK: Cambridge Univ. Press, 1993), p. xi.  Ager says (bold in the original): </a:t>
            </a:r>
            <a:r>
              <a:rPr lang="ja-JP" altLang="en-US" dirty="0">
                <a:latin typeface="Arial" pitchFamily="34" charset="0"/>
              </a:rPr>
              <a:t>“</a:t>
            </a:r>
            <a:r>
              <a:rPr lang="en-US" altLang="ja-JP" dirty="0">
                <a:latin typeface="Arial" pitchFamily="34" charset="0"/>
              </a:rPr>
              <a:t>On that side too were the obviously untenable views of bible-oriented fanatics, obsessed with myths such as Noah</a:t>
            </a:r>
            <a:r>
              <a:rPr lang="fr-FR" altLang="ja-JP" dirty="0">
                <a:latin typeface="Arial" pitchFamily="34" charset="0"/>
              </a:rPr>
              <a:t>'</a:t>
            </a:r>
            <a:r>
              <a:rPr lang="en-US" altLang="ja-JP" dirty="0">
                <a:latin typeface="Arial" pitchFamily="34" charset="0"/>
              </a:rPr>
              <a:t>s flood, and of classicists thinking of Nemesis.  That is why I think it necessary to include the following </a:t>
            </a:r>
            <a:r>
              <a:rPr lang="fr-FR" altLang="ja-JP" dirty="0">
                <a:latin typeface="Arial" pitchFamily="34" charset="0"/>
              </a:rPr>
              <a:t>'</a:t>
            </a:r>
            <a:r>
              <a:rPr lang="en-US" altLang="ja-JP" dirty="0">
                <a:latin typeface="Arial" pitchFamily="34" charset="0"/>
              </a:rPr>
              <a:t>disclaimer</a:t>
            </a:r>
            <a:r>
              <a:rPr lang="fr-FR" altLang="ja-JP" dirty="0">
                <a:latin typeface="Arial" pitchFamily="34" charset="0"/>
              </a:rPr>
              <a:t>'</a:t>
            </a:r>
            <a:r>
              <a:rPr lang="en-US" altLang="ja-JP" dirty="0">
                <a:latin typeface="Arial" pitchFamily="34" charset="0"/>
              </a:rPr>
              <a:t>: </a:t>
            </a:r>
            <a:r>
              <a:rPr lang="en-US" altLang="ja-JP" b="1" dirty="0">
                <a:latin typeface="Arial" pitchFamily="34" charset="0"/>
              </a:rPr>
              <a:t>in view of the misuse that my words have been put to in the past, I wish to say that nothing in this book should be taken out of context and thought in any way to support the views of the </a:t>
            </a:r>
            <a:r>
              <a:rPr lang="fr-FR" altLang="ja-JP" b="1" dirty="0">
                <a:latin typeface="Arial" pitchFamily="34" charset="0"/>
              </a:rPr>
              <a:t>'</a:t>
            </a:r>
            <a:r>
              <a:rPr lang="en-US" altLang="ja-JP" b="1" dirty="0">
                <a:latin typeface="Arial" pitchFamily="34" charset="0"/>
              </a:rPr>
              <a:t>creationists</a:t>
            </a:r>
            <a:r>
              <a:rPr lang="fr-FR" altLang="ja-JP" b="1" dirty="0">
                <a:latin typeface="Arial" pitchFamily="34" charset="0"/>
              </a:rPr>
              <a:t>'</a:t>
            </a:r>
            <a:r>
              <a:rPr lang="en-US" altLang="ja-JP" b="1" dirty="0">
                <a:latin typeface="Arial" pitchFamily="34" charset="0"/>
              </a:rPr>
              <a:t> (who I refuse to call </a:t>
            </a:r>
            <a:r>
              <a:rPr lang="fr-FR" altLang="ja-JP" b="1" dirty="0">
                <a:latin typeface="Arial" pitchFamily="34" charset="0"/>
              </a:rPr>
              <a:t>'</a:t>
            </a:r>
            <a:r>
              <a:rPr lang="en-US" altLang="ja-JP" b="1" dirty="0">
                <a:latin typeface="Arial" pitchFamily="34" charset="0"/>
              </a:rPr>
              <a:t>scientific</a:t>
            </a:r>
            <a:r>
              <a:rPr lang="fr-FR" altLang="ja-JP" b="1" dirty="0">
                <a:latin typeface="Arial" pitchFamily="34" charset="0"/>
              </a:rPr>
              <a:t>'</a:t>
            </a:r>
            <a:r>
              <a:rPr lang="en-US" altLang="ja-JP" b="1" dirty="0">
                <a:latin typeface="Arial" pitchFamily="34" charset="0"/>
              </a:rPr>
              <a:t>).</a:t>
            </a:r>
            <a:r>
              <a:rPr lang="ja-JP" altLang="en-US" b="1" dirty="0">
                <a:latin typeface="Arial" pitchFamily="34" charset="0"/>
              </a:rPr>
              <a:t>”</a:t>
            </a:r>
            <a:endParaRPr lang="en-US" altLang="ja-JP" b="1" dirty="0">
              <a:latin typeface="Arial" pitchFamily="34" charset="0"/>
            </a:endParaRPr>
          </a:p>
          <a:p>
            <a:pPr eaLnBrk="1" hangingPunct="1"/>
            <a:r>
              <a:rPr lang="en-US" dirty="0">
                <a:latin typeface="Arial" pitchFamily="34" charset="0"/>
              </a:rPr>
              <a:t>In </a:t>
            </a:r>
            <a:r>
              <a:rPr lang="en-US" i="1" dirty="0">
                <a:latin typeface="Arial" pitchFamily="34" charset="0"/>
              </a:rPr>
              <a:t>The Nature of the Stratigraphic Record</a:t>
            </a:r>
            <a:r>
              <a:rPr lang="en-US" dirty="0">
                <a:latin typeface="Arial" pitchFamily="34" charset="0"/>
              </a:rPr>
              <a:t>, p. 20, he says: </a:t>
            </a:r>
          </a:p>
          <a:p>
            <a:pPr eaLnBrk="1" hangingPunct="1"/>
            <a:r>
              <a:rPr lang="ja-JP" altLang="en-US" dirty="0">
                <a:latin typeface="Arial" pitchFamily="34" charset="0"/>
              </a:rPr>
              <a:t>“</a:t>
            </a:r>
            <a:r>
              <a:rPr lang="en-US" altLang="ja-JP" dirty="0">
                <a:latin typeface="Arial" pitchFamily="34" charset="0"/>
              </a:rPr>
              <a:t>This is heady wine and has intoxicated </a:t>
            </a:r>
            <a:r>
              <a:rPr lang="en-US" altLang="ja-JP" dirty="0" err="1">
                <a:latin typeface="Arial" pitchFamily="34" charset="0"/>
              </a:rPr>
              <a:t>palaeontologists</a:t>
            </a:r>
            <a:r>
              <a:rPr lang="en-US" altLang="ja-JP" dirty="0">
                <a:latin typeface="Arial" pitchFamily="34" charset="0"/>
              </a:rPr>
              <a:t> since the days when they could blame it all on Noah</a:t>
            </a:r>
            <a:r>
              <a:rPr lang="fr-FR" altLang="ja-JP" dirty="0">
                <a:latin typeface="Arial" pitchFamily="34" charset="0"/>
              </a:rPr>
              <a:t>'</a:t>
            </a:r>
            <a:r>
              <a:rPr lang="en-US" altLang="ja-JP" dirty="0">
                <a:latin typeface="Arial" pitchFamily="34" charset="0"/>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ja-JP" altLang="en-US" dirty="0">
                <a:latin typeface="Arial" pitchFamily="34" charset="0"/>
              </a:rPr>
              <a:t>”</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Regarding “Sutton Stone,” a conglomerate labeled as “Early Jurassic” near Ager's home in Swansea, Wales: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has usually been interpreted as the basal </a:t>
            </a:r>
            <a:r>
              <a:rPr lang="en-US" sz="1200" kern="1200" dirty="0">
                <a:solidFill>
                  <a:schemeClr val="accent2">
                    <a:lumMod val="75000"/>
                  </a:schemeClr>
                </a:solidFill>
                <a:latin typeface="+mn-lt"/>
                <a:ea typeface="+mn-ea"/>
                <a:cs typeface="+mn-cs"/>
              </a:rPr>
              <a:t>[bottom</a:t>
            </a:r>
            <a:r>
              <a:rPr lang="en-US" sz="1200" kern="1200" baseline="0" dirty="0">
                <a:solidFill>
                  <a:schemeClr val="accent2">
                    <a:lumMod val="75000"/>
                  </a:schemeClr>
                </a:solidFill>
                <a:latin typeface="+mn-lt"/>
                <a:ea typeface="+mn-ea"/>
                <a:cs typeface="+mn-cs"/>
              </a:rPr>
              <a:t> most]</a:t>
            </a:r>
            <a:r>
              <a:rPr lang="en-US" sz="1200" kern="1200" dirty="0">
                <a:solidFill>
                  <a:schemeClr val="tx1"/>
                </a:solidFill>
                <a:latin typeface="+mn-lt"/>
                <a:ea typeface="+mn-ea"/>
                <a:cs typeface="+mn-cs"/>
              </a:rPr>
              <a:t> conglomerate of a </a:t>
            </a:r>
            <a:r>
              <a:rPr lang="en-US" sz="1200" kern="1200" dirty="0" err="1">
                <a:solidFill>
                  <a:schemeClr val="tx1"/>
                </a:solidFill>
                <a:latin typeface="+mn-lt"/>
                <a:ea typeface="+mn-ea"/>
                <a:cs typeface="+mn-cs"/>
              </a:rPr>
              <a:t>diachronous</a:t>
            </a:r>
            <a:r>
              <a:rPr lang="en-US" sz="1200" kern="1200" dirty="0">
                <a:solidFill>
                  <a:schemeClr val="tx1"/>
                </a:solidFill>
                <a:latin typeface="+mn-lt"/>
                <a:ea typeface="+mn-ea"/>
                <a:cs typeface="+mn-cs"/>
              </a:rPr>
              <a:t> [at</a:t>
            </a:r>
            <a:r>
              <a:rPr lang="en-US" sz="1200" kern="1200" baseline="0" dirty="0">
                <a:solidFill>
                  <a:schemeClr val="tx1"/>
                </a:solidFill>
                <a:latin typeface="+mn-lt"/>
                <a:ea typeface="+mn-ea"/>
                <a:cs typeface="+mn-cs"/>
              </a:rPr>
              <a:t> different times] </a:t>
            </a:r>
            <a:r>
              <a:rPr lang="en-US" sz="1200" kern="1200" dirty="0">
                <a:solidFill>
                  <a:schemeClr val="tx1"/>
                </a:solidFill>
                <a:latin typeface="+mn-lt"/>
                <a:ea typeface="+mn-ea"/>
                <a:cs typeface="+mn-cs"/>
              </a:rPr>
              <a:t>transgressive sea</a:t>
            </a:r>
            <a:r>
              <a:rPr lang="en-US" sz="1200" kern="1200" baseline="0" dirty="0">
                <a:solidFill>
                  <a:schemeClr val="tx1"/>
                </a:solidFill>
                <a:latin typeface="+mn-lt"/>
                <a:ea typeface="+mn-ea"/>
                <a:cs typeface="+mn-cs"/>
              </a:rPr>
              <a:t> [ocean covering the land, in this case during several different very long periods across millions of years]</a:t>
            </a:r>
            <a:r>
              <a:rPr lang="en-US" sz="1200" kern="1200" dirty="0">
                <a:solidFill>
                  <a:schemeClr val="tx1"/>
                </a:solidFill>
                <a:latin typeface="+mn-lt"/>
                <a:ea typeface="+mn-ea"/>
                <a:cs typeface="+mn-cs"/>
              </a:rPr>
              <a:t>.  It has been suggested, with very little fossil evidence, that this conglomerate spans three to five ammonite zones and therefore up to five million years in time.  I think it was deposited in a matter of hours or minutes.”  </a:t>
            </a:r>
            <a:r>
              <a:rPr lang="en-US" altLang="zh-CN" sz="1200" dirty="0">
                <a:latin typeface="Arial" panose="020B0604020202020204" pitchFamily="34" charset="0"/>
                <a:cs typeface="Arial" panose="020B0604020202020204" pitchFamily="34" charset="0"/>
              </a:rPr>
              <a:t>Derek Ager, The New Catastrophism (Cambridge: Cambridge Univ. Press, 1993), p. 120.</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65</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89D9FDB-7737-4DBF-A115-22FA3415D581}" type="slidenum">
              <a:rPr lang="en-US"/>
              <a:pPr/>
              <a:t>66</a:t>
            </a:fld>
            <a:endParaRPr lang="en-US"/>
          </a:p>
        </p:txBody>
      </p:sp>
      <p:sp>
        <p:nvSpPr>
          <p:cNvPr id="310681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681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携带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Xie2Dai4</a:t>
            </a:r>
          </a:p>
          <a:p>
            <a:pPr marL="0" marR="0" indent="0" algn="l" defTabSz="914400" rtl="0" eaLnBrk="1" fontAlgn="auto" latinLnBrk="0" hangingPunct="1">
              <a:lnSpc>
                <a:spcPct val="100000"/>
              </a:lnSpc>
              <a:spcBef>
                <a:spcPct val="50000"/>
              </a:spcBef>
              <a:spcAft>
                <a:spcPts val="0"/>
              </a:spcAft>
              <a:buClrTx/>
              <a:buSzTx/>
              <a:buFontTx/>
              <a:buNone/>
              <a:tabLst/>
              <a:defRPr/>
            </a:pPr>
            <a:r>
              <a:rPr lang="zh-CN" altLang="en-US" sz="1200" dirty="0">
                <a:latin typeface="汉仪大宋简" panose="02010609000101010101" pitchFamily="49" charset="-122"/>
                <a:ea typeface="汉仪大宋简" panose="02010609000101010101" pitchFamily="49" charset="-122"/>
                <a:cs typeface="Arial" panose="020B0604020202020204" pitchFamily="34" charset="0"/>
              </a:rPr>
              <a:t>踌躇满志 </a:t>
            </a:r>
            <a:r>
              <a:rPr lang="en-US" altLang="zh-CN" sz="1200" dirty="0">
                <a:latin typeface="汉仪大宋简" panose="02010609000101010101" pitchFamily="49" charset="-122"/>
                <a:ea typeface="汉仪大宋简" panose="02010609000101010101" pitchFamily="49" charset="-122"/>
                <a:cs typeface="Arial" panose="020B0604020202020204" pitchFamily="34" charset="0"/>
              </a:rPr>
              <a:t>Chou2Chu2 Man3Zhi4 hopefully,</a:t>
            </a:r>
            <a:r>
              <a:rPr lang="en-US" altLang="zh-CN" sz="1200" baseline="0" dirty="0">
                <a:latin typeface="汉仪大宋简" panose="02010609000101010101" pitchFamily="49" charset="-122"/>
                <a:ea typeface="汉仪大宋简" panose="02010609000101010101" pitchFamily="49" charset="-122"/>
                <a:cs typeface="Arial" panose="020B0604020202020204" pitchFamily="34" charset="0"/>
              </a:rPr>
              <a:t> confidently, ambitiously</a:t>
            </a:r>
          </a:p>
          <a:p>
            <a:pPr marL="0" marR="0" indent="0" algn="l" defTabSz="914400" rtl="0" eaLnBrk="1" fontAlgn="auto" latinLnBrk="0" hangingPunct="1">
              <a:lnSpc>
                <a:spcPct val="100000"/>
              </a:lnSpc>
              <a:spcBef>
                <a:spcPct val="50000"/>
              </a:spcBef>
              <a:spcAft>
                <a:spcPts val="0"/>
              </a:spcAft>
              <a:buClrTx/>
              <a:buSzTx/>
              <a:buFontTx/>
              <a:buNone/>
              <a:tabLst/>
              <a:defRPr/>
            </a:pPr>
            <a:r>
              <a:rPr lang="zh-TW" altLang="en-US" sz="1200" dirty="0">
                <a:ea typeface="汉仪大宋简" panose="02010609000101010101" pitchFamily="49" charset="-122"/>
                <a:cs typeface="Arial" panose="020B0604020202020204" pitchFamily="34" charset="0"/>
              </a:rPr>
              <a:t>舰 </a:t>
            </a:r>
            <a:r>
              <a:rPr lang="en-US" altLang="zh-TW" sz="1200" dirty="0">
                <a:ea typeface="汉仪大宋简" panose="02010609000101010101" pitchFamily="49" charset="-122"/>
                <a:cs typeface="Arial" panose="020B0604020202020204" pitchFamily="34" charset="0"/>
              </a:rPr>
              <a:t>Jian4</a:t>
            </a:r>
            <a:endParaRPr lang="en-US" altLang="zh-CN" sz="1200" dirty="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89260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67</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32F98BD-4616-4D9E-8D70-A6C462F43328}" type="slidenum">
              <a:rPr lang="en-US"/>
              <a:pPr/>
              <a:t>68</a:t>
            </a:fld>
            <a:endParaRPr lang="en-US"/>
          </a:p>
        </p:txBody>
      </p:sp>
      <p:sp>
        <p:nvSpPr>
          <p:cNvPr id="310169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1699" name="Rectangle 3"/>
          <p:cNvSpPr>
            <a:spLocks noGrp="1" noChangeArrowheads="1"/>
          </p:cNvSpPr>
          <p:nvPr>
            <p:ph type="body" idx="1"/>
          </p:nvPr>
        </p:nvSpPr>
        <p:spPr/>
        <p:txBody>
          <a:bodyPr/>
          <a:lstStyle/>
          <a:p>
            <a:pPr eaLnBrk="1" hangingPunct="1">
              <a:spcBef>
                <a:spcPct val="50000"/>
              </a:spcBef>
            </a:pPr>
            <a:r>
              <a:rPr lang="en-US" b="1">
                <a:solidFill>
                  <a:schemeClr val="bg1"/>
                </a:solidFill>
                <a:latin typeface="Arial" pitchFamily="34" charset="0"/>
              </a:rPr>
              <a:t>Source: Ian Taylor</a:t>
            </a:r>
            <a:endParaRPr lang="en-US">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1CD20EF-081D-4A82-91DF-685AFDD75D07}" type="slidenum">
              <a:rPr lang="en-US"/>
              <a:pPr/>
              <a:t>69</a:t>
            </a:fld>
            <a:endParaRPr lang="en-US"/>
          </a:p>
        </p:txBody>
      </p:sp>
      <p:sp>
        <p:nvSpPr>
          <p:cNvPr id="31047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4771" name="Rectangle 3"/>
          <p:cNvSpPr>
            <a:spLocks noGrp="1" noChangeArrowheads="1"/>
          </p:cNvSpPr>
          <p:nvPr>
            <p:ph type="body" idx="1"/>
          </p:nvPr>
        </p:nvSpPr>
        <p:spPr/>
        <p:txBody>
          <a:bodyPr/>
          <a:lstStyle/>
          <a:p>
            <a:pPr eaLnBrk="1" hangingPunct="1">
              <a:spcBef>
                <a:spcPct val="50000"/>
              </a:spcBef>
              <a:defRPr/>
            </a:pPr>
            <a:r>
              <a:rPr lang="en-US" b="1">
                <a:solidFill>
                  <a:schemeClr val="bg1"/>
                </a:solidFill>
                <a:ea typeface="ＭＳ Ｐゴシック" charset="0"/>
                <a:cs typeface="+mn-cs"/>
              </a:rPr>
              <a:t>Source: </a:t>
            </a:r>
            <a:r>
              <a:rPr lang="en-US" b="1" i="1">
                <a:solidFill>
                  <a:schemeClr val="bg1"/>
                </a:solidFill>
                <a:ea typeface="ＭＳ Ｐゴシック" charset="0"/>
                <a:cs typeface="+mn-cs"/>
              </a:rPr>
              <a:t>The Historical Perspective</a:t>
            </a:r>
            <a:r>
              <a:rPr lang="en-US" b="1">
                <a:solidFill>
                  <a:schemeClr val="bg1"/>
                </a:solidFill>
                <a:ea typeface="ＭＳ Ｐゴシック" charset="0"/>
                <a:cs typeface="+mn-cs"/>
              </a:rPr>
              <a:t> (Milton Keynes: Open University Press, 1973), p. 68.</a:t>
            </a:r>
          </a:p>
          <a:p>
            <a:pPr eaLnBrk="1" hangingPunct="1">
              <a:defRPr/>
            </a:pPr>
            <a:r>
              <a:rPr lang="en-US">
                <a:ea typeface="ＭＳ Ｐゴシック" charset="0"/>
                <a:cs typeface="+mn-cs"/>
              </a:rPr>
              <a:t>He believed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lvl="0" eaLnBrk="0" fontAlgn="base" hangingPunct="0">
              <a:spcBef>
                <a:spcPct val="0"/>
              </a:spcBef>
              <a:spcAft>
                <a:spcPct val="0"/>
              </a:spcAft>
            </a:pPr>
            <a:r>
              <a:rPr kumimoji="0" lang="en-US" sz="1200" b="0" i="0" u="none" strike="noStrike" cap="none" normalizeH="0" baseline="0" dirty="0">
                <a:ln>
                  <a:noFill/>
                </a:ln>
                <a:solidFill>
                  <a:schemeClr val="tx1"/>
                </a:solidFill>
                <a:effectLst/>
                <a:latin typeface="Arial" pitchFamily="34" charset="0"/>
                <a:cs typeface="Arial" pitchFamily="34" charset="0"/>
              </a:rPr>
              <a:t>“So, what lessons can we draw about the relationship between religion and evolutionary theory from Darwin’s own trajectory? First, as he developed his evolutionary theory, he moved from Christian belief in a personal God to a deistic position to agnosticism. … Second, he rejected any divine intervention or even divine purpose in his evolutionary scheme. Third, he rejected the religious basis for morality. None of these points is good news for those trying to refashion Darwin into a religious believer whose evolutionary theory is no threat to religion, especially to traditional forms of Christianity”  </a:t>
            </a:r>
          </a:p>
          <a:p>
            <a:pPr lvl="0" algn="r" eaLnBrk="0" fontAlgn="base" hangingPunct="0">
              <a:spcBef>
                <a:spcPct val="0"/>
              </a:spcBef>
              <a:spcAft>
                <a:spcPct val="0"/>
              </a:spcAft>
            </a:pPr>
            <a:r>
              <a:rPr kumimoji="0" lang="en-US" sz="1200" b="0" i="0" u="none" strike="noStrike" cap="none" normalizeH="0" baseline="0" dirty="0">
                <a:ln>
                  <a:noFill/>
                </a:ln>
                <a:solidFill>
                  <a:schemeClr val="tx1"/>
                </a:solidFill>
                <a:effectLst/>
                <a:latin typeface="Arial" pitchFamily="34" charset="0"/>
                <a:cs typeface="Arial" pitchFamily="34" charset="0"/>
              </a:rPr>
              <a:t>--Historian Richard Weikart</a:t>
            </a:r>
            <a:endParaRPr lang="en-US" sz="12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71</a:t>
            </a:fld>
            <a:endParaRPr lang="zh-CN" altLang="en-US"/>
          </a:p>
        </p:txBody>
      </p:sp>
    </p:spTree>
    <p:extLst>
      <p:ext uri="{BB962C8B-B14F-4D97-AF65-F5344CB8AC3E}">
        <p14:creationId xmlns:p14="http://schemas.microsoft.com/office/powerpoint/2010/main" val="728847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73</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再次预告本周六，就会讲</a:t>
            </a:r>
            <a:r>
              <a:rPr lang="en-US" altLang="zh-CN" dirty="0"/>
              <a:t>《</a:t>
            </a:r>
            <a:r>
              <a:rPr lang="zh-CN" altLang="en-US" dirty="0"/>
              <a:t>物种的起源</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6F3C8880-F91D-4C8E-97CF-AB3F28E116BE}" type="slidenum">
              <a:rPr lang="en-US" smtClean="0"/>
              <a:pPr/>
              <a:t>7</a:t>
            </a:fld>
            <a:endParaRPr lang="en-US"/>
          </a:p>
        </p:txBody>
      </p:sp>
    </p:spTree>
    <p:extLst>
      <p:ext uri="{BB962C8B-B14F-4D97-AF65-F5344CB8AC3E}">
        <p14:creationId xmlns:p14="http://schemas.microsoft.com/office/powerpoint/2010/main" val="7984733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B465382-EBFC-47E8-8172-C3A6333FAF2E}" type="slidenum">
              <a:rPr lang="en-US"/>
              <a:pPr/>
              <a:t>74</a:t>
            </a:fld>
            <a:endParaRPr lang="en-US" dirty="0"/>
          </a:p>
        </p:txBody>
      </p:sp>
      <p:sp>
        <p:nvSpPr>
          <p:cNvPr id="310067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3100675" name="Rectangle 3"/>
          <p:cNvSpPr>
            <a:spLocks noGrp="1" noChangeArrowheads="1"/>
          </p:cNvSpPr>
          <p:nvPr>
            <p:ph type="body" idx="1"/>
          </p:nvPr>
        </p:nvSpPr>
        <p:spPr/>
        <p:txBody>
          <a:bodyPr/>
          <a:lstStyle/>
          <a:p>
            <a:pPr eaLnBrk="1" hangingPunct="1">
              <a:spcBef>
                <a:spcPct val="50000"/>
              </a:spcBef>
            </a:pPr>
            <a:r>
              <a:rPr lang="en-US" b="1" dirty="0">
                <a:solidFill>
                  <a:schemeClr val="bg1"/>
                </a:solidFill>
                <a:latin typeface="Arial" pitchFamily="34" charset="0"/>
              </a:rPr>
              <a:t>Source: The Historical Perspective (Milton Keynes: Open University Press, 1973), p. 51.</a:t>
            </a:r>
            <a:endParaRPr lang="en-US" dirty="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Quote and it’s meaning questioned, might only</a:t>
            </a:r>
            <a:r>
              <a:rPr lang="en-US" baseline="0" dirty="0"/>
              <a:t> have meant he had solved the apparent problem of the instability of the solar system and did not need to suggest God’s occasional intervention, as Newton had. </a:t>
            </a:r>
            <a:r>
              <a:rPr lang="en-US" dirty="0"/>
              <a:t>Original</a:t>
            </a:r>
            <a:r>
              <a:rPr lang="en-US" baseline="0" dirty="0"/>
              <a:t> seemingly didn’t have </a:t>
            </a:r>
            <a:r>
              <a:rPr lang="en-US" baseline="0" dirty="0" err="1"/>
              <a:t>LaPlace</a:t>
            </a:r>
            <a:r>
              <a:rPr lang="en-US" baseline="0" dirty="0"/>
              <a:t> using word “God.”</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75</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2A77392-D501-4A5D-B146-BE01B8375136}" type="slidenum">
              <a:rPr lang="en-US"/>
              <a:pPr/>
              <a:t>76</a:t>
            </a:fld>
            <a:endParaRPr lang="en-US"/>
          </a:p>
        </p:txBody>
      </p:sp>
      <p:sp>
        <p:nvSpPr>
          <p:cNvPr id="2022402"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22403" name="Rectangle 3"/>
          <p:cNvSpPr>
            <a:spLocks noGrp="1" noChangeArrowheads="1"/>
          </p:cNvSpPr>
          <p:nvPr>
            <p:ph type="body" idx="1"/>
          </p:nvPr>
        </p:nvSpPr>
        <p:spPr/>
        <p:txBody>
          <a:bodyPr/>
          <a:lstStyle/>
          <a:p>
            <a:pPr eaLnBrk="1" hangingPunct="1">
              <a:defRPr/>
            </a:pPr>
            <a:r>
              <a:rPr lang="zh-CN" altLang="en-US" dirty="0">
                <a:cs typeface="+mn-cs"/>
              </a:rPr>
              <a:t>行星 </a:t>
            </a:r>
            <a:r>
              <a:rPr lang="en-US" altLang="zh-CN" dirty="0">
                <a:cs typeface="+mn-cs"/>
              </a:rPr>
              <a:t>Xing2 Xing1 Planet</a:t>
            </a:r>
          </a:p>
          <a:p>
            <a:pPr eaLnBrk="1" hangingPunct="1">
              <a:defRPr/>
            </a:pPr>
            <a:r>
              <a:rPr lang="zh-CN" altLang="en-US" dirty="0"/>
              <a:t>尘</a:t>
            </a:r>
            <a:r>
              <a:rPr lang="en-US" altLang="zh-CN" dirty="0"/>
              <a:t>2 </a:t>
            </a:r>
            <a:r>
              <a:rPr lang="zh-CN" altLang="en-US" dirty="0"/>
              <a:t>埃</a:t>
            </a:r>
            <a:r>
              <a:rPr lang="en-US" altLang="zh-CN" dirty="0"/>
              <a:t>1</a:t>
            </a:r>
          </a:p>
          <a:p>
            <a:pPr eaLnBrk="1" hangingPunct="1">
              <a:defRPr/>
            </a:pPr>
            <a:r>
              <a:rPr lang="zh-CN" altLang="en-US" dirty="0"/>
              <a:t>旋转 </a:t>
            </a:r>
            <a:r>
              <a:rPr lang="en-US" altLang="zh-CN" dirty="0"/>
              <a:t>Xuan2 Zhuan3</a:t>
            </a:r>
          </a:p>
          <a:p>
            <a:pPr eaLnBrk="1" hangingPunct="1">
              <a:defRPr/>
            </a:pPr>
            <a:r>
              <a:rPr lang="zh-CN" altLang="en-US" dirty="0"/>
              <a:t>角度量 </a:t>
            </a:r>
            <a:r>
              <a:rPr lang="en-US" altLang="zh-CN" dirty="0"/>
              <a:t>Jiao3 Dong4 Liang4</a:t>
            </a:r>
          </a:p>
          <a:p>
            <a:pPr eaLnBrk="1" hangingPunct="1">
              <a:defRPr/>
            </a:pPr>
            <a:endParaRPr lang="en-US" dirty="0">
              <a:cs typeface="+mn-cs"/>
            </a:endParaRPr>
          </a:p>
          <a:p>
            <a:pPr eaLnBrk="1" hangingPunct="1">
              <a:defRPr/>
            </a:pPr>
            <a:r>
              <a:rPr lang="en-US" dirty="0">
                <a:cs typeface="+mn-cs"/>
              </a:rPr>
              <a:t>http://www.aerospaceweb.org/question/astronomy/q0247.shtml, accessed 28 Feb 2008.</a:t>
            </a:r>
          </a:p>
        </p:txBody>
      </p:sp>
    </p:spTree>
    <p:extLst>
      <p:ext uri="{BB962C8B-B14F-4D97-AF65-F5344CB8AC3E}">
        <p14:creationId xmlns:p14="http://schemas.microsoft.com/office/powerpoint/2010/main" val="2114786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5D1AF67B-B1E3-4FD9-8A5E-5029A9D0148E}" type="slidenum">
              <a:rPr lang="en-US"/>
              <a:pPr/>
              <a:t>77</a:t>
            </a:fld>
            <a:endParaRPr lang="en-US" dirty="0"/>
          </a:p>
        </p:txBody>
      </p:sp>
      <p:sp>
        <p:nvSpPr>
          <p:cNvPr id="266342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663427"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角动量 </a:t>
            </a:r>
            <a:r>
              <a:rPr lang="en-US" altLang="zh-CN" dirty="0"/>
              <a:t>Jiao3 Dong4 Liang4</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dirty="0"/>
              <a:t>反</a:t>
            </a:r>
            <a:r>
              <a:rPr lang="en-US" altLang="zh-CN" dirty="0"/>
              <a:t>3</a:t>
            </a:r>
            <a:r>
              <a:rPr lang="zh-CN" altLang="en-US" dirty="0"/>
              <a:t>转</a:t>
            </a:r>
            <a:r>
              <a:rPr lang="en-US" altLang="zh-CN" dirty="0"/>
              <a:t>3 Fan3 Zhuan3</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Tiny planets and moons</a:t>
            </a:r>
            <a:r>
              <a:rPr kumimoji="0" lang="en-US" sz="1200" b="0" i="0" u="none" strike="noStrike" kern="1200" cap="none" spc="0" normalizeH="0" noProof="0" dirty="0">
                <a:ln>
                  <a:noFill/>
                </a:ln>
                <a:solidFill>
                  <a:schemeClr val="tx1"/>
                </a:solidFill>
                <a:effectLst/>
                <a:uLnTx/>
                <a:uFillTx/>
                <a:latin typeface="+mn-lt"/>
                <a:ea typeface="+mn-ea"/>
                <a:cs typeface="+mn-cs"/>
              </a:rPr>
              <a:t> have 1% of mass and 98% of spin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Some even rotate backwards!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a:t>Some moons orbit their planets backwards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t>Various explanations suggested…none</a:t>
            </a:r>
            <a:r>
              <a:rPr lang="en-US" sz="1200" dirty="0"/>
              <a:t> really work</a:t>
            </a:r>
            <a:endParaRPr lang="en-US" sz="1200" baseline="0" dirty="0"/>
          </a:p>
        </p:txBody>
      </p:sp>
    </p:spTree>
    <p:extLst>
      <p:ext uri="{BB962C8B-B14F-4D97-AF65-F5344CB8AC3E}">
        <p14:creationId xmlns:p14="http://schemas.microsoft.com/office/powerpoint/2010/main" val="217334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r>
              <a:rPr lang="zh-CN" altLang="en-US" dirty="0"/>
              <a:t>哈勃 </a:t>
            </a:r>
            <a:r>
              <a:rPr lang="en-US" altLang="zh-CN" dirty="0"/>
              <a:t>Ha1 Bo2</a:t>
            </a:r>
          </a:p>
          <a:p>
            <a:pPr>
              <a:buNone/>
            </a:pPr>
            <a:r>
              <a:rPr lang="en-US" sz="1200" dirty="0"/>
              <a:t>Eric Hubble, discovered of redshifts and ‘founder’ of the Big Bang realized that an if everything is moving away from us, we must be near the center:</a:t>
            </a:r>
          </a:p>
          <a:p>
            <a:pPr>
              <a:buNone/>
            </a:pPr>
            <a:r>
              <a:rPr lang="en-US" sz="1200" b="1" dirty="0"/>
              <a:t>Hubble: We’re not allowed to be at the center</a:t>
            </a:r>
          </a:p>
          <a:p>
            <a:pPr>
              <a:buNone/>
            </a:pPr>
            <a:r>
              <a:rPr lang="en-US" sz="1200" dirty="0"/>
              <a:t>‘Such a condition would imply that we occupy a unique position in the universe … . But the unwelcome supposition of a </a:t>
            </a:r>
            <a:r>
              <a:rPr lang="en-US" sz="1200" dirty="0" err="1"/>
              <a:t>favoured</a:t>
            </a:r>
            <a:r>
              <a:rPr lang="en-US" sz="1200" dirty="0"/>
              <a:t> location must be avoided at all costs … . Such a </a:t>
            </a:r>
            <a:r>
              <a:rPr lang="en-US" sz="1200" dirty="0" err="1"/>
              <a:t>favoured</a:t>
            </a:r>
            <a:r>
              <a:rPr lang="en-US" sz="1200" dirty="0"/>
              <a:t> position, of course, is intolerable; moreover, it represents a discrepancy with the theory, because the theory postulates homogeneity.’</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78</a:t>
            </a:fld>
            <a:endParaRPr lang="zh-CN" altLang="en-US"/>
          </a:p>
        </p:txBody>
      </p:sp>
    </p:spTree>
    <p:extLst>
      <p:ext uri="{BB962C8B-B14F-4D97-AF65-F5344CB8AC3E}">
        <p14:creationId xmlns:p14="http://schemas.microsoft.com/office/powerpoint/2010/main" val="3899150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None/>
            </a:pPr>
            <a:r>
              <a:rPr lang="zh-CN" altLang="en-US" sz="1200" dirty="0"/>
              <a:t>惊骇 </a:t>
            </a:r>
            <a:r>
              <a:rPr lang="en-US" altLang="zh-CN" sz="1200" b="1" dirty="0"/>
              <a:t>Jing1 Hai4</a:t>
            </a:r>
          </a:p>
          <a:p>
            <a:pPr>
              <a:buNone/>
            </a:pPr>
            <a:r>
              <a:rPr lang="en-US" sz="1200" dirty="0"/>
              <a:t>Eric Hubble, discovered of redshifts and ‘founder’ of the Big Bang realized that an if everything is moving away from us, we must be near the center:</a:t>
            </a:r>
          </a:p>
          <a:p>
            <a:pPr>
              <a:buNone/>
            </a:pPr>
            <a:r>
              <a:rPr lang="en-US" sz="1200" b="1" dirty="0"/>
              <a:t>Hubble: We’re not allowed to be at the center</a:t>
            </a:r>
          </a:p>
          <a:p>
            <a:pPr>
              <a:buNone/>
            </a:pPr>
            <a:r>
              <a:rPr lang="en-US" sz="1200" dirty="0"/>
              <a:t>‘Such a condition would imply that we occupy a unique position in the universe … . But the unwelcome supposition of a </a:t>
            </a:r>
            <a:r>
              <a:rPr lang="en-US" sz="1200" dirty="0" err="1"/>
              <a:t>favoured</a:t>
            </a:r>
            <a:r>
              <a:rPr lang="en-US" sz="1200" dirty="0"/>
              <a:t> location must be avoided at all costs … . Such a </a:t>
            </a:r>
            <a:r>
              <a:rPr lang="en-US" sz="1200" dirty="0" err="1"/>
              <a:t>favoured</a:t>
            </a:r>
            <a:r>
              <a:rPr lang="en-US" sz="1200" dirty="0"/>
              <a:t> position, of course, is intolerable; moreover, it represents a discrepancy with the theory, because the theory postulates homogeneity.’</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79</a:t>
            </a:fld>
            <a:endParaRPr lang="zh-CN" altLang="en-US"/>
          </a:p>
        </p:txBody>
      </p:sp>
    </p:spTree>
    <p:extLst>
      <p:ext uri="{BB962C8B-B14F-4D97-AF65-F5344CB8AC3E}">
        <p14:creationId xmlns:p14="http://schemas.microsoft.com/office/powerpoint/2010/main" val="389915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defTabSz="685800">
              <a:lnSpc>
                <a:spcPct val="100000"/>
              </a:lnSpc>
              <a:spcBef>
                <a:spcPts val="750"/>
              </a:spcBef>
              <a:buFont typeface="Wingdings 2" pitchFamily="18" charset="2"/>
            </a:pPr>
            <a:r>
              <a:rPr lang="en-US" altLang="zh-CN" dirty="0">
                <a:latin typeface="Arial" panose="020B0604020202020204" pitchFamily="34" charset="0"/>
                <a:cs typeface="Arial" panose="020B0604020202020204" pitchFamily="34" charset="0"/>
              </a:rPr>
              <a:t>“…all observers, regardless of location, will see the same general picture of the universe. …[This] principle is a sheer assumption.</a:t>
            </a:r>
            <a:endParaRPr lang="zh-CN" altLang="en-US" dirty="0">
              <a:latin typeface="Arial" panose="020B0604020202020204" pitchFamily="34" charset="0"/>
              <a:cs typeface="Arial" panose="020B0604020202020204" pitchFamily="34" charset="0"/>
            </a:endParaRPr>
          </a:p>
          <a:p>
            <a:pPr defTabSz="685800">
              <a:lnSpc>
                <a:spcPct val="100000"/>
              </a:lnSpc>
              <a:spcBef>
                <a:spcPts val="750"/>
              </a:spcBef>
              <a:buFont typeface="Wingdings 2" pitchFamily="18" charset="2"/>
            </a:pPr>
            <a:r>
              <a:rPr lang="en-US" altLang="zh-CN" dirty="0">
                <a:latin typeface="Arial" panose="020B0604020202020204" pitchFamily="34" charset="0"/>
                <a:cs typeface="Arial" panose="020B0604020202020204" pitchFamily="34" charset="0"/>
              </a:rPr>
              <a:t>…However, the assumption is adopted. There must be no </a:t>
            </a:r>
            <a:r>
              <a:rPr lang="en-US" altLang="zh-CN" dirty="0" err="1">
                <a:latin typeface="Arial" panose="020B0604020202020204" pitchFamily="34" charset="0"/>
                <a:cs typeface="Arial" panose="020B0604020202020204" pitchFamily="34" charset="0"/>
              </a:rPr>
              <a:t>favoured</a:t>
            </a:r>
            <a:r>
              <a:rPr lang="en-US" altLang="zh-CN" dirty="0">
                <a:latin typeface="Arial" panose="020B0604020202020204" pitchFamily="34" charset="0"/>
                <a:cs typeface="Arial" panose="020B0604020202020204" pitchFamily="34" charset="0"/>
              </a:rPr>
              <a:t> location in the universe, no </a:t>
            </a:r>
            <a:r>
              <a:rPr lang="en-US" altLang="zh-CN" dirty="0" err="1">
                <a:latin typeface="Arial" panose="020B0604020202020204" pitchFamily="34" charset="0"/>
                <a:cs typeface="Arial" panose="020B0604020202020204" pitchFamily="34" charset="0"/>
              </a:rPr>
              <a:t>centre</a:t>
            </a:r>
            <a:r>
              <a:rPr lang="en-US" altLang="zh-CN" dirty="0">
                <a:latin typeface="Arial" panose="020B0604020202020204" pitchFamily="34" charset="0"/>
                <a:cs typeface="Arial" panose="020B0604020202020204" pitchFamily="34" charset="0"/>
              </a:rPr>
              <a:t>, no boundary; all must see the universe alike.”</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80</a:t>
            </a:fld>
            <a:endParaRPr lang="zh-CN" altLang="en-US"/>
          </a:p>
        </p:txBody>
      </p:sp>
    </p:spTree>
    <p:extLst>
      <p:ext uri="{BB962C8B-B14F-4D97-AF65-F5344CB8AC3E}">
        <p14:creationId xmlns:p14="http://schemas.microsoft.com/office/powerpoint/2010/main" val="36676206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3931A78-AF0E-492C-90FC-30BCA4963E6E}" type="slidenum">
              <a:rPr lang="en-US">
                <a:solidFill>
                  <a:prstClr val="black"/>
                </a:solidFill>
              </a:rPr>
              <a:pPr/>
              <a:t>81</a:t>
            </a:fld>
            <a:endParaRPr lang="en-US">
              <a:solidFill>
                <a:prstClr val="black"/>
              </a:solidFill>
            </a:endParaRPr>
          </a:p>
        </p:txBody>
      </p:sp>
      <p:sp>
        <p:nvSpPr>
          <p:cNvPr id="200294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002947" name="Rectangle 3"/>
          <p:cNvSpPr>
            <a:spLocks noGrp="1" noChangeArrowheads="1"/>
          </p:cNvSpPr>
          <p:nvPr>
            <p:ph type="body" idx="1"/>
          </p:nvPr>
        </p:nvSpPr>
        <p:spPr/>
        <p:txBody>
          <a:bodyPr/>
          <a:lstStyle/>
          <a:p>
            <a:pPr eaLnBrk="1" hangingPunct="1"/>
            <a:r>
              <a:rPr lang="zh-CN" altLang="en-US" i="0" dirty="0">
                <a:latin typeface="Arial" pitchFamily="34" charset="0"/>
                <a:ea typeface="ＭＳ Ｐゴシック" pitchFamily="34" charset="-128"/>
              </a:rPr>
              <a:t>虚构 </a:t>
            </a:r>
            <a:r>
              <a:rPr lang="en-US" altLang="zh-CN" b="1" i="0" dirty="0">
                <a:latin typeface="Arial" pitchFamily="34" charset="0"/>
                <a:ea typeface="ＭＳ Ｐゴシック" pitchFamily="34" charset="-128"/>
              </a:rPr>
              <a:t>Xu1 Gou4</a:t>
            </a:r>
            <a:endParaRPr lang="en-US" i="0" dirty="0">
              <a:latin typeface="Arial" pitchFamily="34" charset="0"/>
              <a:ea typeface="ＭＳ Ｐゴシック" pitchFamily="34" charset="-128"/>
            </a:endParaRPr>
          </a:p>
          <a:p>
            <a:pPr eaLnBrk="1" hangingPunct="1"/>
            <a:r>
              <a:rPr lang="en-US" i="1" dirty="0">
                <a:latin typeface="Arial" pitchFamily="34" charset="0"/>
                <a:ea typeface="ＭＳ Ｐゴシック" pitchFamily="34" charset="-128"/>
              </a:rPr>
              <a:t>Say that historically astronomical evolution and geological evolution laid the ground work for Darwin</a:t>
            </a:r>
            <a:r>
              <a:rPr lang="ja-JP" altLang="en-US" i="1" dirty="0">
                <a:latin typeface="Arial" pitchFamily="34" charset="0"/>
                <a:ea typeface="ＭＳ Ｐゴシック" pitchFamily="34" charset="-128"/>
              </a:rPr>
              <a:t>’</a:t>
            </a:r>
            <a:r>
              <a:rPr lang="en-US" altLang="ja-JP" i="1" dirty="0">
                <a:latin typeface="Arial" pitchFamily="34" charset="0"/>
                <a:ea typeface="ＭＳ Ｐゴシック" pitchFamily="34" charset="-128"/>
              </a:rPr>
              <a:t>s theory of biological evolution.  Darwin used the same philosophical assumptions that the old-earth geologists and astronomers had used 50 years earlier to develop their theory of millions of years. </a:t>
            </a:r>
            <a:endParaRPr lang="en-US" i="1" dirty="0">
              <a:latin typeface="Arial" pitchFamily="34" charset="0"/>
              <a:ea typeface="ＭＳ Ｐゴシック" pitchFamily="34" charset="-128"/>
            </a:endParaRPr>
          </a:p>
        </p:txBody>
      </p:sp>
    </p:spTree>
    <p:extLst>
      <p:ext uri="{BB962C8B-B14F-4D97-AF65-F5344CB8AC3E}">
        <p14:creationId xmlns:p14="http://schemas.microsoft.com/office/powerpoint/2010/main" val="10407359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大家好，欢迎来到今晚的在线课程。</a:t>
            </a:r>
            <a:endParaRPr lang="en-US" altLang="zh-CN" dirty="0"/>
          </a:p>
          <a:p>
            <a:endParaRPr lang="en-US" dirty="0"/>
          </a:p>
          <a:p>
            <a:r>
              <a:rPr lang="zh-CN" altLang="en-US" dirty="0"/>
              <a:t>今晚的内容是宇宙大爆炸与精细微调。</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82</a:t>
            </a:fld>
            <a:endParaRPr lang="zh-CN" altLang="en-US">
              <a:solidFill>
                <a:prstClr val="black"/>
              </a:solidFill>
            </a:endParaRPr>
          </a:p>
        </p:txBody>
      </p:sp>
    </p:spTree>
    <p:extLst>
      <p:ext uri="{BB962C8B-B14F-4D97-AF65-F5344CB8AC3E}">
        <p14:creationId xmlns:p14="http://schemas.microsoft.com/office/powerpoint/2010/main" val="39988416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02602B-E192-044A-BE56-E40648265F66}" type="slidenum">
              <a:rPr lang="en-US">
                <a:solidFill>
                  <a:prstClr val="black"/>
                </a:solidFill>
              </a:rPr>
              <a:pPr>
                <a:defRPr/>
              </a:pPr>
              <a:t>87</a:t>
            </a:fld>
            <a:endParaRPr lang="en-US">
              <a:solidFill>
                <a:prstClr val="black"/>
              </a:solidFill>
            </a:endParaRPr>
          </a:p>
        </p:txBody>
      </p:sp>
      <p:sp>
        <p:nvSpPr>
          <p:cNvPr id="52623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5262339" name="Rectangle 3"/>
          <p:cNvSpPr>
            <a:spLocks noGrp="1" noChangeArrowheads="1"/>
          </p:cNvSpPr>
          <p:nvPr>
            <p:ph type="body" idx="1"/>
          </p:nvPr>
        </p:nvSpPr>
        <p:spPr/>
        <p:txBody>
          <a:bodyPr/>
          <a:lstStyle/>
          <a:p>
            <a:pPr eaLnBrk="1" hangingPunct="1">
              <a:defRPr/>
            </a:pPr>
            <a:r>
              <a:rPr lang="en-US" dirty="0">
                <a:cs typeface="+mn-cs"/>
              </a:rPr>
              <a:t>However, instead of accepting the history of God</a:t>
            </a:r>
            <a:r>
              <a:rPr lang="fr-FR" altLang="ja-JP" dirty="0">
                <a:latin typeface="Arial"/>
                <a:cs typeface="+mn-cs"/>
              </a:rPr>
              <a:t>'</a:t>
            </a:r>
            <a:r>
              <a:rPr lang="en-US" dirty="0">
                <a:cs typeface="+mn-cs"/>
              </a:rPr>
              <a:t>s Word, theologians have compromised with the ideas of fallible men.  You say:</a:t>
            </a:r>
          </a:p>
          <a:p>
            <a:pPr eaLnBrk="1" hangingPunct="1">
              <a:defRPr/>
            </a:pPr>
            <a:r>
              <a:rPr lang="en-US" dirty="0">
                <a:cs typeface="+mn-cs"/>
              </a:rPr>
              <a:t>But, wait a minute!  </a:t>
            </a:r>
            <a:r>
              <a:rPr lang="en-US" dirty="0" err="1">
                <a:cs typeface="+mn-cs"/>
              </a:rPr>
              <a:t>Hasn</a:t>
            </a:r>
            <a:r>
              <a:rPr lang="fr-FR" altLang="ja-JP" dirty="0">
                <a:latin typeface="Arial"/>
                <a:cs typeface="+mn-cs"/>
              </a:rPr>
              <a:t>'</a:t>
            </a:r>
            <a:r>
              <a:rPr lang="en-US" dirty="0">
                <a:cs typeface="+mn-cs"/>
              </a:rPr>
              <a:t>t science PROVED the earth is millions of years old?  And what about the Gap Theory, and Theistic Evolution, and the Day Age Theory and Progressive Creation and </a:t>
            </a:r>
            <a:r>
              <a:rPr lang="en-US" dirty="0" err="1">
                <a:cs typeface="+mn-cs"/>
              </a:rPr>
              <a:t>didn</a:t>
            </a:r>
            <a:r>
              <a:rPr lang="fr-FR" altLang="ja-JP" dirty="0">
                <a:latin typeface="Arial"/>
                <a:cs typeface="+mn-cs"/>
              </a:rPr>
              <a:t>'</a:t>
            </a:r>
            <a:r>
              <a:rPr lang="en-US" dirty="0">
                <a:cs typeface="+mn-cs"/>
              </a:rPr>
              <a:t>t dinosaurs die out 65 million years ago? However, all of these questions start with ideas OUTSIDE the Bible</a:t>
            </a:r>
          </a:p>
        </p:txBody>
      </p:sp>
    </p:spTree>
    <p:extLst>
      <p:ext uri="{BB962C8B-B14F-4D97-AF65-F5344CB8AC3E}">
        <p14:creationId xmlns:p14="http://schemas.microsoft.com/office/powerpoint/2010/main" val="5364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a:t>Jian4Long2 </a:t>
            </a:r>
            <a:r>
              <a:rPr lang="zh-CN" altLang="en-US" b="0" baseline="0"/>
              <a:t>剑龙 </a:t>
            </a:r>
            <a:r>
              <a:rPr lang="en-US" altLang="zh-CN" b="0" baseline="0"/>
              <a:t>Triceratops</a:t>
            </a:r>
          </a:p>
          <a:p>
            <a:pPr marL="0" marR="0" indent="0" algn="l" defTabSz="914400" rtl="0" eaLnBrk="1" fontAlgn="auto" latinLnBrk="0" hangingPunct="1">
              <a:lnSpc>
                <a:spcPct val="100000"/>
              </a:lnSpc>
              <a:spcBef>
                <a:spcPts val="0"/>
              </a:spcBef>
              <a:spcAft>
                <a:spcPts val="0"/>
              </a:spcAft>
              <a:buClrTx/>
              <a:buSzTx/>
              <a:buFontTx/>
              <a:buNone/>
              <a:tabLst/>
              <a:defRPr/>
            </a:pPr>
            <a:r>
              <a:rPr lang="en-AU" altLang="zh-CN"/>
              <a:t>Now </a:t>
            </a:r>
            <a:r>
              <a:rPr lang="en-AU" altLang="zh-CN" dirty="0"/>
              <a:t>let’s erase the imaginary part of the diagram (the red and blue).</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0134931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58948C8-2E99-48BC-8119-A020F3585BB7}" type="slidenum">
              <a:rPr lang="en-US"/>
              <a:pPr/>
              <a:t>88</a:t>
            </a:fld>
            <a:endParaRPr lang="en-US"/>
          </a:p>
        </p:txBody>
      </p:sp>
      <p:sp>
        <p:nvSpPr>
          <p:cNvPr id="216473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164739" name="Rectangle 3"/>
          <p:cNvSpPr>
            <a:spLocks noGrp="1" noChangeArrowheads="1"/>
          </p:cNvSpPr>
          <p:nvPr>
            <p:ph type="body" idx="1"/>
          </p:nvPr>
        </p:nvSpPr>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486250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Spurgeon spoke in 1855—four years before </a:t>
            </a:r>
            <a:r>
              <a:rPr lang="en-US" i="1"/>
              <a:t>Origin of the Species</a:t>
            </a:r>
            <a:r>
              <a:rPr lang="en-US"/>
              <a:t> (1859).</a:t>
            </a:r>
          </a:p>
          <a:p>
            <a:r>
              <a:rPr lang="en-US"/>
              <a:t>Spurgeon probably rejected evolution, but long ages prepares the way for evolution:</a:t>
            </a:r>
          </a:p>
          <a:p>
            <a:r>
              <a:rPr lang="en-US"/>
              <a:t>In the early19</a:t>
            </a:r>
            <a:r>
              <a:rPr lang="en-US" baseline="30000"/>
              <a:t>th</a:t>
            </a:r>
            <a:r>
              <a:rPr lang="en-US"/>
              <a:t> century, many in the church capitulated to the long-age dogma of Hutton and Lyell, ignoring the scientific problems and spiritual warnings of the Scriptural Geologists.</a:t>
            </a:r>
            <a:r>
              <a:rPr lang="en-US" baseline="30000">
                <a:hlinkClick r:id="rId3"/>
              </a:rPr>
              <a:t>4</a:t>
            </a:r>
            <a:r>
              <a:rPr lang="en-US"/>
              <a:t> And after they had accepted geological evolution, they were powerless to resist Darwin’s biological evolution.  --Jonathan Sarfati, creation.com/chamberlain-and-the-church</a:t>
            </a:r>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89</a:t>
            </a:fld>
            <a:endParaRPr lang="zh-CN" altLang="en-US"/>
          </a:p>
        </p:txBody>
      </p:sp>
    </p:spTree>
    <p:extLst>
      <p:ext uri="{BB962C8B-B14F-4D97-AF65-F5344CB8AC3E}">
        <p14:creationId xmlns:p14="http://schemas.microsoft.com/office/powerpoint/2010/main" val="37227123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a:t>Genesis is not trustworthy, authoritative history of origins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t>Disease, suffering, death, carnivores are not the result of the Fall</a:t>
            </a:r>
          </a:p>
          <a:p>
            <a:pPr>
              <a:buFont typeface="Arial" pitchFamily="34" charset="0"/>
              <a:buChar char="•"/>
            </a:pPr>
            <a:r>
              <a:rPr lang="en-US"/>
              <a:t>Fossil record misinterpreted as deposited across long ages—easy to see as evolution</a:t>
            </a:r>
          </a:p>
          <a:p>
            <a:endParaRPr lang="en-US"/>
          </a:p>
          <a:p>
            <a:r>
              <a:rPr lang="en-US"/>
              <a:t>Key error: accepting long ages…</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90</a:t>
            </a:fld>
            <a:endParaRPr lang="zh-CN" altLang="en-US"/>
          </a:p>
        </p:txBody>
      </p:sp>
    </p:spTree>
    <p:extLst>
      <p:ext uri="{BB962C8B-B14F-4D97-AF65-F5344CB8AC3E}">
        <p14:creationId xmlns:p14="http://schemas.microsoft.com/office/powerpoint/2010/main" val="4282100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屠</a:t>
            </a:r>
            <a:r>
              <a:rPr lang="zh-CN" altLang="en-US" sz="1200"/>
              <a:t>杀</a:t>
            </a:r>
            <a:r>
              <a:rPr lang="zh-CN" altLang="en-US" sz="1200" baseline="0"/>
              <a:t> </a:t>
            </a:r>
            <a:r>
              <a:rPr lang="en-US" altLang="zh-CN" sz="1200" baseline="0"/>
              <a:t>Tu2 Sha1</a:t>
            </a:r>
            <a:endParaRPr lang="zh-CN" alt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Mein Kampf:  </a:t>
            </a:r>
            <a:r>
              <a:rPr lang="zh-CN" altLang="en-US"/>
              <a:t>我的奋斗 </a:t>
            </a:r>
            <a:r>
              <a:rPr lang="en-US" altLang="zh-CN"/>
              <a:t>Fen4Dou4</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a:t>Evolution </a:t>
            </a:r>
            <a:r>
              <a:rPr lang="en-US" altLang="zh-CN" dirty="0"/>
              <a:t>was the basis of Nazi ideology</a:t>
            </a:r>
            <a:endParaRPr lang="en-US" altLang="zh-CN" sz="1200" baseline="0" dirty="0"/>
          </a:p>
          <a:p>
            <a:pPr>
              <a:buFont typeface="Arial" pitchFamily="34" charset="0"/>
              <a:buChar char="•"/>
            </a:pPr>
            <a:r>
              <a:rPr lang="en-US" sz="1200" dirty="0"/>
              <a:t>Same logic behind Nazism</a:t>
            </a:r>
          </a:p>
          <a:p>
            <a:pPr>
              <a:buFont typeface="Arial" pitchFamily="34" charset="0"/>
              <a:buChar char="•"/>
            </a:pPr>
            <a:r>
              <a:rPr lang="en-US" sz="1200" dirty="0"/>
              <a:t>Hitler was fanatical Darwinist</a:t>
            </a:r>
          </a:p>
          <a:p>
            <a:pPr>
              <a:buFont typeface="Arial" pitchFamily="34" charset="0"/>
              <a:buChar char="•"/>
            </a:pPr>
            <a:r>
              <a:rPr lang="en-US" sz="1200" dirty="0"/>
              <a:t>Holocaust directly caused by Nazi evolutionary ideas.</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92</a:t>
            </a:fld>
            <a:endParaRPr lang="zh-CN" altLang="en-US"/>
          </a:p>
        </p:txBody>
      </p:sp>
    </p:spTree>
    <p:extLst>
      <p:ext uri="{BB962C8B-B14F-4D97-AF65-F5344CB8AC3E}">
        <p14:creationId xmlns:p14="http://schemas.microsoft.com/office/powerpoint/2010/main" val="496105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a:buFont typeface="Arial" pitchFamily="34" charset="0"/>
              <a:buChar char="•"/>
            </a:pPr>
            <a:r>
              <a:rPr lang="en-US" altLang="zh-CN" sz="1200">
                <a:latin typeface="Arial" panose="020B0604020202020204" pitchFamily="34" charset="0"/>
                <a:ea typeface="汉仪大宋简" panose="02010609000101010101" pitchFamily="49" charset="-122"/>
                <a:cs typeface="Arial" panose="020B0604020202020204" pitchFamily="34" charset="0"/>
              </a:rPr>
              <a:t>Non-religious probably exceed 50</a:t>
            </a:r>
            <a:r>
              <a:rPr lang="en-US" sz="1200">
                <a:latin typeface="Arial" panose="020B0604020202020204" pitchFamily="34" charset="0"/>
                <a:ea typeface="汉仪大宋简" panose="02010609000101010101" pitchFamily="49" charset="-122"/>
                <a:cs typeface="Arial" panose="020B0604020202020204" pitchFamily="34" charset="0"/>
              </a:rPr>
              <a:t>% and increasing</a:t>
            </a:r>
            <a:endParaRPr lang="en-US" altLang="zh-CN" sz="120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1200">
                <a:latin typeface="Arial" panose="020B0604020202020204" pitchFamily="34" charset="0"/>
                <a:ea typeface="汉仪大宋简" panose="02010609000101010101" pitchFamily="49" charset="-122"/>
                <a:cs typeface="Arial" panose="020B0604020202020204" pitchFamily="34" charset="0"/>
              </a:rPr>
              <a:t>Probably less than 4% of Germans attend any kind of church on Sunday</a:t>
            </a:r>
          </a:p>
          <a:p>
            <a:pPr>
              <a:buFont typeface="Arial" pitchFamily="34" charset="0"/>
              <a:buNone/>
            </a:pPr>
            <a:r>
              <a:rPr lang="en-US" altLang="zh-CN" sz="1200">
                <a:latin typeface="Arial" panose="020B0604020202020204" pitchFamily="34" charset="0"/>
                <a:ea typeface="汉仪大宋简" panose="02010609000101010101" pitchFamily="49" charset="-122"/>
                <a:cs typeface="Arial" panose="020B0604020202020204" pitchFamily="34" charset="0"/>
              </a:rPr>
              <a:t>About </a:t>
            </a:r>
            <a:r>
              <a:rPr lang="en-US" sz="1200">
                <a:latin typeface="Arial" panose="020B0604020202020204" pitchFamily="34" charset="0"/>
                <a:ea typeface="汉仪大宋简" panose="02010609000101010101" pitchFamily="49" charset="-122"/>
                <a:cs typeface="Arial" panose="020B0604020202020204" pitchFamily="34" charset="0"/>
              </a:rPr>
              <a:t>2% of Germans are evangelicals who go to church weeks—most are over 50y.o.</a:t>
            </a:r>
            <a:endParaRPr lang="en-US" altLang="zh-CN" sz="120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1200">
                <a:latin typeface="Arial" panose="020B0604020202020204" pitchFamily="34" charset="0"/>
                <a:ea typeface="汉仪大宋简" panose="02010609000101010101" pitchFamily="49" charset="-122"/>
                <a:cs typeface="Arial" panose="020B0604020202020204" pitchFamily="34" charset="0"/>
              </a:rPr>
              <a:t>Accd. to a rpt,</a:t>
            </a:r>
            <a:r>
              <a:rPr lang="en-US" altLang="zh-CN" sz="1200" baseline="0">
                <a:latin typeface="Arial" panose="020B0604020202020204" pitchFamily="34" charset="0"/>
                <a:ea typeface="汉仪大宋简" panose="02010609000101010101" pitchFamily="49" charset="-122"/>
                <a:cs typeface="Arial" panose="020B0604020202020204" pitchFamily="34" charset="0"/>
              </a:rPr>
              <a:t> &lt;1% of German males are in church on a Sunday</a:t>
            </a:r>
          </a:p>
          <a:p>
            <a:pPr>
              <a:buFont typeface="Arial" pitchFamily="34" charset="0"/>
              <a:buNone/>
            </a:pPr>
            <a:r>
              <a:rPr lang="en-US" sz="1200">
                <a:latin typeface="Arial" panose="020B0604020202020204" pitchFamily="34" charset="0"/>
                <a:ea typeface="汉仪大宋简" panose="02010609000101010101" pitchFamily="49" charset="-122"/>
                <a:cs typeface="Arial" panose="020B0604020202020204" pitchFamily="34" charset="0"/>
              </a:rPr>
              <a:t>In Saxony-Anhalt, the state where Martin Luther was born, 80% are non-religious.</a:t>
            </a:r>
            <a:endParaRPr lang="en-US" altLang="zh-CN" sz="120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汉仪大宋简" panose="02010609000101010101" pitchFamily="49" charset="-122"/>
                <a:cs typeface="Arial" panose="020B0604020202020204" pitchFamily="34" charset="0"/>
              </a:rPr>
              <a:t>Protestant: 25M mem (30% Ger. pop.), 1M attend in 2006</a:t>
            </a:r>
          </a:p>
          <a:p>
            <a:pPr fontAlgn="base"/>
            <a:r>
              <a:rPr lang="en-US" sz="1200" b="0" i="0" kern="1200">
                <a:solidFill>
                  <a:schemeClr val="tx1"/>
                </a:solidFill>
                <a:latin typeface="+mn-lt"/>
                <a:ea typeface="+mn-ea"/>
                <a:cs typeface="+mn-cs"/>
              </a:rPr>
              <a:t>According to a survey among German youths (aged between 12 and 24) in the year 2006, 30% of German youths believe in a personal god, 19% believe in some kind of supernatural power, 23% share agnostic views and 28% are atheists.</a:t>
            </a:r>
            <a:r>
              <a:rPr lang="en-US" sz="1200" b="0" i="0" u="none" strike="noStrike" kern="1200" baseline="30000">
                <a:solidFill>
                  <a:schemeClr val="tx1"/>
                </a:solidFill>
                <a:latin typeface="+mn-lt"/>
                <a:ea typeface="+mn-ea"/>
                <a:cs typeface="+mn-cs"/>
                <a:hlinkClick r:id="rId3"/>
              </a:rPr>
              <a:t>[50]</a:t>
            </a:r>
            <a:endParaRPr lang="en-US" sz="1200" b="0" i="0" u="none" strike="noStrike" kern="1200" baseline="30000">
              <a:solidFill>
                <a:schemeClr val="tx1"/>
              </a:solidFill>
              <a:latin typeface="+mn-lt"/>
              <a:ea typeface="+mn-ea"/>
              <a:cs typeface="+mn-cs"/>
            </a:endParaRPr>
          </a:p>
          <a:p>
            <a:pPr fontAlgn="base"/>
            <a:r>
              <a:rPr lang="en-US" sz="1200" b="0" i="0" kern="1200">
                <a:solidFill>
                  <a:schemeClr val="tx1"/>
                </a:solidFill>
                <a:latin typeface="+mn-lt"/>
                <a:ea typeface="+mn-ea"/>
                <a:cs typeface="+mn-cs"/>
              </a:rPr>
              <a:t> In the eastern state of </a:t>
            </a:r>
            <a:r>
              <a:rPr lang="en-US" sz="1200" b="0" i="0" u="none" strike="noStrike" kern="1200">
                <a:solidFill>
                  <a:schemeClr val="tx1"/>
                </a:solidFill>
                <a:latin typeface="+mn-lt"/>
                <a:ea typeface="+mn-ea"/>
                <a:cs typeface="+mn-cs"/>
                <a:hlinkClick r:id="rId4" tooltip="Saxony-Anhalt"/>
              </a:rPr>
              <a:t>Saxony-Anhalt</a:t>
            </a:r>
            <a:r>
              <a:rPr lang="en-US" sz="1200" b="0" i="0" kern="1200">
                <a:solidFill>
                  <a:schemeClr val="tx1"/>
                </a:solidFill>
                <a:latin typeface="+mn-lt"/>
                <a:ea typeface="+mn-ea"/>
                <a:cs typeface="+mn-cs"/>
              </a:rPr>
              <a:t> only 19.7 percent belong to the two big denominations of the country.</a:t>
            </a:r>
            <a:r>
              <a:rPr lang="en-US" sz="1200" b="0" i="0" u="none" strike="noStrike" kern="1200" baseline="30000">
                <a:solidFill>
                  <a:schemeClr val="tx1"/>
                </a:solidFill>
                <a:latin typeface="+mn-lt"/>
                <a:ea typeface="+mn-ea"/>
                <a:cs typeface="+mn-cs"/>
                <a:hlinkClick r:id="rId5"/>
              </a:rPr>
              <a:t>[49]</a:t>
            </a:r>
            <a:r>
              <a:rPr lang="en-US" sz="1200" b="0" i="0" kern="1200">
                <a:solidFill>
                  <a:schemeClr val="tx1"/>
                </a:solidFill>
                <a:latin typeface="+mn-lt"/>
                <a:ea typeface="+mn-ea"/>
                <a:cs typeface="+mn-cs"/>
              </a:rPr>
              <a:t> This is the state where Martin Luther was born.</a:t>
            </a:r>
          </a:p>
          <a:p>
            <a:pPr fontAlgn="base"/>
            <a:r>
              <a:rPr lang="en-US" sz="1200" b="0" i="0" kern="1200">
                <a:solidFill>
                  <a:schemeClr val="tx1"/>
                </a:solidFill>
                <a:latin typeface="+mn-lt"/>
                <a:ea typeface="+mn-ea"/>
                <a:cs typeface="+mn-cs"/>
              </a:rPr>
              <a:t>In 2010, the majority of citizens in Saxony-Anhalt were irreligious and more were leaving the churches than entering them.</a:t>
            </a:r>
            <a:r>
              <a:rPr lang="en-US" sz="1200" b="0" i="0" u="none" strike="noStrike" kern="1200" baseline="30000">
                <a:solidFill>
                  <a:schemeClr val="tx1"/>
                </a:solidFill>
                <a:latin typeface="+mn-lt"/>
                <a:ea typeface="+mn-ea"/>
                <a:cs typeface="+mn-cs"/>
                <a:hlinkClick r:id="rId6"/>
              </a:rPr>
              <a:t>[15]</a:t>
            </a:r>
            <a:r>
              <a:rPr lang="en-US" sz="1200" b="0" i="0" kern="1200">
                <a:solidFill>
                  <a:schemeClr val="tx1"/>
                </a:solidFill>
                <a:latin typeface="+mn-lt"/>
                <a:ea typeface="+mn-ea"/>
                <a:cs typeface="+mn-cs"/>
              </a:rPr>
              <a:t> 17.6% of Saxon-Anhaltish adhered to the major denominations of </a:t>
            </a:r>
            <a:r>
              <a:rPr lang="en-US" sz="1200" b="0" i="0" u="none" strike="noStrike" kern="1200">
                <a:solidFill>
                  <a:schemeClr val="tx1"/>
                </a:solidFill>
                <a:latin typeface="+mn-lt"/>
                <a:ea typeface="+mn-ea"/>
                <a:cs typeface="+mn-cs"/>
                <a:hlinkClick r:id="rId7" tooltip="Christianity"/>
              </a:rPr>
              <a:t>Christianity</a:t>
            </a:r>
            <a:r>
              <a:rPr lang="en-US" sz="1200" b="0" i="0" kern="1200">
                <a:solidFill>
                  <a:schemeClr val="tx1"/>
                </a:solidFill>
                <a:latin typeface="+mn-lt"/>
                <a:ea typeface="+mn-ea"/>
                <a:cs typeface="+mn-cs"/>
              </a:rPr>
              <a:t> (14.1% were members of the </a:t>
            </a:r>
            <a:r>
              <a:rPr lang="en-US" sz="1200" b="0" i="0" u="none" strike="noStrike" kern="1200">
                <a:solidFill>
                  <a:schemeClr val="tx1"/>
                </a:solidFill>
                <a:latin typeface="+mn-lt"/>
                <a:ea typeface="+mn-ea"/>
                <a:cs typeface="+mn-cs"/>
                <a:hlinkClick r:id="rId8" tooltip="Evangelical Church in Germany"/>
              </a:rPr>
              <a:t>Evangelical Church in Germany</a:t>
            </a:r>
            <a:r>
              <a:rPr lang="en-US" sz="1200" b="0" i="0" kern="1200">
                <a:solidFill>
                  <a:schemeClr val="tx1"/>
                </a:solidFill>
                <a:latin typeface="+mn-lt"/>
                <a:ea typeface="+mn-ea"/>
                <a:cs typeface="+mn-cs"/>
              </a:rPr>
              <a:t> and 3.5% were </a:t>
            </a:r>
            <a:r>
              <a:rPr lang="en-US" sz="1200" b="0" i="0" u="none" strike="noStrike" kern="1200">
                <a:solidFill>
                  <a:schemeClr val="tx1"/>
                </a:solidFill>
                <a:latin typeface="+mn-lt"/>
                <a:ea typeface="+mn-ea"/>
                <a:cs typeface="+mn-cs"/>
                <a:hlinkClick r:id="rId9" tooltip="Roman Catholic Church"/>
              </a:rPr>
              <a:t>Catholics</a:t>
            </a:r>
            <a:r>
              <a:rPr lang="en-US" sz="1200" b="0" i="0" kern="1200">
                <a:solidFill>
                  <a:schemeClr val="tx1"/>
                </a:solidFill>
                <a:latin typeface="+mn-lt"/>
                <a:ea typeface="+mn-ea"/>
                <a:cs typeface="+mn-cs"/>
              </a:rPr>
              <a:t>),</a:t>
            </a:r>
            <a:r>
              <a:rPr lang="en-US" sz="1200" b="0" i="0" u="none" strike="noStrike" kern="1200" baseline="30000">
                <a:solidFill>
                  <a:schemeClr val="tx1"/>
                </a:solidFill>
                <a:latin typeface="+mn-lt"/>
                <a:ea typeface="+mn-ea"/>
                <a:cs typeface="+mn-cs"/>
                <a:hlinkClick r:id="rId10"/>
              </a:rPr>
              <a:t>[16]</a:t>
            </a:r>
            <a:r>
              <a:rPr lang="en-US" sz="1200" b="0" i="0" kern="1200">
                <a:solidFill>
                  <a:schemeClr val="tx1"/>
                </a:solidFill>
                <a:latin typeface="+mn-lt"/>
                <a:ea typeface="+mn-ea"/>
                <a:cs typeface="+mn-cs"/>
              </a:rPr>
              <a:t> 2% were members of other religions</a:t>
            </a:r>
            <a:r>
              <a:rPr lang="en-US" sz="1200" b="0" i="0" u="none" strike="noStrike" kern="1200" baseline="30000">
                <a:solidFill>
                  <a:schemeClr val="tx1"/>
                </a:solidFill>
                <a:latin typeface="+mn-lt"/>
                <a:ea typeface="+mn-ea"/>
                <a:cs typeface="+mn-cs"/>
                <a:hlinkClick r:id="rId6"/>
              </a:rPr>
              <a:t>[15]</a:t>
            </a:r>
            <a:r>
              <a:rPr lang="en-US" sz="1200" b="0" i="0" kern="1200">
                <a:solidFill>
                  <a:schemeClr val="tx1"/>
                </a:solidFill>
                <a:latin typeface="+mn-lt"/>
                <a:ea typeface="+mn-ea"/>
                <a:cs typeface="+mn-cs"/>
              </a:rPr>
              <a:t> (mostly </a:t>
            </a:r>
            <a:r>
              <a:rPr lang="en-US" sz="1200" b="0" i="0" u="none" strike="noStrike" kern="1200">
                <a:solidFill>
                  <a:schemeClr val="tx1"/>
                </a:solidFill>
                <a:latin typeface="+mn-lt"/>
                <a:ea typeface="+mn-ea"/>
                <a:cs typeface="+mn-cs"/>
                <a:hlinkClick r:id="rId11" tooltip="Judaism"/>
              </a:rPr>
              <a:t>Judaism</a:t>
            </a:r>
            <a:r>
              <a:rPr lang="en-US" sz="1200" b="0" i="0" kern="1200">
                <a:solidFill>
                  <a:schemeClr val="tx1"/>
                </a:solidFill>
                <a:latin typeface="+mn-lt"/>
                <a:ea typeface="+mn-ea"/>
                <a:cs typeface="+mn-cs"/>
              </a:rPr>
              <a:t>, the </a:t>
            </a:r>
            <a:r>
              <a:rPr lang="en-US" sz="1200" b="0" i="0" u="none" strike="noStrike" kern="1200">
                <a:solidFill>
                  <a:schemeClr val="tx1"/>
                </a:solidFill>
                <a:latin typeface="+mn-lt"/>
                <a:ea typeface="+mn-ea"/>
                <a:cs typeface="+mn-cs"/>
                <a:hlinkClick r:id="rId12" tooltip="New Apostolic Church"/>
              </a:rPr>
              <a:t>New Apostolic Church</a:t>
            </a:r>
            <a:r>
              <a:rPr lang="en-US" sz="1200" b="0" i="0" kern="1200">
                <a:solidFill>
                  <a:schemeClr val="tx1"/>
                </a:solidFill>
                <a:latin typeface="+mn-lt"/>
                <a:ea typeface="+mn-ea"/>
                <a:cs typeface="+mn-cs"/>
              </a:rPr>
              <a:t>, </a:t>
            </a:r>
            <a:r>
              <a:rPr lang="en-US" sz="1200" b="0" i="0" u="none" strike="noStrike" kern="1200">
                <a:solidFill>
                  <a:schemeClr val="tx1"/>
                </a:solidFill>
                <a:latin typeface="+mn-lt"/>
                <a:ea typeface="+mn-ea"/>
                <a:cs typeface="+mn-cs"/>
                <a:hlinkClick r:id="rId13" tooltip="Islam"/>
              </a:rPr>
              <a:t>Islam</a:t>
            </a:r>
            <a:r>
              <a:rPr lang="en-US" sz="1200" b="0" i="0" kern="1200">
                <a:solidFill>
                  <a:schemeClr val="tx1"/>
                </a:solidFill>
                <a:latin typeface="+mn-lt"/>
                <a:ea typeface="+mn-ea"/>
                <a:cs typeface="+mn-cs"/>
              </a:rPr>
              <a:t> and </a:t>
            </a:r>
            <a:r>
              <a:rPr lang="en-US" sz="1200" b="0" i="0" u="none" strike="noStrike" kern="1200">
                <a:solidFill>
                  <a:schemeClr val="tx1"/>
                </a:solidFill>
                <a:latin typeface="+mn-lt"/>
                <a:ea typeface="+mn-ea"/>
                <a:cs typeface="+mn-cs"/>
                <a:hlinkClick r:id="rId14" tooltip="Mandeism"/>
              </a:rPr>
              <a:t>Mandeism</a:t>
            </a:r>
            <a:r>
              <a:rPr lang="en-US" sz="1200" b="0" i="0" kern="1200">
                <a:solidFill>
                  <a:schemeClr val="tx1"/>
                </a:solidFill>
                <a:latin typeface="+mn-lt"/>
                <a:ea typeface="+mn-ea"/>
                <a:cs typeface="+mn-cs"/>
              </a:rPr>
              <a:t>). 80.4% of the citizens of Saxony-Anhalt were religiously unaffiliated.</a:t>
            </a:r>
            <a:r>
              <a:rPr lang="en-US" sz="1200" b="0" i="0" u="none" strike="noStrike" kern="1200" baseline="30000">
                <a:solidFill>
                  <a:schemeClr val="tx1"/>
                </a:solidFill>
                <a:latin typeface="+mn-lt"/>
                <a:ea typeface="+mn-ea"/>
                <a:cs typeface="+mn-cs"/>
                <a:hlinkClick r:id="rId6"/>
              </a:rPr>
              <a:t>[15]</a:t>
            </a:r>
            <a:endParaRPr lang="en-US" sz="1200" b="0" i="0" kern="1200">
              <a:solidFill>
                <a:schemeClr val="tx1"/>
              </a:solidFill>
              <a:latin typeface="+mn-lt"/>
              <a:ea typeface="+mn-ea"/>
              <a:cs typeface="+mn-cs"/>
            </a:endParaRPr>
          </a:p>
          <a:p>
            <a:pPr fontAlgn="base"/>
            <a:r>
              <a:rPr lang="en-US" sz="1200" b="0" i="0" kern="1200">
                <a:solidFill>
                  <a:schemeClr val="tx1"/>
                </a:solidFill>
                <a:latin typeface="+mn-lt"/>
                <a:ea typeface="+mn-ea"/>
                <a:cs typeface="+mn-cs"/>
              </a:rPr>
              <a:t>2012? In the former East Germany, 52 percent of inhabitants said they did not believe in any God, and just 8 percent said they believed in a God “personally concerned with every human being,” </a:t>
            </a:r>
            <a:r>
              <a:rPr lang="en-US" sz="1200" b="0" i="0" u="none" strike="noStrike" kern="1200">
                <a:solidFill>
                  <a:schemeClr val="tx1"/>
                </a:solidFill>
                <a:latin typeface="+mn-lt"/>
                <a:ea typeface="+mn-ea"/>
                <a:cs typeface="+mn-cs"/>
                <a:hlinkClick r:id="rId15"/>
              </a:rPr>
              <a:t>according to a German newspaper report from 2012.</a:t>
            </a:r>
            <a:endParaRPr lang="en-US" sz="1200" b="0" i="0" kern="1200">
              <a:solidFill>
                <a:schemeClr val="tx1"/>
              </a:solidFill>
              <a:latin typeface="+mn-lt"/>
              <a:ea typeface="+mn-ea"/>
              <a:cs typeface="+mn-cs"/>
            </a:endParaRPr>
          </a:p>
          <a:p>
            <a:pPr fontAlgn="base"/>
            <a:r>
              <a:rPr lang="en-US" sz="1200" b="0" i="0" kern="1200">
                <a:solidFill>
                  <a:schemeClr val="tx1"/>
                </a:solidFill>
                <a:latin typeface="+mn-lt"/>
                <a:ea typeface="+mn-ea"/>
                <a:cs typeface="+mn-cs"/>
              </a:rPr>
              <a:t>In Western Germany, some 54 percent of people said they believed in God, but this figure is declining rapidly, indicating that the majority of believers are elderly.</a:t>
            </a:r>
          </a:p>
          <a:p>
            <a:pPr fontAlgn="base"/>
            <a:r>
              <a:rPr lang="en-US" sz="1200" b="0" i="0" kern="1200">
                <a:solidFill>
                  <a:schemeClr val="tx1"/>
                </a:solidFill>
                <a:latin typeface="+mn-lt"/>
                <a:ea typeface="+mn-ea"/>
                <a:cs typeface="+mn-cs"/>
              </a:rPr>
              <a:t>In former West Germany, 36 percent of over-68-year-olds said they believed in God, compared with 18 percent of people younger than 28.</a:t>
            </a:r>
          </a:p>
          <a:p>
            <a:pPr fontAlgn="base"/>
            <a:r>
              <a:rPr lang="en-US" sz="1200" b="0" i="0" kern="1200">
                <a:solidFill>
                  <a:schemeClr val="tx1"/>
                </a:solidFill>
                <a:latin typeface="+mn-lt"/>
                <a:ea typeface="+mn-ea"/>
                <a:cs typeface="+mn-cs"/>
              </a:rPr>
              <a:t>In the former East Germany, the figure was 12 percent for those over 68, while not a single under-28-year-old surveyed said they believed in God.</a:t>
            </a:r>
          </a:p>
          <a:p>
            <a:pPr fontAlgn="base"/>
            <a:r>
              <a:rPr lang="en-US" sz="1200" b="0" i="0" kern="1200">
                <a:solidFill>
                  <a:schemeClr val="tx1"/>
                </a:solidFill>
                <a:latin typeface="+mn-lt"/>
                <a:ea typeface="+mn-ea"/>
                <a:cs typeface="+mn-cs"/>
              </a:rPr>
              <a:t>Of those that identify themselves as Protestants, the number of people who go to church regularly is far smaller with 4 percent of Protestants attending church on Good Friday, the paper reported.</a:t>
            </a:r>
          </a:p>
          <a:p>
            <a:pPr fontAlgn="base"/>
            <a:r>
              <a:rPr lang="en-US" sz="1200" b="0" i="0" kern="1200">
                <a:solidFill>
                  <a:schemeClr val="tx1"/>
                </a:solidFill>
                <a:latin typeface="+mn-lt"/>
                <a:ea typeface="+mn-ea"/>
                <a:cs typeface="+mn-cs"/>
              </a:rPr>
              <a:t>It is a similar picture among Catholics. Back in the 1950s one in two German Catholics regularly attended church services. The number has now fallen to just 12.3 percent, according to the German conference of bishops.</a:t>
            </a:r>
          </a:p>
          <a:p>
            <a:pPr fontAlgn="base"/>
            <a:endParaRPr lang="en-US" sz="1200" b="0" i="0" kern="1200">
              <a:solidFill>
                <a:schemeClr val="tx1"/>
              </a:solidFill>
              <a:latin typeface="+mn-lt"/>
              <a:ea typeface="+mn-ea"/>
              <a:cs typeface="+mn-cs"/>
            </a:endParaRPr>
          </a:p>
          <a:p>
            <a:br>
              <a:rPr lang="en-US"/>
            </a:br>
            <a:r>
              <a:rPr lang="en-US"/>
              <a:t>Different article: </a:t>
            </a:r>
            <a:r>
              <a:rPr lang="en-US" sz="1200" b="0" i="0" kern="1200">
                <a:solidFill>
                  <a:schemeClr val="tx1"/>
                </a:solidFill>
                <a:latin typeface="+mn-lt"/>
                <a:ea typeface="+mn-ea"/>
                <a:cs typeface="+mn-cs"/>
              </a:rPr>
              <a:t>There are 23.7 million Catholics in Germany, comprising 29 per cent of the population of 80 million, making Catholicism the largest religious group. But figures released at the end of last week by the German Bishops' Conference show that in 2015, a total of 181,925 people left the Church, while 2,685 people became Catholic, and 6,474 reverted to Catholicism.</a:t>
            </a:r>
          </a:p>
          <a:p>
            <a:r>
              <a:rPr lang="en-US" sz="1200" b="0" i="0" kern="1200">
                <a:solidFill>
                  <a:schemeClr val="tx1"/>
                </a:solidFill>
                <a:latin typeface="+mn-lt"/>
                <a:ea typeface="+mn-ea"/>
                <a:cs typeface="+mn-cs"/>
              </a:rPr>
              <a:t>When compared to the official statistics of 20 years ago, average church attendance is down from 18.6 per cent in 1995 to 10.4 per cent in 2015, while the number of baptisms has declined by more than a third, from almost 260,000 in 1995 to just over 167,000 in 2015.</a:t>
            </a:r>
          </a:p>
          <a:p>
            <a:pPr rtl="0"/>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93</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401F66-0E60-4BB7-8CCC-C2CF4EBBCBDA}" type="slidenum">
              <a:rPr lang="ja-JP" altLang="en-AU">
                <a:solidFill>
                  <a:prstClr val="black"/>
                </a:solidFill>
              </a:rPr>
              <a:pPr/>
              <a:t>94</a:t>
            </a:fld>
            <a:endParaRPr lang="en-AU" altLang="ja-JP" dirty="0">
              <a:solidFill>
                <a:prstClr val="black"/>
              </a:solidFill>
            </a:endParaRPr>
          </a:p>
        </p:txBody>
      </p:sp>
      <p:sp>
        <p:nvSpPr>
          <p:cNvPr id="109570" name="Rectangle 2"/>
          <p:cNvSpPr>
            <a:spLocks noGrp="1" noRot="1" noChangeAspect="1" noChangeArrowheads="1" noTextEdit="1"/>
          </p:cNvSpPr>
          <p:nvPr>
            <p:ph type="sldImg"/>
          </p:nvPr>
        </p:nvSpPr>
        <p:spPr>
          <a:xfrm>
            <a:off x="381000" y="685800"/>
            <a:ext cx="6096000" cy="3429000"/>
          </a:xfrm>
          <a:ln/>
        </p:spPr>
      </p:sp>
      <p:sp>
        <p:nvSpPr>
          <p:cNvPr id="109571" name="Rectangle 3"/>
          <p:cNvSpPr>
            <a:spLocks noGrp="1" noChangeArrowheads="1"/>
          </p:cNvSpPr>
          <p:nvPr>
            <p:ph type="body" idx="1"/>
          </p:nvPr>
        </p:nvSpPr>
        <p:spPr/>
        <p:txBody>
          <a:bodyPr/>
          <a:lstStyle/>
          <a:p>
            <a:r>
              <a:rPr lang="en-US" altLang="zh-TW" sz="1600">
                <a:solidFill>
                  <a:schemeClr val="tx1"/>
                </a:solidFill>
                <a:latin typeface="Calibri" pitchFamily="34" charset="0"/>
                <a:cs typeface="Times New Roman" pitchFamily="18" charset="0"/>
              </a:rPr>
              <a:t>What changed England into a pagan nation?</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a:latin typeface="Calibri" pitchFamily="34" charset="0"/>
                <a:cs typeface="Times New Roman" pitchFamily="18" charset="0"/>
              </a:rPr>
              <a:t>“… I myself have little doubt that in England it was geology and the theory of evolution that changed us from a Christian to a pagan nation.”</a:t>
            </a:r>
          </a:p>
          <a:p>
            <a:r>
              <a:rPr lang="en-GB" sz="1600">
                <a:solidFill>
                  <a:srgbClr val="FFD9D9"/>
                </a:solidFill>
              </a:rPr>
              <a:t>—</a:t>
            </a:r>
            <a:r>
              <a:rPr lang="en-GB" sz="1600" dirty="0">
                <a:solidFill>
                  <a:srgbClr val="FFD9D9"/>
                </a:solidFill>
              </a:rPr>
              <a:t>Taylor was Curator of the Museum of the History of Science, Oxford. Note the</a:t>
            </a:r>
            <a:r>
              <a:rPr lang="en-GB" sz="1600" baseline="0" dirty="0">
                <a:solidFill>
                  <a:srgbClr val="FFD9D9"/>
                </a:solidFill>
              </a:rPr>
              <a:t> date: 1949! How much more so today!</a:t>
            </a:r>
            <a:endParaRPr lang="en-GB" sz="1600" dirty="0">
              <a:solidFill>
                <a:srgbClr val="FFD9D9"/>
              </a:solidFill>
            </a:endParaRPr>
          </a:p>
        </p:txBody>
      </p:sp>
    </p:spTree>
    <p:extLst>
      <p:ext uri="{BB962C8B-B14F-4D97-AF65-F5344CB8AC3E}">
        <p14:creationId xmlns:p14="http://schemas.microsoft.com/office/powerpoint/2010/main" val="7715244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a:buFont typeface="Arial" pitchFamily="34" charset="0"/>
              <a:buNone/>
            </a:pPr>
            <a:r>
              <a:rPr lang="en-US" altLang="zh-CN" sz="1200" dirty="0">
                <a:latin typeface="Arial" panose="020B0604020202020204" pitchFamily="34" charset="0"/>
                <a:ea typeface="汉仪大宋简" panose="02010609000101010101" pitchFamily="49" charset="-122"/>
                <a:cs typeface="Arial" panose="020B0604020202020204" pitchFamily="34" charset="0"/>
              </a:rPr>
              <a:t>Dian1 Feng1 </a:t>
            </a:r>
            <a:r>
              <a:rPr lang="zh-CN" altLang="en-US" sz="1200" dirty="0">
                <a:latin typeface="Arial" panose="020B0604020202020204" pitchFamily="34" charset="0"/>
                <a:ea typeface="汉仪大宋简" panose="02010609000101010101" pitchFamily="49" charset="-122"/>
                <a:cs typeface="Arial" panose="020B0604020202020204" pitchFamily="34" charset="0"/>
              </a:rPr>
              <a:t>巅峰</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None/>
            </a:pPr>
            <a:r>
              <a:rPr lang="en-US" altLang="zh-CN" sz="1200" dirty="0">
                <a:latin typeface="Arial" panose="020B0604020202020204" pitchFamily="34" charset="0"/>
                <a:ea typeface="汉仪大宋简" panose="02010609000101010101" pitchFamily="49" charset="-122"/>
                <a:cs typeface="Arial" panose="020B0604020202020204" pitchFamily="34" charset="0"/>
              </a:rPr>
              <a:t>In the 19</a:t>
            </a:r>
            <a:r>
              <a:rPr lang="en-US" altLang="zh-CN" sz="1200" baseline="30000" dirty="0">
                <a:latin typeface="Arial" panose="020B0604020202020204" pitchFamily="34" charset="0"/>
                <a:ea typeface="汉仪大宋简" panose="02010609000101010101" pitchFamily="49" charset="-122"/>
                <a:cs typeface="Arial" panose="020B0604020202020204" pitchFamily="34" charset="0"/>
              </a:rPr>
              <a:t>th</a:t>
            </a:r>
            <a:r>
              <a:rPr lang="en-US" altLang="zh-CN" sz="1200" dirty="0">
                <a:latin typeface="Arial" panose="020B0604020202020204" pitchFamily="34" charset="0"/>
                <a:ea typeface="汉仪大宋简" panose="02010609000101010101" pitchFamily="49" charset="-122"/>
                <a:cs typeface="Arial" panose="020B0604020202020204" pitchFamily="34" charset="0"/>
              </a:rPr>
              <a:t> century, England was sending missionaries to every corner of the globe—including China.  Church </a:t>
            </a:r>
            <a:r>
              <a:rPr lang="en-US" altLang="zh-CN" sz="1200" dirty="0" err="1">
                <a:latin typeface="Arial" panose="020B0604020202020204" pitchFamily="34" charset="0"/>
                <a:ea typeface="汉仪大宋简" panose="02010609000101010101" pitchFamily="49" charset="-122"/>
                <a:cs typeface="Arial" panose="020B0604020202020204" pitchFamily="34" charset="0"/>
              </a:rPr>
              <a:t>attendence</a:t>
            </a:r>
            <a:r>
              <a:rPr lang="en-US" altLang="zh-CN" sz="1200" dirty="0">
                <a:latin typeface="Arial" panose="020B0604020202020204" pitchFamily="34" charset="0"/>
                <a:ea typeface="汉仪大宋简" panose="02010609000101010101" pitchFamily="49" charset="-122"/>
                <a:cs typeface="Arial" panose="020B0604020202020204" pitchFamily="34" charset="0"/>
              </a:rPr>
              <a:t> peaked in 1840-60 then began a steady decline sometime thereafter. The last major revival in England was in 1859—the same year Darwin published Origin of the Species.</a:t>
            </a:r>
          </a:p>
          <a:p>
            <a:pPr lvl="0"/>
            <a:endParaRPr lang="en-US" sz="1200" b="1" dirty="0"/>
          </a:p>
          <a:p>
            <a:pPr lvl="0"/>
            <a:endParaRPr lang="en-US" sz="1200" b="1" dirty="0"/>
          </a:p>
          <a:p>
            <a:pPr lvl="0"/>
            <a:endParaRPr lang="en-US" sz="1200" b="1" dirty="0"/>
          </a:p>
          <a:p>
            <a:pPr lvl="0"/>
            <a:r>
              <a:rPr lang="en-US" sz="1200" b="1" dirty="0"/>
              <a:t>**</a:t>
            </a:r>
            <a:r>
              <a:rPr lang="en-US" sz="1200" dirty="0"/>
              <a:t>UK: Church attendance peaks in 1840-60, then begins steady decline sometime thereafter, “due to secularization.”  Reg. attendance (</a:t>
            </a:r>
            <a:r>
              <a:rPr lang="en-US" sz="1200" dirty="0" err="1"/>
              <a:t>pres’ly</a:t>
            </a:r>
            <a:r>
              <a:rPr lang="en-US" sz="1200" dirty="0"/>
              <a:t> at any church?)  1960-18%  1979-12% 1980-11%(avg. 37y.o.) 1989-10% 1998-7.5% 2005-6%(avg. 51y.o.).  Church of Eng. avg. attendance: 1968 2.8%;  2002 1.7%;  2013 1.2%.  Abysmal rel. belief stats—like Russia!  Born post 1985, 55% no rel., &gt;60% no rel. or non-Xian rel.  TK has infographic in ppt.</a:t>
            </a:r>
          </a:p>
          <a:p>
            <a:pPr lvl="0"/>
            <a:r>
              <a:rPr lang="en-US" sz="1200" i="1" dirty="0"/>
              <a:t>“The proportion of people saying they have no religion peaked at 51 per cent in 2009 and has plateaued since then.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By 2020, estimates are that the number of </a:t>
            </a:r>
            <a:r>
              <a:rPr lang="en-US" sz="1200" b="0" i="0" u="none" strike="noStrike" kern="1200" dirty="0">
                <a:solidFill>
                  <a:schemeClr val="tx1"/>
                </a:solidFill>
                <a:latin typeface="+mn-lt"/>
                <a:ea typeface="+mn-ea"/>
                <a:cs typeface="+mn-cs"/>
                <a:hlinkClick r:id="rId3"/>
              </a:rPr>
              <a:t>Muslims attending prayers</a:t>
            </a:r>
            <a:r>
              <a:rPr lang="en-US" sz="1200" b="0" i="0" kern="1200" dirty="0">
                <a:solidFill>
                  <a:schemeClr val="tx1"/>
                </a:solidFill>
                <a:latin typeface="+mn-lt"/>
                <a:ea typeface="+mn-ea"/>
                <a:cs typeface="+mn-cs"/>
              </a:rPr>
              <a:t> will reach at least 683,000, while the number of Christians attending weekly Mass will drop to 679,000.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While nearly half of British Muslims are under the age of 25, a quarter of Christians are over 65. "In another 20 years there are going to be more active Muslims than there are churchgoers," said </a:t>
            </a:r>
            <a:r>
              <a:rPr lang="en-US" sz="1200" b="0" i="0" u="none" strike="noStrike" kern="1200" dirty="0">
                <a:solidFill>
                  <a:schemeClr val="tx1"/>
                </a:solidFill>
                <a:latin typeface="+mn-lt"/>
                <a:ea typeface="+mn-ea"/>
                <a:cs typeface="+mn-cs"/>
                <a:hlinkClick r:id="rId4"/>
              </a:rPr>
              <a:t>Keith Porteous Wood</a:t>
            </a:r>
            <a:r>
              <a:rPr lang="en-US" sz="1200" b="0" i="0" kern="1200" dirty="0">
                <a:solidFill>
                  <a:schemeClr val="tx1"/>
                </a:solidFill>
                <a:latin typeface="+mn-lt"/>
                <a:ea typeface="+mn-ea"/>
                <a:cs typeface="+mn-cs"/>
              </a:rPr>
              <a:t>, director of the National Secular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 Between 2012 and 2014, the proportion of Britons who identify themselves as </a:t>
            </a:r>
            <a:r>
              <a:rPr lang="en-US" sz="1200" b="0" i="0" u="none" strike="noStrike" kern="1200" dirty="0">
                <a:solidFill>
                  <a:schemeClr val="tx1"/>
                </a:solidFill>
                <a:latin typeface="+mn-lt"/>
                <a:ea typeface="+mn-ea"/>
                <a:cs typeface="+mn-cs"/>
                <a:hlinkClick r:id="rId5"/>
              </a:rPr>
              <a:t>Anglicans</a:t>
            </a:r>
            <a:r>
              <a:rPr lang="en-US" sz="1200" b="0" i="0" kern="1200" dirty="0">
                <a:solidFill>
                  <a:schemeClr val="tx1"/>
                </a:solidFill>
                <a:latin typeface="+mn-lt"/>
                <a:ea typeface="+mn-ea"/>
                <a:cs typeface="+mn-cs"/>
              </a:rPr>
              <a:t> fell from 21% to 17%, a decrease of 1.7 million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By Jonathan Wynne-Jones, Religious Affairs Correspondent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9:00PM GMT 31 Jan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More than half of the public believe that the theory of evolution cannot explain the full complexity of life on Earth, and a "designer" must have lent a hand, the findings suggest.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And one in three believe that God created the world within the past 10,000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The survey, by respected polling firm </a:t>
            </a:r>
            <a:r>
              <a:rPr kumimoji="0" lang="en-US" sz="1000" b="0" i="0" u="none" strike="noStrike" kern="1200" cap="none" spc="0" normalizeH="0" baseline="0" noProof="0" dirty="0" err="1">
                <a:ln>
                  <a:noFill/>
                </a:ln>
                <a:solidFill>
                  <a:prstClr val="black"/>
                </a:solidFill>
                <a:effectLst/>
                <a:uLnTx/>
                <a:uFillTx/>
                <a:latin typeface="+mn-lt"/>
                <a:ea typeface="宋体"/>
                <a:cs typeface="+mn-cs"/>
              </a:rPr>
              <a:t>ComRes</a:t>
            </a:r>
            <a:r>
              <a:rPr kumimoji="0" lang="en-US" sz="1000" b="0" i="0" u="none" strike="noStrike" kern="1200" cap="none" spc="0" normalizeH="0" baseline="0" noProof="0" dirty="0">
                <a:ln>
                  <a:noFill/>
                </a:ln>
                <a:solidFill>
                  <a:prstClr val="black"/>
                </a:solidFill>
                <a:effectLst/>
                <a:uLnTx/>
                <a:uFillTx/>
                <a:latin typeface="+mn-lt"/>
                <a:ea typeface="宋体"/>
                <a:cs typeface="+mn-cs"/>
              </a:rPr>
              <a:t>, will fuel the debate around evolution and creationism ahead of next week's 200th anniversary of the birth of Charles Darwin.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Richard Dawkins, the evolutionary biologist and author of The God Delusion, said the findings revealed a worrying level of scientific ignorance among Britons.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In the survey, 51 per cent of those questioned agreed with the statement that "evolution alone is not enough to explain the complex structures of some living things, so the intervention of a designer is needed at key stages”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A further 40 per cent disagreed, while the rest said they did not know.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The suggestion that a designer's input is needed reflects the "intelligent design" theory, promoted by American creationists as an alternative to Darwinian evolution.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Asked whether it was true that "God created the world sometime in the last 10,000 years", 32 per cent agreed, 60 per cent disagreed and eight per cent did not know.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The findings – to be published tomorrow in a report by Theos, a theology think-tank – follow a row over the place of creationism in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A recent poll of science teachers found that one in three believe creationism should be taught in science classes alongside evolution and the Big Bang theory of the origin of the universe.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Speaking at the British Association Festival of Science at the University of Liverpool last year, Professor Reiss estimated that about one in 10 children was from a family which supported a creationist rather than evolutionary viewpoint.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宋体"/>
                <a:cs typeface="+mn-cs"/>
              </a:rPr>
              <a:t>http://</a:t>
            </a:r>
            <a:r>
              <a:rPr kumimoji="0" lang="en-US" sz="1000" b="0" i="0" u="none" strike="noStrike" kern="1200" cap="none" spc="0" normalizeH="0" baseline="0" noProof="0" dirty="0" err="1">
                <a:ln>
                  <a:noFill/>
                </a:ln>
                <a:solidFill>
                  <a:prstClr val="black"/>
                </a:solidFill>
                <a:effectLst/>
                <a:uLnTx/>
                <a:uFillTx/>
                <a:latin typeface="+mn-lt"/>
                <a:ea typeface="宋体"/>
                <a:cs typeface="+mn-cs"/>
              </a:rPr>
              <a:t>www.telegraph.co.uk</a:t>
            </a:r>
            <a:r>
              <a:rPr kumimoji="0" lang="en-US" sz="1000" b="0" i="0" u="none" strike="noStrike" kern="1200" cap="none" spc="0" normalizeH="0" baseline="0" noProof="0" dirty="0">
                <a:ln>
                  <a:noFill/>
                </a:ln>
                <a:solidFill>
                  <a:prstClr val="black"/>
                </a:solidFill>
                <a:effectLst/>
                <a:uLnTx/>
                <a:uFillTx/>
                <a:latin typeface="+mn-lt"/>
                <a:ea typeface="宋体"/>
                <a:cs typeface="+mn-cs"/>
              </a:rPr>
              <a:t>/news/religion/4410927/Poll-reveals-public-doubts-over-Charles-Darwins-theory-of-evolution.html</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95</a:t>
            </a:fld>
            <a:endParaRPr lang="zh-CN" altLang="en-US">
              <a:solidFill>
                <a:prstClr val="black"/>
              </a:solidFill>
            </a:endParaRPr>
          </a:p>
        </p:txBody>
      </p:sp>
    </p:spTree>
    <p:extLst>
      <p:ext uri="{BB962C8B-B14F-4D97-AF65-F5344CB8AC3E}">
        <p14:creationId xmlns:p14="http://schemas.microsoft.com/office/powerpoint/2010/main" val="40615914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sz="1200">
                <a:latin typeface="Arial" panose="020B0604020202020204" pitchFamily="34" charset="0"/>
                <a:ea typeface="汉仪大宋简" panose="02010609000101010101" pitchFamily="49" charset="-122"/>
                <a:cs typeface="Arial" panose="020B0604020202020204" pitchFamily="34" charset="0"/>
              </a:rPr>
              <a:t>末 </a:t>
            </a:r>
            <a:r>
              <a:rPr lang="en-US" altLang="zh-CN" sz="1200">
                <a:latin typeface="Arial" panose="020B0604020202020204" pitchFamily="34" charset="0"/>
                <a:ea typeface="汉仪大宋简" panose="02010609000101010101" pitchFamily="49" charset="-122"/>
                <a:cs typeface="Arial" panose="020B0604020202020204" pitchFamily="34" charset="0"/>
              </a:rPr>
              <a:t>Mo4</a:t>
            </a:r>
          </a:p>
          <a:p>
            <a:r>
              <a:rPr lang="en-US" altLang="zh-CN" sz="1200">
                <a:latin typeface="Arial" panose="020B0604020202020204" pitchFamily="34" charset="0"/>
                <a:ea typeface="汉仪大宋简" panose="02010609000101010101" pitchFamily="49" charset="-122"/>
                <a:cs typeface="Arial" panose="020B0604020202020204" pitchFamily="34" charset="0"/>
              </a:rPr>
              <a:t>In the late 1950s, Americans became worried about falling behind the Soviet Union in science and technology. They decided to increase emphasisis  on science in high schools</a:t>
            </a:r>
          </a:p>
          <a:p>
            <a:r>
              <a:rPr lang="en-US" altLang="zh-CN" sz="1200">
                <a:latin typeface="Arial" panose="020B0604020202020204" pitchFamily="34" charset="0"/>
                <a:ea typeface="汉仪大宋简" panose="02010609000101010101" pitchFamily="49" charset="-122"/>
                <a:cs typeface="Arial" panose="020B0604020202020204" pitchFamily="34" charset="0"/>
              </a:rPr>
              <a:t>It is said that evolutionists took advantage of this trend to promote evolution in high school biology textbooks. From the 1960s on, evolution was widely</a:t>
            </a:r>
            <a:r>
              <a:rPr lang="en-US" altLang="zh-CN" sz="1200" baseline="0">
                <a:latin typeface="Arial" panose="020B0604020202020204" pitchFamily="34" charset="0"/>
                <a:ea typeface="汉仪大宋简" panose="02010609000101010101" pitchFamily="49" charset="-122"/>
                <a:cs typeface="Arial" panose="020B0604020202020204" pitchFamily="34" charset="0"/>
              </a:rPr>
              <a:t> promoted in public schools.</a:t>
            </a:r>
            <a:endParaRPr lang="en-US" altLang="zh-CN" sz="1200" dirty="0">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499F2717-EB1F-459E-B2BC-83CD17619732}" type="slidenum">
              <a:rPr lang="en-US" smtClean="0"/>
              <a:pPr/>
              <a:t>96</a:t>
            </a:fld>
            <a:endParaRPr lang="en-US"/>
          </a:p>
        </p:txBody>
      </p:sp>
    </p:spTree>
    <p:extLst>
      <p:ext uri="{BB962C8B-B14F-4D97-AF65-F5344CB8AC3E}">
        <p14:creationId xmlns:p14="http://schemas.microsoft.com/office/powerpoint/2010/main" val="28018428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27B7D6C-B856-4E00-97D6-DAD0446D3315}" type="slidenum">
              <a:rPr lang="en-US">
                <a:solidFill>
                  <a:prstClr val="black"/>
                </a:solidFill>
              </a:rPr>
              <a:pPr/>
              <a:t>97</a:t>
            </a:fld>
            <a:endParaRPr lang="en-US" dirty="0">
              <a:solidFill>
                <a:prstClr val="black"/>
              </a:solidFill>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xfrm>
            <a:off x="914400" y="4343400"/>
            <a:ext cx="5029200" cy="4114800"/>
          </a:xfrm>
          <a:noFill/>
          <a:ln/>
        </p:spPr>
        <p:txBody>
          <a:bodyPr/>
          <a:lstStyle/>
          <a:p>
            <a:pPr eaLnBrk="1" hangingPunct="1"/>
            <a:r>
              <a:rPr lang="en-US" baseline="0" dirty="0">
                <a:latin typeface="Arial" charset="0"/>
                <a:cs typeface="Arial" charset="0"/>
              </a:rPr>
              <a:t>If God made us (Adam is our ancestor like the Bible says) then He rules over us. If we are just a product of cosmic evolution, then no one rules over us and we can do whatever we can get away with. And that is at the core of the breakdown in social order in countries that previously based their thinking on the Bible. And sadly, at a time when evolution should be collapsing under the weight of evidence, we have some church leaders in the West telling people that they can accept evolution and its billions of years and add it to the Bible.</a:t>
            </a:r>
            <a:endParaRPr lang="en-US" dirty="0">
              <a:latin typeface="Arial" charset="0"/>
              <a:cs typeface="Arial" charset="0"/>
            </a:endParaRPr>
          </a:p>
        </p:txBody>
      </p:sp>
    </p:spTree>
    <p:extLst>
      <p:ext uri="{BB962C8B-B14F-4D97-AF65-F5344CB8AC3E}">
        <p14:creationId xmlns:p14="http://schemas.microsoft.com/office/powerpoint/2010/main" val="39208592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sz="1200"/>
              <a:t>But from c.1960 on, evolution dominates U.S. education.</a:t>
            </a:r>
            <a:r>
              <a:rPr lang="en-US" sz="1200" baseline="0"/>
              <a:t>  </a:t>
            </a:r>
            <a:r>
              <a:rPr lang="en-US" sz="1200"/>
              <a:t>Result: </a:t>
            </a:r>
          </a:p>
          <a:p>
            <a:pPr>
              <a:buFont typeface="Arial" pitchFamily="34" charset="0"/>
              <a:buChar char="•"/>
            </a:pPr>
            <a:r>
              <a:rPr lang="en-US" sz="1200"/>
              <a:t>1960s onward: Most churches liberal, compromise with long ages &amp; evolution, lose members… </a:t>
            </a:r>
          </a:p>
          <a:p>
            <a:pPr>
              <a:buFont typeface="Arial" pitchFamily="34" charset="0"/>
              <a:buChar char="•"/>
            </a:pPr>
            <a:r>
              <a:rPr lang="en-US" sz="1200"/>
              <a:t>1960s onward: Sexual revolution… (animals follow instincts)</a:t>
            </a:r>
          </a:p>
          <a:p>
            <a:pPr>
              <a:buFont typeface="Arial" pitchFamily="34" charset="0"/>
              <a:buChar char="•"/>
            </a:pPr>
            <a:r>
              <a:rPr lang="en-US" sz="1200"/>
              <a:t>1960s--1972: abortion (animals can be killed)</a:t>
            </a:r>
          </a:p>
          <a:p>
            <a:pPr>
              <a:buFont typeface="Arial" pitchFamily="34" charset="0"/>
              <a:buChar char="•"/>
            </a:pPr>
            <a:r>
              <a:rPr lang="en-US" sz="1200"/>
              <a:t>1990s (&amp; earlier): homosexuality (some animals sometimes do it)</a:t>
            </a:r>
          </a:p>
          <a:p>
            <a:pPr>
              <a:buFont typeface="Arial" pitchFamily="34" charset="0"/>
              <a:buChar char="•"/>
            </a:pPr>
            <a:r>
              <a:rPr lang="en-US" sz="1200"/>
              <a:t>2000s: homosexual marriage (marriage is human idea, we can change it)</a:t>
            </a:r>
          </a:p>
          <a:p>
            <a:pPr>
              <a:buFont typeface="Arial" pitchFamily="34" charset="0"/>
              <a:buChar char="•"/>
            </a:pPr>
            <a:r>
              <a:rPr lang="en-US" sz="1200"/>
              <a:t>2010s: ‘transgender’ (anything I feel must be right…)</a:t>
            </a:r>
          </a:p>
          <a:p>
            <a:r>
              <a:rPr lang="en-US" sz="1200"/>
              <a:t>ALL of these have entered or are entering China.</a:t>
            </a:r>
          </a:p>
        </p:txBody>
      </p:sp>
      <p:sp>
        <p:nvSpPr>
          <p:cNvPr id="4" name="灯片编号占位符 3"/>
          <p:cNvSpPr>
            <a:spLocks noGrp="1"/>
          </p:cNvSpPr>
          <p:nvPr>
            <p:ph type="sldNum" sz="quarter" idx="10"/>
          </p:nvPr>
        </p:nvSpPr>
        <p:spPr/>
        <p:txBody>
          <a:bodyPr/>
          <a:lstStyle/>
          <a:p>
            <a:fld id="{499F2717-EB1F-459E-B2BC-83CD17619732}"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80184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0" baseline="0"/>
              <a:t>Jian4Long2 </a:t>
            </a:r>
            <a:r>
              <a:rPr lang="zh-CN" altLang="en-US" b="0" baseline="0"/>
              <a:t>剑龙 </a:t>
            </a:r>
            <a:r>
              <a:rPr lang="en-US" altLang="zh-CN" b="0" baseline="0"/>
              <a:t>Triceratops</a:t>
            </a:r>
          </a:p>
          <a:p>
            <a:pPr marL="0" marR="0" indent="0" algn="l" defTabSz="914400" rtl="0" eaLnBrk="1" fontAlgn="auto" latinLnBrk="0" hangingPunct="1">
              <a:lnSpc>
                <a:spcPct val="100000"/>
              </a:lnSpc>
              <a:spcBef>
                <a:spcPts val="0"/>
              </a:spcBef>
              <a:spcAft>
                <a:spcPts val="0"/>
              </a:spcAft>
              <a:buClrTx/>
              <a:buSzTx/>
              <a:buFontTx/>
              <a:buNone/>
              <a:tabLst/>
              <a:defRPr/>
            </a:pPr>
            <a:r>
              <a:rPr lang="en-AU" altLang="zh-CN"/>
              <a:t>We </a:t>
            </a:r>
            <a:r>
              <a:rPr lang="en-AU" altLang="zh-CN" dirty="0"/>
              <a:t>don’t have a dinosaur family tree any more. In other words, evolution is not based on fossil evidence but imagination. The evolutionists cannot claim that there are not enough fossils to show the family tree because there are thousands of fossils of the different types of dinosaurs. There should be many thousands that show the family tree (evolution). They are not there because evolution did not happen.</a:t>
            </a:r>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6853625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萌芽 </a:t>
            </a: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Meng2Ya2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zh-CN" altLang="en-US" sz="1200">
                <a:latin typeface="汉仪大宋简" panose="02010609000101010101" pitchFamily="49" charset="-122"/>
                <a:ea typeface="汉仪大宋简" panose="02010609000101010101" pitchFamily="49" charset="-122"/>
                <a:cs typeface="Arial" panose="020B0604020202020204" pitchFamily="34" charset="0"/>
              </a:rPr>
              <a:t>扬长避短</a:t>
            </a:r>
            <a:r>
              <a:rPr lang="en-US" altLang="zh-CN" sz="1200">
                <a:latin typeface="汉仪大宋简" panose="02010609000101010101" pitchFamily="49" charset="-122"/>
                <a:ea typeface="汉仪大宋简" panose="02010609000101010101" pitchFamily="49" charset="-122"/>
                <a:cs typeface="Arial" panose="020B0604020202020204" pitchFamily="34" charset="0"/>
              </a:rPr>
              <a:t> Yang2 Chang2 Bi4 Duan3</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altLang="zh-CN" sz="1200">
                <a:latin typeface="Arial" panose="020B0604020202020204" pitchFamily="34" charset="0"/>
                <a:cs typeface="Arial" panose="020B0604020202020204" pitchFamily="34" charset="0"/>
              </a:rPr>
              <a:t>Reinterprets </a:t>
            </a:r>
            <a:r>
              <a:rPr lang="en-US" altLang="zh-CN" sz="1200" dirty="0">
                <a:latin typeface="Arial" panose="020B0604020202020204" pitchFamily="34" charset="0"/>
                <a:cs typeface="Arial" panose="020B0604020202020204" pitchFamily="34" charset="0"/>
              </a:rPr>
              <a:t>the Bible in light of old earth</a:t>
            </a:r>
            <a:r>
              <a:rPr lang="en-US" altLang="zh-CN" sz="1200" baseline="0" dirty="0">
                <a:latin typeface="Arial" panose="020B0604020202020204" pitchFamily="34" charset="0"/>
                <a:cs typeface="Arial" panose="020B0604020202020204" pitchFamily="34" charset="0"/>
              </a:rPr>
              <a:t> and</a:t>
            </a:r>
            <a:r>
              <a:rPr lang="en-US" altLang="zh-CN" sz="1200" dirty="0">
                <a:latin typeface="Arial" panose="020B0604020202020204" pitchFamily="34" charset="0"/>
                <a:cs typeface="Arial" panose="020B0604020202020204" pitchFamily="34" charset="0"/>
              </a:rPr>
              <a:t> “ape men” fossils.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Believes there were millions of years of death, disease, natural disasters and carnivorousness before Adam’s Fall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Thinks Adam was probably a pre-existing, highly evolved “ape man” hominoid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Claims contradictions between Gen. 1 &amp; 2, regards Gen. 1 as some kind </a:t>
            </a: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myth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“Neo-evangelical” = early stage Liberal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Keller’s </a:t>
            </a:r>
            <a:r>
              <a:rPr lang="en-US" altLang="zh-CN" sz="1200">
                <a:latin typeface="汉仪大宋简" panose="02010609000101010101" pitchFamily="49" charset="-122"/>
                <a:ea typeface="汉仪大宋简" panose="02010609000101010101" pitchFamily="49" charset="-122"/>
                <a:cs typeface="Arial" panose="020B0604020202020204" pitchFamily="34" charset="0"/>
              </a:rPr>
              <a:t>books contain much good</a:t>
            </a:r>
            <a:r>
              <a:rPr lang="en-US" altLang="zh-CN" sz="1200" baseline="0">
                <a:latin typeface="汉仪大宋简" panose="02010609000101010101" pitchFamily="49" charset="-122"/>
                <a:ea typeface="汉仪大宋简" panose="02010609000101010101" pitchFamily="49" charset="-122"/>
                <a:cs typeface="Arial" panose="020B0604020202020204" pitchFamily="34" charset="0"/>
              </a:rPr>
              <a:t> material: take the good and leave the bad!</a:t>
            </a:r>
            <a:endPar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99</a:t>
            </a:fld>
            <a:endParaRPr lang="zh-CN" altLang="en-US">
              <a:solidFill>
                <a:prstClr val="black"/>
              </a:solidFill>
            </a:endParaRPr>
          </a:p>
        </p:txBody>
      </p:sp>
    </p:spTree>
    <p:extLst>
      <p:ext uri="{BB962C8B-B14F-4D97-AF65-F5344CB8AC3E}">
        <p14:creationId xmlns:p14="http://schemas.microsoft.com/office/powerpoint/2010/main" val="10645092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rtl="0"/>
            <a:r>
              <a:rPr lang="en-US" sz="1200" b="1" i="0" kern="1200">
                <a:solidFill>
                  <a:schemeClr val="tx1"/>
                </a:solidFill>
                <a:latin typeface="+mn-lt"/>
                <a:ea typeface="+mn-ea"/>
                <a:cs typeface="+mn-cs"/>
              </a:rPr>
              <a:t>Key Points: Belief in</a:t>
            </a:r>
            <a:r>
              <a:rPr lang="en-US" sz="1200" b="1" i="0" kern="1200" baseline="0">
                <a:solidFill>
                  <a:schemeClr val="tx1"/>
                </a:solidFill>
                <a:latin typeface="+mn-lt"/>
                <a:ea typeface="+mn-ea"/>
                <a:cs typeface="+mn-cs"/>
              </a:rPr>
              <a:t> God down, belief in evolution up.  Tracks generationally: younger less belief in God (17% diff), more belief in Darwin (4%) [BUT see 2013 Pew above—prob’ly more reliable].  Belief in God lost 11% 2003—2013.</a:t>
            </a:r>
          </a:p>
          <a:p>
            <a:pPr rtl="0"/>
            <a:r>
              <a:rPr lang="en-US" sz="1200" b="1" i="0" kern="1200">
                <a:solidFill>
                  <a:schemeClr val="tx1"/>
                </a:solidFill>
                <a:latin typeface="+mn-lt"/>
                <a:ea typeface="+mn-ea"/>
                <a:cs typeface="+mn-cs"/>
              </a:rPr>
              <a:t>New York, N.Y. - December 16, 2013 -</a:t>
            </a:r>
            <a:r>
              <a:rPr lang="en-US" sz="1200" b="0" i="0" kern="1200">
                <a:solidFill>
                  <a:schemeClr val="tx1"/>
                </a:solidFill>
                <a:latin typeface="+mn-lt"/>
                <a:ea typeface="+mn-ea"/>
                <a:cs typeface="+mn-cs"/>
              </a:rPr>
              <a:t> A new Harris Poll finds that while a strong majority (74%) of U.S. adults do believe in God, this belief is in decline when compared to previous years as just over four in five (82%) expressed a belief in God in 2005, 2007 and 2009. Also, while majorities also believe in miracles (72%, down from 79% in 2005), heaven (68%, down from 75%), that Jesus is God or the Son of God (68%, down from 72%), the resurrection of Jesus Christ (65%, down from 70%), the survival of the soul after death (64%, down from 69%), the devil, hell (both at 58%, down from 62%) and the Virgin birth (57%, down from 60%), these are all down from previous Harris Polls.</a:t>
            </a:r>
          </a:p>
          <a:p>
            <a:pPr rtl="0"/>
            <a:r>
              <a:rPr lang="en-US" sz="1200" b="0" i="0" kern="1200">
                <a:solidFill>
                  <a:schemeClr val="tx1"/>
                </a:solidFill>
                <a:latin typeface="+mn-lt"/>
                <a:ea typeface="+mn-ea"/>
                <a:cs typeface="+mn-cs"/>
              </a:rPr>
              <a:t>Belief in Darwin's theory of evolution, however, while well below levels recorded for belief in God, miracles and heaven, is up in comparison to 2005 findings (47%, up from 42%).</a:t>
            </a:r>
          </a:p>
          <a:p>
            <a:pPr rtl="0"/>
            <a:endParaRPr lang="en-US" sz="1200" b="0" i="0" kern="1200">
              <a:solidFill>
                <a:schemeClr val="tx1"/>
              </a:solidFill>
              <a:latin typeface="+mn-lt"/>
              <a:ea typeface="+mn-ea"/>
              <a:cs typeface="+mn-cs"/>
            </a:endParaRPr>
          </a:p>
          <a:p>
            <a:pPr rtl="0"/>
            <a:r>
              <a:rPr lang="en-US" sz="1200" b="0" i="0" kern="1200">
                <a:solidFill>
                  <a:schemeClr val="tx1"/>
                </a:solidFill>
                <a:latin typeface="+mn-lt"/>
                <a:ea typeface="+mn-ea"/>
                <a:cs typeface="+mn-cs"/>
              </a:rPr>
              <a:t>Dec. 2013: Echo Boomers are less likely than their counterparts in all older generations to express belief in God (64% Echo Boomers, 75% Gen Xers, 81% Baby Boomers, 83% Matures), miracles (65%, 74%, 76% and 78%, respectively), that Jesus is God or the Son of God (58%, 67%, 74% and 75%, respectively) and angels (59%, 71%, 73% and 68%, respectively.</a:t>
            </a:r>
          </a:p>
          <a:p>
            <a:pPr rtl="0"/>
            <a:r>
              <a:rPr lang="en-US" sz="1200" b="0" i="0" kern="1200">
                <a:solidFill>
                  <a:schemeClr val="tx1"/>
                </a:solidFill>
                <a:latin typeface="+mn-lt"/>
                <a:ea typeface="+mn-ea"/>
                <a:cs typeface="+mn-cs"/>
              </a:rPr>
              <a:t>On the other end of the generational spectrum, Matures are far less likely than any other generation to express belief in ghosts (44% Echo Boomers, 46% Gen Xers, 46% Baby Boomers, 24% Matures), witches (27%, 29%, 28% and 18%, respectively) and reincarnation (27%, 25%, 23% and 13%, respectively).</a:t>
            </a:r>
          </a:p>
          <a:p>
            <a:endParaRPr lang="en-US"/>
          </a:p>
          <a:p>
            <a:r>
              <a:rPr lang="en-US"/>
              <a:t>2013</a:t>
            </a:r>
          </a:p>
          <a:p>
            <a:r>
              <a:rPr lang="en-US" sz="1200" b="0" i="0" kern="1200">
                <a:solidFill>
                  <a:schemeClr val="tx1"/>
                </a:solidFill>
                <a:latin typeface="+mn-lt"/>
                <a:ea typeface="+mn-ea"/>
                <a:cs typeface="+mn-cs"/>
              </a:rPr>
              <a:t>   Thirty-seven percent say they believe God created human beings in their present form within the last 10,000 years, while 25 percent say that God guided the process of evolution through which humans developed. Twenty-one percent say that God did not guide the process of human evolution, </a:t>
            </a:r>
            <a:r>
              <a:rPr lang="en-US" sz="1200" b="1" i="0" u="sng" kern="1200">
                <a:solidFill>
                  <a:schemeClr val="tx1"/>
                </a:solidFill>
                <a:latin typeface="+mn-lt"/>
                <a:ea typeface="+mn-ea"/>
                <a:cs typeface="+mn-cs"/>
                <a:hlinkClick r:id="rId3"/>
              </a:rPr>
              <a:t>CBS News reports</a:t>
            </a:r>
            <a:r>
              <a:rPr lang="en-US" sz="1200" b="0" i="0" kern="1200">
                <a:solidFill>
                  <a:schemeClr val="tx1"/>
                </a:solidFill>
                <a:latin typeface="+mn-lt"/>
                <a:ea typeface="+mn-ea"/>
                <a:cs typeface="+mn-cs"/>
              </a:rPr>
              <a:t>.</a:t>
            </a:r>
            <a:br>
              <a:rPr lang="en-US"/>
            </a:br>
            <a:r>
              <a:rPr lang="en-US"/>
              <a:t>   </a:t>
            </a:r>
            <a:r>
              <a:rPr lang="en-US" sz="1200" b="1" i="0" u="sng" kern="1200">
                <a:solidFill>
                  <a:schemeClr val="tx1"/>
                </a:solidFill>
                <a:latin typeface="+mn-lt"/>
                <a:ea typeface="+mn-ea"/>
                <a:cs typeface="+mn-cs"/>
                <a:hlinkClick r:id="rId4"/>
              </a:rPr>
              <a:t>According to YouGov</a:t>
            </a:r>
            <a:r>
              <a:rPr lang="en-US" sz="1200" b="0" i="0" kern="1200">
                <a:solidFill>
                  <a:schemeClr val="tx1"/>
                </a:solidFill>
                <a:latin typeface="+mn-lt"/>
                <a:ea typeface="+mn-ea"/>
                <a:cs typeface="+mn-cs"/>
              </a:rPr>
              <a:t>, the general belief in evolution as the process through which human life developed without God's help has increased by eight percentage points since the same question was asked in </a:t>
            </a:r>
            <a:r>
              <a:rPr lang="en-US" sz="1200" b="1" i="0" u="sng" kern="1200">
                <a:solidFill>
                  <a:schemeClr val="tx1"/>
                </a:solidFill>
                <a:latin typeface="+mn-lt"/>
                <a:ea typeface="+mn-ea"/>
                <a:cs typeface="+mn-cs"/>
                <a:hlinkClick r:id="rId5"/>
              </a:rPr>
              <a:t>a CBS poll in 2004</a:t>
            </a:r>
            <a:r>
              <a:rPr lang="en-US" sz="1200" b="0" i="0" kern="1200">
                <a:solidFill>
                  <a:schemeClr val="tx1"/>
                </a:solidFill>
                <a:latin typeface="+mn-lt"/>
                <a:ea typeface="+mn-ea"/>
                <a:cs typeface="+mn-cs"/>
              </a:rPr>
              <a:t>, when 13 percent said that they believe humans developed through evolution without God's guidance.</a:t>
            </a:r>
            <a:br>
              <a:rPr lang="en-US"/>
            </a:br>
            <a:r>
              <a:rPr lang="en-US" baseline="0"/>
              <a:t>   </a:t>
            </a:r>
            <a:r>
              <a:rPr lang="en-US" sz="1200" b="0" i="0" kern="1200">
                <a:solidFill>
                  <a:schemeClr val="tx1"/>
                </a:solidFill>
                <a:latin typeface="+mn-lt"/>
                <a:ea typeface="+mn-ea"/>
                <a:cs typeface="+mn-cs"/>
              </a:rPr>
              <a:t>Those who believe that God guided the evolution process through which humans were created is down by two percentage points since 2004 when 27 percent of those polled said that God was involved in evolution. The general belief in human evolution is up six percent.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100</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fontAlgn="base"/>
            <a:r>
              <a:rPr lang="en-US" altLang="zh-CN" sz="1050" b="0" i="0" kern="1200">
                <a:solidFill>
                  <a:schemeClr val="tx1"/>
                </a:solidFill>
                <a:latin typeface="+mn-lt"/>
                <a:ea typeface="+mn-ea"/>
                <a:cs typeface="+mn-cs"/>
              </a:rPr>
              <a:t>Both charts from: Pew, done June 4-Sept 30,</a:t>
            </a:r>
            <a:r>
              <a:rPr lang="en-US" altLang="zh-CN" sz="1050" b="0" i="0" kern="1200" baseline="0">
                <a:solidFill>
                  <a:schemeClr val="tx1"/>
                </a:solidFill>
                <a:latin typeface="+mn-lt"/>
                <a:ea typeface="+mn-ea"/>
                <a:cs typeface="+mn-cs"/>
              </a:rPr>
              <a:t> 2014.</a:t>
            </a:r>
          </a:p>
          <a:p>
            <a:pPr fontAlgn="base"/>
            <a:r>
              <a:rPr lang="en-US" sz="1050" b="0" i="0" kern="1200" cap="all">
                <a:solidFill>
                  <a:schemeClr val="tx1"/>
                </a:solidFill>
                <a:latin typeface="+mn-lt"/>
                <a:ea typeface="+mn-ea"/>
                <a:cs typeface="+mn-cs"/>
              </a:rPr>
              <a:t>May 12, 2015 </a:t>
            </a:r>
            <a:r>
              <a:rPr lang="en-US" sz="800" b="0" i="0" kern="1200">
                <a:solidFill>
                  <a:schemeClr val="tx1"/>
                </a:solidFill>
                <a:latin typeface="+mn-lt"/>
                <a:ea typeface="+mn-ea"/>
                <a:cs typeface="+mn-cs"/>
              </a:rPr>
              <a:t>Millennials increasingly are driving growth of ‘nones’ </a:t>
            </a:r>
            <a:r>
              <a:rPr lang="en-US" sz="800" b="0" i="0" kern="1200" cap="all">
                <a:solidFill>
                  <a:schemeClr val="tx1"/>
                </a:solidFill>
                <a:latin typeface="+mn-lt"/>
                <a:ea typeface="+mn-ea"/>
                <a:cs typeface="+mn-cs"/>
              </a:rPr>
              <a:t>BY </a:t>
            </a:r>
            <a:r>
              <a:rPr lang="en-US" sz="800" b="0" i="0" u="none" strike="noStrike" kern="1200" cap="all">
                <a:solidFill>
                  <a:schemeClr val="tx1"/>
                </a:solidFill>
                <a:latin typeface="+mn-lt"/>
                <a:ea typeface="+mn-ea"/>
                <a:cs typeface="+mn-cs"/>
              </a:rPr>
              <a:t>MICHAEL LIPKA</a:t>
            </a:r>
          </a:p>
          <a:p>
            <a:pPr fontAlgn="base"/>
            <a:r>
              <a:rPr lang="en-US" sz="800" b="0" i="0" kern="1200" cap="all">
                <a:solidFill>
                  <a:schemeClr val="tx1"/>
                </a:solidFill>
                <a:latin typeface="+mn-lt"/>
                <a:ea typeface="+mn-ea"/>
                <a:cs typeface="+mn-cs"/>
              </a:rPr>
              <a:t>pewresearch.org/fact-tank/2015/05/12/millennials-increasingly-are-driving-growth-of-nones/</a:t>
            </a:r>
          </a:p>
          <a:p>
            <a:pPr rtl="0"/>
            <a:endParaRPr lang="en-US" sz="1200" b="0" i="0" kern="1200">
              <a:solidFill>
                <a:schemeClr val="tx1"/>
              </a:solidFill>
              <a:latin typeface="+mn-lt"/>
              <a:ea typeface="+mn-ea"/>
              <a:cs typeface="+mn-cs"/>
            </a:endParaRPr>
          </a:p>
          <a:p>
            <a:pPr rtl="0"/>
            <a:r>
              <a:rPr lang="en-US" sz="1200" b="1" i="0" kern="1200">
                <a:solidFill>
                  <a:schemeClr val="tx1"/>
                </a:solidFill>
                <a:latin typeface="+mn-lt"/>
                <a:ea typeface="+mn-ea"/>
                <a:cs typeface="+mn-cs"/>
              </a:rPr>
              <a:t>Key Points: Belief in</a:t>
            </a:r>
            <a:r>
              <a:rPr lang="en-US" sz="1200" b="1" i="0" kern="1200" baseline="0">
                <a:solidFill>
                  <a:schemeClr val="tx1"/>
                </a:solidFill>
                <a:latin typeface="+mn-lt"/>
                <a:ea typeface="+mn-ea"/>
                <a:cs typeface="+mn-cs"/>
              </a:rPr>
              <a:t> God down, belief in evolution up.  Tracks generationally: younger less belief in God (17% diff), more belief in Darwin (4%) [BUT see 2013 Pew above—prob’ly more reliable].  Belief in God lost 11% 2003—2013.</a:t>
            </a:r>
          </a:p>
          <a:p>
            <a:pPr rtl="0"/>
            <a:r>
              <a:rPr lang="en-US" sz="1200" b="1" i="0" kern="1200">
                <a:solidFill>
                  <a:schemeClr val="tx1"/>
                </a:solidFill>
                <a:latin typeface="+mn-lt"/>
                <a:ea typeface="+mn-ea"/>
                <a:cs typeface="+mn-cs"/>
              </a:rPr>
              <a:t>New York, N.Y. - December 16, 2013 -</a:t>
            </a:r>
            <a:r>
              <a:rPr lang="en-US" sz="1200" b="0" i="0" kern="1200">
                <a:solidFill>
                  <a:schemeClr val="tx1"/>
                </a:solidFill>
                <a:latin typeface="+mn-lt"/>
                <a:ea typeface="+mn-ea"/>
                <a:cs typeface="+mn-cs"/>
              </a:rPr>
              <a:t> A new Harris Poll finds that while a strong majority (74%) of U.S. adults do believe in God, this belief is in decline when compared to previous years as just over four in five (82%) expressed a belief in God in 2005, 2007 and 2009. Also, while majorities also believe in miracles (72%, down from 79% in 2005), heaven (68%, down from 75%), that Jesus is God or the Son of God (68%, down from 72%), the resurrection of Jesus Christ (65%, down from 70%), the survival of the soul after death (64%, down from 69%), the devil, hell (both at 58%, down from 62%) and the Virgin birth (57%, down from 60%), these are all down from previous Harris Polls.</a:t>
            </a:r>
          </a:p>
          <a:p>
            <a:pPr rtl="0"/>
            <a:r>
              <a:rPr lang="en-US" sz="1200" b="0" i="0" kern="1200">
                <a:solidFill>
                  <a:schemeClr val="tx1"/>
                </a:solidFill>
                <a:latin typeface="+mn-lt"/>
                <a:ea typeface="+mn-ea"/>
                <a:cs typeface="+mn-cs"/>
              </a:rPr>
              <a:t>Belief in Darwin's theory of evolution, however, while well below levels recorded for belief in God, miracles and heaven, is up in comparison to 2005 findings (47%, up from 42%).</a:t>
            </a:r>
          </a:p>
          <a:p>
            <a:pPr rtl="0"/>
            <a:endParaRPr lang="en-US" sz="1200" b="0" i="0" kern="1200">
              <a:solidFill>
                <a:schemeClr val="tx1"/>
              </a:solidFill>
              <a:latin typeface="+mn-lt"/>
              <a:ea typeface="+mn-ea"/>
              <a:cs typeface="+mn-cs"/>
            </a:endParaRPr>
          </a:p>
          <a:p>
            <a:pPr rtl="0"/>
            <a:r>
              <a:rPr lang="en-US" sz="1200" b="0" i="0" kern="1200">
                <a:solidFill>
                  <a:schemeClr val="tx1"/>
                </a:solidFill>
                <a:latin typeface="+mn-lt"/>
                <a:ea typeface="+mn-ea"/>
                <a:cs typeface="+mn-cs"/>
              </a:rPr>
              <a:t>Dec. 2013: Echo Boomers are less likely than their counterparts in all older generations to express belief in God (64% Echo Boomers, 75% Gen Xers, 81% Baby Boomers, 83% Matures), miracles (65%, 74%, 76% and 78%, respectively), that Jesus is God or the Son of God (58%, 67%, 74% and 75%, respectively) and angels (59%, 71%, 73% and 68%, respectively.</a:t>
            </a:r>
          </a:p>
          <a:p>
            <a:pPr rtl="0"/>
            <a:r>
              <a:rPr lang="en-US" sz="1200" b="0" i="0" kern="1200">
                <a:solidFill>
                  <a:schemeClr val="tx1"/>
                </a:solidFill>
                <a:latin typeface="+mn-lt"/>
                <a:ea typeface="+mn-ea"/>
                <a:cs typeface="+mn-cs"/>
              </a:rPr>
              <a:t>On the other end of the generational spectrum, Matures are far less likely than any other generation to express belief in ghosts (44% Echo Boomers, 46% Gen Xers, 46% Baby Boomers, 24% Matures), witches (27%, 29%, 28% and 18%, respectively) and reincarnation (27%, 25%, 23% and 13%, respectively).</a:t>
            </a:r>
          </a:p>
          <a:p>
            <a:endParaRPr lang="en-US"/>
          </a:p>
          <a:p>
            <a:r>
              <a:rPr lang="en-US"/>
              <a:t>2013</a:t>
            </a:r>
          </a:p>
          <a:p>
            <a:r>
              <a:rPr lang="en-US" sz="1200" b="0" i="0" kern="1200">
                <a:solidFill>
                  <a:schemeClr val="tx1"/>
                </a:solidFill>
                <a:latin typeface="+mn-lt"/>
                <a:ea typeface="+mn-ea"/>
                <a:cs typeface="+mn-cs"/>
              </a:rPr>
              <a:t>   Thirty-seven percent say they believe God created human beings in their present form within the last 10,000 years, while 25 percent say that God guided the process of evolution through which humans developed. Twenty-one percent say that God did not guide the process of human evolution, </a:t>
            </a:r>
            <a:r>
              <a:rPr lang="en-US" sz="1200" b="1" i="0" u="sng" kern="1200">
                <a:solidFill>
                  <a:schemeClr val="tx1"/>
                </a:solidFill>
                <a:latin typeface="+mn-lt"/>
                <a:ea typeface="+mn-ea"/>
                <a:cs typeface="+mn-cs"/>
                <a:hlinkClick r:id="rId3"/>
              </a:rPr>
              <a:t>CBS News reports</a:t>
            </a:r>
            <a:r>
              <a:rPr lang="en-US" sz="1200" b="0" i="0" kern="1200">
                <a:solidFill>
                  <a:schemeClr val="tx1"/>
                </a:solidFill>
                <a:latin typeface="+mn-lt"/>
                <a:ea typeface="+mn-ea"/>
                <a:cs typeface="+mn-cs"/>
              </a:rPr>
              <a:t>.</a:t>
            </a:r>
            <a:br>
              <a:rPr lang="en-US"/>
            </a:br>
            <a:r>
              <a:rPr lang="en-US"/>
              <a:t>   </a:t>
            </a:r>
            <a:r>
              <a:rPr lang="en-US" sz="1200" b="1" i="0" u="sng" kern="1200">
                <a:solidFill>
                  <a:schemeClr val="tx1"/>
                </a:solidFill>
                <a:latin typeface="+mn-lt"/>
                <a:ea typeface="+mn-ea"/>
                <a:cs typeface="+mn-cs"/>
                <a:hlinkClick r:id="rId4"/>
              </a:rPr>
              <a:t>According to YouGov</a:t>
            </a:r>
            <a:r>
              <a:rPr lang="en-US" sz="1200" b="0" i="0" kern="1200">
                <a:solidFill>
                  <a:schemeClr val="tx1"/>
                </a:solidFill>
                <a:latin typeface="+mn-lt"/>
                <a:ea typeface="+mn-ea"/>
                <a:cs typeface="+mn-cs"/>
              </a:rPr>
              <a:t>, the general belief in evolution as the process through which human life developed without God's help has increased by eight percentage points since the same question was asked in </a:t>
            </a:r>
            <a:r>
              <a:rPr lang="en-US" sz="1200" b="1" i="0" u="sng" kern="1200">
                <a:solidFill>
                  <a:schemeClr val="tx1"/>
                </a:solidFill>
                <a:latin typeface="+mn-lt"/>
                <a:ea typeface="+mn-ea"/>
                <a:cs typeface="+mn-cs"/>
                <a:hlinkClick r:id="rId5"/>
              </a:rPr>
              <a:t>a CBS poll in 2004</a:t>
            </a:r>
            <a:r>
              <a:rPr lang="en-US" sz="1200" b="0" i="0" kern="1200">
                <a:solidFill>
                  <a:schemeClr val="tx1"/>
                </a:solidFill>
                <a:latin typeface="+mn-lt"/>
                <a:ea typeface="+mn-ea"/>
                <a:cs typeface="+mn-cs"/>
              </a:rPr>
              <a:t>, when 13 percent said that they believe humans developed through evolution without God's guidance.</a:t>
            </a:r>
            <a:br>
              <a:rPr lang="en-US"/>
            </a:br>
            <a:r>
              <a:rPr lang="en-US" baseline="0"/>
              <a:t>   </a:t>
            </a:r>
            <a:r>
              <a:rPr lang="en-US" sz="1200" b="0" i="0" kern="1200">
                <a:solidFill>
                  <a:schemeClr val="tx1"/>
                </a:solidFill>
                <a:latin typeface="+mn-lt"/>
                <a:ea typeface="+mn-ea"/>
                <a:cs typeface="+mn-cs"/>
              </a:rPr>
              <a:t>Those who believe that God guided the evolution process through which humans were created is down by two percentage points since 2004 when 27 percent of those polled said that God was involved in evolution. The general belief in human evolution is up six percent.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101</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rtl="0"/>
            <a:r>
              <a:rPr lang="en-US" sz="1200" b="1" i="0" kern="1200">
                <a:solidFill>
                  <a:schemeClr val="tx1"/>
                </a:solidFill>
                <a:latin typeface="+mn-lt"/>
                <a:ea typeface="+mn-ea"/>
                <a:cs typeface="+mn-cs"/>
              </a:rPr>
              <a:t>Key Points: Belief in</a:t>
            </a:r>
            <a:r>
              <a:rPr lang="en-US" sz="1200" b="1" i="0" kern="1200" baseline="0">
                <a:solidFill>
                  <a:schemeClr val="tx1"/>
                </a:solidFill>
                <a:latin typeface="+mn-lt"/>
                <a:ea typeface="+mn-ea"/>
                <a:cs typeface="+mn-cs"/>
              </a:rPr>
              <a:t> God down, belief in evolution up.  Tracks generationally: younger less belief in God (17% diff), more belief in Darwin (4%) [BUT see 2013 Pew above—prob’ly more reliable].  Belief in God lost 11% 2003—2013.</a:t>
            </a:r>
          </a:p>
          <a:p>
            <a:pPr rtl="0"/>
            <a:r>
              <a:rPr lang="en-US" sz="1200" b="1" i="0" kern="1200">
                <a:solidFill>
                  <a:schemeClr val="tx1"/>
                </a:solidFill>
                <a:latin typeface="+mn-lt"/>
                <a:ea typeface="+mn-ea"/>
                <a:cs typeface="+mn-cs"/>
              </a:rPr>
              <a:t>New York, N.Y. - December 16, 2013 -</a:t>
            </a:r>
            <a:r>
              <a:rPr lang="en-US" sz="1200" b="0" i="0" kern="1200">
                <a:solidFill>
                  <a:schemeClr val="tx1"/>
                </a:solidFill>
                <a:latin typeface="+mn-lt"/>
                <a:ea typeface="+mn-ea"/>
                <a:cs typeface="+mn-cs"/>
              </a:rPr>
              <a:t> A new Harris Poll finds that while a strong majority (74%) of U.S. adults do believe in God, this belief is in decline when compared to previous years as just over four in five (82%) expressed a belief in God in 2005, 2007 and 2009. Also, while majorities also believe in miracles (72%, down from 79% in 2005), heaven (68%, down from 75%), that Jesus is God or the Son of God (68%, down from 72%), the resurrection of Jesus Christ (65%, down from 70%), the survival of the soul after death (64%, down from 69%), the devil, hell (both at 58%, down from 62%) and the Virgin birth (57%, down from 60%), these are all down from previous Harris Polls.</a:t>
            </a:r>
          </a:p>
          <a:p>
            <a:pPr rtl="0"/>
            <a:r>
              <a:rPr lang="en-US" sz="1200" b="0" i="0" kern="1200">
                <a:solidFill>
                  <a:schemeClr val="tx1"/>
                </a:solidFill>
                <a:latin typeface="+mn-lt"/>
                <a:ea typeface="+mn-ea"/>
                <a:cs typeface="+mn-cs"/>
              </a:rPr>
              <a:t>Belief in Darwin's theory of evolution, however, while well below levels recorded for belief in God, miracles and heaven, is up in comparison to 2005 findings (47%, up from 42%).</a:t>
            </a:r>
          </a:p>
          <a:p>
            <a:pPr rtl="0"/>
            <a:endParaRPr lang="en-US" sz="1200" b="0" i="0" kern="1200">
              <a:solidFill>
                <a:schemeClr val="tx1"/>
              </a:solidFill>
              <a:latin typeface="+mn-lt"/>
              <a:ea typeface="+mn-ea"/>
              <a:cs typeface="+mn-cs"/>
            </a:endParaRPr>
          </a:p>
          <a:p>
            <a:pPr rtl="0"/>
            <a:r>
              <a:rPr lang="en-US" sz="1200" b="0" i="0" kern="1200">
                <a:solidFill>
                  <a:schemeClr val="tx1"/>
                </a:solidFill>
                <a:latin typeface="+mn-lt"/>
                <a:ea typeface="+mn-ea"/>
                <a:cs typeface="+mn-cs"/>
              </a:rPr>
              <a:t>Dec. 2013: Echo Boomers are less likely than their counterparts in all older generations to express belief in God (64% Echo Boomers, 75% Gen Xers, 81% Baby Boomers, 83% Matures), miracles (65%, 74%, 76% and 78%, respectively), that Jesus is God or the Son of God (58%, 67%, 74% and 75%, respectively) and angels (59%, 71%, 73% and 68%, respectively.</a:t>
            </a:r>
          </a:p>
          <a:p>
            <a:pPr rtl="0"/>
            <a:r>
              <a:rPr lang="en-US" sz="1200" b="0" i="0" kern="1200">
                <a:solidFill>
                  <a:schemeClr val="tx1"/>
                </a:solidFill>
                <a:latin typeface="+mn-lt"/>
                <a:ea typeface="+mn-ea"/>
                <a:cs typeface="+mn-cs"/>
              </a:rPr>
              <a:t>On the other end of the generational spectrum, Matures are far less likely than any other generation to express belief in ghosts (44% Echo Boomers, 46% Gen Xers, 46% Baby Boomers, 24% Matures), witches (27%, 29%, 28% and 18%, respectively) and reincarnation (27%, 25%, 23% and 13%, respectively).</a:t>
            </a:r>
          </a:p>
          <a:p>
            <a:endParaRPr lang="en-US"/>
          </a:p>
          <a:p>
            <a:r>
              <a:rPr lang="en-US"/>
              <a:t>2013</a:t>
            </a:r>
          </a:p>
          <a:p>
            <a:r>
              <a:rPr lang="en-US" sz="1200" b="0" i="0" kern="1200">
                <a:solidFill>
                  <a:schemeClr val="tx1"/>
                </a:solidFill>
                <a:latin typeface="+mn-lt"/>
                <a:ea typeface="+mn-ea"/>
                <a:cs typeface="+mn-cs"/>
              </a:rPr>
              <a:t>   Thirty-seven percent say they believe God created human beings in their present form within the last 10,000 years, while 25 percent say that God guided the process of evolution through which humans developed. Twenty-one percent say that God did not guide the process of human evolution, </a:t>
            </a:r>
            <a:r>
              <a:rPr lang="en-US" sz="1200" b="1" i="0" u="sng" kern="1200">
                <a:solidFill>
                  <a:schemeClr val="tx1"/>
                </a:solidFill>
                <a:latin typeface="+mn-lt"/>
                <a:ea typeface="+mn-ea"/>
                <a:cs typeface="+mn-cs"/>
                <a:hlinkClick r:id="rId3"/>
              </a:rPr>
              <a:t>CBS News reports</a:t>
            </a:r>
            <a:r>
              <a:rPr lang="en-US" sz="1200" b="0" i="0" kern="1200">
                <a:solidFill>
                  <a:schemeClr val="tx1"/>
                </a:solidFill>
                <a:latin typeface="+mn-lt"/>
                <a:ea typeface="+mn-ea"/>
                <a:cs typeface="+mn-cs"/>
              </a:rPr>
              <a:t>.</a:t>
            </a:r>
            <a:br>
              <a:rPr lang="en-US"/>
            </a:br>
            <a:r>
              <a:rPr lang="en-US"/>
              <a:t>   </a:t>
            </a:r>
            <a:r>
              <a:rPr lang="en-US" sz="1200" b="1" i="0" u="sng" kern="1200">
                <a:solidFill>
                  <a:schemeClr val="tx1"/>
                </a:solidFill>
                <a:latin typeface="+mn-lt"/>
                <a:ea typeface="+mn-ea"/>
                <a:cs typeface="+mn-cs"/>
                <a:hlinkClick r:id="rId4"/>
              </a:rPr>
              <a:t>According to YouGov</a:t>
            </a:r>
            <a:r>
              <a:rPr lang="en-US" sz="1200" b="0" i="0" kern="1200">
                <a:solidFill>
                  <a:schemeClr val="tx1"/>
                </a:solidFill>
                <a:latin typeface="+mn-lt"/>
                <a:ea typeface="+mn-ea"/>
                <a:cs typeface="+mn-cs"/>
              </a:rPr>
              <a:t>, the general belief in evolution as the process through which human life developed without God's help has increased by eight percentage points since the same question was asked in </a:t>
            </a:r>
            <a:r>
              <a:rPr lang="en-US" sz="1200" b="1" i="0" u="sng" kern="1200">
                <a:solidFill>
                  <a:schemeClr val="tx1"/>
                </a:solidFill>
                <a:latin typeface="+mn-lt"/>
                <a:ea typeface="+mn-ea"/>
                <a:cs typeface="+mn-cs"/>
                <a:hlinkClick r:id="rId5"/>
              </a:rPr>
              <a:t>a CBS poll in 2004</a:t>
            </a:r>
            <a:r>
              <a:rPr lang="en-US" sz="1200" b="0" i="0" kern="1200">
                <a:solidFill>
                  <a:schemeClr val="tx1"/>
                </a:solidFill>
                <a:latin typeface="+mn-lt"/>
                <a:ea typeface="+mn-ea"/>
                <a:cs typeface="+mn-cs"/>
              </a:rPr>
              <a:t>, when 13 percent said that they believe humans developed through evolution without God's guidance.</a:t>
            </a:r>
            <a:br>
              <a:rPr lang="en-US"/>
            </a:br>
            <a:r>
              <a:rPr lang="en-US" baseline="0"/>
              <a:t>   </a:t>
            </a:r>
            <a:r>
              <a:rPr lang="en-US" sz="1200" b="0" i="0" kern="1200">
                <a:solidFill>
                  <a:schemeClr val="tx1"/>
                </a:solidFill>
                <a:latin typeface="+mn-lt"/>
                <a:ea typeface="+mn-ea"/>
                <a:cs typeface="+mn-cs"/>
              </a:rPr>
              <a:t>Those who believe that God guided the evolution process through which humans were created is down by two percentage points since 2004 when 27 percent of those polled said that God was involved in evolution. The general belief in human evolution is up six percent. </a:t>
            </a:r>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102</a:t>
            </a:fld>
            <a:endParaRPr lang="zh-CN" altLang="en-US"/>
          </a:p>
        </p:txBody>
      </p:sp>
    </p:spTree>
    <p:extLst>
      <p:ext uri="{BB962C8B-B14F-4D97-AF65-F5344CB8AC3E}">
        <p14:creationId xmlns:p14="http://schemas.microsoft.com/office/powerpoint/2010/main" val="40615914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103</a:t>
            </a:fld>
            <a:endParaRPr lang="zh-CN" altLang="en-US">
              <a:solidFill>
                <a:prstClr val="black"/>
              </a:solidFill>
            </a:endParaRPr>
          </a:p>
        </p:txBody>
      </p:sp>
    </p:spTree>
    <p:extLst>
      <p:ext uri="{BB962C8B-B14F-4D97-AF65-F5344CB8AC3E}">
        <p14:creationId xmlns:p14="http://schemas.microsoft.com/office/powerpoint/2010/main" val="366762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2691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220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31138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2"/>
            <a:ext cx="12192000" cy="46628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marL="0" lvl="0" indent="0" algn="ctr" defTabSz="6858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00690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defTabSz="6858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6858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050"/>
            </a:lvl1p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3499526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119582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64518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8"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85004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6" name="等腰三角形 5"/>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786766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dirty="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236527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0"/>
              </a:spcBef>
              <a:buNone/>
              <a:defRPr sz="24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0"/>
            </a:lvl1pPr>
            <a:lvl2pPr>
              <a:defRPr sz="900"/>
            </a:lvl2pPr>
            <a:lvl3pPr>
              <a:defRPr sz="750"/>
            </a:lvl3pPr>
            <a:lvl4pPr>
              <a:defRPr sz="675"/>
            </a:lvl4pPr>
            <a:lvl5pPr>
              <a:defRPr sz="675"/>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9" name="等腰三角形 8"/>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Tree>
    <p:extLst>
      <p:ext uri="{BB962C8B-B14F-4D97-AF65-F5344CB8AC3E}">
        <p14:creationId xmlns:p14="http://schemas.microsoft.com/office/powerpoint/2010/main" val="2723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5" name="Rectangle 6"/>
          <p:cNvSpPr>
            <a:spLocks noGrp="1" noChangeArrowheads="1"/>
          </p:cNvSpPr>
          <p:nvPr>
            <p:ph type="sldNum" sz="quarter" idx="12"/>
          </p:nvPr>
        </p:nvSpPr>
        <p:spPr>
          <a:ln/>
        </p:spPr>
        <p:txBody>
          <a:bodyPr/>
          <a:lstStyle>
            <a:lvl1pPr>
              <a:defRPr/>
            </a:lvl1pPr>
          </a:lstStyle>
          <a:p>
            <a:fld id="{6B66F5FF-C06E-49AF-A8D0-58E4BB99E759}"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1421893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6"/>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6"/>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
        <p:nvSpPr>
          <p:cNvPr id="8" name="等腰三角形 7"/>
          <p:cNvSpPr>
            <a:spLocks noChangeAspect="1"/>
          </p:cNvSpPr>
          <p:nvPr/>
        </p:nvSpPr>
        <p:spPr>
          <a:xfrm rot="5400000">
            <a:off x="590616" y="6447426"/>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lang="en-US" sz="1350">
              <a:solidFill>
                <a:prstClr val="black"/>
              </a:solidFill>
            </a:endParaRPr>
          </a:p>
        </p:txBody>
      </p:sp>
    </p:spTree>
    <p:extLst>
      <p:ext uri="{BB962C8B-B14F-4D97-AF65-F5344CB8AC3E}">
        <p14:creationId xmlns:p14="http://schemas.microsoft.com/office/powerpoint/2010/main" val="1998111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239157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57535114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808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6668695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2261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88813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12192000" cy="590931"/>
          </a:xfrm>
          <a:prstGeom prst="rect">
            <a:avLst/>
          </a:prstGeo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024040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0"/>
            <a:ext cx="12192000" cy="590931"/>
          </a:xfrm>
          <a:prstGeom prst="rect">
            <a:avLst/>
          </a:prstGeo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
        <p:nvSpPr>
          <p:cNvPr id="28" name="日期占位符 27"/>
          <p:cNvSpPr>
            <a:spLocks noGrp="1"/>
          </p:cNvSpPr>
          <p:nvPr>
            <p:ph type="dt" sz="half" idx="10"/>
          </p:nvPr>
        </p:nvSpPr>
        <p:spPr>
          <a:xfrm>
            <a:off x="8534400" y="6355080"/>
            <a:ext cx="3048000" cy="365760"/>
          </a:xfrm>
          <a:prstGeom prst="rect">
            <a:avLst/>
          </a:prstGeom>
        </p:spPr>
        <p:txBody>
          <a:bodyPr/>
          <a:lstStyle>
            <a:lvl1pPr>
              <a:defRPr sz="1400"/>
            </a:lvl1p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17" name="页脚占位符 16"/>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621536" y="6355080"/>
            <a:ext cx="1625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473311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0004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3200" b="0" cap="none" baseline="0"/>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a:xfrm>
            <a:off x="8534400" y="6355080"/>
            <a:ext cx="3048000"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5080"/>
            <a:ext cx="463296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426464" y="6355080"/>
            <a:ext cx="2027936"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矩形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08512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kumimoji="0" lang="zh-CN" altLang="en-US" dirty="0"/>
              <a:t>单击此处编辑母版标题样式</a:t>
            </a:r>
            <a:endParaRPr kumimoji="0" lang="en-US" dirty="0"/>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1666406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6197606" y="1295400"/>
            <a:ext cx="5389033" cy="685800"/>
          </a:xfrm>
          <a:prstGeom prst="rect">
            <a:avLst/>
          </a:prstGeo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7" name="日期占位符 6"/>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8" name="页脚占位符 7"/>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9" name="灯片编号占位符 8"/>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2532592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3" name="页脚占位符 2"/>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4" name="灯片编号占位符 3"/>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6" name="等腰三角形 5"/>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7616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2000" b="1">
                <a:solidFill>
                  <a:schemeClr val="tx2"/>
                </a:solidFill>
                <a:latin typeface="+mn-lt"/>
                <a:ea typeface="+mn-ea"/>
                <a:cs typeface="+mn-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直接连接符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等腰三角形 8"/>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Tree>
    <p:extLst>
      <p:ext uri="{BB962C8B-B14F-4D97-AF65-F5344CB8AC3E}">
        <p14:creationId xmlns:p14="http://schemas.microsoft.com/office/powerpoint/2010/main" val="4263179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2000" b="0">
                <a:solidFill>
                  <a:schemeClr val="tx1"/>
                </a:solidFill>
              </a:defRPr>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600"/>
              </a:spcBef>
              <a:buNone/>
              <a:defRPr sz="3200"/>
            </a:lvl1pPr>
          </a:lstStyle>
          <a:p>
            <a:r>
              <a:rPr kumimoji="0" lang="zh-CN" altLang="en-US"/>
              <a:t>单击图标添加图片</a:t>
            </a:r>
            <a:endParaRPr kumimoji="0" lang="en-US"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6" name="页脚占位符 5"/>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7" name="灯片编号占位符 6"/>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等腰三角形 8"/>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矩形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784031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extLst>
      <p:ext uri="{BB962C8B-B14F-4D97-AF65-F5344CB8AC3E}">
        <p14:creationId xmlns:p14="http://schemas.microsoft.com/office/powerpoint/2010/main" val="1744889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4"/>
            <a:ext cx="2743200" cy="5851525"/>
          </a:xfrm>
          <a:prstGeom prst="rect">
            <a:avLst/>
          </a:prstGeo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609600" y="274644"/>
            <a:ext cx="8026400" cy="5851525"/>
          </a:xfrm>
          <a:prstGeom prst="rect">
            <a:avLst/>
          </a:prstGeo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8534400" y="6356351"/>
            <a:ext cx="3052064" cy="365760"/>
          </a:xfrm>
          <a:prstGeom prst="rect">
            <a:avLst/>
          </a:prstGeom>
        </p:spPr>
        <p:txBody>
          <a:bodyPr/>
          <a:lstStyle/>
          <a:p>
            <a:fld id="{9BF2B057-2B77-4D48-823D-03225A80255B}" type="datetimeFigureOut">
              <a:rPr lang="zh-CN" altLang="en-US" smtClean="0">
                <a:solidFill>
                  <a:srgbClr val="464653"/>
                </a:solidFill>
              </a:rPr>
              <a:pPr/>
              <a:t>2020/5/14</a:t>
            </a:fld>
            <a:endParaRPr lang="zh-CN" altLang="en-US">
              <a:solidFill>
                <a:srgbClr val="464653"/>
              </a:solidFill>
            </a:endParaRPr>
          </a:p>
        </p:txBody>
      </p:sp>
      <p:sp>
        <p:nvSpPr>
          <p:cNvPr id="5" name="页脚占位符 4"/>
          <p:cNvSpPr>
            <a:spLocks noGrp="1"/>
          </p:cNvSpPr>
          <p:nvPr>
            <p:ph type="ftr" sz="quarter" idx="11"/>
          </p:nvPr>
        </p:nvSpPr>
        <p:spPr>
          <a:xfrm>
            <a:off x="3864864" y="6356351"/>
            <a:ext cx="4673600" cy="365760"/>
          </a:xfrm>
          <a:prstGeom prst="rect">
            <a:avLst/>
          </a:prstGeo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816864" y="6356351"/>
            <a:ext cx="2641600" cy="365760"/>
          </a:xfrm>
          <a:prstGeom prst="rect">
            <a:avLst/>
          </a:prstGeo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等腰三角形 7"/>
          <p:cNvSpPr>
            <a:spLocks noChangeAspect="1"/>
          </p:cNvSpPr>
          <p:nvPr/>
        </p:nvSpPr>
        <p:spPr>
          <a:xfrm rot="5400000">
            <a:off x="590614" y="6447425"/>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9" name="直接连接符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418899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5"/>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5"/>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8534400" y="6356351"/>
            <a:ext cx="3052064" cy="365760"/>
          </a:xfrm>
          <a:prstGeom prst="rect">
            <a:avLst/>
          </a:prstGeom>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xfrm>
            <a:off x="3864864" y="6356351"/>
            <a:ext cx="4673600" cy="365760"/>
          </a:xfrm>
          <a:prstGeom prst="rect">
            <a:avLst/>
          </a:prstGeom>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xfrm>
            <a:off x="816864" y="6356351"/>
            <a:ext cx="2641600" cy="365760"/>
          </a:xfrm>
          <a:prstGeom prst="rect">
            <a:avLst/>
          </a:prstGeom>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extLst>
      <p:ext uri="{BB962C8B-B14F-4D97-AF65-F5344CB8AC3E}">
        <p14:creationId xmlns:p14="http://schemas.microsoft.com/office/powerpoint/2010/main" val="174852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1"/>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9269281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extLst>
      <p:ext uri="{BB962C8B-B14F-4D97-AF65-F5344CB8AC3E}">
        <p14:creationId xmlns:p14="http://schemas.microsoft.com/office/powerpoint/2010/main" val="669799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205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1"/>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81214830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511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47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171251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227946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352151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pPr/>
              <a:t>2020/5/14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pPr/>
              <a:t>‹#›</a:t>
            </a:fld>
            <a:endParaRPr lang="zh-CN" altLang="en-US"/>
          </a:p>
        </p:txBody>
      </p:sp>
    </p:spTree>
    <p:extLst>
      <p:ext uri="{BB962C8B-B14F-4D97-AF65-F5344CB8AC3E}">
        <p14:creationId xmlns:p14="http://schemas.microsoft.com/office/powerpoint/2010/main" val="417632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714404"/>
            <a:ext cx="105156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BF2B057-2B77-4D48-823D-03225A80255B}" type="datetimeFigureOut">
              <a:rPr lang="zh-CN" altLang="en-US" smtClean="0">
                <a:solidFill>
                  <a:prstClr val="black">
                    <a:lumMod val="65000"/>
                    <a:lumOff val="35000"/>
                  </a:prstClr>
                </a:solidFill>
              </a:rPr>
              <a:pPr/>
              <a:t>2020/5/14</a:t>
            </a:fld>
            <a:endParaRPr lang="zh-CN" altLang="en-US">
              <a:solidFill>
                <a:prstClr val="black">
                  <a:lumMod val="65000"/>
                  <a:lumOff val="3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3" name="组合 6"/>
          <p:cNvGrpSpPr/>
          <p:nvPr userDrawn="1"/>
        </p:nvGrpSpPr>
        <p:grpSpPr>
          <a:xfrm>
            <a:off x="1" y="6372000"/>
            <a:ext cx="12193116" cy="599570"/>
            <a:chOff x="-670" y="6372000"/>
            <a:chExt cx="12192892" cy="599570"/>
          </a:xfrm>
        </p:grpSpPr>
        <p:sp>
          <p:nvSpPr>
            <p:cNvPr id="8" name="矩形 7"/>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9" name="矩形 8"/>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0"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ea typeface="微软雅黑" pitchFamily="34" charset="-122"/>
                  <a:cs typeface="Arial" panose="020B0604020202020204" pitchFamily="34" charset="0"/>
                </a:rPr>
                <a:t>www.chuangzaolun.com</a:t>
              </a:r>
              <a:endParaRPr lang="zh-CN" altLang="en-US" sz="2200" b="1" dirty="0">
                <a:solidFill>
                  <a:prstClr val="white"/>
                </a:solidFill>
                <a:ea typeface="微软雅黑" pitchFamily="34" charset="-122"/>
                <a:cs typeface="Arial" panose="020B0604020202020204" pitchFamily="34" charset="0"/>
              </a:endParaRPr>
            </a:p>
          </p:txBody>
        </p:sp>
        <p:pic>
          <p:nvPicPr>
            <p:cNvPr id="11" name="图片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07424802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4590" r:id="rId3"/>
    <p:sldLayoutId id="2147483883" r:id="rId4"/>
    <p:sldLayoutId id="2147484591" r:id="rId5"/>
    <p:sldLayoutId id="2147484592" r:id="rId6"/>
    <p:sldLayoutId id="2147484593" r:id="rId7"/>
    <p:sldLayoutId id="2147484594" r:id="rId8"/>
    <p:sldLayoutId id="2147484595" r:id="rId9"/>
    <p:sldLayoutId id="2147484596" r:id="rId10"/>
  </p:sldLayoutIdLst>
  <p:txStyles>
    <p:titleStyle>
      <a:lvl1pPr algn="l" defTabSz="685800" rtl="0" eaLnBrk="1" latinLnBrk="0" hangingPunct="1">
        <a:lnSpc>
          <a:spcPct val="90000"/>
        </a:lnSpc>
        <a:spcBef>
          <a:spcPct val="0"/>
        </a:spcBef>
        <a:buNone/>
        <a:defRPr sz="3200" kern="1200">
          <a:solidFill>
            <a:schemeClr val="tx1"/>
          </a:solidFill>
          <a:latin typeface="Arial" pitchFamily="34" charset="0"/>
          <a:ea typeface="+mj-ea"/>
          <a:cs typeface="Arial" pitchFamily="34" charset="0"/>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F42E8E6A-567F-49E6-92F5-25261773A868}"/>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 name="组合 11">
            <a:extLst>
              <a:ext uri="{FF2B5EF4-FFF2-40B4-BE49-F238E27FC236}">
                <a16:creationId xmlns:a16="http://schemas.microsoft.com/office/drawing/2014/main" id="{7DB3DE75-C083-44D0-BA27-5A3BE9F17FB3}"/>
              </a:ext>
            </a:extLst>
          </p:cNvPr>
          <p:cNvGrpSpPr>
            <a:grpSpLocks/>
          </p:cNvGrpSpPr>
          <p:nvPr userDrawn="1"/>
        </p:nvGrpSpPr>
        <p:grpSpPr bwMode="auto">
          <a:xfrm>
            <a:off x="0" y="6372225"/>
            <a:ext cx="12193588" cy="597133"/>
            <a:chOff x="-670" y="6372000"/>
            <a:chExt cx="12192892" cy="597648"/>
          </a:xfrm>
        </p:grpSpPr>
        <p:sp>
          <p:nvSpPr>
            <p:cNvPr id="21" name="矩形 20">
              <a:extLst>
                <a:ext uri="{FF2B5EF4-FFF2-40B4-BE49-F238E27FC236}">
                  <a16:creationId xmlns:a16="http://schemas.microsoft.com/office/drawing/2014/main" id="{B1DD3F7D-42E9-42AD-95DB-248E383CA0CF}"/>
                </a:ext>
              </a:extLst>
            </p:cNvPr>
            <p:cNvSpPr/>
            <p:nvPr/>
          </p:nvSpPr>
          <p:spPr>
            <a:xfrm>
              <a:off x="918" y="6372000"/>
              <a:ext cx="12191304" cy="503672"/>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84FECA20-B77A-4C19-BB5A-46AD6EEEB68E}"/>
                </a:ext>
              </a:extLst>
            </p:cNvPr>
            <p:cNvSpPr/>
            <p:nvPr/>
          </p:nvSpPr>
          <p:spPr>
            <a:xfrm flipV="1">
              <a:off x="-670" y="6389478"/>
              <a:ext cx="12191304" cy="1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5" name="标题 1">
              <a:extLst>
                <a:ext uri="{FF2B5EF4-FFF2-40B4-BE49-F238E27FC236}">
                  <a16:creationId xmlns:a16="http://schemas.microsoft.com/office/drawing/2014/main" id="{450F71DF-28DD-4D85-9B39-8BD2CDCE4629}"/>
                </a:ext>
              </a:extLst>
            </p:cNvPr>
            <p:cNvSpPr txBox="1">
              <a:spLocks/>
            </p:cNvSpPr>
            <p:nvPr/>
          </p:nvSpPr>
          <p:spPr>
            <a:xfrm>
              <a:off x="7823075" y="6475510"/>
              <a:ext cx="3980056" cy="494138"/>
            </a:xfrm>
            <a:prstGeom prst="rect">
              <a:avLst/>
            </a:prstGeom>
          </p:spPr>
          <p:txBody>
            <a:bodyPr wrap="none" lIns="0" tIns="0" rIns="0" bIns="0"/>
            <a:lstStyle/>
            <a:p>
              <a:pPr marL="0" algn="l" defTabSz="684213" rtl="0" eaLnBrk="1" latinLnBrk="0" hangingPunct="1">
                <a:lnSpc>
                  <a:spcPct val="90000"/>
                </a:lnSpc>
                <a:defRPr/>
              </a:pPr>
              <a:r>
                <a:rPr lang="en-US" altLang="zh-CN" sz="2200" b="1"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HuodongYouxiang@gmail.com</a:t>
              </a:r>
              <a:endParaRPr lang="zh-CN" altLang="en-US" sz="2200" b="1" kern="1200"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1D3A3EAA-B961-4CE3-BE3F-8FC638689E20}"/>
                </a:ext>
              </a:extLst>
            </p:cNvPr>
            <p:cNvSpPr txBox="1">
              <a:spLocks noChangeArrowheads="1"/>
            </p:cNvSpPr>
            <p:nvPr userDrawn="1"/>
          </p:nvSpPr>
          <p:spPr bwMode="auto">
            <a:xfrm>
              <a:off x="118659" y="6463528"/>
              <a:ext cx="4609663" cy="494139"/>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r>
                <a:rPr lang="zh-CN" altLang="en-US" sz="2000" b="1" dirty="0">
                  <a:solidFill>
                    <a:prstClr val="white"/>
                  </a:solidFill>
                  <a:latin typeface="微软雅黑" panose="020B0503020204020204" pitchFamily="34" charset="-122"/>
                  <a:ea typeface="微软雅黑" panose="020B0503020204020204" pitchFamily="34" charset="-122"/>
                </a:rPr>
                <a:t> 科学家为何相信进化论和年老地球？</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2440505211"/>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 id="2147484610" r:id="rId13"/>
    <p:sldLayoutId id="2147484611" r:id="rId14"/>
    <p:sldLayoutId id="2147484612" r:id="rId15"/>
    <p:sldLayoutId id="2147484613" r:id="rId16"/>
  </p:sldLayoutIdLst>
  <p:txStyles>
    <p:titleStyle>
      <a:lvl1pPr algn="l" rtl="0" eaLnBrk="1" latinLnBrk="0" hangingPunct="1">
        <a:spcBef>
          <a:spcPct val="0"/>
        </a:spcBef>
        <a:buNone/>
        <a:defRPr kumimoji="0" sz="2400" kern="1200">
          <a:solidFill>
            <a:schemeClr val="tx2"/>
          </a:solidFill>
          <a:latin typeface="+mj-lt"/>
          <a:ea typeface="+mj-ea"/>
          <a:cs typeface="+mj-cs"/>
        </a:defRPr>
      </a:lvl1pPr>
    </p:titleStyle>
    <p:body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76671"/>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 id="2147484629" r:id="rId15"/>
    <p:sldLayoutId id="2147484630" r:id="rId16"/>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11.xml"/><Relationship Id="rId5" Type="http://schemas.openxmlformats.org/officeDocument/2006/relationships/image" Target="../media/image99.png"/><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11.xml"/><Relationship Id="rId6" Type="http://schemas.openxmlformats.org/officeDocument/2006/relationships/image" Target="../media/image104.jpeg"/><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102.jpeg"/><Relationship Id="rId9"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11.gif"/><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6.jpeg"/><Relationship Id="rId7"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1.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58.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11.xml"/><Relationship Id="rId5" Type="http://schemas.openxmlformats.org/officeDocument/2006/relationships/image" Target="../media/image71.pn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78.jpeg"/><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7.xml"/><Relationship Id="rId5" Type="http://schemas.openxmlformats.org/officeDocument/2006/relationships/image" Target="../media/image84.png"/><Relationship Id="rId4" Type="http://schemas.openxmlformats.org/officeDocument/2006/relationships/image" Target="../media/image83.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hyperlink" Target="http://creation.com/chamberlain-and-the-church#endRef4" TargetMode="External"/><Relationship Id="rId7" Type="http://schemas.openxmlformats.org/officeDocument/2006/relationships/hyperlink" Target="http://creation.com/chamberlain-and-the-church#endRef8" TargetMode="External"/><Relationship Id="rId2" Type="http://schemas.openxmlformats.org/officeDocument/2006/relationships/notesSlide" Target="../notesSlides/notesSlide81.xml"/><Relationship Id="rId1" Type="http://schemas.openxmlformats.org/officeDocument/2006/relationships/slideLayout" Target="../slideLayouts/slideLayout11.xml"/><Relationship Id="rId6" Type="http://schemas.openxmlformats.org/officeDocument/2006/relationships/hyperlink" Target="http://creation.com/chamberlain-and-the-church#endRef7" TargetMode="External"/><Relationship Id="rId5" Type="http://schemas.openxmlformats.org/officeDocument/2006/relationships/hyperlink" Target="http://creation.com/chamberlain-and-the-church#endRef6" TargetMode="External"/><Relationship Id="rId4" Type="http://schemas.openxmlformats.org/officeDocument/2006/relationships/hyperlink" Target="http://creation.com/chamberlain-and-the-church#endRef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79599"/>
            <a:ext cx="12191999"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905" y="1879601"/>
            <a:ext cx="12199247"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4" name="Rectangle 5"/>
          <p:cNvSpPr>
            <a:spLocks noChangeArrowheads="1"/>
          </p:cNvSpPr>
          <p:nvPr/>
        </p:nvSpPr>
        <p:spPr bwMode="auto">
          <a:xfrm>
            <a:off x="-6336" y="5273675"/>
            <a:ext cx="12199244" cy="889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5" name="Rectangle 3"/>
          <p:cNvSpPr txBox="1">
            <a:spLocks noChangeArrowheads="1"/>
          </p:cNvSpPr>
          <p:nvPr/>
        </p:nvSpPr>
        <p:spPr bwMode="auto">
          <a:xfrm>
            <a:off x="2441059" y="3322439"/>
            <a:ext cx="7255341"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prstClr val="white"/>
                </a:solidFill>
                <a:latin typeface="微软雅黑" panose="020B0503020204020204" pitchFamily="34" charset="-122"/>
                <a:ea typeface="微软雅黑" panose="020B0503020204020204" pitchFamily="34" charset="-122"/>
              </a:rPr>
              <a:t>科学家为何相信</a:t>
            </a:r>
            <a:endParaRPr lang="en-US" altLang="zh-CN" sz="6600" b="1" dirty="0">
              <a:solidFill>
                <a:prstClr val="white"/>
              </a:solidFill>
              <a:latin typeface="微软雅黑" panose="020B0503020204020204" pitchFamily="34" charset="-122"/>
              <a:ea typeface="微软雅黑" panose="020B0503020204020204" pitchFamily="34" charset="-122"/>
            </a:endParaRPr>
          </a:p>
          <a:p>
            <a:pPr algn="ctr" eaLnBrk="1" hangingPunct="1"/>
            <a:r>
              <a:rPr lang="zh-CN" altLang="en-US" sz="6600" b="1" dirty="0">
                <a:solidFill>
                  <a:srgbClr val="FFFF00"/>
                </a:solidFill>
                <a:latin typeface="微软雅黑" panose="020B0503020204020204" pitchFamily="34" charset="-122"/>
                <a:ea typeface="微软雅黑" panose="020B0503020204020204" pitchFamily="34" charset="-122"/>
              </a:rPr>
              <a:t>进化论</a:t>
            </a:r>
            <a:r>
              <a:rPr lang="zh-CN" altLang="en-US" sz="6600" b="1" dirty="0">
                <a:solidFill>
                  <a:prstClr val="white"/>
                </a:solidFill>
                <a:latin typeface="微软雅黑" panose="020B0503020204020204" pitchFamily="34" charset="-122"/>
                <a:ea typeface="微软雅黑" panose="020B0503020204020204" pitchFamily="34" charset="-122"/>
              </a:rPr>
              <a:t>和</a:t>
            </a:r>
            <a:r>
              <a:rPr lang="zh-CN" altLang="en-US" sz="6600" b="1" dirty="0">
                <a:solidFill>
                  <a:srgbClr val="FFFF00"/>
                </a:solidFill>
                <a:latin typeface="微软雅黑" panose="020B0503020204020204" pitchFamily="34" charset="-122"/>
                <a:ea typeface="微软雅黑" panose="020B0503020204020204" pitchFamily="34" charset="-122"/>
              </a:rPr>
              <a:t>年老地球</a:t>
            </a:r>
            <a:r>
              <a:rPr lang="zh-CN" altLang="en-US" sz="6600" b="1" dirty="0">
                <a:solidFill>
                  <a:prstClr val="white"/>
                </a:solidFill>
                <a:latin typeface="微软雅黑" panose="020B0503020204020204" pitchFamily="34" charset="-122"/>
                <a:ea typeface="微软雅黑" panose="020B0503020204020204" pitchFamily="34" charset="-122"/>
              </a:rPr>
              <a:t>？</a:t>
            </a:r>
          </a:p>
        </p:txBody>
      </p:sp>
      <p:grpSp>
        <p:nvGrpSpPr>
          <p:cNvPr id="27" name="组合 26"/>
          <p:cNvGrpSpPr/>
          <p:nvPr/>
        </p:nvGrpSpPr>
        <p:grpSpPr>
          <a:xfrm>
            <a:off x="4305984" y="1068642"/>
            <a:ext cx="3574604" cy="525023"/>
            <a:chOff x="3344264" y="5445224"/>
            <a:chExt cx="2457272" cy="599073"/>
          </a:xfrm>
        </p:grpSpPr>
        <p:sp>
          <p:nvSpPr>
            <p:cNvPr id="28"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21A3D0"/>
                </a:solidFill>
              </a:endParaRPr>
            </a:p>
          </p:txBody>
        </p:sp>
        <p:sp>
          <p:nvSpPr>
            <p:cNvPr id="29" name="TextBox 55"/>
            <p:cNvSpPr txBox="1">
              <a:spLocks noChangeArrowheads="1"/>
            </p:cNvSpPr>
            <p:nvPr/>
          </p:nvSpPr>
          <p:spPr bwMode="auto">
            <a:xfrm>
              <a:off x="3491880" y="5475980"/>
              <a:ext cx="2232248" cy="55897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extLst>
      <p:ext uri="{BB962C8B-B14F-4D97-AF65-F5344CB8AC3E}">
        <p14:creationId xmlns:p14="http://schemas.microsoft.com/office/powerpoint/2010/main" val="338679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CCFE8A3-B212-4F36-AE01-3F9C5E266F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336" y="980728"/>
            <a:ext cx="9899224" cy="5150690"/>
          </a:xfrm>
          <a:prstGeom prst="rect">
            <a:avLst/>
          </a:prstGeom>
        </p:spPr>
      </p:pic>
      <p:sp>
        <p:nvSpPr>
          <p:cNvPr id="7" name="TextBox 56">
            <a:extLst>
              <a:ext uri="{FF2B5EF4-FFF2-40B4-BE49-F238E27FC236}">
                <a16:creationId xmlns:a16="http://schemas.microsoft.com/office/drawing/2014/main" id="{EA6BDEB3-8731-4273-B4D9-43C1227B9923}"/>
              </a:ext>
            </a:extLst>
          </p:cNvPr>
          <p:cNvSpPr txBox="1"/>
          <p:nvPr/>
        </p:nvSpPr>
        <p:spPr>
          <a:xfrm>
            <a:off x="479376" y="5085184"/>
            <a:ext cx="5314950" cy="500618"/>
          </a:xfrm>
          <a:prstGeom prst="rect">
            <a:avLst/>
          </a:prstGeom>
          <a:noFill/>
        </p:spPr>
        <p:txBody>
          <a:bodyPr wrap="square" lIns="38576" tIns="19288" rIns="38576" bIns="19288" rtlCol="0">
            <a:spAutoFit/>
          </a:bodyPr>
          <a:lstStyle/>
          <a:p>
            <a:pPr algn="ctr"/>
            <a:r>
              <a:rPr lang="en-US" altLang="zh-CN" sz="3000" b="1" dirty="0">
                <a:solidFill>
                  <a:schemeClr val="bg1"/>
                </a:solidFill>
                <a:latin typeface="微软雅黑" panose="020B0503020204020204" pitchFamily="34" charset="-122"/>
                <a:ea typeface="微软雅黑" panose="020B0503020204020204" pitchFamily="34" charset="-122"/>
              </a:rPr>
              <a:t>5</a:t>
            </a:r>
            <a:r>
              <a:rPr lang="zh-CN" altLang="en-US" sz="3000" b="1" dirty="0">
                <a:solidFill>
                  <a:schemeClr val="bg1"/>
                </a:solidFill>
                <a:latin typeface="微软雅黑" panose="020B0503020204020204" pitchFamily="34" charset="-122"/>
                <a:ea typeface="微软雅黑" panose="020B0503020204020204" pitchFamily="34" charset="-122"/>
              </a:rPr>
              <a:t>月</a:t>
            </a:r>
            <a:r>
              <a:rPr lang="en-US" altLang="zh-CN" sz="3000" b="1" dirty="0">
                <a:solidFill>
                  <a:schemeClr val="bg1"/>
                </a:solidFill>
                <a:latin typeface="微软雅黑" panose="020B0503020204020204" pitchFamily="34" charset="-122"/>
                <a:ea typeface="微软雅黑" panose="020B0503020204020204" pitchFamily="34" charset="-122"/>
              </a:rPr>
              <a:t>2</a:t>
            </a:r>
            <a:r>
              <a:rPr lang="zh-CN" altLang="en-US" sz="3000" b="1" dirty="0">
                <a:solidFill>
                  <a:schemeClr val="bg1"/>
                </a:solidFill>
                <a:latin typeface="微软雅黑" panose="020B0503020204020204" pitchFamily="34" charset="-122"/>
                <a:ea typeface="微软雅黑" panose="020B0503020204020204" pitchFamily="34" charset="-122"/>
              </a:rPr>
              <a:t>日 </a:t>
            </a:r>
            <a:r>
              <a:rPr lang="en-US" altLang="zh-CN" sz="3000" b="1" dirty="0">
                <a:solidFill>
                  <a:schemeClr val="bg1"/>
                </a:solidFill>
                <a:latin typeface="微软雅黑" panose="020B0503020204020204" pitchFamily="34" charset="-122"/>
                <a:ea typeface="微软雅黑" panose="020B0503020204020204" pitchFamily="34" charset="-122"/>
              </a:rPr>
              <a:t>19:30 </a:t>
            </a:r>
            <a:r>
              <a:rPr lang="zh-CN" altLang="en-US" sz="3000" b="1" dirty="0">
                <a:solidFill>
                  <a:schemeClr val="bg1"/>
                </a:solidFill>
                <a:latin typeface="微软雅黑" panose="020B0503020204020204" pitchFamily="34" charset="-122"/>
                <a:ea typeface="微软雅黑" panose="020B0503020204020204" pitchFamily="34" charset="-122"/>
              </a:rPr>
              <a:t>准时开讲</a:t>
            </a:r>
            <a:endParaRPr lang="tr-TR" sz="30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1050877" y="5341023"/>
            <a:ext cx="5408049" cy="685800"/>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zh-CN" altLang="en-US" b="1" dirty="0">
                <a:solidFill>
                  <a:schemeClr val="bg1">
                    <a:lumMod val="95000"/>
                  </a:schemeClr>
                </a:solidFill>
              </a:rPr>
              <a:t>会议号：</a:t>
            </a:r>
            <a:r>
              <a:rPr lang="en-US" altLang="zh-CN" b="1" dirty="0">
                <a:solidFill>
                  <a:schemeClr val="bg1">
                    <a:lumMod val="95000"/>
                  </a:schemeClr>
                </a:solidFill>
              </a:rPr>
              <a:t>768-8131-2546   </a:t>
            </a:r>
            <a:r>
              <a:rPr lang="zh-CN" altLang="en-US" b="1" dirty="0">
                <a:solidFill>
                  <a:schemeClr val="bg1">
                    <a:lumMod val="95000"/>
                  </a:schemeClr>
                </a:solidFill>
              </a:rPr>
              <a:t>密码：</a:t>
            </a:r>
            <a:r>
              <a:rPr lang="en-US" altLang="zh-CN" b="1" dirty="0">
                <a:solidFill>
                  <a:schemeClr val="bg1">
                    <a:lumMod val="95000"/>
                  </a:schemeClr>
                </a:solidFill>
              </a:rPr>
              <a:t>7AiVf5</a:t>
            </a:r>
            <a:endParaRPr lang="zh-CN" altLang="en-US" b="1" dirty="0">
              <a:solidFill>
                <a:schemeClr val="bg1">
                  <a:lumMod val="95000"/>
                </a:schemeClr>
              </a:solidFill>
            </a:endParaRPr>
          </a:p>
        </p:txBody>
      </p:sp>
      <p:pic>
        <p:nvPicPr>
          <p:cNvPr id="6" name="图片 3">
            <a:extLst>
              <a:ext uri="{FF2B5EF4-FFF2-40B4-BE49-F238E27FC236}">
                <a16:creationId xmlns:a16="http://schemas.microsoft.com/office/drawing/2014/main" id="{C99FD007-3E77-4D9C-A668-19DD409F4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6400" y="2451173"/>
            <a:ext cx="2203163" cy="2209800"/>
          </a:xfrm>
          <a:prstGeom prst="rect">
            <a:avLst/>
          </a:prstGeom>
        </p:spPr>
      </p:pic>
      <p:sp>
        <p:nvSpPr>
          <p:cNvPr id="13" name="标题 12">
            <a:extLst>
              <a:ext uri="{FF2B5EF4-FFF2-40B4-BE49-F238E27FC236}">
                <a16:creationId xmlns:a16="http://schemas.microsoft.com/office/drawing/2014/main" id="{307239AF-24F6-42CA-9AC6-C12A2E8BD60A}"/>
              </a:ext>
            </a:extLst>
          </p:cNvPr>
          <p:cNvSpPr>
            <a:spLocks noGrp="1"/>
          </p:cNvSpPr>
          <p:nvPr>
            <p:ph type="title"/>
          </p:nvPr>
        </p:nvSpPr>
        <p:spPr>
          <a:xfrm>
            <a:off x="0" y="185984"/>
            <a:ext cx="12192000" cy="584775"/>
          </a:xfrm>
        </p:spPr>
        <p:txBody>
          <a:bodyPr/>
          <a:lstStyle/>
          <a:p>
            <a:r>
              <a:rPr lang="en-US" altLang="zh-CN" dirty="0"/>
              <a:t>《</a:t>
            </a:r>
            <a:r>
              <a:rPr lang="zh-CN" altLang="en-US" dirty="0"/>
              <a:t>化石记录</a:t>
            </a:r>
            <a:r>
              <a:rPr lang="en-US" altLang="zh-CN" dirty="0"/>
              <a:t>》</a:t>
            </a:r>
            <a:r>
              <a:rPr lang="zh-CN" altLang="en-US" dirty="0"/>
              <a:t>回播</a:t>
            </a:r>
          </a:p>
        </p:txBody>
      </p:sp>
    </p:spTree>
    <p:extLst>
      <p:ext uri="{BB962C8B-B14F-4D97-AF65-F5344CB8AC3E}">
        <p14:creationId xmlns:p14="http://schemas.microsoft.com/office/powerpoint/2010/main" val="30178803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zh-CN" altLang="en-US"/>
              <a:t>现代美国</a:t>
            </a:r>
            <a:endParaRPr lang="zh-CN" altLang="en-US" dirty="0"/>
          </a:p>
        </p:txBody>
      </p:sp>
      <p:pic>
        <p:nvPicPr>
          <p:cNvPr id="146438" name="Picture 6" descr="160629_God_4"/>
          <p:cNvPicPr>
            <a:picLocks noChangeAspect="1" noChangeArrowheads="1"/>
          </p:cNvPicPr>
          <p:nvPr/>
        </p:nvPicPr>
        <p:blipFill>
          <a:blip r:embed="rId3" cstate="print"/>
          <a:srcRect t="20339" b="6780"/>
          <a:stretch>
            <a:fillRect/>
          </a:stretch>
        </p:blipFill>
        <p:spPr bwMode="auto">
          <a:xfrm>
            <a:off x="2988224" y="3072074"/>
            <a:ext cx="6041958" cy="3123860"/>
          </a:xfrm>
          <a:prstGeom prst="rect">
            <a:avLst/>
          </a:prstGeom>
          <a:noFill/>
          <a:ln w="19050">
            <a:solidFill>
              <a:schemeClr val="tx1"/>
            </a:solidFill>
          </a:ln>
        </p:spPr>
      </p:pic>
      <p:sp>
        <p:nvSpPr>
          <p:cNvPr id="3" name="TextBox 2"/>
          <p:cNvSpPr txBox="1"/>
          <p:nvPr/>
        </p:nvSpPr>
        <p:spPr>
          <a:xfrm>
            <a:off x="1595852" y="787770"/>
            <a:ext cx="8928992" cy="1569660"/>
          </a:xfrm>
          <a:prstGeom prst="rect">
            <a:avLst/>
          </a:prstGeom>
          <a:noFill/>
        </p:spPr>
        <p:txBody>
          <a:bodyPr wrap="square" rtlCol="0">
            <a:spAutoFit/>
          </a:bodyPr>
          <a:lstStyle/>
          <a:p>
            <a:pPr>
              <a:buFont typeface="Arial" pitchFamily="34" charset="0"/>
              <a:buChar char="•"/>
            </a:pPr>
            <a:r>
              <a:rPr lang="zh-CN" altLang="en-US" sz="3200">
                <a:latin typeface="Arial" panose="020B0604020202020204" pitchFamily="34" charset="0"/>
                <a:ea typeface="汉仪大宋简" panose="02010609000101010101" pitchFamily="49" charset="-122"/>
                <a:cs typeface="Arial" panose="020B0604020202020204" pitchFamily="34" charset="0"/>
              </a:rPr>
              <a:t> </a:t>
            </a:r>
            <a:r>
              <a:rPr lang="en-US" sz="3200">
                <a:latin typeface="Arial" panose="020B0604020202020204" pitchFamily="34" charset="0"/>
                <a:ea typeface="汉仪大宋简" panose="02010609000101010101" pitchFamily="49" charset="-122"/>
                <a:cs typeface="Arial" panose="020B0604020202020204" pitchFamily="34" charset="0"/>
              </a:rPr>
              <a:t>60</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的福音性教会的下一代离开教会</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a:latin typeface="Arial" panose="020B0604020202020204" pitchFamily="34" charset="0"/>
                <a:ea typeface="汉仪大宋简" panose="02010609000101010101" pitchFamily="49" charset="-122"/>
                <a:cs typeface="Arial" panose="020B0604020202020204" pitchFamily="34" charset="0"/>
              </a:rPr>
              <a:t> </a:t>
            </a:r>
            <a:r>
              <a:rPr lang="en-US" altLang="zh-CN" sz="3200">
                <a:latin typeface="Arial" panose="020B0604020202020204" pitchFamily="34" charset="0"/>
                <a:ea typeface="汉仪大宋简" panose="02010609000101010101" pitchFamily="49" charset="-122"/>
                <a:cs typeface="Arial" panose="020B0604020202020204" pitchFamily="34" charset="0"/>
              </a:rPr>
              <a:t>1950-1999</a:t>
            </a:r>
            <a:r>
              <a:rPr lang="zh-CN" altLang="en-US" sz="3200">
                <a:latin typeface="Arial" panose="020B0604020202020204" pitchFamily="34" charset="0"/>
                <a:ea typeface="汉仪大宋简" panose="02010609000101010101" pitchFamily="49" charset="-122"/>
                <a:cs typeface="Arial" panose="020B0604020202020204" pitchFamily="34" charset="0"/>
              </a:rPr>
              <a:t>至少</a:t>
            </a:r>
            <a:r>
              <a:rPr lang="en-US" altLang="zh-CN" sz="3200">
                <a:latin typeface="Arial" panose="020B0604020202020204" pitchFamily="34" charset="0"/>
                <a:ea typeface="汉仪大宋简" panose="02010609000101010101" pitchFamily="49" charset="-122"/>
                <a:cs typeface="Arial" panose="020B0604020202020204" pitchFamily="34" charset="0"/>
              </a:rPr>
              <a:t>94%</a:t>
            </a:r>
            <a:r>
              <a:rPr lang="zh-CN" altLang="en-US" sz="3200">
                <a:latin typeface="Arial" panose="020B0604020202020204" pitchFamily="34" charset="0"/>
                <a:ea typeface="汉仪大宋简" panose="02010609000101010101" pitchFamily="49" charset="-122"/>
                <a:cs typeface="Arial" panose="020B0604020202020204" pitchFamily="34" charset="0"/>
              </a:rPr>
              <a:t>美国人相信有神。现在基</a:t>
            </a:r>
            <a:r>
              <a:rPr lang="zh-CN" altLang="en-US" sz="3200" dirty="0">
                <a:latin typeface="Arial" panose="020B0604020202020204" pitchFamily="34" charset="0"/>
                <a:ea typeface="汉仪大宋简" panose="02010609000101010101" pitchFamily="49" charset="-122"/>
                <a:cs typeface="Arial" panose="020B0604020202020204" pitchFamily="34" charset="0"/>
              </a:rPr>
              <a:t>督教人数和影响力都在下</a:t>
            </a:r>
            <a:r>
              <a:rPr lang="zh-CN" altLang="en-US" sz="3200">
                <a:latin typeface="Arial" panose="020B0604020202020204" pitchFamily="34" charset="0"/>
                <a:ea typeface="汉仪大宋简" panose="02010609000101010101" pitchFamily="49" charset="-122"/>
                <a:cs typeface="Arial" panose="020B0604020202020204" pitchFamily="34" charset="0"/>
              </a:rPr>
              <a:t>滑；无</a:t>
            </a:r>
            <a:r>
              <a:rPr lang="zh-CN" altLang="en-US" sz="3200" dirty="0">
                <a:latin typeface="Arial" panose="020B0604020202020204" pitchFamily="34" charset="0"/>
                <a:ea typeface="汉仪大宋简" panose="02010609000101010101" pitchFamily="49" charset="-122"/>
                <a:cs typeface="Arial" panose="020B0604020202020204" pitchFamily="34" charset="0"/>
              </a:rPr>
              <a:t>宗</a:t>
            </a:r>
            <a:r>
              <a:rPr lang="zh-CN" altLang="en-US" sz="3200">
                <a:latin typeface="Arial" panose="020B0604020202020204" pitchFamily="34" charset="0"/>
                <a:ea typeface="汉仪大宋简" panose="02010609000101010101" pitchFamily="49" charset="-122"/>
                <a:cs typeface="Arial" panose="020B0604020202020204" pitchFamily="34" charset="0"/>
              </a:rPr>
              <a:t>教人持</a:t>
            </a:r>
            <a:r>
              <a:rPr lang="zh-CN" altLang="en-US" sz="3200" dirty="0">
                <a:latin typeface="Arial" panose="020B0604020202020204" pitchFamily="34" charset="0"/>
                <a:ea typeface="汉仪大宋简" panose="02010609000101010101" pitchFamily="49" charset="-122"/>
                <a:cs typeface="Arial" panose="020B0604020202020204" pitchFamily="34" charset="0"/>
              </a:rPr>
              <a:t>续</a:t>
            </a:r>
            <a:r>
              <a:rPr lang="zh-CN" altLang="en-US" sz="3200">
                <a:latin typeface="Arial" panose="020B0604020202020204" pitchFamily="34" charset="0"/>
                <a:ea typeface="汉仪大宋简" panose="02010609000101010101" pitchFamily="49" charset="-122"/>
                <a:cs typeface="Arial" panose="020B0604020202020204" pitchFamily="34" charset="0"/>
              </a:rPr>
              <a:t>上升。</a:t>
            </a:r>
            <a:endParaRPr lang="en-US" altLang="zh-CN" sz="3200">
              <a:latin typeface="Arial" panose="020B0604020202020204" pitchFamily="34" charset="0"/>
              <a:ea typeface="汉仪大宋简" panose="02010609000101010101" pitchFamily="49" charset="-122"/>
              <a:cs typeface="Arial" panose="020B0604020202020204" pitchFamily="34" charset="0"/>
            </a:endParaRPr>
          </a:p>
        </p:txBody>
      </p:sp>
      <p:sp>
        <p:nvSpPr>
          <p:cNvPr id="8" name="Rectangle 7"/>
          <p:cNvSpPr/>
          <p:nvPr/>
        </p:nvSpPr>
        <p:spPr>
          <a:xfrm>
            <a:off x="2988224" y="2481159"/>
            <a:ext cx="6044184" cy="584775"/>
          </a:xfrm>
          <a:prstGeom prst="rect">
            <a:avLst/>
          </a:prstGeom>
          <a:solidFill>
            <a:schemeClr val="bg1"/>
          </a:solidFill>
          <a:ln w="31750">
            <a:solidFill>
              <a:schemeClr val="tx1"/>
            </a:solidFill>
          </a:ln>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相信有神？</a:t>
            </a:r>
            <a:r>
              <a:rPr lang="en-US" altLang="zh-CN" sz="3200">
                <a:latin typeface="Arial" panose="020B0604020202020204" pitchFamily="34" charset="0"/>
                <a:ea typeface="汉仪大宋简" panose="02010609000101010101" pitchFamily="49" charset="-122"/>
                <a:cs typeface="Arial" panose="020B0604020202020204" pitchFamily="34" charset="0"/>
              </a:rPr>
              <a:t>2001--2016</a:t>
            </a:r>
            <a:r>
              <a:rPr lang="zh-CN" altLang="en-US" sz="3200">
                <a:latin typeface="Arial" panose="020B0604020202020204" pitchFamily="34" charset="0"/>
                <a:ea typeface="汉仪大宋简" panose="02010609000101010101" pitchFamily="49" charset="-122"/>
                <a:cs typeface="Arial" panose="020B0604020202020204" pitchFamily="34" charset="0"/>
              </a:rPr>
              <a:t>年的转变</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9" name="Rectangle 8"/>
          <p:cNvSpPr/>
          <p:nvPr/>
        </p:nvSpPr>
        <p:spPr>
          <a:xfrm>
            <a:off x="8343638" y="3558606"/>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信 </a:t>
            </a:r>
            <a:r>
              <a:rPr lang="en-US" altLang="zh-CN" sz="3200">
                <a:latin typeface="Arial" panose="020B0604020202020204" pitchFamily="34" charset="0"/>
                <a:ea typeface="汉仪大宋简" panose="02010609000101010101" pitchFamily="49" charset="-122"/>
                <a:cs typeface="Arial" panose="020B0604020202020204" pitchFamily="34" charset="0"/>
              </a:rPr>
              <a:t>79%</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Rectangle 9"/>
          <p:cNvSpPr/>
          <p:nvPr/>
        </p:nvSpPr>
        <p:spPr>
          <a:xfrm>
            <a:off x="8487654" y="4767175"/>
            <a:ext cx="192882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a:t>
            </a:r>
            <a:r>
              <a:rPr lang="zh-CN" altLang="en-US" sz="1600">
                <a:latin typeface="Arial" panose="020B0604020202020204" pitchFamily="34" charset="0"/>
                <a:ea typeface="汉仪大宋简" panose="02010609000101010101" pitchFamily="49" charset="-122"/>
                <a:cs typeface="Arial" panose="020B0604020202020204" pitchFamily="34" charset="0"/>
              </a:rPr>
              <a:t> </a:t>
            </a:r>
            <a:r>
              <a:rPr lang="zh-CN" altLang="en-US" sz="3200">
                <a:latin typeface="Arial" panose="020B0604020202020204" pitchFamily="34" charset="0"/>
                <a:ea typeface="汉仪大宋简" panose="02010609000101010101" pitchFamily="49" charset="-122"/>
                <a:cs typeface="Arial" panose="020B0604020202020204" pitchFamily="34" charset="0"/>
              </a:rPr>
              <a:t>清</a:t>
            </a:r>
            <a:r>
              <a:rPr lang="en-US" altLang="zh-CN" sz="3200">
                <a:latin typeface="Arial" panose="020B0604020202020204" pitchFamily="34" charset="0"/>
                <a:ea typeface="汉仪大宋简" panose="02010609000101010101" pitchFamily="49" charset="-122"/>
                <a:cs typeface="Arial" panose="020B0604020202020204" pitchFamily="34" charset="0"/>
              </a:rPr>
              <a:t>10%</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1" name="Rectangle 10"/>
          <p:cNvSpPr/>
          <p:nvPr/>
        </p:nvSpPr>
        <p:spPr>
          <a:xfrm>
            <a:off x="8472264" y="5410117"/>
            <a:ext cx="192939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a:t>
            </a:r>
            <a:r>
              <a:rPr lang="zh-CN" altLang="en-US" sz="1600">
                <a:latin typeface="Arial" panose="020B0604020202020204" pitchFamily="34" charset="0"/>
                <a:ea typeface="汉仪大宋简" panose="02010609000101010101" pitchFamily="49" charset="-122"/>
                <a:cs typeface="Arial" panose="020B0604020202020204" pitchFamily="34" charset="0"/>
              </a:rPr>
              <a:t> </a:t>
            </a:r>
            <a:r>
              <a:rPr lang="zh-CN" altLang="en-US" sz="3200">
                <a:latin typeface="Arial" panose="020B0604020202020204" pitchFamily="34" charset="0"/>
                <a:ea typeface="汉仪大宋简" panose="02010609000101010101" pitchFamily="49" charset="-122"/>
                <a:cs typeface="Arial" panose="020B0604020202020204" pitchFamily="34" charset="0"/>
              </a:rPr>
              <a:t>信</a:t>
            </a:r>
            <a:r>
              <a:rPr lang="en-US" altLang="zh-CN" sz="3200">
                <a:latin typeface="Arial" panose="020B0604020202020204" pitchFamily="34" charset="0"/>
                <a:ea typeface="汉仪大宋简" panose="02010609000101010101" pitchFamily="49" charset="-122"/>
                <a:cs typeface="Arial" panose="020B0604020202020204" pitchFamily="34" charset="0"/>
              </a:rPr>
              <a:t>11%</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2" name="Rectangle 11"/>
          <p:cNvSpPr/>
          <p:nvPr/>
        </p:nvSpPr>
        <p:spPr>
          <a:xfrm>
            <a:off x="1773778" y="3481291"/>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信 </a:t>
            </a:r>
            <a:r>
              <a:rPr lang="en-US" altLang="zh-CN" sz="3200">
                <a:latin typeface="Arial" panose="020B0604020202020204" pitchFamily="34" charset="0"/>
                <a:ea typeface="汉仪大宋简" panose="02010609000101010101" pitchFamily="49" charset="-122"/>
                <a:cs typeface="Arial" panose="020B0604020202020204" pitchFamily="34" charset="0"/>
              </a:rPr>
              <a:t>90%</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3" name="Rectangle 12"/>
          <p:cNvSpPr/>
          <p:nvPr/>
        </p:nvSpPr>
        <p:spPr>
          <a:xfrm>
            <a:off x="1559464" y="4838613"/>
            <a:ext cx="1928826"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不清</a:t>
            </a:r>
            <a:r>
              <a:rPr lang="en-US" altLang="zh-CN" sz="3200">
                <a:latin typeface="Arial" panose="020B0604020202020204" pitchFamily="34" charset="0"/>
                <a:ea typeface="汉仪大宋简" panose="02010609000101010101" pitchFamily="49" charset="-122"/>
                <a:cs typeface="Arial" panose="020B0604020202020204" pitchFamily="34" charset="0"/>
              </a:rPr>
              <a:t>7%</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14" name="Rectangle 13"/>
          <p:cNvSpPr/>
          <p:nvPr/>
        </p:nvSpPr>
        <p:spPr>
          <a:xfrm>
            <a:off x="1630902" y="5468284"/>
            <a:ext cx="1785950" cy="584775"/>
          </a:xfrm>
          <a:prstGeom prst="rect">
            <a:avLst/>
          </a:prstGeom>
          <a:noFill/>
        </p:spPr>
        <p:txBody>
          <a:bodyPr wrap="square">
            <a:spAutoFit/>
          </a:bodyPr>
          <a:lstStyle/>
          <a:p>
            <a:pPr algn="ctr"/>
            <a:r>
              <a:rPr lang="zh-CN" altLang="en-US" sz="3200">
                <a:latin typeface="Arial" panose="020B0604020202020204" pitchFamily="34" charset="0"/>
                <a:ea typeface="汉仪大宋简" panose="02010609000101010101" pitchFamily="49" charset="-122"/>
                <a:cs typeface="Arial" panose="020B0604020202020204" pitchFamily="34" charset="0"/>
              </a:rPr>
              <a:t>不信</a:t>
            </a:r>
            <a:r>
              <a:rPr lang="en-US" altLang="zh-CN" sz="3200">
                <a:latin typeface="Arial" panose="020B0604020202020204" pitchFamily="34" charset="0"/>
                <a:ea typeface="汉仪大宋简" panose="02010609000101010101" pitchFamily="49" charset="-122"/>
                <a:cs typeface="Arial" panose="020B0604020202020204" pitchFamily="34" charset="0"/>
              </a:rPr>
              <a:t>2%</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15" name="Picture 4" descr="160629_God_3a-edited"/>
          <p:cNvPicPr>
            <a:picLocks noChangeAspect="1" noChangeArrowheads="1"/>
          </p:cNvPicPr>
          <p:nvPr/>
        </p:nvPicPr>
        <p:blipFill>
          <a:blip r:embed="rId4" cstate="print"/>
          <a:srcRect/>
          <a:stretch>
            <a:fillRect/>
          </a:stretch>
        </p:blipFill>
        <p:spPr bwMode="auto">
          <a:xfrm>
            <a:off x="-6805264" y="1412777"/>
            <a:ext cx="6429420" cy="3802615"/>
          </a:xfrm>
          <a:prstGeom prst="rect">
            <a:avLst/>
          </a:prstGeom>
          <a:noFill/>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4609" name="Picture 1"/>
          <p:cNvPicPr>
            <a:picLocks noChangeAspect="1" noChangeArrowheads="1"/>
          </p:cNvPicPr>
          <p:nvPr/>
        </p:nvPicPr>
        <p:blipFill>
          <a:blip r:embed="rId3" cstate="print"/>
          <a:srcRect l="-4199" t="-4545" r="-3310" b="4545"/>
          <a:stretch>
            <a:fillRect/>
          </a:stretch>
        </p:blipFill>
        <p:spPr bwMode="auto">
          <a:xfrm>
            <a:off x="1524000" y="0"/>
            <a:ext cx="9144000" cy="6286520"/>
          </a:xfrm>
          <a:prstGeom prst="rect">
            <a:avLst/>
          </a:prstGeom>
          <a:solidFill>
            <a:schemeClr val="bg1"/>
          </a:solidFill>
          <a:ln w="9525">
            <a:noFill/>
            <a:miter lim="800000"/>
            <a:headEnd/>
            <a:tailEnd/>
          </a:ln>
          <a:effectLst/>
        </p:spPr>
      </p:pic>
      <p:sp>
        <p:nvSpPr>
          <p:cNvPr id="6" name="标题 5"/>
          <p:cNvSpPr>
            <a:spLocks noGrp="1"/>
          </p:cNvSpPr>
          <p:nvPr>
            <p:ph type="title"/>
          </p:nvPr>
        </p:nvSpPr>
        <p:spPr>
          <a:solidFill>
            <a:schemeClr val="bg1"/>
          </a:solidFill>
          <a:ln w="19050">
            <a:solidFill>
              <a:schemeClr val="tx1"/>
            </a:solidFill>
          </a:ln>
        </p:spPr>
        <p:txBody>
          <a:bodyPr>
            <a:normAutofit fontScale="90000"/>
          </a:bodyPr>
          <a:lstStyle/>
          <a:p>
            <a:r>
              <a:rPr lang="zh-CN" altLang="en-US"/>
              <a:t>美国不同年代宗教信仰（</a:t>
            </a:r>
            <a:r>
              <a:rPr lang="en-US" altLang="zh-CN"/>
              <a:t>2014</a:t>
            </a:r>
            <a:r>
              <a:rPr lang="zh-CN" altLang="en-US"/>
              <a:t>年调查）</a:t>
            </a:r>
            <a:endParaRPr lang="zh-CN" altLang="en-US" dirty="0"/>
          </a:p>
        </p:txBody>
      </p:sp>
      <p:cxnSp>
        <p:nvCxnSpPr>
          <p:cNvPr id="12" name="Straight Connector 11"/>
          <p:cNvCxnSpPr/>
          <p:nvPr/>
        </p:nvCxnSpPr>
        <p:spPr>
          <a:xfrm rot="5400000" flipH="1" flipV="1">
            <a:off x="8882083" y="2357453"/>
            <a:ext cx="857256"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8667769" y="3214709"/>
            <a:ext cx="857256"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8417737" y="4036248"/>
            <a:ext cx="785817" cy="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7899097" y="4840635"/>
            <a:ext cx="822960"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7774794" y="5750758"/>
            <a:ext cx="928694" cy="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058656" y="2786082"/>
            <a:ext cx="27432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775192" y="3643338"/>
            <a:ext cx="34747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281416" y="4429156"/>
            <a:ext cx="557784"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6381753" y="2357453"/>
            <a:ext cx="857256"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6310313" y="3214709"/>
            <a:ext cx="857256"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V="1">
            <a:off x="6203158" y="4036248"/>
            <a:ext cx="785817" cy="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6009705" y="4872639"/>
            <a:ext cx="886968"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708648" y="2786082"/>
            <a:ext cx="13716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571488" y="3643338"/>
            <a:ext cx="18288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16040" y="4429156"/>
            <a:ext cx="210312"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5887118" y="5750758"/>
            <a:ext cx="928694" cy="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314316" y="5286412"/>
            <a:ext cx="13716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453059" y="1571636"/>
            <a:ext cx="1266693" cy="523220"/>
          </a:xfrm>
          <a:prstGeom prst="rect">
            <a:avLst/>
          </a:prstGeom>
          <a:solidFill>
            <a:schemeClr val="accent6">
              <a:lumMod val="40000"/>
              <a:lumOff val="60000"/>
            </a:schemeClr>
          </a:solidFill>
          <a:ln w="19050">
            <a:solidFill>
              <a:schemeClr val="tx1"/>
            </a:solidFill>
          </a:ln>
        </p:spPr>
        <p:txBody>
          <a:bodyPr wrap="none">
            <a:spAutoFit/>
          </a:bodyPr>
          <a:lstStyle/>
          <a:p>
            <a:r>
              <a:rPr lang="zh-CN" altLang="en-US" sz="2800" b="1"/>
              <a:t>福音派</a:t>
            </a:r>
            <a:endParaRPr lang="en-US" sz="2800"/>
          </a:p>
        </p:txBody>
      </p:sp>
      <p:sp>
        <p:nvSpPr>
          <p:cNvPr id="46" name="Rectangle 45"/>
          <p:cNvSpPr/>
          <p:nvPr/>
        </p:nvSpPr>
        <p:spPr>
          <a:xfrm>
            <a:off x="9382149" y="1571636"/>
            <a:ext cx="1266693" cy="523220"/>
          </a:xfrm>
          <a:prstGeom prst="rect">
            <a:avLst/>
          </a:prstGeom>
          <a:solidFill>
            <a:srgbClr val="002060"/>
          </a:solidFill>
          <a:ln w="19050">
            <a:solidFill>
              <a:schemeClr val="tx1"/>
            </a:solidFill>
          </a:ln>
        </p:spPr>
        <p:txBody>
          <a:bodyPr wrap="none">
            <a:spAutoFit/>
          </a:bodyPr>
          <a:lstStyle/>
          <a:p>
            <a:r>
              <a:rPr lang="zh-CN" altLang="en-US" sz="2800" b="1">
                <a:solidFill>
                  <a:schemeClr val="bg1"/>
                </a:solidFill>
              </a:rPr>
              <a:t>无宗教</a:t>
            </a:r>
            <a:endParaRPr lang="en-US" sz="2800">
              <a:solidFill>
                <a:schemeClr val="bg1"/>
              </a:solidFill>
            </a:endParaRPr>
          </a:p>
        </p:txBody>
      </p:sp>
      <p:cxnSp>
        <p:nvCxnSpPr>
          <p:cNvPr id="47" name="Straight Connector 46"/>
          <p:cNvCxnSpPr/>
          <p:nvPr/>
        </p:nvCxnSpPr>
        <p:spPr>
          <a:xfrm>
            <a:off x="8208264" y="5270970"/>
            <a:ext cx="13716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5891957" y="2071703"/>
            <a:ext cx="901209" cy="584775"/>
          </a:xfrm>
          <a:prstGeom prst="rect">
            <a:avLst/>
          </a:prstGeom>
        </p:spPr>
        <p:txBody>
          <a:bodyPr wrap="none">
            <a:spAutoFit/>
          </a:bodyPr>
          <a:lstStyle/>
          <a:p>
            <a:r>
              <a:rPr lang="en-US" altLang="zh-CN" sz="3200" b="1"/>
              <a:t>30%</a:t>
            </a:r>
            <a:endParaRPr lang="en-US" sz="3200"/>
          </a:p>
        </p:txBody>
      </p:sp>
      <p:sp>
        <p:nvSpPr>
          <p:cNvPr id="49" name="Rectangle 48"/>
          <p:cNvSpPr/>
          <p:nvPr/>
        </p:nvSpPr>
        <p:spPr>
          <a:xfrm>
            <a:off x="9239273" y="2071703"/>
            <a:ext cx="901209" cy="584775"/>
          </a:xfrm>
          <a:prstGeom prst="rect">
            <a:avLst/>
          </a:prstGeom>
        </p:spPr>
        <p:txBody>
          <a:bodyPr wrap="none">
            <a:spAutoFit/>
          </a:bodyPr>
          <a:lstStyle/>
          <a:p>
            <a:r>
              <a:rPr lang="en-US" altLang="zh-CN" sz="3200" b="1">
                <a:solidFill>
                  <a:schemeClr val="bg1"/>
                </a:solidFill>
              </a:rPr>
              <a:t>11</a:t>
            </a:r>
            <a:r>
              <a:rPr lang="en-US" altLang="zh-CN" sz="3200" b="1"/>
              <a:t>%</a:t>
            </a:r>
            <a:endParaRPr lang="en-US" sz="3200"/>
          </a:p>
        </p:txBody>
      </p:sp>
      <p:sp>
        <p:nvSpPr>
          <p:cNvPr id="50" name="Rectangle 49"/>
          <p:cNvSpPr/>
          <p:nvPr/>
        </p:nvSpPr>
        <p:spPr>
          <a:xfrm>
            <a:off x="9024959" y="2915688"/>
            <a:ext cx="901209" cy="584775"/>
          </a:xfrm>
          <a:prstGeom prst="rect">
            <a:avLst/>
          </a:prstGeom>
        </p:spPr>
        <p:txBody>
          <a:bodyPr wrap="none">
            <a:spAutoFit/>
          </a:bodyPr>
          <a:lstStyle/>
          <a:p>
            <a:r>
              <a:rPr lang="en-US" altLang="zh-CN" sz="3200" b="1">
                <a:solidFill>
                  <a:schemeClr val="bg1"/>
                </a:solidFill>
              </a:rPr>
              <a:t>17%</a:t>
            </a:r>
            <a:endParaRPr lang="en-US" sz="3200">
              <a:solidFill>
                <a:schemeClr val="bg1"/>
              </a:solidFill>
            </a:endParaRPr>
          </a:p>
        </p:txBody>
      </p:sp>
      <p:sp>
        <p:nvSpPr>
          <p:cNvPr id="51" name="Rectangle 50"/>
          <p:cNvSpPr/>
          <p:nvPr/>
        </p:nvSpPr>
        <p:spPr>
          <a:xfrm>
            <a:off x="8882083" y="3714753"/>
            <a:ext cx="901209" cy="584775"/>
          </a:xfrm>
          <a:prstGeom prst="rect">
            <a:avLst/>
          </a:prstGeom>
        </p:spPr>
        <p:txBody>
          <a:bodyPr wrap="none">
            <a:spAutoFit/>
          </a:bodyPr>
          <a:lstStyle/>
          <a:p>
            <a:r>
              <a:rPr lang="en-US" altLang="zh-CN" sz="3200" b="1">
                <a:solidFill>
                  <a:schemeClr val="bg1"/>
                </a:solidFill>
              </a:rPr>
              <a:t>23%</a:t>
            </a:r>
            <a:endParaRPr lang="en-US" sz="3200">
              <a:solidFill>
                <a:schemeClr val="bg1"/>
              </a:solidFill>
            </a:endParaRPr>
          </a:p>
        </p:txBody>
      </p:sp>
      <p:sp>
        <p:nvSpPr>
          <p:cNvPr id="52" name="Rectangle 51"/>
          <p:cNvSpPr/>
          <p:nvPr/>
        </p:nvSpPr>
        <p:spPr>
          <a:xfrm>
            <a:off x="8667769" y="4558762"/>
            <a:ext cx="901209" cy="584775"/>
          </a:xfrm>
          <a:prstGeom prst="rect">
            <a:avLst/>
          </a:prstGeom>
        </p:spPr>
        <p:txBody>
          <a:bodyPr wrap="none">
            <a:spAutoFit/>
          </a:bodyPr>
          <a:lstStyle/>
          <a:p>
            <a:r>
              <a:rPr lang="en-US" altLang="zh-CN" sz="3200" b="1">
                <a:solidFill>
                  <a:schemeClr val="bg1"/>
                </a:solidFill>
              </a:rPr>
              <a:t>34%</a:t>
            </a:r>
            <a:endParaRPr lang="en-US" sz="3200">
              <a:solidFill>
                <a:schemeClr val="bg1"/>
              </a:solidFill>
            </a:endParaRPr>
          </a:p>
        </p:txBody>
      </p:sp>
      <p:sp>
        <p:nvSpPr>
          <p:cNvPr id="53" name="Rectangle 52"/>
          <p:cNvSpPr/>
          <p:nvPr/>
        </p:nvSpPr>
        <p:spPr>
          <a:xfrm>
            <a:off x="8637826" y="5357851"/>
            <a:ext cx="901209" cy="584775"/>
          </a:xfrm>
          <a:prstGeom prst="rect">
            <a:avLst/>
          </a:prstGeom>
        </p:spPr>
        <p:txBody>
          <a:bodyPr wrap="none">
            <a:spAutoFit/>
          </a:bodyPr>
          <a:lstStyle/>
          <a:p>
            <a:r>
              <a:rPr lang="en-US" altLang="zh-CN" sz="3200" b="1">
                <a:solidFill>
                  <a:schemeClr val="bg1"/>
                </a:solidFill>
              </a:rPr>
              <a:t>36%</a:t>
            </a:r>
            <a:endParaRPr lang="en-US" sz="3200">
              <a:solidFill>
                <a:schemeClr val="bg1"/>
              </a:solidFill>
            </a:endParaRPr>
          </a:p>
        </p:txBody>
      </p:sp>
      <p:sp>
        <p:nvSpPr>
          <p:cNvPr id="54" name="Rectangle 53"/>
          <p:cNvSpPr/>
          <p:nvPr/>
        </p:nvSpPr>
        <p:spPr>
          <a:xfrm>
            <a:off x="5810249" y="2915688"/>
            <a:ext cx="901209" cy="584775"/>
          </a:xfrm>
          <a:prstGeom prst="rect">
            <a:avLst/>
          </a:prstGeom>
        </p:spPr>
        <p:txBody>
          <a:bodyPr wrap="none">
            <a:spAutoFit/>
          </a:bodyPr>
          <a:lstStyle/>
          <a:p>
            <a:r>
              <a:rPr lang="en-US" altLang="zh-CN" sz="3200" b="1"/>
              <a:t>28%</a:t>
            </a:r>
            <a:endParaRPr lang="en-US" sz="3200" b="1"/>
          </a:p>
        </p:txBody>
      </p:sp>
      <p:sp>
        <p:nvSpPr>
          <p:cNvPr id="55" name="Rectangle 54"/>
          <p:cNvSpPr/>
          <p:nvPr/>
        </p:nvSpPr>
        <p:spPr>
          <a:xfrm>
            <a:off x="5738811" y="3772944"/>
            <a:ext cx="901209" cy="584775"/>
          </a:xfrm>
          <a:prstGeom prst="rect">
            <a:avLst/>
          </a:prstGeom>
        </p:spPr>
        <p:txBody>
          <a:bodyPr wrap="none">
            <a:spAutoFit/>
          </a:bodyPr>
          <a:lstStyle/>
          <a:p>
            <a:r>
              <a:rPr lang="en-US" altLang="zh-CN" sz="3200" b="1"/>
              <a:t>25%</a:t>
            </a:r>
            <a:endParaRPr lang="en-US" sz="3200" b="1"/>
          </a:p>
        </p:txBody>
      </p:sp>
      <p:sp>
        <p:nvSpPr>
          <p:cNvPr id="56" name="Rectangle 55"/>
          <p:cNvSpPr/>
          <p:nvPr/>
        </p:nvSpPr>
        <p:spPr>
          <a:xfrm>
            <a:off x="5595935" y="4558762"/>
            <a:ext cx="901209" cy="584775"/>
          </a:xfrm>
          <a:prstGeom prst="rect">
            <a:avLst/>
          </a:prstGeom>
        </p:spPr>
        <p:txBody>
          <a:bodyPr wrap="none">
            <a:spAutoFit/>
          </a:bodyPr>
          <a:lstStyle/>
          <a:p>
            <a:r>
              <a:rPr lang="en-US" altLang="zh-CN" sz="3200" b="1"/>
              <a:t>22%</a:t>
            </a:r>
            <a:endParaRPr lang="en-US" sz="3200"/>
          </a:p>
        </p:txBody>
      </p:sp>
      <p:sp>
        <p:nvSpPr>
          <p:cNvPr id="57" name="Rectangle 56"/>
          <p:cNvSpPr/>
          <p:nvPr/>
        </p:nvSpPr>
        <p:spPr>
          <a:xfrm>
            <a:off x="5453059" y="5416018"/>
            <a:ext cx="901209" cy="584775"/>
          </a:xfrm>
          <a:prstGeom prst="rect">
            <a:avLst/>
          </a:prstGeom>
        </p:spPr>
        <p:txBody>
          <a:bodyPr wrap="none">
            <a:spAutoFit/>
          </a:bodyPr>
          <a:lstStyle/>
          <a:p>
            <a:r>
              <a:rPr lang="en-US" altLang="zh-CN" sz="3200" b="1"/>
              <a:t>19%</a:t>
            </a:r>
            <a:endParaRPr lang="en-US" sz="3200"/>
          </a:p>
        </p:txBody>
      </p:sp>
      <p:sp>
        <p:nvSpPr>
          <p:cNvPr id="35" name="Rectangle 34"/>
          <p:cNvSpPr/>
          <p:nvPr/>
        </p:nvSpPr>
        <p:spPr>
          <a:xfrm>
            <a:off x="2381224" y="2143140"/>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1928-1945</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58" name="Rectangle 57"/>
          <p:cNvSpPr/>
          <p:nvPr/>
        </p:nvSpPr>
        <p:spPr>
          <a:xfrm>
            <a:off x="2309786" y="292895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1946-1964</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59" name="Rectangle 58"/>
          <p:cNvSpPr/>
          <p:nvPr/>
        </p:nvSpPr>
        <p:spPr>
          <a:xfrm>
            <a:off x="2309786" y="3786214"/>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1965-1980</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60" name="Rectangle 59"/>
          <p:cNvSpPr/>
          <p:nvPr/>
        </p:nvSpPr>
        <p:spPr>
          <a:xfrm>
            <a:off x="2309786" y="460345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1981-1989</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sp>
        <p:nvSpPr>
          <p:cNvPr id="61" name="Rectangle 60"/>
          <p:cNvSpPr/>
          <p:nvPr/>
        </p:nvSpPr>
        <p:spPr>
          <a:xfrm>
            <a:off x="2309786" y="5429288"/>
            <a:ext cx="3143272" cy="500066"/>
          </a:xfrm>
          <a:prstGeom prst="rect">
            <a:avLst/>
          </a:prstGeom>
          <a:solidFill>
            <a:schemeClr val="bg1"/>
          </a:solidFill>
          <a:ln w="19050">
            <a:solidFill>
              <a:schemeClr val="tx1"/>
            </a:solidFill>
          </a:ln>
        </p:spPr>
        <p:txBody>
          <a:bodyPr wrap="square">
            <a:noAutofit/>
          </a:bodyPr>
          <a:lstStyle/>
          <a:p>
            <a:pPr algn="ctr"/>
            <a:r>
              <a:rPr lang="en-US" altLang="zh-CN" sz="2800">
                <a:latin typeface="Arial" panose="020B0604020202020204" pitchFamily="34" charset="0"/>
                <a:ea typeface="汉仪大宋简" panose="02010609000101010101" pitchFamily="49" charset="-122"/>
                <a:cs typeface="Arial" panose="020B0604020202020204" pitchFamily="34" charset="0"/>
              </a:rPr>
              <a:t>1990-1996</a:t>
            </a:r>
            <a:r>
              <a:rPr lang="zh-CN" altLang="en-US" sz="2800">
                <a:latin typeface="Arial" panose="020B0604020202020204" pitchFamily="34" charset="0"/>
                <a:ea typeface="汉仪大宋简" panose="02010609000101010101" pitchFamily="49" charset="-122"/>
                <a:cs typeface="Arial" panose="020B0604020202020204" pitchFamily="34" charset="0"/>
              </a:rPr>
              <a:t>年出生</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p:txBody>
      </p:sp>
      <p:pic>
        <p:nvPicPr>
          <p:cNvPr id="184322" name="Picture 2" descr="Unaffiliated Make Up Growing Share Across Generations"/>
          <p:cNvPicPr>
            <a:picLocks noChangeAspect="1" noChangeArrowheads="1"/>
          </p:cNvPicPr>
          <p:nvPr/>
        </p:nvPicPr>
        <p:blipFill>
          <a:blip r:embed="rId4" cstate="print"/>
          <a:srcRect/>
          <a:stretch>
            <a:fillRect/>
          </a:stretch>
        </p:blipFill>
        <p:spPr bwMode="auto">
          <a:xfrm>
            <a:off x="-6429452" y="714356"/>
            <a:ext cx="6317629" cy="5767386"/>
          </a:xfrm>
          <a:prstGeom prst="rect">
            <a:avLst/>
          </a:prstGeom>
          <a:noFill/>
        </p:spPr>
      </p:pic>
      <p:pic>
        <p:nvPicPr>
          <p:cNvPr id="62" name="Picture 2" descr="Declining Share of Americans Express Absolutely Certain Believe in God"/>
          <p:cNvPicPr>
            <a:picLocks noChangeAspect="1" noChangeArrowheads="1"/>
          </p:cNvPicPr>
          <p:nvPr/>
        </p:nvPicPr>
        <p:blipFill>
          <a:blip r:embed="rId5" cstate="print"/>
          <a:srcRect/>
          <a:stretch>
            <a:fillRect/>
          </a:stretch>
        </p:blipFill>
        <p:spPr bwMode="auto">
          <a:xfrm>
            <a:off x="12948592" y="-2547664"/>
            <a:ext cx="4630739" cy="10280243"/>
          </a:xfrm>
          <a:prstGeom prst="rect">
            <a:avLst/>
          </a:prstGeom>
          <a:noFill/>
        </p:spPr>
      </p:pic>
      <p:sp>
        <p:nvSpPr>
          <p:cNvPr id="63" name="Rectangle 62"/>
          <p:cNvSpPr/>
          <p:nvPr/>
        </p:nvSpPr>
        <p:spPr>
          <a:xfrm>
            <a:off x="12864456" y="3167377"/>
            <a:ext cx="4572000" cy="2585323"/>
          </a:xfrm>
          <a:prstGeom prst="rect">
            <a:avLst/>
          </a:prstGeom>
        </p:spPr>
        <p:txBody>
          <a:bodyPr>
            <a:spAutoFit/>
          </a:bodyPr>
          <a:lstStyle/>
          <a:p>
            <a:r>
              <a:rPr lang="en-US"/>
              <a:t>But perhaps the most striking divide – and the driving force behind the overall drop in belief – is generational. As younger Americans enter adulthood, they are far less likely to be sure about God’s existence than are their elders. While 70% of those ages 65 and older express an absolutely certain belief in God or a universal spirit, only about half of adults under 30 feel the same way (51%).</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zh-CN" altLang="en-US"/>
              <a:t>人类的来源，</a:t>
            </a:r>
            <a:r>
              <a:rPr lang="en-US" altLang="zh-CN"/>
              <a:t>2013</a:t>
            </a:r>
            <a:r>
              <a:rPr lang="zh-CN" altLang="en-US"/>
              <a:t>年美国调查 </a:t>
            </a:r>
            <a:r>
              <a:rPr lang="en-US" altLang="zh-CN" sz="2400"/>
              <a:t>(Pew Center)</a:t>
            </a:r>
            <a:endParaRPr lang="zh-CN" altLang="en-US" dirty="0"/>
          </a:p>
        </p:txBody>
      </p:sp>
      <p:pic>
        <p:nvPicPr>
          <p:cNvPr id="9" name="Picture 8" descr="evolution2013-5"/>
          <p:cNvPicPr>
            <a:picLocks noChangeAspect="1" noChangeArrowheads="1"/>
          </p:cNvPicPr>
          <p:nvPr/>
        </p:nvPicPr>
        <p:blipFill>
          <a:blip r:embed="rId3" cstate="print"/>
          <a:srcRect/>
          <a:stretch>
            <a:fillRect/>
          </a:stretch>
        </p:blipFill>
        <p:spPr bwMode="auto">
          <a:xfrm>
            <a:off x="12763536" y="-1160374"/>
            <a:ext cx="6929458" cy="8018374"/>
          </a:xfrm>
          <a:prstGeom prst="rect">
            <a:avLst/>
          </a:prstGeom>
          <a:noFill/>
        </p:spPr>
      </p:pic>
      <p:grpSp>
        <p:nvGrpSpPr>
          <p:cNvPr id="23" name="Group 22"/>
          <p:cNvGrpSpPr/>
          <p:nvPr/>
        </p:nvGrpSpPr>
        <p:grpSpPr>
          <a:xfrm>
            <a:off x="2595538" y="1901866"/>
            <a:ext cx="6929486" cy="4598968"/>
            <a:chOff x="1071538" y="1857364"/>
            <a:chExt cx="6929486" cy="4598968"/>
          </a:xfrm>
        </p:grpSpPr>
        <p:grpSp>
          <p:nvGrpSpPr>
            <p:cNvPr id="15" name="Group 14"/>
            <p:cNvGrpSpPr/>
            <p:nvPr/>
          </p:nvGrpSpPr>
          <p:grpSpPr>
            <a:xfrm>
              <a:off x="1071538" y="1857364"/>
              <a:ext cx="6929486" cy="4598968"/>
              <a:chOff x="1214414" y="1401800"/>
              <a:chExt cx="6929486" cy="4598968"/>
            </a:xfrm>
          </p:grpSpPr>
          <p:pic>
            <p:nvPicPr>
              <p:cNvPr id="146440" name="Picture 8" descr="evolution2013-5"/>
              <p:cNvPicPr>
                <a:picLocks noChangeAspect="1" noChangeArrowheads="1"/>
              </p:cNvPicPr>
              <p:nvPr/>
            </p:nvPicPr>
            <p:blipFill>
              <a:blip r:embed="rId3" cstate="print"/>
              <a:srcRect t="33855" r="37113" b="30076"/>
              <a:stretch>
                <a:fillRect/>
              </a:stretch>
            </p:blipFill>
            <p:spPr bwMode="auto">
              <a:xfrm>
                <a:off x="1214414" y="1401800"/>
                <a:ext cx="6929486" cy="4598968"/>
              </a:xfrm>
              <a:prstGeom prst="rect">
                <a:avLst/>
              </a:prstGeom>
              <a:noFill/>
            </p:spPr>
          </p:pic>
          <p:sp useBgFill="1">
            <p:nvSpPr>
              <p:cNvPr id="10" name="Rectangle 9"/>
              <p:cNvSpPr/>
              <p:nvPr/>
            </p:nvSpPr>
            <p:spPr>
              <a:xfrm>
                <a:off x="1643042" y="5429264"/>
                <a:ext cx="1357322" cy="461665"/>
              </a:xfrm>
              <a:prstGeom prst="rect">
                <a:avLst/>
              </a:prstGeom>
              <a:ln w="19050">
                <a:noFill/>
              </a:ln>
            </p:spPr>
            <p:txBody>
              <a:bodyPr wrap="square">
                <a:spAutoFit/>
              </a:bodyPr>
              <a:lstStyle/>
              <a:p>
                <a:r>
                  <a:rPr lang="zh-CN" altLang="en-US" sz="2400"/>
                  <a:t>以上</a:t>
                </a:r>
                <a:endParaRPr lang="en-US" sz="2800"/>
              </a:p>
            </p:txBody>
          </p:sp>
          <p:sp useBgFill="1">
            <p:nvSpPr>
              <p:cNvPr id="12" name="Rectangle 11"/>
              <p:cNvSpPr/>
              <p:nvPr/>
            </p:nvSpPr>
            <p:spPr>
              <a:xfrm>
                <a:off x="1876404" y="2428868"/>
                <a:ext cx="552456" cy="523220"/>
              </a:xfrm>
              <a:prstGeom prst="rect">
                <a:avLst/>
              </a:prstGeom>
              <a:ln w="19050">
                <a:noFill/>
              </a:ln>
            </p:spPr>
            <p:txBody>
              <a:bodyPr wrap="square">
                <a:spAutoFit/>
              </a:bodyPr>
              <a:lstStyle/>
              <a:p>
                <a:r>
                  <a:rPr lang="zh-CN" altLang="en-US" sz="2800"/>
                  <a:t>男</a:t>
                </a:r>
                <a:endParaRPr lang="en-US" sz="2800"/>
              </a:p>
            </p:txBody>
          </p:sp>
          <p:sp useBgFill="1">
            <p:nvSpPr>
              <p:cNvPr id="13" name="Rectangle 12"/>
              <p:cNvSpPr/>
              <p:nvPr/>
            </p:nvSpPr>
            <p:spPr>
              <a:xfrm>
                <a:off x="2305032" y="2977218"/>
                <a:ext cx="552456" cy="523220"/>
              </a:xfrm>
              <a:prstGeom prst="rect">
                <a:avLst/>
              </a:prstGeom>
              <a:ln w="19050">
                <a:noFill/>
              </a:ln>
            </p:spPr>
            <p:txBody>
              <a:bodyPr wrap="square">
                <a:spAutoFit/>
              </a:bodyPr>
              <a:lstStyle/>
              <a:p>
                <a:r>
                  <a:rPr lang="zh-CN" altLang="en-US" sz="2800"/>
                  <a:t>女</a:t>
                </a:r>
                <a:endParaRPr lang="en-US" sz="2800"/>
              </a:p>
            </p:txBody>
          </p:sp>
          <p:sp useBgFill="1">
            <p:nvSpPr>
              <p:cNvPr id="14" name="Rectangle 13"/>
              <p:cNvSpPr/>
              <p:nvPr/>
            </p:nvSpPr>
            <p:spPr>
              <a:xfrm>
                <a:off x="1214414" y="1500174"/>
                <a:ext cx="2143140" cy="523220"/>
              </a:xfrm>
              <a:prstGeom prst="rect">
                <a:avLst/>
              </a:prstGeom>
              <a:ln w="19050">
                <a:noFill/>
              </a:ln>
            </p:spPr>
            <p:txBody>
              <a:bodyPr wrap="square">
                <a:spAutoFit/>
              </a:bodyPr>
              <a:lstStyle/>
              <a:p>
                <a:r>
                  <a:rPr lang="zh-CN" altLang="en-US" sz="2800"/>
                  <a:t>所有成年人</a:t>
                </a:r>
                <a:endParaRPr lang="en-US" sz="2800"/>
              </a:p>
            </p:txBody>
          </p:sp>
        </p:grpSp>
        <p:sp>
          <p:nvSpPr>
            <p:cNvPr id="17" name="Oval 16"/>
            <p:cNvSpPr/>
            <p:nvPr/>
          </p:nvSpPr>
          <p:spPr>
            <a:xfrm>
              <a:off x="3929058" y="4429132"/>
              <a:ext cx="571504" cy="5000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29058" y="5929330"/>
              <a:ext cx="571504" cy="5000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00628" y="4429132"/>
              <a:ext cx="571504" cy="500066"/>
            </a:xfrm>
            <a:prstGeom prst="ellipse">
              <a:avLst/>
            </a:prstGeom>
            <a:noFill/>
            <a:ln w="25400">
              <a:solidFill>
                <a:srgbClr val="00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000628" y="5929330"/>
              <a:ext cx="571504" cy="500066"/>
            </a:xfrm>
            <a:prstGeom prst="ellipse">
              <a:avLst/>
            </a:prstGeom>
            <a:noFill/>
            <a:ln w="25400">
              <a:solidFill>
                <a:srgbClr val="002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Rectangle 6"/>
          <p:cNvSpPr/>
          <p:nvPr/>
        </p:nvSpPr>
        <p:spPr>
          <a:xfrm>
            <a:off x="4738678" y="642919"/>
            <a:ext cx="1285884" cy="1384995"/>
          </a:xfrm>
          <a:prstGeom prst="rect">
            <a:avLst/>
          </a:prstGeom>
          <a:ln w="25400">
            <a:solidFill>
              <a:srgbClr val="FF0000"/>
            </a:solidFill>
          </a:ln>
        </p:spPr>
        <p:txBody>
          <a:bodyPr wrap="square">
            <a:spAutoFit/>
          </a:bodyPr>
          <a:lstStyle/>
          <a:p>
            <a:r>
              <a:rPr lang="zh-CN" altLang="en-US" sz="2800" b="1">
                <a:solidFill>
                  <a:srgbClr val="FF0000"/>
                </a:solidFill>
              </a:rPr>
              <a:t>经过进化发展出来的</a:t>
            </a:r>
            <a:endParaRPr lang="en-US" sz="2800">
              <a:solidFill>
                <a:srgbClr val="FF0000"/>
              </a:solidFill>
            </a:endParaRPr>
          </a:p>
        </p:txBody>
      </p:sp>
      <p:sp useBgFill="1">
        <p:nvSpPr>
          <p:cNvPr id="8" name="Rectangle 7"/>
          <p:cNvSpPr/>
          <p:nvPr/>
        </p:nvSpPr>
        <p:spPr>
          <a:xfrm>
            <a:off x="6238876" y="642919"/>
            <a:ext cx="1285884" cy="1384995"/>
          </a:xfrm>
          <a:prstGeom prst="rect">
            <a:avLst/>
          </a:prstGeom>
          <a:ln w="25400">
            <a:solidFill>
              <a:srgbClr val="002060"/>
            </a:solidFill>
          </a:ln>
        </p:spPr>
        <p:txBody>
          <a:bodyPr wrap="square">
            <a:spAutoFit/>
          </a:bodyPr>
          <a:lstStyle/>
          <a:p>
            <a:r>
              <a:rPr lang="zh-CN" altLang="en-US" sz="2800" b="1">
                <a:solidFill>
                  <a:srgbClr val="002060"/>
                </a:solidFill>
              </a:rPr>
              <a:t>从开始有现今的样子</a:t>
            </a:r>
            <a:endParaRPr lang="en-US" sz="2800">
              <a:solidFill>
                <a:srgbClr val="002060"/>
              </a:solidFill>
            </a:endParaRPr>
          </a:p>
        </p:txBody>
      </p:sp>
      <p:sp useBgFill="1">
        <p:nvSpPr>
          <p:cNvPr id="16" name="Rectangle 15"/>
          <p:cNvSpPr/>
          <p:nvPr/>
        </p:nvSpPr>
        <p:spPr>
          <a:xfrm>
            <a:off x="7739074" y="615246"/>
            <a:ext cx="561980" cy="1384995"/>
          </a:xfrm>
          <a:prstGeom prst="rect">
            <a:avLst/>
          </a:prstGeom>
          <a:ln w="25400">
            <a:solidFill>
              <a:schemeClr val="bg2">
                <a:lumMod val="50000"/>
              </a:schemeClr>
            </a:solidFill>
          </a:ln>
        </p:spPr>
        <p:txBody>
          <a:bodyPr wrap="square">
            <a:spAutoFit/>
          </a:bodyPr>
          <a:lstStyle/>
          <a:p>
            <a:r>
              <a:rPr lang="zh-CN" altLang="en-US" sz="2800" b="1">
                <a:solidFill>
                  <a:schemeClr val="bg2">
                    <a:lumMod val="25000"/>
                  </a:schemeClr>
                </a:solidFill>
              </a:rPr>
              <a:t>不清楚</a:t>
            </a:r>
            <a:endParaRPr lang="en-US" sz="2800" b="1">
              <a:solidFill>
                <a:schemeClr val="bg2">
                  <a:lumMod val="25000"/>
                </a:schemeClr>
              </a:solidFill>
            </a:endParaRPr>
          </a:p>
        </p:txBody>
      </p:sp>
      <p:sp>
        <p:nvSpPr>
          <p:cNvPr id="18" name="Rectangle 17"/>
          <p:cNvSpPr/>
          <p:nvPr/>
        </p:nvSpPr>
        <p:spPr>
          <a:xfrm>
            <a:off x="-3822726" y="1142984"/>
            <a:ext cx="3786214" cy="2308324"/>
          </a:xfrm>
          <a:prstGeom prst="rect">
            <a:avLst/>
          </a:prstGeom>
          <a:ln w="101600">
            <a:solidFill>
              <a:srgbClr val="FF0000"/>
            </a:solidFill>
            <a:prstDash val="dash"/>
          </a:ln>
        </p:spPr>
        <p:txBody>
          <a:bodyPr wrap="square">
            <a:spAutoFit/>
          </a:bodyPr>
          <a:lstStyle/>
          <a:p>
            <a:pPr>
              <a:defRPr/>
            </a:pPr>
            <a:r>
              <a:rPr lang="en-US" sz="3600" b="1">
                <a:solidFill>
                  <a:prstClr val="black"/>
                </a:solidFill>
                <a:latin typeface="Times New Roman"/>
              </a:rPr>
              <a:t>***</a:t>
            </a:r>
            <a:r>
              <a:rPr lang="zh-CN" altLang="en-US" sz="3600" b="1">
                <a:solidFill>
                  <a:prstClr val="black"/>
                </a:solidFill>
                <a:latin typeface="Times New Roman"/>
              </a:rPr>
              <a:t>宝清，请增加两幅小小的图：</a:t>
            </a:r>
            <a:r>
              <a:rPr lang="en-US" altLang="zh-CN" sz="3600" b="1">
                <a:solidFill>
                  <a:prstClr val="black"/>
                </a:solidFill>
                <a:latin typeface="Times New Roman"/>
              </a:rPr>
              <a:t>1</a:t>
            </a:r>
            <a:r>
              <a:rPr lang="zh-CN" altLang="en-US" sz="3600" b="1">
                <a:solidFill>
                  <a:prstClr val="black"/>
                </a:solidFill>
                <a:latin typeface="Times New Roman"/>
              </a:rPr>
              <a:t>、的类人猿队列；</a:t>
            </a:r>
            <a:r>
              <a:rPr lang="en-US" altLang="zh-CN" sz="3600" b="1">
                <a:solidFill>
                  <a:prstClr val="black"/>
                </a:solidFill>
                <a:latin typeface="Times New Roman"/>
              </a:rPr>
              <a:t>2</a:t>
            </a:r>
            <a:r>
              <a:rPr lang="zh-CN" altLang="en-US" sz="3600" b="1">
                <a:solidFill>
                  <a:prstClr val="black"/>
                </a:solidFill>
                <a:latin typeface="Times New Roman"/>
              </a:rPr>
              <a:t>、亚当和夏娃</a:t>
            </a:r>
            <a:endParaRPr lang="en-US" sz="3600" dirty="0">
              <a:solidFill>
                <a:prstClr val="black"/>
              </a:solidFill>
              <a:latin typeface="Times New Roman"/>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矩形 1">
            <a:extLst>
              <a:ext uri="{FF2B5EF4-FFF2-40B4-BE49-F238E27FC236}">
                <a16:creationId xmlns:a16="http://schemas.microsoft.com/office/drawing/2014/main" id="{1CE463A4-92D2-405C-9577-0AE5CA0222E1}"/>
              </a:ext>
            </a:extLst>
          </p:cNvPr>
          <p:cNvSpPr/>
          <p:nvPr/>
        </p:nvSpPr>
        <p:spPr>
          <a:xfrm>
            <a:off x="1524000" y="115670"/>
            <a:ext cx="9145016" cy="646331"/>
          </a:xfrm>
          <a:prstGeom prst="rect">
            <a:avLst/>
          </a:prstGeom>
        </p:spPr>
        <p:txBody>
          <a:bodyPr wrap="square">
            <a:spAutoFit/>
          </a:bodyPr>
          <a:lstStyle/>
          <a:p>
            <a:pPr algn="ct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必然的结果！</a:t>
            </a:r>
            <a:endParaRPr lang="en-US" sz="3600" dirty="0">
              <a:solidFill>
                <a:prstClr val="black"/>
              </a:solidFill>
            </a:endParaRPr>
          </a:p>
        </p:txBody>
      </p:sp>
      <p:grpSp>
        <p:nvGrpSpPr>
          <p:cNvPr id="2" name="组合 5">
            <a:extLst>
              <a:ext uri="{FF2B5EF4-FFF2-40B4-BE49-F238E27FC236}">
                <a16:creationId xmlns:a16="http://schemas.microsoft.com/office/drawing/2014/main" id="{6D64CB35-7F7D-4614-99CE-276287D759A3}"/>
              </a:ext>
            </a:extLst>
          </p:cNvPr>
          <p:cNvGrpSpPr/>
          <p:nvPr/>
        </p:nvGrpSpPr>
        <p:grpSpPr>
          <a:xfrm>
            <a:off x="1752600" y="990600"/>
            <a:ext cx="8686800" cy="5181600"/>
            <a:chOff x="228600" y="990600"/>
            <a:chExt cx="8686800" cy="5181600"/>
          </a:xfrm>
        </p:grpSpPr>
        <p:grpSp>
          <p:nvGrpSpPr>
            <p:cNvPr id="3" name="组合 4">
              <a:extLst>
                <a:ext uri="{FF2B5EF4-FFF2-40B4-BE49-F238E27FC236}">
                  <a16:creationId xmlns:a16="http://schemas.microsoft.com/office/drawing/2014/main" id="{8D38503D-1DD3-4643-A121-1C0974012088}"/>
                </a:ext>
              </a:extLst>
            </p:cNvPr>
            <p:cNvGrpSpPr/>
            <p:nvPr/>
          </p:nvGrpSpPr>
          <p:grpSpPr>
            <a:xfrm>
              <a:off x="228600" y="1676399"/>
              <a:ext cx="4266477" cy="4495801"/>
              <a:chOff x="228600" y="1676399"/>
              <a:chExt cx="4266477" cy="4495801"/>
            </a:xfrm>
          </p:grpSpPr>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1676399"/>
                <a:ext cx="4266477" cy="4495801"/>
              </a:xfrm>
              <a:prstGeom prst="rect">
                <a:avLst/>
              </a:prstGeom>
              <a:noFill/>
              <a:ln w="3175">
                <a:solidFill>
                  <a:schemeClr val="tx1"/>
                </a:solidFill>
                <a:miter lim="800000"/>
                <a:headEnd/>
                <a:tailEnd/>
              </a:ln>
              <a:effectLst/>
            </p:spPr>
          </p:pic>
          <p:sp>
            <p:nvSpPr>
              <p:cNvPr id="19" name="矩形 1"/>
              <p:cNvSpPr/>
              <p:nvPr/>
            </p:nvSpPr>
            <p:spPr>
              <a:xfrm>
                <a:off x="1295400" y="5029200"/>
                <a:ext cx="2286000" cy="523220"/>
              </a:xfrm>
              <a:prstGeom prst="rect">
                <a:avLst/>
              </a:prstGeom>
            </p:spPr>
            <p:txBody>
              <a:bodyPr wrap="square">
                <a:spAutoFit/>
              </a:bodyPr>
              <a:lstStyle/>
              <a:p>
                <a:pPr algn="ctr"/>
                <a:r>
                  <a:rPr lang="en-US" altLang="zh-CN" sz="2800" b="1" dirty="0">
                    <a:solidFill>
                      <a:srgbClr val="0070C0"/>
                    </a:solidFill>
                    <a:latin typeface="Arial" panose="020B0604020202020204" pitchFamily="34" charset="0"/>
                    <a:ea typeface="微软雅黑" panose="020B0503020204020204" pitchFamily="34" charset="-122"/>
                    <a:cs typeface="Arial" panose="020B0604020202020204" pitchFamily="34" charset="0"/>
                  </a:rPr>
                  <a:t>140</a:t>
                </a:r>
                <a:r>
                  <a:rPr lang="zh-CN" altLang="en-US" sz="2800" b="1" dirty="0">
                    <a:solidFill>
                      <a:srgbClr val="0070C0"/>
                    </a:solidFill>
                    <a:latin typeface="Arial" panose="020B0604020202020204" pitchFamily="34" charset="0"/>
                    <a:ea typeface="微软雅黑" panose="020B0503020204020204" pitchFamily="34" charset="-122"/>
                    <a:cs typeface="Arial" panose="020B0604020202020204" pitchFamily="34" charset="0"/>
                  </a:rPr>
                  <a:t>亿年</a:t>
                </a:r>
                <a:endParaRPr lang="en-US" sz="2800" dirty="0">
                  <a:solidFill>
                    <a:srgbClr val="0070C0"/>
                  </a:solidFill>
                </a:endParaRPr>
              </a:p>
            </p:txBody>
          </p:sp>
        </p:grpSp>
        <p:grpSp>
          <p:nvGrpSpPr>
            <p:cNvPr id="4" name="组合 45">
              <a:extLst>
                <a:ext uri="{FF2B5EF4-FFF2-40B4-BE49-F238E27FC236}">
                  <a16:creationId xmlns:a16="http://schemas.microsoft.com/office/drawing/2014/main" id="{93D9CC8E-2107-47CD-85F1-750144EA3A7F}"/>
                </a:ext>
              </a:extLst>
            </p:cNvPr>
            <p:cNvGrpSpPr/>
            <p:nvPr/>
          </p:nvGrpSpPr>
          <p:grpSpPr>
            <a:xfrm>
              <a:off x="228600" y="990600"/>
              <a:ext cx="8686800" cy="584775"/>
              <a:chOff x="381000" y="9601200"/>
              <a:chExt cx="8686800" cy="584775"/>
            </a:xfrm>
          </p:grpSpPr>
          <p:sp>
            <p:nvSpPr>
              <p:cNvPr id="45" name="Text Box 6">
                <a:extLst>
                  <a:ext uri="{FF2B5EF4-FFF2-40B4-BE49-F238E27FC236}">
                    <a16:creationId xmlns:a16="http://schemas.microsoft.com/office/drawing/2014/main" id="{4196E1E7-7E74-44AD-8C98-38177124B338}"/>
                  </a:ext>
                </a:extLst>
              </p:cNvPr>
              <p:cNvSpPr txBox="1">
                <a:spLocks noChangeArrowheads="1"/>
              </p:cNvSpPr>
              <p:nvPr/>
            </p:nvSpPr>
            <p:spPr bwMode="auto">
              <a:xfrm>
                <a:off x="381000" y="9601200"/>
                <a:ext cx="8686800" cy="584775"/>
              </a:xfrm>
              <a:prstGeom prst="rect">
                <a:avLst/>
              </a:prstGeom>
              <a:solidFill>
                <a:schemeClr val="accent1">
                  <a:lumMod val="40000"/>
                  <a:lumOff val="6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年老地球        罪前已有死亡</a:t>
                </a:r>
              </a:p>
            </p:txBody>
          </p:sp>
          <p:sp>
            <p:nvSpPr>
              <p:cNvPr id="40" name="Right Arrow 3">
                <a:extLst>
                  <a:ext uri="{FF2B5EF4-FFF2-40B4-BE49-F238E27FC236}">
                    <a16:creationId xmlns:a16="http://schemas.microsoft.com/office/drawing/2014/main" id="{0D592366-DFDA-4F03-BDFC-8EB6C7510148}"/>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42" name="Picture 2">
              <a:extLst>
                <a:ext uri="{FF2B5EF4-FFF2-40B4-BE49-F238E27FC236}">
                  <a16:creationId xmlns:a16="http://schemas.microsoft.com/office/drawing/2014/main" id="{3E842660-5B52-42A7-8422-31537A9BC7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648200" y="1676399"/>
              <a:ext cx="4266477" cy="4495800"/>
            </a:xfrm>
            <a:prstGeom prst="rect">
              <a:avLst/>
            </a:prstGeom>
            <a:noFill/>
            <a:ln w="3175">
              <a:solidFill>
                <a:schemeClr val="tx1"/>
              </a:solidFill>
              <a:miter lim="800000"/>
              <a:headEnd/>
              <a:tailEnd/>
            </a:ln>
            <a:effectLst/>
          </p:spPr>
        </p:pic>
      </p:grpSp>
      <p:grpSp>
        <p:nvGrpSpPr>
          <p:cNvPr id="5" name="组合 6">
            <a:extLst>
              <a:ext uri="{FF2B5EF4-FFF2-40B4-BE49-F238E27FC236}">
                <a16:creationId xmlns:a16="http://schemas.microsoft.com/office/drawing/2014/main" id="{ADF1E410-1912-48F6-95D2-59EE4564C794}"/>
              </a:ext>
            </a:extLst>
          </p:cNvPr>
          <p:cNvGrpSpPr/>
          <p:nvPr/>
        </p:nvGrpSpPr>
        <p:grpSpPr>
          <a:xfrm>
            <a:off x="1752600" y="1600201"/>
            <a:ext cx="8686800" cy="4572001"/>
            <a:chOff x="228600" y="1600200"/>
            <a:chExt cx="8686800" cy="4572001"/>
          </a:xfrm>
        </p:grpSpPr>
        <p:grpSp>
          <p:nvGrpSpPr>
            <p:cNvPr id="6" name="组合 46">
              <a:extLst>
                <a:ext uri="{FF2B5EF4-FFF2-40B4-BE49-F238E27FC236}">
                  <a16:creationId xmlns:a16="http://schemas.microsoft.com/office/drawing/2014/main" id="{C47E91C5-9C2F-410C-8B8B-BEC7810D16F1}"/>
                </a:ext>
              </a:extLst>
            </p:cNvPr>
            <p:cNvGrpSpPr/>
            <p:nvPr/>
          </p:nvGrpSpPr>
          <p:grpSpPr>
            <a:xfrm>
              <a:off x="228600" y="1600200"/>
              <a:ext cx="8686800" cy="584775"/>
              <a:chOff x="381000" y="9601200"/>
              <a:chExt cx="8686800" cy="584775"/>
            </a:xfrm>
          </p:grpSpPr>
          <p:sp>
            <p:nvSpPr>
              <p:cNvPr id="48" name="Text Box 6">
                <a:extLst>
                  <a:ext uri="{FF2B5EF4-FFF2-40B4-BE49-F238E27FC236}">
                    <a16:creationId xmlns:a16="http://schemas.microsoft.com/office/drawing/2014/main" id="{3B6E36F5-BFA7-492B-B31F-F717FE912876}"/>
                  </a:ext>
                </a:extLst>
              </p:cNvPr>
              <p:cNvSpPr txBox="1">
                <a:spLocks noChangeArrowheads="1"/>
              </p:cNvSpPr>
              <p:nvPr/>
            </p:nvSpPr>
            <p:spPr bwMode="auto">
              <a:xfrm>
                <a:off x="381000" y="9601200"/>
                <a:ext cx="8686800" cy="58477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千百万年的死亡        相信进化论</a:t>
                </a:r>
              </a:p>
            </p:txBody>
          </p:sp>
          <p:sp>
            <p:nvSpPr>
              <p:cNvPr id="49" name="Right Arrow 3">
                <a:extLst>
                  <a:ext uri="{FF2B5EF4-FFF2-40B4-BE49-F238E27FC236}">
                    <a16:creationId xmlns:a16="http://schemas.microsoft.com/office/drawing/2014/main" id="{F8837032-5038-49E0-99E7-EBEA5CC5EC07}"/>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8" name="Picture 2">
              <a:extLst>
                <a:ext uri="{FF2B5EF4-FFF2-40B4-BE49-F238E27FC236}">
                  <a16:creationId xmlns:a16="http://schemas.microsoft.com/office/drawing/2014/main" id="{54999B9C-546D-46E6-9983-B71C3E3F4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8600" y="2273708"/>
              <a:ext cx="4266477" cy="3898493"/>
            </a:xfrm>
            <a:prstGeom prst="rect">
              <a:avLst/>
            </a:prstGeom>
            <a:noFill/>
            <a:ln w="3175">
              <a:solidFill>
                <a:schemeClr val="tx1"/>
              </a:solidFill>
              <a:miter lim="800000"/>
              <a:headEnd/>
              <a:tailEnd/>
            </a:ln>
            <a:effectLst/>
          </p:spPr>
        </p:pic>
        <p:pic>
          <p:nvPicPr>
            <p:cNvPr id="60" name="Picture 2">
              <a:extLst>
                <a:ext uri="{FF2B5EF4-FFF2-40B4-BE49-F238E27FC236}">
                  <a16:creationId xmlns:a16="http://schemas.microsoft.com/office/drawing/2014/main" id="{51F4798F-C413-4AA9-AB96-732AB5461D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48200" y="2273708"/>
              <a:ext cx="4266476" cy="3898493"/>
            </a:xfrm>
            <a:prstGeom prst="rect">
              <a:avLst/>
            </a:prstGeom>
            <a:noFill/>
            <a:ln w="3175">
              <a:solidFill>
                <a:schemeClr val="tx1"/>
              </a:solidFill>
              <a:miter lim="800000"/>
              <a:headEnd/>
              <a:tailEnd/>
            </a:ln>
            <a:effectLst/>
          </p:spPr>
        </p:pic>
      </p:grpSp>
      <p:grpSp>
        <p:nvGrpSpPr>
          <p:cNvPr id="7" name="组合 7">
            <a:extLst>
              <a:ext uri="{FF2B5EF4-FFF2-40B4-BE49-F238E27FC236}">
                <a16:creationId xmlns:a16="http://schemas.microsoft.com/office/drawing/2014/main" id="{29FD5FE4-19BD-4917-B82F-3DA72EAD8574}"/>
              </a:ext>
            </a:extLst>
          </p:cNvPr>
          <p:cNvGrpSpPr/>
          <p:nvPr/>
        </p:nvGrpSpPr>
        <p:grpSpPr>
          <a:xfrm>
            <a:off x="1752600" y="2209801"/>
            <a:ext cx="8686800" cy="3962401"/>
            <a:chOff x="228600" y="2209800"/>
            <a:chExt cx="8686800" cy="3962401"/>
          </a:xfrm>
        </p:grpSpPr>
        <p:grpSp>
          <p:nvGrpSpPr>
            <p:cNvPr id="8" name="组合 49">
              <a:extLst>
                <a:ext uri="{FF2B5EF4-FFF2-40B4-BE49-F238E27FC236}">
                  <a16:creationId xmlns:a16="http://schemas.microsoft.com/office/drawing/2014/main" id="{33FD9A2B-93D2-410A-9070-3BC1F85455A9}"/>
                </a:ext>
              </a:extLst>
            </p:cNvPr>
            <p:cNvGrpSpPr/>
            <p:nvPr/>
          </p:nvGrpSpPr>
          <p:grpSpPr>
            <a:xfrm>
              <a:off x="228600" y="2209800"/>
              <a:ext cx="8686800" cy="584775"/>
              <a:chOff x="381000" y="9601200"/>
              <a:chExt cx="8686800" cy="584775"/>
            </a:xfrm>
          </p:grpSpPr>
          <p:sp>
            <p:nvSpPr>
              <p:cNvPr id="51" name="Text Box 6">
                <a:extLst>
                  <a:ext uri="{FF2B5EF4-FFF2-40B4-BE49-F238E27FC236}">
                    <a16:creationId xmlns:a16="http://schemas.microsoft.com/office/drawing/2014/main" id="{AE9E33B3-AD9B-472C-A069-010046BF265A}"/>
                  </a:ext>
                </a:extLst>
              </p:cNvPr>
              <p:cNvSpPr txBox="1">
                <a:spLocks noChangeArrowheads="1"/>
              </p:cNvSpPr>
              <p:nvPr/>
            </p:nvSpPr>
            <p:spPr bwMode="auto">
              <a:xfrm>
                <a:off x="381000" y="9601200"/>
                <a:ext cx="8686800" cy="584775"/>
              </a:xfrm>
              <a:prstGeom prst="rect">
                <a:avLst/>
              </a:prstGeom>
              <a:solidFill>
                <a:schemeClr val="accent1">
                  <a:lumMod val="40000"/>
                  <a:lumOff val="6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相信进化论        人是猴子演变来的</a:t>
                </a:r>
              </a:p>
            </p:txBody>
          </p:sp>
          <p:sp>
            <p:nvSpPr>
              <p:cNvPr id="52" name="Right Arrow 3">
                <a:extLst>
                  <a:ext uri="{FF2B5EF4-FFF2-40B4-BE49-F238E27FC236}">
                    <a16:creationId xmlns:a16="http://schemas.microsoft.com/office/drawing/2014/main" id="{B805AECF-5F63-451B-9BDE-AAE37F29F75B}"/>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61" name="Picture 2">
              <a:extLst>
                <a:ext uri="{FF2B5EF4-FFF2-40B4-BE49-F238E27FC236}">
                  <a16:creationId xmlns:a16="http://schemas.microsoft.com/office/drawing/2014/main" id="{1EE90D40-5FC5-450C-986C-318E380BC8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28600" y="2876348"/>
              <a:ext cx="4266477" cy="3295853"/>
            </a:xfrm>
            <a:prstGeom prst="rect">
              <a:avLst/>
            </a:prstGeom>
            <a:noFill/>
            <a:ln w="3175">
              <a:solidFill>
                <a:schemeClr val="tx1"/>
              </a:solidFill>
              <a:miter lim="800000"/>
              <a:headEnd/>
              <a:tailEnd/>
            </a:ln>
            <a:effectLst/>
          </p:spPr>
        </p:pic>
        <p:pic>
          <p:nvPicPr>
            <p:cNvPr id="62" name="Picture 2">
              <a:extLst>
                <a:ext uri="{FF2B5EF4-FFF2-40B4-BE49-F238E27FC236}">
                  <a16:creationId xmlns:a16="http://schemas.microsoft.com/office/drawing/2014/main" id="{5CC8FE6C-3D83-480B-BBD4-414157D5A0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648200" y="2876348"/>
              <a:ext cx="4266476" cy="3295853"/>
            </a:xfrm>
            <a:prstGeom prst="rect">
              <a:avLst/>
            </a:prstGeom>
            <a:noFill/>
            <a:ln w="3175">
              <a:solidFill>
                <a:schemeClr val="tx1"/>
              </a:solidFill>
              <a:miter lim="800000"/>
              <a:headEnd/>
              <a:tailEnd/>
            </a:ln>
            <a:effectLst/>
          </p:spPr>
        </p:pic>
      </p:grpSp>
      <p:grpSp>
        <p:nvGrpSpPr>
          <p:cNvPr id="9" name="组合 8">
            <a:extLst>
              <a:ext uri="{FF2B5EF4-FFF2-40B4-BE49-F238E27FC236}">
                <a16:creationId xmlns:a16="http://schemas.microsoft.com/office/drawing/2014/main" id="{003BD496-3174-4A26-BD47-331CF7E51840}"/>
              </a:ext>
            </a:extLst>
          </p:cNvPr>
          <p:cNvGrpSpPr/>
          <p:nvPr/>
        </p:nvGrpSpPr>
        <p:grpSpPr>
          <a:xfrm>
            <a:off x="1752600" y="2819401"/>
            <a:ext cx="8686800" cy="3352801"/>
            <a:chOff x="228600" y="2819400"/>
            <a:chExt cx="8686800" cy="3352801"/>
          </a:xfrm>
        </p:grpSpPr>
        <p:grpSp>
          <p:nvGrpSpPr>
            <p:cNvPr id="10" name="组合 53">
              <a:extLst>
                <a:ext uri="{FF2B5EF4-FFF2-40B4-BE49-F238E27FC236}">
                  <a16:creationId xmlns:a16="http://schemas.microsoft.com/office/drawing/2014/main" id="{81E1A1F1-0B40-4C7A-B777-977E2A5AFB6E}"/>
                </a:ext>
              </a:extLst>
            </p:cNvPr>
            <p:cNvGrpSpPr/>
            <p:nvPr/>
          </p:nvGrpSpPr>
          <p:grpSpPr>
            <a:xfrm>
              <a:off x="228600" y="2819400"/>
              <a:ext cx="8686800" cy="584775"/>
              <a:chOff x="381000" y="9601200"/>
              <a:chExt cx="8686800" cy="584775"/>
            </a:xfrm>
          </p:grpSpPr>
          <p:sp>
            <p:nvSpPr>
              <p:cNvPr id="55" name="Text Box 6">
                <a:extLst>
                  <a:ext uri="{FF2B5EF4-FFF2-40B4-BE49-F238E27FC236}">
                    <a16:creationId xmlns:a16="http://schemas.microsoft.com/office/drawing/2014/main" id="{5244BB31-CE59-4988-83FA-3F503C7A14D7}"/>
                  </a:ext>
                </a:extLst>
              </p:cNvPr>
              <p:cNvSpPr txBox="1">
                <a:spLocks noChangeArrowheads="1"/>
              </p:cNvSpPr>
              <p:nvPr/>
            </p:nvSpPr>
            <p:spPr bwMode="auto">
              <a:xfrm>
                <a:off x="381000" y="9601200"/>
                <a:ext cx="8686800" cy="584775"/>
              </a:xfrm>
              <a:prstGeom prst="rect">
                <a:avLst/>
              </a:prstGeom>
              <a:solidFill>
                <a:schemeClr val="accent1">
                  <a:lumMod val="20000"/>
                  <a:lumOff val="80000"/>
                </a:schemeClr>
              </a:solidFill>
              <a:ln w="12700" cap="sq">
                <a:solidFill>
                  <a:schemeClr val="bg1"/>
                </a:solidFill>
                <a:miter lim="800000"/>
                <a:headEnd type="none" w="sm" len="sm"/>
                <a:tailEnd type="none" w="sm" len="sm"/>
              </a:ln>
              <a:effectLst>
                <a:outerShdw blurRad="50800" dist="38100" dir="5400000" algn="t" rotWithShape="0">
                  <a:prstClr val="black">
                    <a:alpha val="40000"/>
                  </a:prstClr>
                </a:outerShdw>
              </a:effectLst>
            </p:spPr>
            <p:txBody>
              <a:bodyPr wrap="square">
                <a:spAutoFit/>
              </a:bodyPr>
              <a:lstStyle/>
              <a:p>
                <a:pPr defTabSz="685800">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 相信进化论、猿人        拒绝圣经、上帝</a:t>
                </a:r>
              </a:p>
            </p:txBody>
          </p:sp>
          <p:sp>
            <p:nvSpPr>
              <p:cNvPr id="56" name="Right Arrow 3">
                <a:extLst>
                  <a:ext uri="{FF2B5EF4-FFF2-40B4-BE49-F238E27FC236}">
                    <a16:creationId xmlns:a16="http://schemas.microsoft.com/office/drawing/2014/main" id="{2A2AF7CC-0B5A-47D3-A5C3-4EE9C297036A}"/>
                  </a:ext>
                </a:extLst>
              </p:cNvPr>
              <p:cNvSpPr/>
              <p:nvPr/>
            </p:nvSpPr>
            <p:spPr>
              <a:xfrm>
                <a:off x="4191000" y="9657347"/>
                <a:ext cx="1143000" cy="4724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64" name="Picture 2">
              <a:extLst>
                <a:ext uri="{FF2B5EF4-FFF2-40B4-BE49-F238E27FC236}">
                  <a16:creationId xmlns:a16="http://schemas.microsoft.com/office/drawing/2014/main" id="{6621D232-BDAE-47F9-9319-E7B51E6A5D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28600" y="3446989"/>
              <a:ext cx="4266477" cy="2725212"/>
            </a:xfrm>
            <a:prstGeom prst="rect">
              <a:avLst/>
            </a:prstGeom>
            <a:noFill/>
            <a:ln w="3175">
              <a:solidFill>
                <a:schemeClr val="tx1"/>
              </a:solidFill>
              <a:miter lim="800000"/>
              <a:headEnd/>
              <a:tailEnd/>
            </a:ln>
            <a:effectLst/>
          </p:spPr>
        </p:pic>
        <p:pic>
          <p:nvPicPr>
            <p:cNvPr id="65" name="Picture 2">
              <a:extLst>
                <a:ext uri="{FF2B5EF4-FFF2-40B4-BE49-F238E27FC236}">
                  <a16:creationId xmlns:a16="http://schemas.microsoft.com/office/drawing/2014/main" id="{67CE7A17-4786-47C6-BE4C-D4791416DF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648200" y="3446989"/>
              <a:ext cx="4266476" cy="2725212"/>
            </a:xfrm>
            <a:prstGeom prst="rect">
              <a:avLst/>
            </a:prstGeom>
            <a:noFill/>
            <a:ln w="3175">
              <a:solidFill>
                <a:schemeClr val="tx1"/>
              </a:solidFill>
              <a:miter lim="800000"/>
              <a:headEnd/>
              <a:tailEnd/>
            </a:ln>
            <a:effectLst/>
          </p:spPr>
        </p:pic>
      </p:grpSp>
      <p:sp>
        <p:nvSpPr>
          <p:cNvPr id="17" name="标题 16">
            <a:extLst>
              <a:ext uri="{FF2B5EF4-FFF2-40B4-BE49-F238E27FC236}">
                <a16:creationId xmlns:a16="http://schemas.microsoft.com/office/drawing/2014/main" id="{712C4613-2E92-4C4E-BDA3-657C5FC60FD5}"/>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anim calcmode="lin" valueType="num">
                                      <p:cBhvr>
                                        <p:cTn id="15" dur="250" fill="hold"/>
                                        <p:tgtEl>
                                          <p:spTgt spid="7"/>
                                        </p:tgtEl>
                                        <p:attrNameLst>
                                          <p:attrName>ppt_x</p:attrName>
                                        </p:attrNameLst>
                                      </p:cBhvr>
                                      <p:tavLst>
                                        <p:tav tm="0">
                                          <p:val>
                                            <p:strVal val="#ppt_x"/>
                                          </p:val>
                                        </p:tav>
                                        <p:tav tm="100000">
                                          <p:val>
                                            <p:strVal val="#ppt_x"/>
                                          </p:val>
                                        </p:tav>
                                      </p:tavLst>
                                    </p:anim>
                                    <p:anim calcmode="lin" valueType="num">
                                      <p:cBhvr>
                                        <p:cTn id="16"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anim calcmode="lin" valueType="num">
                                      <p:cBhvr>
                                        <p:cTn id="22" dur="250" fill="hold"/>
                                        <p:tgtEl>
                                          <p:spTgt spid="9"/>
                                        </p:tgtEl>
                                        <p:attrNameLst>
                                          <p:attrName>ppt_x</p:attrName>
                                        </p:attrNameLst>
                                      </p:cBhvr>
                                      <p:tavLst>
                                        <p:tav tm="0">
                                          <p:val>
                                            <p:strVal val="#ppt_x"/>
                                          </p:val>
                                        </p:tav>
                                        <p:tav tm="100000">
                                          <p:val>
                                            <p:strVal val="#ppt_x"/>
                                          </p:val>
                                        </p:tav>
                                      </p:tavLst>
                                    </p:anim>
                                    <p:anim calcmode="lin" valueType="num">
                                      <p:cBhvr>
                                        <p:cTn id="23" dur="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标题 1"/>
          <p:cNvSpPr>
            <a:spLocks noGrp="1"/>
          </p:cNvSpPr>
          <p:nvPr>
            <p:ph type="title"/>
          </p:nvPr>
        </p:nvSpPr>
        <p:spPr/>
        <p:txBody>
          <a:bodyPr>
            <a:normAutofit fontScale="90000"/>
          </a:bodyPr>
          <a:lstStyle/>
          <a:p>
            <a:r>
              <a:rPr lang="zh-CN" altLang="en-US" dirty="0"/>
              <a:t>如何重建根基？</a:t>
            </a:r>
          </a:p>
        </p:txBody>
      </p:sp>
      <p:sp>
        <p:nvSpPr>
          <p:cNvPr id="13" name="内容占位符 2"/>
          <p:cNvSpPr>
            <a:spLocks noGrp="1"/>
          </p:cNvSpPr>
          <p:nvPr>
            <p:ph sz="quarter" idx="4294967295"/>
          </p:nvPr>
        </p:nvSpPr>
        <p:spPr>
          <a:xfrm>
            <a:off x="0" y="161925"/>
            <a:ext cx="12192000" cy="466725"/>
          </a:xfrm>
          <a:prstGeom prst="rect">
            <a:avLst/>
          </a:prstGeom>
          <a:ln>
            <a:solidFill>
              <a:schemeClr val="tx1"/>
            </a:solidFill>
            <a:prstDash val="dash"/>
          </a:ln>
        </p:spPr>
        <p:txBody>
          <a:bodyPr>
            <a:noAutofit/>
          </a:bodyPr>
          <a:lstStyle/>
          <a:p>
            <a:pPr algn="ctr">
              <a:defRPr/>
            </a:pPr>
            <a:r>
              <a:rPr lang="zh-CN" altLang="en-US" sz="4400" dirty="0">
                <a:latin typeface="Arial" panose="020B0604020202020204" pitchFamily="34" charset="0"/>
                <a:cs typeface="Arial" panose="020B0604020202020204" pitchFamily="34" charset="0"/>
              </a:rPr>
              <a:t>诗篇</a:t>
            </a:r>
            <a:r>
              <a:rPr lang="en-US" altLang="zh-CN" sz="4400" dirty="0">
                <a:latin typeface="Arial" panose="020B0604020202020204" pitchFamily="34" charset="0"/>
                <a:cs typeface="Arial" panose="020B0604020202020204" pitchFamily="34" charset="0"/>
              </a:rPr>
              <a:t>11:3</a:t>
            </a:r>
            <a:r>
              <a:rPr lang="zh-CN" altLang="zh-CN" sz="4400" dirty="0">
                <a:latin typeface="Arial" panose="020B0604020202020204" pitchFamily="34" charset="0"/>
                <a:cs typeface="Arial" panose="020B0604020202020204" pitchFamily="34" charset="0"/>
              </a:rPr>
              <a:t>根基若毁坏，义人还能作什么呢？</a:t>
            </a:r>
            <a:endParaRPr lang="en-US" sz="4400" dirty="0">
              <a:latin typeface="Arial" panose="020B0604020202020204" pitchFamily="34" charset="0"/>
              <a:cs typeface="Arial" panose="020B0604020202020204" pitchFamily="34" charset="0"/>
            </a:endParaRPr>
          </a:p>
        </p:txBody>
      </p:sp>
      <p:sp>
        <p:nvSpPr>
          <p:cNvPr id="14" name="矩形 13"/>
          <p:cNvSpPr/>
          <p:nvPr/>
        </p:nvSpPr>
        <p:spPr>
          <a:xfrm>
            <a:off x="3287688" y="2505670"/>
            <a:ext cx="5472608" cy="923330"/>
          </a:xfrm>
          <a:prstGeom prst="rect">
            <a:avLst/>
          </a:prstGeom>
          <a:solidFill>
            <a:srgbClr val="024C89"/>
          </a:solidFill>
        </p:spPr>
        <p:txBody>
          <a:bodyPr wrap="square">
            <a:spAutoFit/>
          </a:bodyPr>
          <a:lstStyle/>
          <a:p>
            <a:pPr algn="ctr">
              <a:defRPr/>
            </a:pPr>
            <a:r>
              <a:rPr lang="zh-CN" altLang="en-US" sz="54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重建根基</a:t>
            </a:r>
            <a:r>
              <a:rPr lang="en-US" altLang="zh-CN" sz="54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a:t>
            </a:r>
          </a:p>
        </p:txBody>
      </p:sp>
      <p:sp>
        <p:nvSpPr>
          <p:cNvPr id="16" name="内容占位符 2"/>
          <p:cNvSpPr txBox="1">
            <a:spLocks/>
          </p:cNvSpPr>
          <p:nvPr/>
        </p:nvSpPr>
        <p:spPr>
          <a:xfrm>
            <a:off x="2309786" y="3729806"/>
            <a:ext cx="7500990" cy="1296144"/>
          </a:xfrm>
          <a:prstGeom prst="rect">
            <a:avLst/>
          </a:prstGeom>
          <a:ln>
            <a:solidFill>
              <a:schemeClr val="tx1"/>
            </a:solidFill>
            <a:prstDash val="dash"/>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zh-CN" altLang="en-US" sz="4400" dirty="0">
                <a:latin typeface="Arial" panose="020B0604020202020204" pitchFamily="34" charset="0"/>
                <a:ea typeface="汉仪大宋简" panose="02010609000101010101" pitchFamily="49" charset="-122"/>
                <a:cs typeface="Arial" panose="020B0604020202020204" pitchFamily="34" charset="0"/>
              </a:rPr>
              <a:t>我们如何重建根基</a:t>
            </a:r>
            <a:r>
              <a:rPr lang="zh-CN" altLang="en-US" sz="4400">
                <a:latin typeface="Arial" panose="020B0604020202020204" pitchFamily="34" charset="0"/>
                <a:ea typeface="汉仪大宋简" panose="02010609000101010101" pitchFamily="49" charset="-122"/>
                <a:cs typeface="Arial" panose="020B0604020202020204" pitchFamily="34" charset="0"/>
              </a:rPr>
              <a:t>？或者说</a:t>
            </a:r>
            <a:r>
              <a:rPr lang="zh-CN" altLang="en-US" sz="4400" dirty="0">
                <a:latin typeface="Arial" panose="020B0604020202020204" pitchFamily="34" charset="0"/>
                <a:ea typeface="汉仪大宋简" panose="02010609000101010101" pitchFamily="49" charset="-122"/>
                <a:cs typeface="Arial" panose="020B0604020202020204" pitchFamily="34" charset="0"/>
              </a:rPr>
              <a:t>，在中国，我们如何建立根基？</a:t>
            </a:r>
            <a:endParaRPr lang="en-US" sz="4400" dirty="0">
              <a:latin typeface="Arial" panose="020B0604020202020204" pitchFamily="34" charset="0"/>
              <a:ea typeface="汉仪大宋简" panose="02010609000101010101" pitchFamily="49" charset="-122"/>
              <a:cs typeface="Arial" panose="020B0604020202020204" pitchFamily="34" charset="0"/>
            </a:endParaRPr>
          </a:p>
        </p:txBody>
      </p:sp>
      <p:sp>
        <p:nvSpPr>
          <p:cNvPr id="17" name="矩形 16"/>
          <p:cNvSpPr/>
          <p:nvPr/>
        </p:nvSpPr>
        <p:spPr>
          <a:xfrm>
            <a:off x="2309786" y="5097958"/>
            <a:ext cx="7500990" cy="923330"/>
          </a:xfrm>
          <a:prstGeom prst="rect">
            <a:avLst/>
          </a:prstGeom>
          <a:solidFill>
            <a:srgbClr val="024C89"/>
          </a:solidFill>
        </p:spPr>
        <p:txBody>
          <a:bodyPr wrap="square">
            <a:spAutoFit/>
          </a:bodyPr>
          <a:lstStyle/>
          <a:p>
            <a:pPr algn="ctr">
              <a:defRPr/>
            </a:pP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年老地</a:t>
            </a:r>
            <a:r>
              <a:rPr lang="zh-CN" altLang="en-US" sz="540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球论行</a:t>
            </a: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不通！</a:t>
            </a:r>
            <a:endParaRPr lang="en-US" altLang="zh-CN"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9960957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54E5A5E3-47D3-473B-AC62-3C8DF1931183}"/>
              </a:ext>
            </a:extLst>
          </p:cNvPr>
          <p:cNvSpPr>
            <a:spLocks noGrp="1"/>
          </p:cNvSpPr>
          <p:nvPr>
            <p:ph type="title"/>
          </p:nvPr>
        </p:nvSpPr>
        <p:spPr>
          <a:xfrm>
            <a:off x="0" y="185984"/>
            <a:ext cx="12192000" cy="584775"/>
          </a:xfrm>
        </p:spPr>
        <p:txBody>
          <a:bodyPr/>
          <a:lstStyle/>
          <a:p>
            <a:r>
              <a:rPr lang="zh-CN" altLang="en-US" dirty="0">
                <a:solidFill>
                  <a:srgbClr val="FF0000"/>
                </a:solidFill>
              </a:rPr>
              <a:t>化石记录中的事实：</a:t>
            </a:r>
            <a:r>
              <a:rPr lang="zh-CN" altLang="en-US" dirty="0"/>
              <a:t>有猿猴，有人，没有第三种</a:t>
            </a:r>
          </a:p>
        </p:txBody>
      </p:sp>
      <p:grpSp>
        <p:nvGrpSpPr>
          <p:cNvPr id="4" name="组合 33"/>
          <p:cNvGrpSpPr/>
          <p:nvPr/>
        </p:nvGrpSpPr>
        <p:grpSpPr>
          <a:xfrm>
            <a:off x="7392144" y="1061400"/>
            <a:ext cx="1907138" cy="5103904"/>
            <a:chOff x="7824192" y="1016776"/>
            <a:chExt cx="1907138" cy="5103904"/>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1584176"/>
              <a:ext cx="1907138" cy="4536504"/>
            </a:xfrm>
            <a:prstGeom prst="rect">
              <a:avLst/>
            </a:prstGeom>
          </p:spPr>
        </p:pic>
        <p:sp>
          <p:nvSpPr>
            <p:cNvPr id="36" name="TextBox 3"/>
            <p:cNvSpPr txBox="1"/>
            <p:nvPr/>
          </p:nvSpPr>
          <p:spPr>
            <a:xfrm>
              <a:off x="8040216"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尼安德特</a:t>
              </a:r>
              <a:endParaRPr lang="en-US" altLang="zh-CN" dirty="0">
                <a:solidFill>
                  <a:prstClr val="white"/>
                </a:solidFill>
              </a:endParaRPr>
            </a:p>
          </p:txBody>
        </p:sp>
      </p:grpSp>
      <p:grpSp>
        <p:nvGrpSpPr>
          <p:cNvPr id="5" name="组合 36"/>
          <p:cNvGrpSpPr/>
          <p:nvPr/>
        </p:nvGrpSpPr>
        <p:grpSpPr>
          <a:xfrm>
            <a:off x="2927648" y="1061399"/>
            <a:ext cx="1907138" cy="5004512"/>
            <a:chOff x="2495600" y="1016776"/>
            <a:chExt cx="1907138" cy="5004512"/>
          </a:xfrm>
        </p:grpSpPr>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600" y="1484784"/>
              <a:ext cx="1907138" cy="4536504"/>
            </a:xfrm>
            <a:prstGeom prst="rect">
              <a:avLst/>
            </a:prstGeom>
          </p:spPr>
        </p:pic>
        <p:sp>
          <p:nvSpPr>
            <p:cNvPr id="39" name="TextBox 3"/>
            <p:cNvSpPr txBox="1"/>
            <p:nvPr/>
          </p:nvSpPr>
          <p:spPr>
            <a:xfrm>
              <a:off x="2855640"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腊玛古猿</a:t>
              </a:r>
              <a:endParaRPr lang="en-US" altLang="zh-CN" dirty="0">
                <a:solidFill>
                  <a:prstClr val="white"/>
                </a:solidFill>
              </a:endParaRPr>
            </a:p>
          </p:txBody>
        </p:sp>
      </p:grpSp>
      <p:grpSp>
        <p:nvGrpSpPr>
          <p:cNvPr id="6" name="组合 39"/>
          <p:cNvGrpSpPr/>
          <p:nvPr/>
        </p:nvGrpSpPr>
        <p:grpSpPr>
          <a:xfrm>
            <a:off x="4223792" y="1061399"/>
            <a:ext cx="1907138" cy="5004512"/>
            <a:chOff x="4079776" y="1016776"/>
            <a:chExt cx="1907138" cy="5004512"/>
          </a:xfrm>
        </p:grpSpPr>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9776" y="1484784"/>
              <a:ext cx="1907138" cy="4536504"/>
            </a:xfrm>
            <a:prstGeom prst="rect">
              <a:avLst/>
            </a:prstGeom>
          </p:spPr>
        </p:pic>
        <p:sp>
          <p:nvSpPr>
            <p:cNvPr id="42" name="TextBox 3"/>
            <p:cNvSpPr txBox="1"/>
            <p:nvPr/>
          </p:nvSpPr>
          <p:spPr>
            <a:xfrm>
              <a:off x="4583832"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南方古猿</a:t>
              </a:r>
              <a:endParaRPr lang="en-US" altLang="zh-CN" dirty="0">
                <a:solidFill>
                  <a:prstClr val="white"/>
                </a:solidFill>
              </a:endParaRPr>
            </a:p>
          </p:txBody>
        </p:sp>
      </p:grpSp>
      <p:grpSp>
        <p:nvGrpSpPr>
          <p:cNvPr id="7" name="组合 48"/>
          <p:cNvGrpSpPr/>
          <p:nvPr/>
        </p:nvGrpSpPr>
        <p:grpSpPr>
          <a:xfrm>
            <a:off x="5807968" y="1061399"/>
            <a:ext cx="1907138" cy="5103904"/>
            <a:chOff x="5951984" y="1016776"/>
            <a:chExt cx="1907138" cy="5103904"/>
          </a:xfrm>
        </p:grpSpPr>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1984" y="1584176"/>
              <a:ext cx="1907138" cy="4536504"/>
            </a:xfrm>
            <a:prstGeom prst="rect">
              <a:avLst/>
            </a:prstGeom>
          </p:spPr>
        </p:pic>
        <p:sp>
          <p:nvSpPr>
            <p:cNvPr id="52" name="TextBox 3"/>
            <p:cNvSpPr txBox="1"/>
            <p:nvPr/>
          </p:nvSpPr>
          <p:spPr>
            <a:xfrm>
              <a:off x="6312024"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直立猿人</a:t>
              </a:r>
              <a:endParaRPr lang="en-US" altLang="zh-CN" dirty="0">
                <a:solidFill>
                  <a:prstClr val="white"/>
                </a:solidFill>
              </a:endParaRPr>
            </a:p>
          </p:txBody>
        </p:sp>
      </p:grpSp>
      <p:grpSp>
        <p:nvGrpSpPr>
          <p:cNvPr id="8" name="组合 57"/>
          <p:cNvGrpSpPr/>
          <p:nvPr/>
        </p:nvGrpSpPr>
        <p:grpSpPr>
          <a:xfrm>
            <a:off x="1559497" y="1061399"/>
            <a:ext cx="1907137" cy="5004512"/>
            <a:chOff x="839416" y="1016776"/>
            <a:chExt cx="1907137" cy="5004512"/>
          </a:xfrm>
        </p:grpSpPr>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416" y="1484784"/>
              <a:ext cx="1907137" cy="4536504"/>
            </a:xfrm>
            <a:prstGeom prst="rect">
              <a:avLst/>
            </a:prstGeom>
          </p:spPr>
        </p:pic>
        <p:sp>
          <p:nvSpPr>
            <p:cNvPr id="60" name="TextBox 3"/>
            <p:cNvSpPr txBox="1"/>
            <p:nvPr/>
          </p:nvSpPr>
          <p:spPr>
            <a:xfrm>
              <a:off x="1127448" y="1016776"/>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原上猿</a:t>
              </a:r>
              <a:endParaRPr lang="en-US" altLang="zh-CN" dirty="0">
                <a:solidFill>
                  <a:prstClr val="white"/>
                </a:solidFill>
              </a:endParaRPr>
            </a:p>
          </p:txBody>
        </p:sp>
      </p:grpSp>
      <p:grpSp>
        <p:nvGrpSpPr>
          <p:cNvPr id="9" name="组合 60"/>
          <p:cNvGrpSpPr/>
          <p:nvPr/>
        </p:nvGrpSpPr>
        <p:grpSpPr>
          <a:xfrm>
            <a:off x="8832304" y="1061400"/>
            <a:ext cx="1907138" cy="5103905"/>
            <a:chOff x="9552384" y="1016775"/>
            <a:chExt cx="1907138" cy="5103905"/>
          </a:xfrm>
        </p:grpSpPr>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2384" y="1584176"/>
              <a:ext cx="1907138" cy="4536504"/>
            </a:xfrm>
            <a:prstGeom prst="rect">
              <a:avLst/>
            </a:prstGeom>
          </p:spPr>
        </p:pic>
        <p:sp>
          <p:nvSpPr>
            <p:cNvPr id="63" name="TextBox 3"/>
            <p:cNvSpPr txBox="1"/>
            <p:nvPr/>
          </p:nvSpPr>
          <p:spPr>
            <a:xfrm>
              <a:off x="9768408" y="1016775"/>
              <a:ext cx="1332000" cy="430887"/>
            </a:xfrm>
            <a:prstGeom prst="rect">
              <a:avLst/>
            </a:prstGeom>
            <a:solidFill>
              <a:schemeClr val="tx1"/>
            </a:solidFill>
          </p:spPr>
          <p:txBody>
            <a:bodyPr wrap="square" lIns="0" tIns="0" rIns="0" bIns="91440" rtlCol="0">
              <a:spAutoFit/>
            </a:bodyPr>
            <a:lstStyle>
              <a:defPPr>
                <a:defRPr lang="zh-CN"/>
              </a:defPPr>
              <a:lvl1pPr algn="ctr">
                <a:defRPr sz="2200">
                  <a:solidFill>
                    <a:schemeClr val="bg1"/>
                  </a:solidFill>
                  <a:latin typeface="汉仪大宋简" panose="02010609000101010101" pitchFamily="49" charset="-122"/>
                  <a:ea typeface="汉仪大宋简" panose="02010609000101010101" pitchFamily="49" charset="-122"/>
                </a:defRPr>
              </a:lvl1pPr>
            </a:lstStyle>
            <a:p>
              <a:r>
                <a:rPr lang="zh-CN" altLang="en-US" dirty="0">
                  <a:solidFill>
                    <a:prstClr val="white"/>
                  </a:solidFill>
                </a:rPr>
                <a:t>现代人</a:t>
              </a:r>
              <a:endParaRPr lang="en-US" altLang="zh-CN" dirty="0">
                <a:solidFill>
                  <a:prstClr val="white"/>
                </a:solidFill>
              </a:endParaRPr>
            </a:p>
          </p:txBody>
        </p:sp>
      </p:grpSp>
      <p:grpSp>
        <p:nvGrpSpPr>
          <p:cNvPr id="10" name="组合 47"/>
          <p:cNvGrpSpPr/>
          <p:nvPr/>
        </p:nvGrpSpPr>
        <p:grpSpPr>
          <a:xfrm>
            <a:off x="1847528" y="980728"/>
            <a:ext cx="8532548" cy="5112568"/>
            <a:chOff x="1703512" y="980728"/>
            <a:chExt cx="8532548" cy="5112568"/>
          </a:xfrm>
        </p:grpSpPr>
        <p:sp>
          <p:nvSpPr>
            <p:cNvPr id="44" name="TextBox 3"/>
            <p:cNvSpPr txBox="1"/>
            <p:nvPr/>
          </p:nvSpPr>
          <p:spPr>
            <a:xfrm>
              <a:off x="1703512"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猿    猴</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sp>
          <p:nvSpPr>
            <p:cNvPr id="45" name="TextBox 3"/>
            <p:cNvSpPr txBox="1"/>
            <p:nvPr/>
          </p:nvSpPr>
          <p:spPr>
            <a:xfrm>
              <a:off x="6636060" y="980728"/>
              <a:ext cx="3600000" cy="523220"/>
            </a:xfrm>
            <a:prstGeom prst="rect">
              <a:avLst/>
            </a:prstGeom>
            <a:solidFill>
              <a:srgbClr val="024C89"/>
            </a:solidFill>
          </p:spPr>
          <p:txBody>
            <a:bodyPr wrap="square" lIns="0" tIns="0" rIns="0" bIns="91440"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人   类</a:t>
              </a:r>
              <a:endParaRPr lang="en-US" altLang="zh-CN" sz="2800" b="1" dirty="0">
                <a:solidFill>
                  <a:prstClr val="white"/>
                </a:solidFill>
                <a:latin typeface="微软雅黑" panose="020B0503020204020204" pitchFamily="34" charset="-122"/>
                <a:ea typeface="微软雅黑" panose="020B0503020204020204" pitchFamily="34" charset="-122"/>
              </a:endParaRPr>
            </a:p>
          </p:txBody>
        </p:sp>
        <p:grpSp>
          <p:nvGrpSpPr>
            <p:cNvPr id="11" name="组合 46"/>
            <p:cNvGrpSpPr/>
            <p:nvPr/>
          </p:nvGrpSpPr>
          <p:grpSpPr>
            <a:xfrm>
              <a:off x="5809108" y="980728"/>
              <a:ext cx="357190" cy="5112568"/>
              <a:chOff x="5809108" y="980728"/>
              <a:chExt cx="357190" cy="5112568"/>
            </a:xfrm>
          </p:grpSpPr>
          <p:cxnSp>
            <p:nvCxnSpPr>
              <p:cNvPr id="43" name="直接连接符 42"/>
              <p:cNvCxnSpPr/>
              <p:nvPr/>
            </p:nvCxnSpPr>
            <p:spPr>
              <a:xfrm>
                <a:off x="616629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809108" y="980728"/>
                <a:ext cx="0" cy="5112568"/>
              </a:xfrm>
              <a:prstGeom prst="line">
                <a:avLst/>
              </a:prstGeom>
              <a:ln w="31750">
                <a:solidFill>
                  <a:srgbClr val="002954"/>
                </a:solidFill>
              </a:ln>
            </p:spPr>
            <p:style>
              <a:lnRef idx="1">
                <a:schemeClr val="accent1"/>
              </a:lnRef>
              <a:fillRef idx="0">
                <a:schemeClr val="accent1"/>
              </a:fillRef>
              <a:effectRef idx="0">
                <a:schemeClr val="accent1"/>
              </a:effectRef>
              <a:fontRef idx="minor">
                <a:schemeClr val="tx1"/>
              </a:fontRef>
            </p:style>
          </p:cxnSp>
        </p:grpSp>
      </p:grpSp>
      <p:grpSp>
        <p:nvGrpSpPr>
          <p:cNvPr id="12" name="Group 56"/>
          <p:cNvGrpSpPr/>
          <p:nvPr/>
        </p:nvGrpSpPr>
        <p:grpSpPr>
          <a:xfrm>
            <a:off x="1631504" y="2132856"/>
            <a:ext cx="4157536" cy="3284984"/>
            <a:chOff x="1631504" y="2132856"/>
            <a:chExt cx="4157536" cy="3284984"/>
          </a:xfrm>
        </p:grpSpPr>
        <p:pic>
          <p:nvPicPr>
            <p:cNvPr id="51" name="图片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1504" y="2132856"/>
              <a:ext cx="1790132" cy="3284984"/>
            </a:xfrm>
            <a:prstGeom prst="rect">
              <a:avLst/>
            </a:prstGeom>
          </p:spPr>
        </p:pic>
        <p:pic>
          <p:nvPicPr>
            <p:cNvPr id="55" name="Picture 54" descr="http://www.howfastcanarun.com/uploads/1/4/1/5/14154521/748962231.jpg"/>
            <p:cNvPicPr>
              <a:picLocks noChangeAspect="1" noChangeArrowheads="1"/>
            </p:cNvPicPr>
            <p:nvPr/>
          </p:nvPicPr>
          <p:blipFill>
            <a:blip r:embed="rId10" cstate="print"/>
            <a:srcRect l="16875" b="6344"/>
            <a:stretch>
              <a:fillRect/>
            </a:stretch>
          </p:blipFill>
          <p:spPr bwMode="auto">
            <a:xfrm>
              <a:off x="3024166" y="2643182"/>
              <a:ext cx="2764874" cy="2071702"/>
            </a:xfrm>
            <a:prstGeom prst="rect">
              <a:avLst/>
            </a:prstGeom>
            <a:noFill/>
          </p:spPr>
        </p:pic>
        <p:sp>
          <p:nvSpPr>
            <p:cNvPr id="53" name="等于号 1"/>
            <p:cNvSpPr/>
            <p:nvPr/>
          </p:nvSpPr>
          <p:spPr>
            <a:xfrm>
              <a:off x="2279576" y="2857496"/>
              <a:ext cx="1428760" cy="1643074"/>
            </a:xfrm>
            <a:prstGeom prst="mathEqual">
              <a:avLst>
                <a:gd name="adj1" fmla="val 11820"/>
                <a:gd name="adj2" fmla="val 11760"/>
              </a:avLst>
            </a:prstGeom>
            <a:solidFill>
              <a:srgbClr val="098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pic>
        <p:nvPicPr>
          <p:cNvPr id="56" name="图片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3388" y="2071678"/>
            <a:ext cx="1440180" cy="3284220"/>
          </a:xfrm>
          <a:prstGeom prst="rect">
            <a:avLst/>
          </a:prstGeom>
        </p:spPr>
      </p:pic>
      <p:pic>
        <p:nvPicPr>
          <p:cNvPr id="66" name="Picture 6" descr="https://www.fieldmuseum.org/sites/default/files/styles/2x1_1200w/public/kgolembiewski/2016/06/20/daynes_sculptures_paint_0.jpg?itok=2295p4Wl"/>
          <p:cNvPicPr>
            <a:picLocks noChangeAspect="1" noChangeArrowheads="1"/>
          </p:cNvPicPr>
          <p:nvPr/>
        </p:nvPicPr>
        <p:blipFill>
          <a:blip r:embed="rId12" cstate="print"/>
          <a:srcRect l="54600" r="3600"/>
          <a:stretch>
            <a:fillRect/>
          </a:stretch>
        </p:blipFill>
        <p:spPr bwMode="auto">
          <a:xfrm>
            <a:off x="6453190" y="2071678"/>
            <a:ext cx="1465174"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586 -1.48148E-6 L -0.03672 -0.00254 " pathEditMode="relative" rAng="0" ptsTypes="AA">
                                      <p:cBhvr>
                                        <p:cTn id="6" dur="1000" fill="hold"/>
                                        <p:tgtEl>
                                          <p:spTgt spid="5"/>
                                        </p:tgtEl>
                                        <p:attrNameLst>
                                          <p:attrName>ppt_x</p:attrName>
                                          <p:attrName>ppt_y</p:attrName>
                                        </p:attrNameLst>
                                      </p:cBhvr>
                                      <p:rCtr x="-1549" y="-139"/>
                                    </p:animMotion>
                                  </p:childTnLst>
                                </p:cTn>
                              </p:par>
                              <p:par>
                                <p:cTn id="7" presetID="42" presetClass="path" presetSubtype="0" accel="50000" decel="50000" fill="hold" nodeType="withEffect">
                                  <p:stCondLst>
                                    <p:cond delay="0"/>
                                  </p:stCondLst>
                                  <p:childTnLst>
                                    <p:animMotion origin="layout" path="M -6.25E-7 4.44444E-6 L -0.0724 4.44444E-6 " pathEditMode="relative" rAng="0" ptsTypes="AA">
                                      <p:cBhvr>
                                        <p:cTn id="8" dur="1000" fill="hold"/>
                                        <p:tgtEl>
                                          <p:spTgt spid="6"/>
                                        </p:tgtEl>
                                        <p:attrNameLst>
                                          <p:attrName>ppt_x</p:attrName>
                                          <p:attrName>ppt_y</p:attrName>
                                        </p:attrNameLst>
                                      </p:cBhvr>
                                      <p:rCtr x="-3620" y="0"/>
                                    </p:animMotion>
                                  </p:childTnLst>
                                </p:cTn>
                              </p:par>
                              <p:par>
                                <p:cTn id="9" presetID="42" presetClass="path" presetSubtype="0" accel="50000" decel="50000" fill="hold" nodeType="withEffect">
                                  <p:stCondLst>
                                    <p:cond delay="0"/>
                                  </p:stCondLst>
                                  <p:childTnLst>
                                    <p:animMotion origin="layout" path="M 0.00973 -1.85185E-6 L 0.07691 -1.85185E-6 " pathEditMode="relative" rAng="0" ptsTypes="AA">
                                      <p:cBhvr>
                                        <p:cTn id="10" dur="1000" fill="hold"/>
                                        <p:tgtEl>
                                          <p:spTgt spid="7"/>
                                        </p:tgtEl>
                                        <p:attrNameLst>
                                          <p:attrName>ppt_x</p:attrName>
                                          <p:attrName>ppt_y</p:attrName>
                                        </p:attrNameLst>
                                      </p:cBhvr>
                                      <p:rCtr x="3351" y="0"/>
                                    </p:animMotion>
                                  </p:childTnLst>
                                </p:cTn>
                              </p:par>
                              <p:par>
                                <p:cTn id="11" presetID="42" presetClass="path" presetSubtype="0" accel="50000" decel="50000" fill="hold" nodeType="withEffect">
                                  <p:stCondLst>
                                    <p:cond delay="0"/>
                                  </p:stCondLst>
                                  <p:childTnLst>
                                    <p:animMotion origin="layout" path="M 3.05556E-6 -1.85185E-6 L 0.04531 -1.85185E-6 " pathEditMode="relative" rAng="0" ptsTypes="AA">
                                      <p:cBhvr>
                                        <p:cTn id="12" dur="1000" fill="hold"/>
                                        <p:tgtEl>
                                          <p:spTgt spid="4"/>
                                        </p:tgtEl>
                                        <p:attrNameLst>
                                          <p:attrName>ppt_x</p:attrName>
                                          <p:attrName>ppt_y</p:attrName>
                                        </p:attrNameLst>
                                      </p:cBhvr>
                                      <p:rCtr x="2257" y="0"/>
                                    </p:animMotion>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childTnLst>
                                </p:cTn>
                              </p:par>
                              <p:par>
                                <p:cTn id="27" presetID="10"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a:xfrm>
            <a:off x="0" y="185984"/>
            <a:ext cx="12192000" cy="584775"/>
          </a:xfrm>
        </p:spPr>
        <p:txBody>
          <a:bodyPr/>
          <a:lstStyle/>
          <a:p>
            <a:r>
              <a:rPr lang="zh-CN" altLang="en-US" dirty="0"/>
              <a:t>人类 </a:t>
            </a:r>
            <a:r>
              <a:rPr lang="en-US" altLang="zh-CN" dirty="0"/>
              <a:t>/ </a:t>
            </a:r>
            <a:r>
              <a:rPr lang="zh-CN" altLang="en-US" dirty="0"/>
              <a:t>黑猩猩 基因相似度</a:t>
            </a:r>
          </a:p>
        </p:txBody>
      </p:sp>
      <p:graphicFrame>
        <p:nvGraphicFramePr>
          <p:cNvPr id="4" name="Chart 13">
            <a:extLst>
              <a:ext uri="{FF2B5EF4-FFF2-40B4-BE49-F238E27FC236}">
                <a16:creationId xmlns:a16="http://schemas.microsoft.com/office/drawing/2014/main" id="{95187563-782C-4DB4-929B-66E8EAF1BE03}"/>
              </a:ext>
            </a:extLst>
          </p:cNvPr>
          <p:cNvGraphicFramePr/>
          <p:nvPr>
            <p:extLst>
              <p:ext uri="{D42A27DB-BD31-4B8C-83A1-F6EECF244321}">
                <p14:modId xmlns:p14="http://schemas.microsoft.com/office/powerpoint/2010/main" val="1506407915"/>
              </p:ext>
            </p:extLst>
          </p:nvPr>
        </p:nvGraphicFramePr>
        <p:xfrm>
          <a:off x="342988" y="1052736"/>
          <a:ext cx="7697228" cy="507260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20">
            <a:extLst>
              <a:ext uri="{FF2B5EF4-FFF2-40B4-BE49-F238E27FC236}">
                <a16:creationId xmlns:a16="http://schemas.microsoft.com/office/drawing/2014/main" id="{2D0180C3-BB3F-4F47-B75B-D06B8674ED6B}"/>
              </a:ext>
            </a:extLst>
          </p:cNvPr>
          <p:cNvSpPr/>
          <p:nvPr/>
        </p:nvSpPr>
        <p:spPr>
          <a:xfrm>
            <a:off x="6078962" y="3820073"/>
            <a:ext cx="1999276" cy="1323439"/>
          </a:xfrm>
          <a:prstGeom prst="rect">
            <a:avLst/>
          </a:prstGeom>
        </p:spPr>
        <p:txBody>
          <a:bodyPr wrap="square">
            <a:spAutoFit/>
          </a:bodyPr>
          <a:lstStyle/>
          <a:p>
            <a:r>
              <a:rPr lang="zh-CN" altLang="en-US" sz="4000" b="1" dirty="0">
                <a:solidFill>
                  <a:srgbClr val="FF0000"/>
                </a:solidFill>
                <a:latin typeface="汉仪大宋简" pitchFamily="49" charset="-122"/>
                <a:ea typeface="汉仪大宋简" pitchFamily="49" charset="-122"/>
              </a:rPr>
              <a:t>八亿个区别！</a:t>
            </a:r>
            <a:endParaRPr lang="en-US" sz="4000" b="1" dirty="0">
              <a:solidFill>
                <a:srgbClr val="FF0000"/>
              </a:solidFill>
              <a:latin typeface="汉仪大宋简" pitchFamily="49" charset="-122"/>
              <a:ea typeface="汉仪大宋简" pitchFamily="49" charset="-122"/>
            </a:endParaRPr>
          </a:p>
        </p:txBody>
      </p:sp>
      <p:sp>
        <p:nvSpPr>
          <p:cNvPr id="7" name="副标题 1">
            <a:extLst>
              <a:ext uri="{FF2B5EF4-FFF2-40B4-BE49-F238E27FC236}">
                <a16:creationId xmlns:a16="http://schemas.microsoft.com/office/drawing/2014/main" id="{1A5A61ED-A67C-4E2E-B7CC-9171DEFF65A0}"/>
              </a:ext>
            </a:extLst>
          </p:cNvPr>
          <p:cNvSpPr txBox="1">
            <a:spLocks/>
          </p:cNvSpPr>
          <p:nvPr/>
        </p:nvSpPr>
        <p:spPr>
          <a:xfrm>
            <a:off x="0" y="-674688"/>
            <a:ext cx="12192000" cy="46672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altLang="zh-CN" sz="3600"/>
              <a:t>Human vs. chimp DNA</a:t>
            </a:r>
            <a:endPar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内容占位符 2">
            <a:extLst>
              <a:ext uri="{FF2B5EF4-FFF2-40B4-BE49-F238E27FC236}">
                <a16:creationId xmlns:a16="http://schemas.microsoft.com/office/drawing/2014/main" id="{1E0F8A40-15E1-4BF3-9A93-15B27EE5D222}"/>
              </a:ext>
            </a:extLst>
          </p:cNvPr>
          <p:cNvSpPr txBox="1">
            <a:spLocks/>
          </p:cNvSpPr>
          <p:nvPr/>
        </p:nvSpPr>
        <p:spPr>
          <a:xfrm>
            <a:off x="8294262" y="1534057"/>
            <a:ext cx="3706394"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实际情况：可能</a:t>
            </a:r>
            <a:r>
              <a:rPr lang="en-US" altLang="zh-CN" sz="3400" dirty="0">
                <a:latin typeface="Arial" panose="020B0604020202020204" pitchFamily="34" charset="0"/>
                <a:ea typeface="汉仪大宋简" panose="02010609000101010101" pitchFamily="49" charset="-122"/>
                <a:cs typeface="Arial" panose="020B0604020202020204" pitchFamily="34" charset="0"/>
              </a:rPr>
              <a:t>70%</a:t>
            </a:r>
            <a:r>
              <a:rPr lang="zh-CN" altLang="en-US" sz="3400" dirty="0">
                <a:latin typeface="Arial" panose="020B0604020202020204" pitchFamily="34" charset="0"/>
                <a:ea typeface="汉仪大宋简" panose="02010609000101010101" pitchFamily="49" charset="-122"/>
                <a:cs typeface="Arial" panose="020B0604020202020204" pitchFamily="34" charset="0"/>
              </a:rPr>
              <a:t>或更少！</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30% </a:t>
            </a:r>
            <a:r>
              <a:rPr lang="zh-CN" altLang="en-US" sz="3400" dirty="0">
                <a:latin typeface="Arial" panose="020B0604020202020204" pitchFamily="34" charset="0"/>
                <a:ea typeface="汉仪大宋简" panose="02010609000101010101" pitchFamily="49" charset="-122"/>
                <a:cs typeface="Arial" panose="020B0604020202020204" pitchFamily="34" charset="0"/>
              </a:rPr>
              <a:t>的区别</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en-US" altLang="zh-CN" sz="3400" b="1" dirty="0">
                <a:latin typeface="Arial" panose="020B0604020202020204" pitchFamily="34" charset="0"/>
                <a:ea typeface="汉仪大宋简" panose="02010609000101010101" pitchFamily="49" charset="-122"/>
                <a:cs typeface="Arial" panose="020B0604020202020204" pitchFamily="34" charset="0"/>
                <a:sym typeface="Symbol"/>
              </a:rPr>
              <a:t>≈</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八亿个</a:t>
            </a:r>
            <a:r>
              <a:rPr lang="zh-CN" altLang="en-US" sz="3400" dirty="0">
                <a:latin typeface="Arial" panose="020B0604020202020204" pitchFamily="34" charset="0"/>
                <a:ea typeface="汉仪大宋简" panose="02010609000101010101" pitchFamily="49" charset="-122"/>
                <a:cs typeface="Arial" panose="020B0604020202020204" pitchFamily="34" charset="0"/>
              </a:rPr>
              <a:t>基因“字母”</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r>
              <a:rPr lang="zh-CN" altLang="en-US" sz="3400" dirty="0">
                <a:latin typeface="Arial" panose="020B0604020202020204" pitchFamily="34" charset="0"/>
                <a:ea typeface="汉仪大宋简" panose="02010609000101010101" pitchFamily="49" charset="-122"/>
                <a:cs typeface="Arial" panose="020B0604020202020204" pitchFamily="34" charset="0"/>
              </a:rPr>
              <a:t>核苷酸</a:t>
            </a:r>
            <a:r>
              <a:rPr lang="en-US" altLang="zh-CN" sz="3400" dirty="0">
                <a:latin typeface="Arial" panose="020B0604020202020204" pitchFamily="34" charset="0"/>
                <a:ea typeface="汉仪大宋简" panose="02010609000101010101" pitchFamily="49" charset="-122"/>
                <a:cs typeface="Arial" panose="020B0604020202020204" pitchFamily="34" charset="0"/>
              </a:rPr>
              <a:t>)</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二十万页英文文字有约八亿个字母和空格</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
        <p:nvSpPr>
          <p:cNvPr id="10" name="内容占位符 2">
            <a:extLst>
              <a:ext uri="{FF2B5EF4-FFF2-40B4-BE49-F238E27FC236}">
                <a16:creationId xmlns:a16="http://schemas.microsoft.com/office/drawing/2014/main" id="{3050FC88-07E1-4134-8F5B-1787CA61525B}"/>
              </a:ext>
            </a:extLst>
          </p:cNvPr>
          <p:cNvSpPr txBox="1">
            <a:spLocks/>
          </p:cNvSpPr>
          <p:nvPr/>
        </p:nvSpPr>
        <p:spPr>
          <a:xfrm>
            <a:off x="12406346" y="762424"/>
            <a:ext cx="8935821" cy="2286016"/>
          </a:xfrm>
          <a:prstGeom prst="rect">
            <a:avLst/>
          </a:prstGeom>
        </p:spPr>
        <p:txBody>
          <a:bodyPr vert="horz" lIns="91440" tIns="45720" rIns="91440" bIns="45720" rtlCol="0">
            <a:noAutofit/>
          </a:bodyPr>
          <a:lstStyle/>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1980: 98-99% based on several proteins</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2002: 94-96% based on 0.03% of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2003: 87% based on 0.06% of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2005: &lt;75% based on entire genome</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Reality: probably 70% or less!</a:t>
            </a: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30% difference </a:t>
            </a:r>
            <a:r>
              <a:rPr lang="en-US" altLang="zh-CN" sz="3400" b="1" dirty="0">
                <a:latin typeface="Arial" panose="020B0604020202020204" pitchFamily="34" charset="0"/>
                <a:ea typeface="汉仪大宋简" panose="02010609000101010101" pitchFamily="49" charset="-122"/>
                <a:cs typeface="Arial" panose="020B0604020202020204" pitchFamily="34" charset="0"/>
                <a:sym typeface="Symbol"/>
              </a:rPr>
              <a:t>≈</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八亿个基因“字母”（核苷酸）</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171450" indent="-171450" defTabSz="685800">
              <a:buSzPct val="70000"/>
              <a:buFont typeface="Wingdings" panose="05000000000000000000" pitchFamily="2" charset="2"/>
              <a:buChar char="l"/>
              <a:defRPr/>
            </a:pP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二十万页英文文字有约八亿个字母和空格</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325390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a:xfrm>
            <a:off x="0" y="185984"/>
            <a:ext cx="12192000" cy="584775"/>
          </a:xfrm>
        </p:spPr>
        <p:txBody>
          <a:bodyPr/>
          <a:lstStyle/>
          <a:p>
            <a:r>
              <a:rPr lang="en-US" altLang="zh-CN" dirty="0"/>
              <a:t>《</a:t>
            </a:r>
            <a:r>
              <a:rPr lang="zh-CN" altLang="en-US" dirty="0"/>
              <a:t>猿人</a:t>
            </a:r>
            <a:r>
              <a:rPr lang="en-US" altLang="zh-CN" dirty="0"/>
              <a:t>》</a:t>
            </a:r>
            <a:r>
              <a:rPr lang="zh-CN" altLang="en-US" dirty="0"/>
              <a:t>回播</a:t>
            </a:r>
            <a:endParaRPr lang="en-US" dirty="0"/>
          </a:p>
        </p:txBody>
      </p:sp>
      <p:pic>
        <p:nvPicPr>
          <p:cNvPr id="6" name="图片 5">
            <a:extLst>
              <a:ext uri="{FF2B5EF4-FFF2-40B4-BE49-F238E27FC236}">
                <a16:creationId xmlns:a16="http://schemas.microsoft.com/office/drawing/2014/main" id="{69248726-543E-4BFC-B6FA-0059AC0ED5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320" y="1052736"/>
            <a:ext cx="9192344" cy="5170694"/>
          </a:xfrm>
          <a:prstGeom prst="rect">
            <a:avLst/>
          </a:prstGeom>
        </p:spPr>
      </p:pic>
      <p:pic>
        <p:nvPicPr>
          <p:cNvPr id="8" name="图片 7">
            <a:extLst>
              <a:ext uri="{FF2B5EF4-FFF2-40B4-BE49-F238E27FC236}">
                <a16:creationId xmlns:a16="http://schemas.microsoft.com/office/drawing/2014/main" id="{259DC6DB-2132-4F4A-A12C-21542CF17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320" y="2267840"/>
            <a:ext cx="2889352" cy="2889352"/>
          </a:xfrm>
          <a:prstGeom prst="rect">
            <a:avLst/>
          </a:prstGeom>
        </p:spPr>
      </p:pic>
      <p:sp>
        <p:nvSpPr>
          <p:cNvPr id="7" name="TextBox 56">
            <a:extLst>
              <a:ext uri="{FF2B5EF4-FFF2-40B4-BE49-F238E27FC236}">
                <a16:creationId xmlns:a16="http://schemas.microsoft.com/office/drawing/2014/main" id="{015B56EA-7916-4BE2-8D4E-1036B2E2917A}"/>
              </a:ext>
            </a:extLst>
          </p:cNvPr>
          <p:cNvSpPr txBox="1"/>
          <p:nvPr/>
        </p:nvSpPr>
        <p:spPr>
          <a:xfrm>
            <a:off x="3811060" y="5322441"/>
            <a:ext cx="5636033" cy="482823"/>
          </a:xfrm>
          <a:prstGeom prst="rect">
            <a:avLst/>
          </a:prstGeom>
          <a:noFill/>
        </p:spPr>
        <p:txBody>
          <a:bodyPr wrap="square" lIns="51434" tIns="25717" rIns="51434" bIns="25717"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月</a:t>
            </a:r>
            <a:r>
              <a:rPr lang="en-US" altLang="zh-CN" sz="2800" b="1" dirty="0">
                <a:solidFill>
                  <a:schemeClr val="bg1"/>
                </a:solidFill>
                <a:latin typeface="微软雅黑" panose="020B0503020204020204" pitchFamily="34" charset="-122"/>
                <a:ea typeface="微软雅黑" panose="020B0503020204020204" pitchFamily="34" charset="-122"/>
              </a:rPr>
              <a:t>30</a:t>
            </a:r>
            <a:r>
              <a:rPr lang="zh-CN" altLang="en-US" sz="2800" b="1" dirty="0">
                <a:solidFill>
                  <a:schemeClr val="bg1"/>
                </a:solidFill>
                <a:latin typeface="微软雅黑" panose="020B0503020204020204" pitchFamily="34" charset="-122"/>
                <a:ea typeface="微软雅黑" panose="020B0503020204020204" pitchFamily="34" charset="-122"/>
              </a:rPr>
              <a:t>日 </a:t>
            </a:r>
            <a:r>
              <a:rPr lang="en-US" altLang="zh-CN" sz="2800" b="1" dirty="0">
                <a:solidFill>
                  <a:schemeClr val="bg1"/>
                </a:solidFill>
                <a:latin typeface="微软雅黑" panose="020B0503020204020204" pitchFamily="34" charset="-122"/>
                <a:ea typeface="微软雅黑" panose="020B0503020204020204" pitchFamily="34" charset="-122"/>
              </a:rPr>
              <a:t>19:30 </a:t>
            </a:r>
            <a:r>
              <a:rPr lang="zh-CN" altLang="en-US" sz="2800" b="1" dirty="0">
                <a:solidFill>
                  <a:schemeClr val="bg1"/>
                </a:solidFill>
                <a:latin typeface="微软雅黑" panose="020B0503020204020204" pitchFamily="34" charset="-122"/>
                <a:ea typeface="微软雅黑" panose="020B0503020204020204" pitchFamily="34" charset="-122"/>
              </a:rPr>
              <a:t>准时开讲</a:t>
            </a:r>
            <a:endParaRPr lang="tr-TR" sz="28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60471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生物衰减计时器</a:t>
            </a:r>
          </a:p>
        </p:txBody>
      </p:sp>
      <p:sp>
        <p:nvSpPr>
          <p:cNvPr id="3" name="内容占位符 2"/>
          <p:cNvSpPr>
            <a:spLocks noGrp="1"/>
          </p:cNvSpPr>
          <p:nvPr>
            <p:ph sz="quarter" idx="4294967295"/>
          </p:nvPr>
        </p:nvSpPr>
        <p:spPr>
          <a:xfrm>
            <a:off x="1487488" y="4291789"/>
            <a:ext cx="9094258" cy="466725"/>
          </a:xfrm>
          <a:prstGeom prst="rect">
            <a:avLst/>
          </a:prstGeom>
          <a:ln>
            <a:noFill/>
            <a:prstDash val="dash"/>
          </a:ln>
        </p:spPr>
        <p:txBody>
          <a:bodyPr>
            <a:noAutofit/>
          </a:bodyPr>
          <a:lstStyle/>
          <a:p>
            <a:pPr>
              <a:buClrTx/>
              <a:buSzPct val="110000"/>
              <a:buFont typeface="Arial" pitchFamily="34" charset="0"/>
              <a:buChar char="•"/>
            </a:pPr>
            <a:r>
              <a:rPr lang="zh-CN" altLang="en-US" sz="3200" dirty="0">
                <a:latin typeface="汉仪大宋简" panose="02010609000101010101" pitchFamily="49" charset="-122"/>
                <a:ea typeface="汉仪大宋简" panose="02010609000101010101" pitchFamily="49" charset="-122"/>
              </a:rPr>
              <a:t>柔软的血管、血红细胞、蛋白质、</a:t>
            </a:r>
            <a:r>
              <a:rPr lang="en-US" altLang="zh-CN" sz="3200" dirty="0">
                <a:latin typeface="汉仪大宋简" panose="02010609000101010101" pitchFamily="49" charset="-122"/>
                <a:ea typeface="汉仪大宋简" panose="02010609000101010101" pitchFamily="49" charset="-122"/>
              </a:rPr>
              <a:t>DNA……</a:t>
            </a:r>
          </a:p>
          <a:p>
            <a:pPr>
              <a:buClrTx/>
              <a:buSzPct val="110000"/>
              <a:buFont typeface="Arial" pitchFamily="34" charset="0"/>
              <a:buChar char="•"/>
            </a:pPr>
            <a:r>
              <a:rPr lang="zh-CN" altLang="en-US" sz="3200" dirty="0">
                <a:latin typeface="汉仪大宋简" panose="02010609000101010101" pitchFamily="49" charset="-122"/>
                <a:ea typeface="汉仪大宋简" panose="02010609000101010101" pitchFamily="49" charset="-122"/>
              </a:rPr>
              <a:t>这都说明不仅这些化石是年轻的</a:t>
            </a:r>
            <a:endParaRPr lang="en-US" altLang="zh-CN" sz="3200" dirty="0">
              <a:latin typeface="汉仪大宋简" panose="02010609000101010101" pitchFamily="49" charset="-122"/>
              <a:ea typeface="汉仪大宋简" panose="02010609000101010101" pitchFamily="49" charset="-122"/>
            </a:endParaRPr>
          </a:p>
          <a:p>
            <a:pPr>
              <a:buClrTx/>
              <a:buSzPct val="110000"/>
            </a:pPr>
            <a:endParaRPr lang="en-US" altLang="zh-CN" sz="1100" dirty="0">
              <a:latin typeface="汉仪大宋简" panose="02010609000101010101" pitchFamily="49" charset="-122"/>
              <a:ea typeface="汉仪大宋简" panose="02010609000101010101" pitchFamily="49" charset="-122"/>
            </a:endParaRPr>
          </a:p>
          <a:p>
            <a:pPr algn="ctr">
              <a:buClrTx/>
              <a:buSzPct val="110000"/>
            </a:pPr>
            <a:r>
              <a:rPr lang="zh-CN" altLang="en-US" sz="4000" b="1" dirty="0">
                <a:solidFill>
                  <a:srgbClr val="FF0000"/>
                </a:solidFill>
                <a:latin typeface="汉仪大宋简" panose="02010609000101010101" pitchFamily="49" charset="-122"/>
                <a:ea typeface="汉仪大宋简" panose="02010609000101010101" pitchFamily="49" charset="-122"/>
              </a:rPr>
              <a:t>而且掩埋它们的岩层也是年轻的！</a:t>
            </a:r>
            <a:endParaRPr lang="zh-CN" altLang="en-US" sz="3200" b="1" dirty="0">
              <a:solidFill>
                <a:srgbClr val="FF0000"/>
              </a:solidFill>
              <a:latin typeface="汉仪大宋简" panose="02010609000101010101" pitchFamily="49" charset="-122"/>
              <a:ea typeface="汉仪大宋简" panose="02010609000101010101" pitchFamily="49" charset="-122"/>
            </a:endParaRPr>
          </a:p>
        </p:txBody>
      </p:sp>
      <p:pic>
        <p:nvPicPr>
          <p:cNvPr id="14" name="图片 13" descr="adssdsdfasdasdaf.jpg"/>
          <p:cNvPicPr>
            <a:picLocks noChangeAspect="1"/>
          </p:cNvPicPr>
          <p:nvPr/>
        </p:nvPicPr>
        <p:blipFill>
          <a:blip r:embed="rId3" cstate="print"/>
          <a:stretch>
            <a:fillRect/>
          </a:stretch>
        </p:blipFill>
        <p:spPr>
          <a:xfrm>
            <a:off x="1610259" y="906444"/>
            <a:ext cx="8971487" cy="320041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11524" y="4149081"/>
            <a:ext cx="8568952" cy="2062103"/>
          </a:xfrm>
          <a:prstGeom prst="rect">
            <a:avLst/>
          </a:prstGeom>
          <a:noFill/>
          <a:ln>
            <a:solidFill>
              <a:schemeClr val="tx1">
                <a:lumMod val="95000"/>
                <a:lumOff val="5000"/>
              </a:schemeClr>
            </a:solidFill>
            <a:prstDash val="dash"/>
          </a:ln>
        </p:spPr>
        <p:txBody>
          <a:bodyPr wrap="square" rtlCol="0">
            <a:spAutoFit/>
          </a:bodyPr>
          <a:lstStyle/>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目前，大陆平均高度是海拔</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623</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观测到的平均侵蚀率是</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6.1cm/1000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根据</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侵蚀率，在不到</a:t>
            </a:r>
            <a:r>
              <a:rPr lang="zh-CN" altLang="zh-CN" sz="3200" b="1" dirty="0">
                <a:solidFill>
                  <a:srgbClr val="FF0000"/>
                </a:solidFill>
                <a:uFill>
                  <a:solidFill>
                    <a:srgbClr val="FF0000"/>
                  </a:solidFill>
                </a:uFill>
                <a:latin typeface="Arial" panose="020B0604020202020204" pitchFamily="34" charset="0"/>
                <a:ea typeface="汉仪大宋简" panose="02010609000101010101" pitchFamily="49" charset="-122"/>
                <a:cs typeface="Arial" panose="020B0604020202020204" pitchFamily="34" charset="0"/>
              </a:rPr>
              <a:t>一千五百万</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年的时间内，大陆将被侵蚀至海平面。</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94913" name="Picture 1" descr="G:\永基工作\大叔ppt\图片素材\sdfdssddsf.jpg"/>
          <p:cNvPicPr>
            <a:picLocks noChangeAspect="1" noChangeArrowheads="1"/>
          </p:cNvPicPr>
          <p:nvPr/>
        </p:nvPicPr>
        <p:blipFill>
          <a:blip r:embed="rId3" cstate="print"/>
          <a:srcRect/>
          <a:stretch>
            <a:fillRect/>
          </a:stretch>
        </p:blipFill>
        <p:spPr bwMode="auto">
          <a:xfrm>
            <a:off x="1811524" y="836714"/>
            <a:ext cx="8568952" cy="3236473"/>
          </a:xfrm>
          <a:prstGeom prst="rect">
            <a:avLst/>
          </a:prstGeom>
          <a:noFill/>
        </p:spPr>
      </p:pic>
      <p:sp>
        <p:nvSpPr>
          <p:cNvPr id="2" name="标题 1"/>
          <p:cNvSpPr>
            <a:spLocks noGrp="1"/>
          </p:cNvSpPr>
          <p:nvPr>
            <p:ph type="title"/>
          </p:nvPr>
        </p:nvSpPr>
        <p:spPr/>
        <p:txBody>
          <a:bodyPr/>
          <a:lstStyle/>
          <a:p>
            <a:r>
              <a:rPr lang="zh-CN" altLang="en-US" dirty="0"/>
              <a:t>地表侵蚀：太快</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531B84C">
            <a:extLst>
              <a:ext uri="{FF2B5EF4-FFF2-40B4-BE49-F238E27FC236}">
                <a16:creationId xmlns:a16="http://schemas.microsoft.com/office/drawing/2014/main" id="{A0F317C3-0C0D-4BA7-A741-BB00FB9D6871}"/>
              </a:ext>
            </a:extLst>
          </p:cNvPr>
          <p:cNvPicPr>
            <a:picLocks noChangeAspect="1" noChangeArrowheads="1"/>
          </p:cNvPicPr>
          <p:nvPr/>
        </p:nvPicPr>
        <p:blipFill>
          <a:blip r:embed="rId3" cstate="print">
            <a:lum bright="-6000" contrast="12000"/>
          </a:blip>
          <a:srcRect/>
          <a:stretch>
            <a:fillRect/>
          </a:stretch>
        </p:blipFill>
        <p:spPr bwMode="auto">
          <a:xfrm>
            <a:off x="1055440" y="1155480"/>
            <a:ext cx="3575050" cy="4864320"/>
          </a:xfrm>
          <a:prstGeom prst="rect">
            <a:avLst/>
          </a:prstGeom>
          <a:noFill/>
          <a:ln w="25400">
            <a:solidFill>
              <a:schemeClr val="accent1"/>
            </a:solidFill>
            <a:miter lim="800000"/>
            <a:headEnd/>
            <a:tailEnd/>
          </a:ln>
        </p:spPr>
      </p:pic>
      <p:sp>
        <p:nvSpPr>
          <p:cNvPr id="5" name="Rectangle 4"/>
          <p:cNvSpPr>
            <a:spLocks noChangeArrowheads="1"/>
          </p:cNvSpPr>
          <p:nvPr/>
        </p:nvSpPr>
        <p:spPr bwMode="auto">
          <a:xfrm>
            <a:off x="5159896" y="1556792"/>
            <a:ext cx="6336704" cy="47426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fontAlgn="base">
              <a:spcBef>
                <a:spcPct val="0"/>
              </a:spcBef>
              <a:spcAft>
                <a:spcPct val="0"/>
              </a:spcAft>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每一个人每一代的新突变不少于</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sz="3600" dirty="0">
              <a:latin typeface="Calibri" pitchFamily="34" charset="0"/>
            </a:endParaRPr>
          </a:p>
          <a:p>
            <a:pPr marL="342900" indent="-342900">
              <a:buFont typeface="Arial" pitchFamily="34" charset="0"/>
              <a:buChar char="•"/>
              <a:tabLst>
                <a:tab pos="914400" algn="l"/>
              </a:tabLs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itchFamily="34" charset="0"/>
              <a:buChar char="•"/>
              <a:tabLst>
                <a:tab pos="914400" algn="l"/>
              </a:tabLs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我们会给后代增加超过</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个新的突变</a:t>
            </a: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itchFamily="34" charset="0"/>
              <a:buChar char="•"/>
              <a:tabLst>
                <a:tab pos="914400" algn="l"/>
              </a:tabLst>
              <a:defRPr/>
            </a:pPr>
            <a:r>
              <a:rPr lang="en-AU"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a:t>
            </a:r>
            <a:r>
              <a:rPr lang="en-AU"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en-AU"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澳洲卫生部网站</a:t>
            </a:r>
            <a:r>
              <a:rPr lang="en-AU" sz="2800" dirty="0">
                <a:latin typeface="Calibri" pitchFamily="34" charset="0"/>
              </a:rPr>
              <a:t> </a:t>
            </a:r>
            <a:r>
              <a:rPr lang="en-US" altLang="zh-CN" sz="2800" dirty="0">
                <a:latin typeface="Calibri" pitchFamily="34" charset="0"/>
              </a:rPr>
              <a:t>2009.11)</a:t>
            </a:r>
          </a:p>
        </p:txBody>
      </p:sp>
      <p:sp>
        <p:nvSpPr>
          <p:cNvPr id="11" name="标题 10">
            <a:extLst>
              <a:ext uri="{FF2B5EF4-FFF2-40B4-BE49-F238E27FC236}">
                <a16:creationId xmlns:a16="http://schemas.microsoft.com/office/drawing/2014/main" id="{C282748A-E23D-4A28-834A-B7CE8A827A1B}"/>
              </a:ext>
            </a:extLst>
          </p:cNvPr>
          <p:cNvSpPr>
            <a:spLocks noGrp="1"/>
          </p:cNvSpPr>
          <p:nvPr>
            <p:ph type="title"/>
          </p:nvPr>
        </p:nvSpPr>
        <p:spPr>
          <a:xfrm>
            <a:off x="0" y="185984"/>
            <a:ext cx="12192000" cy="584775"/>
          </a:xfrm>
        </p:spPr>
        <p:txBody>
          <a:bodyPr/>
          <a:lstStyle/>
          <a:p>
            <a:r>
              <a:rPr lang="zh-CN" altLang="en-US" dirty="0"/>
              <a:t>基因熵：破坏</a:t>
            </a:r>
            <a:r>
              <a:rPr lang="en-US" altLang="zh-CN" dirty="0"/>
              <a:t>DNA</a:t>
            </a:r>
            <a:r>
              <a:rPr lang="zh-CN" altLang="en-US" dirty="0"/>
              <a:t>，破坏结构的功能</a:t>
            </a:r>
          </a:p>
        </p:txBody>
      </p:sp>
    </p:spTree>
    <p:extLst>
      <p:ext uri="{BB962C8B-B14F-4D97-AF65-F5344CB8AC3E}">
        <p14:creationId xmlns:p14="http://schemas.microsoft.com/office/powerpoint/2010/main" val="20561386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C34BA5-D025-452D-A18A-71928E38E02C}"/>
              </a:ext>
            </a:extLst>
          </p:cNvPr>
          <p:cNvSpPr>
            <a:spLocks noGrp="1"/>
          </p:cNvSpPr>
          <p:nvPr/>
        </p:nvSpPr>
        <p:spPr bwMode="auto">
          <a:xfrm>
            <a:off x="1047002" y="1062931"/>
            <a:ext cx="7144816" cy="2923877"/>
          </a:xfrm>
          <a:prstGeom prst="rect">
            <a:avLst/>
          </a:prstGeom>
          <a:noFill/>
          <a:ln w="25400">
            <a:solidFill>
              <a:schemeClr val="bg2">
                <a:lumMod val="75000"/>
              </a:schemeClr>
            </a:solidFill>
            <a:miter lim="800000"/>
            <a:headEnd/>
            <a:tailEnd/>
          </a:ln>
        </p:spPr>
        <p:txBody>
          <a:bodyPr wrap="square">
            <a:spAutoFit/>
          </a:bodyPr>
          <a:lstStyle/>
          <a:p>
            <a:pPr fontAlgn="base">
              <a:spcBef>
                <a:spcPct val="0"/>
              </a:spcBef>
              <a:spcAft>
                <a:spcPct val="0"/>
              </a:spcAft>
              <a:defRPr/>
            </a:pPr>
            <a:r>
              <a:rPr lang="zh-CN" altLang="en-US" sz="3200" kern="0" dirty="0">
                <a:latin typeface="汉仪大宋简" pitchFamily="49" charset="-122"/>
                <a:ea typeface="汉仪大宋简" pitchFamily="49" charset="-122"/>
              </a:rPr>
              <a:t>“即</a:t>
            </a:r>
            <a:r>
              <a:rPr lang="zh-CN" altLang="en-US" sz="3200" dirty="0">
                <a:solidFill>
                  <a:prstClr val="black"/>
                </a:solidFill>
                <a:latin typeface="汉仪大宋简" pitchFamily="49" charset="-122"/>
                <a:ea typeface="汉仪大宋简" pitchFamily="49" charset="-122"/>
                <a:cs typeface="Arial" panose="020B0604020202020204" pitchFamily="34" charset="0"/>
              </a:rPr>
              <a:t>使有激烈选择压力，进化之路也是歧途</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直奔灭绝！</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总之达尔文理论全面失败</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所有高级物种的基因组肯定明显在退化</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这</a:t>
            </a:r>
            <a:r>
              <a:rPr lang="en-US" altLang="zh-CN" sz="3200" dirty="0">
                <a:solidFill>
                  <a:prstClr val="black"/>
                </a:solidFill>
                <a:latin typeface="汉仪大宋简" pitchFamily="49" charset="-122"/>
                <a:ea typeface="汉仪大宋简" pitchFamily="49" charset="-122"/>
                <a:cs typeface="Arial" panose="020B0604020202020204" pitchFamily="34" charset="0"/>
              </a:rPr>
              <a:t>]</a:t>
            </a:r>
            <a:r>
              <a:rPr lang="zh-CN" altLang="en-US" sz="3200" dirty="0">
                <a:solidFill>
                  <a:prstClr val="black"/>
                </a:solidFill>
                <a:latin typeface="汉仪大宋简" pitchFamily="49" charset="-122"/>
                <a:ea typeface="汉仪大宋简" pitchFamily="49" charset="-122"/>
                <a:cs typeface="Arial" panose="020B0604020202020204" pitchFamily="34" charset="0"/>
              </a:rPr>
              <a:t>有力地证明生命和人类一定是年轻的。”</a:t>
            </a:r>
            <a:endParaRPr lang="en-US" altLang="zh-CN" sz="3200" dirty="0">
              <a:solidFill>
                <a:prstClr val="black"/>
              </a:solidFill>
              <a:latin typeface="汉仪大宋简" pitchFamily="49" charset="-122"/>
              <a:ea typeface="汉仪大宋简" pitchFamily="49" charset="-122"/>
              <a:cs typeface="Arial" panose="020B0604020202020204" pitchFamily="34" charset="0"/>
            </a:endParaRPr>
          </a:p>
          <a:p>
            <a:pPr fontAlgn="base">
              <a:spcBef>
                <a:spcPct val="0"/>
              </a:spcBef>
              <a:spcAft>
                <a:spcPct val="0"/>
              </a:spcAft>
              <a:defRPr/>
            </a:pPr>
            <a:r>
              <a:rPr lang="zh-CN" altLang="en-US" sz="2400" dirty="0">
                <a:solidFill>
                  <a:prstClr val="black"/>
                </a:solidFill>
                <a:latin typeface="汉仪大宋简" panose="02010609000101010101" pitchFamily="49" charset="-122"/>
                <a:ea typeface="汉仪大宋简" panose="02010609000101010101" pitchFamily="49" charset="-122"/>
                <a:cs typeface="Times New Roman" pitchFamily="18" charset="0"/>
              </a:rPr>
              <a:t>圣弗德</a:t>
            </a:r>
            <a:r>
              <a:rPr lang="en-US" sz="2400" kern="0" dirty="0"/>
              <a:t>2008</a:t>
            </a:r>
            <a:r>
              <a:rPr lang="zh-CN" altLang="en-US" sz="2400" dirty="0">
                <a:solidFill>
                  <a:prstClr val="black"/>
                </a:solidFill>
                <a:latin typeface="汉仪大宋简" panose="02010609000101010101" pitchFamily="49" charset="-122"/>
                <a:ea typeface="汉仪大宋简" panose="02010609000101010101" pitchFamily="49" charset="-122"/>
                <a:cs typeface="Times New Roman" pitchFamily="18" charset="0"/>
              </a:rPr>
              <a:t>年采访</a:t>
            </a:r>
            <a:r>
              <a:rPr lang="en-US" sz="2400" kern="0" dirty="0"/>
              <a:t>creation.com/</a:t>
            </a:r>
            <a:r>
              <a:rPr lang="en-US" sz="2400" kern="0" dirty="0" err="1"/>
              <a:t>sanford</a:t>
            </a:r>
            <a:endParaRPr lang="en-AU" sz="2800" kern="0" dirty="0"/>
          </a:p>
        </p:txBody>
      </p:sp>
      <p:pic>
        <p:nvPicPr>
          <p:cNvPr id="14"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391818" y="1052736"/>
            <a:ext cx="2744742" cy="2819400"/>
          </a:xfrm>
          <a:prstGeom prst="rect">
            <a:avLst/>
          </a:prstGeom>
          <a:noFill/>
        </p:spPr>
      </p:pic>
      <p:sp>
        <p:nvSpPr>
          <p:cNvPr id="15" name="Rectangle 14">
            <a:extLst>
              <a:ext uri="{FF2B5EF4-FFF2-40B4-BE49-F238E27FC236}">
                <a16:creationId xmlns:a16="http://schemas.microsoft.com/office/drawing/2014/main" id="{DEC34BA5-D025-452D-A18A-71928E38E02C}"/>
              </a:ext>
            </a:extLst>
          </p:cNvPr>
          <p:cNvSpPr>
            <a:spLocks noGrp="1"/>
          </p:cNvSpPr>
          <p:nvPr/>
        </p:nvSpPr>
        <p:spPr bwMode="auto">
          <a:xfrm>
            <a:off x="1047002" y="4246255"/>
            <a:ext cx="10089558" cy="2031325"/>
          </a:xfrm>
          <a:prstGeom prst="rect">
            <a:avLst/>
          </a:prstGeom>
          <a:noFill/>
          <a:ln w="9525">
            <a:noFill/>
            <a:miter lim="800000"/>
            <a:headEnd/>
            <a:tailEnd/>
          </a:ln>
        </p:spPr>
        <p:txBody>
          <a:bodyPr wrap="square">
            <a:spAutoFit/>
          </a:bodyPr>
          <a:lstStyle/>
          <a:p>
            <a:pPr lvl="0" algn="ctr"/>
            <a:r>
              <a:rPr lang="zh-CN" altLang="en-US" sz="3600" dirty="0">
                <a:solidFill>
                  <a:prstClr val="black"/>
                </a:solidFill>
                <a:latin typeface="汉仪大宋简" pitchFamily="49" charset="-122"/>
                <a:ea typeface="汉仪大宋简" pitchFamily="49" charset="-122"/>
                <a:cs typeface="Arial" panose="020B0604020202020204" pitchFamily="34" charset="0"/>
              </a:rPr>
              <a:t>积累的突变在</a:t>
            </a:r>
            <a:r>
              <a:rPr lang="zh-CN" altLang="en-US" sz="3600" b="1" dirty="0">
                <a:solidFill>
                  <a:srgbClr val="FF0000"/>
                </a:solidFill>
                <a:latin typeface="汉仪大宋简" pitchFamily="49" charset="-122"/>
                <a:ea typeface="汉仪大宋简" pitchFamily="49" charset="-122"/>
                <a:cs typeface="Arial" panose="020B0604020202020204" pitchFamily="34" charset="0"/>
              </a:rPr>
              <a:t>不到一百万</a:t>
            </a:r>
            <a:r>
              <a:rPr lang="zh-CN" altLang="en-US" sz="3600" dirty="0">
                <a:solidFill>
                  <a:prstClr val="black"/>
                </a:solidFill>
                <a:latin typeface="汉仪大宋简" pitchFamily="49" charset="-122"/>
                <a:ea typeface="汉仪大宋简" pitchFamily="49" charset="-122"/>
                <a:cs typeface="Arial" panose="020B0604020202020204" pitchFamily="34" charset="0"/>
              </a:rPr>
              <a:t>年中导致物种灭绝</a:t>
            </a:r>
            <a:endParaRPr lang="en-US" altLang="zh-CN" sz="3600" dirty="0">
              <a:solidFill>
                <a:prstClr val="black"/>
              </a:solidFill>
              <a:latin typeface="汉仪大宋简" pitchFamily="49" charset="-122"/>
              <a:ea typeface="汉仪大宋简" pitchFamily="49" charset="-122"/>
              <a:cs typeface="Arial" panose="020B0604020202020204" pitchFamily="34" charset="0"/>
            </a:endParaRPr>
          </a:p>
          <a:p>
            <a:pPr lvl="0"/>
            <a:endParaRPr lang="zh-CN" altLang="en-US" sz="1400" dirty="0">
              <a:solidFill>
                <a:prstClr val="black"/>
              </a:solidFill>
              <a:latin typeface="汉仪大宋简" pitchFamily="49" charset="-122"/>
              <a:ea typeface="汉仪大宋简" pitchFamily="49" charset="-122"/>
              <a:cs typeface="Arial" panose="020B0604020202020204" pitchFamily="34" charset="0"/>
            </a:endParaRPr>
          </a:p>
          <a:p>
            <a:pPr lvl="0" algn="ctr"/>
            <a:r>
              <a:rPr lang="zh-CN" altLang="en-US" sz="3600" dirty="0">
                <a:latin typeface="汉仪大宋简" pitchFamily="49" charset="-122"/>
                <a:ea typeface="汉仪大宋简" pitchFamily="49" charset="-122"/>
                <a:cs typeface="Arial" panose="020B0604020202020204" pitchFamily="34" charset="0"/>
              </a:rPr>
              <a:t>结论：无论是人还是猿都</a:t>
            </a:r>
            <a:r>
              <a:rPr lang="zh-CN" altLang="en-US" sz="3600" b="1" dirty="0">
                <a:solidFill>
                  <a:srgbClr val="FF0000"/>
                </a:solidFill>
                <a:latin typeface="汉仪大宋简" pitchFamily="49" charset="-122"/>
                <a:ea typeface="汉仪大宋简" pitchFamily="49" charset="-122"/>
                <a:cs typeface="Arial" panose="020B0604020202020204" pitchFamily="34" charset="0"/>
              </a:rPr>
              <a:t>不可能</a:t>
            </a:r>
            <a:r>
              <a:rPr lang="zh-CN" altLang="en-US" sz="3600" dirty="0">
                <a:latin typeface="汉仪大宋简" pitchFamily="49" charset="-122"/>
                <a:ea typeface="汉仪大宋简" pitchFamily="49" charset="-122"/>
                <a:cs typeface="Arial" panose="020B0604020202020204" pitchFamily="34" charset="0"/>
              </a:rPr>
              <a:t>在地球上生活超过</a:t>
            </a:r>
            <a:r>
              <a:rPr lang="zh-CN" altLang="en-US" sz="3600" b="1" dirty="0">
                <a:solidFill>
                  <a:srgbClr val="FF0000"/>
                </a:solidFill>
                <a:latin typeface="汉仪大宋简" pitchFamily="49" charset="-122"/>
                <a:ea typeface="汉仪大宋简" pitchFamily="49" charset="-122"/>
                <a:cs typeface="Arial" panose="020B0604020202020204" pitchFamily="34" charset="0"/>
              </a:rPr>
              <a:t>一百万年</a:t>
            </a:r>
            <a:r>
              <a:rPr lang="zh-CN" altLang="en-US" sz="3600" dirty="0">
                <a:latin typeface="汉仪大宋简" pitchFamily="49" charset="-122"/>
                <a:ea typeface="汉仪大宋简" pitchFamily="49" charset="-122"/>
                <a:cs typeface="Arial" panose="020B0604020202020204" pitchFamily="34" charset="0"/>
              </a:rPr>
              <a:t>！</a:t>
            </a:r>
            <a:endParaRPr lang="en-US" sz="2800" kern="0" dirty="0">
              <a:latin typeface="汉仪大宋简" pitchFamily="49" charset="-122"/>
              <a:ea typeface="汉仪大宋简" pitchFamily="49" charset="-122"/>
            </a:endParaRPr>
          </a:p>
        </p:txBody>
      </p:sp>
      <p:sp>
        <p:nvSpPr>
          <p:cNvPr id="9" name="标题 8">
            <a:extLst>
              <a:ext uri="{FF2B5EF4-FFF2-40B4-BE49-F238E27FC236}">
                <a16:creationId xmlns:a16="http://schemas.microsoft.com/office/drawing/2014/main" id="{1C611764-D748-4ABF-8895-A649DF2D1B56}"/>
              </a:ext>
            </a:extLst>
          </p:cNvPr>
          <p:cNvSpPr>
            <a:spLocks noGrp="1"/>
          </p:cNvSpPr>
          <p:nvPr>
            <p:ph type="title"/>
          </p:nvPr>
        </p:nvSpPr>
        <p:spPr>
          <a:xfrm>
            <a:off x="0" y="185984"/>
            <a:ext cx="12192000" cy="584775"/>
          </a:xfrm>
        </p:spPr>
        <p:txBody>
          <a:bodyPr/>
          <a:lstStyle/>
          <a:p>
            <a:r>
              <a:rPr lang="zh-CN" altLang="en-US" dirty="0"/>
              <a:t>基因熵：不断积累的突变表示地球是年轻的</a:t>
            </a:r>
          </a:p>
        </p:txBody>
      </p:sp>
    </p:spTree>
    <p:extLst>
      <p:ext uri="{BB962C8B-B14F-4D97-AF65-F5344CB8AC3E}">
        <p14:creationId xmlns:p14="http://schemas.microsoft.com/office/powerpoint/2010/main" val="40905968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F72C6-10D9-4BB1-AC8C-A90F194CAA65}"/>
              </a:ext>
            </a:extLst>
          </p:cNvPr>
          <p:cNvSpPr>
            <a:spLocks noGrp="1"/>
          </p:cNvSpPr>
          <p:nvPr>
            <p:ph type="title"/>
          </p:nvPr>
        </p:nvSpPr>
        <p:spPr/>
        <p:txBody>
          <a:bodyPr>
            <a:noAutofit/>
          </a:bodyPr>
          <a:lstStyle/>
          <a:p>
            <a:pPr>
              <a:lnSpc>
                <a:spcPct val="120000"/>
              </a:lnSpc>
            </a:pPr>
            <a:r>
              <a:rPr lang="zh-CN" altLang="en-US" dirty="0"/>
              <a:t>5月16日</a:t>
            </a:r>
            <a:r>
              <a:rPr lang="en-US" altLang="zh-CN" dirty="0"/>
              <a:t>:</a:t>
            </a:r>
            <a:r>
              <a:rPr lang="zh-CN" altLang="en-US" dirty="0"/>
              <a:t>年轻地球的证据    </a:t>
            </a:r>
            <a:r>
              <a:rPr lang="en-US" altLang="zh-CN" dirty="0"/>
              <a:t>&amp;   </a:t>
            </a:r>
            <a:r>
              <a:rPr lang="zh-CN" altLang="en-US" dirty="0"/>
              <a:t>5月19日</a:t>
            </a:r>
            <a:r>
              <a:rPr lang="en-US" altLang="zh-CN" dirty="0"/>
              <a:t>:</a:t>
            </a:r>
            <a:r>
              <a:rPr lang="zh-CN" altLang="en-US" dirty="0"/>
              <a:t>放射性测年代法与碳14</a:t>
            </a:r>
            <a:br>
              <a:rPr lang="zh-CN" altLang="en-US" dirty="0"/>
            </a:br>
            <a:endParaRPr lang="en-US" dirty="0"/>
          </a:p>
        </p:txBody>
      </p:sp>
      <p:sp>
        <p:nvSpPr>
          <p:cNvPr id="4" name="矩形 3">
            <a:extLst>
              <a:ext uri="{FF2B5EF4-FFF2-40B4-BE49-F238E27FC236}">
                <a16:creationId xmlns:a16="http://schemas.microsoft.com/office/drawing/2014/main" id="{B0C78EAE-8FDB-4516-96C9-315F1AF8B6C8}"/>
              </a:ext>
            </a:extLst>
          </p:cNvPr>
          <p:cNvSpPr/>
          <p:nvPr/>
        </p:nvSpPr>
        <p:spPr>
          <a:xfrm>
            <a:off x="1877194" y="3991088"/>
            <a:ext cx="4275956" cy="51803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2800" dirty="0">
                <a:solidFill>
                  <a:schemeClr val="tx1"/>
                </a:solidFill>
              </a:rPr>
              <a:t>会议号</a:t>
            </a:r>
            <a:r>
              <a:rPr lang="en-US" altLang="zh-CN" sz="2800" dirty="0">
                <a:solidFill>
                  <a:schemeClr val="tx1"/>
                </a:solidFill>
              </a:rPr>
              <a:t>:768-8131-2546 </a:t>
            </a:r>
            <a:endParaRPr lang="zh-CN" altLang="en-US" sz="2800" dirty="0">
              <a:solidFill>
                <a:schemeClr val="tx1"/>
              </a:solidFill>
            </a:endParaRPr>
          </a:p>
        </p:txBody>
      </p:sp>
      <p:pic>
        <p:nvPicPr>
          <p:cNvPr id="6" name="图片 5">
            <a:extLst>
              <a:ext uri="{FF2B5EF4-FFF2-40B4-BE49-F238E27FC236}">
                <a16:creationId xmlns:a16="http://schemas.microsoft.com/office/drawing/2014/main" id="{A1656B31-98E4-47CD-81A0-CFB22D9198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5360" y="1124744"/>
            <a:ext cx="7879049" cy="5007106"/>
          </a:xfrm>
          <a:prstGeom prst="rect">
            <a:avLst/>
          </a:prstGeom>
        </p:spPr>
      </p:pic>
      <p:pic>
        <p:nvPicPr>
          <p:cNvPr id="7" name="图片 6">
            <a:extLst>
              <a:ext uri="{FF2B5EF4-FFF2-40B4-BE49-F238E27FC236}">
                <a16:creationId xmlns:a16="http://schemas.microsoft.com/office/drawing/2014/main" id="{E7E97FB8-F723-44DE-82B1-B3C5FB2F4E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23216" y="1124744"/>
            <a:ext cx="3383179" cy="5007106"/>
          </a:xfrm>
          <a:prstGeom prst="rect">
            <a:avLst/>
          </a:prstGeom>
        </p:spPr>
      </p:pic>
      <p:sp>
        <p:nvSpPr>
          <p:cNvPr id="8" name="TextBox 56">
            <a:extLst>
              <a:ext uri="{FF2B5EF4-FFF2-40B4-BE49-F238E27FC236}">
                <a16:creationId xmlns:a16="http://schemas.microsoft.com/office/drawing/2014/main" id="{34D1952C-22A1-40E6-98A1-295A3F477A98}"/>
              </a:ext>
            </a:extLst>
          </p:cNvPr>
          <p:cNvSpPr txBox="1"/>
          <p:nvPr/>
        </p:nvSpPr>
        <p:spPr>
          <a:xfrm>
            <a:off x="-456728" y="5404321"/>
            <a:ext cx="3584376" cy="267380"/>
          </a:xfrm>
          <a:prstGeom prst="rect">
            <a:avLst/>
          </a:prstGeom>
          <a:noFill/>
        </p:spPr>
        <p:txBody>
          <a:bodyPr wrap="square" lIns="51434" tIns="25717" rIns="51434" bIns="25717"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400" b="1" dirty="0">
                <a:solidFill>
                  <a:schemeClr val="bg1"/>
                </a:solidFill>
                <a:latin typeface="微软雅黑" panose="020B0503020204020204" pitchFamily="34" charset="-122"/>
                <a:ea typeface="微软雅黑" panose="020B0503020204020204" pitchFamily="34" charset="-122"/>
              </a:rPr>
              <a:t>5</a:t>
            </a:r>
            <a:r>
              <a:rPr lang="zh-CN" altLang="en-US" sz="1400" b="1" dirty="0">
                <a:solidFill>
                  <a:schemeClr val="bg1"/>
                </a:solidFill>
                <a:latin typeface="微软雅黑" panose="020B0503020204020204" pitchFamily="34" charset="-122"/>
                <a:ea typeface="微软雅黑" panose="020B0503020204020204" pitchFamily="34" charset="-122"/>
              </a:rPr>
              <a:t>月</a:t>
            </a:r>
            <a:r>
              <a:rPr lang="en-US" altLang="zh-CN" sz="1400" b="1" dirty="0">
                <a:solidFill>
                  <a:schemeClr val="bg1"/>
                </a:solidFill>
                <a:latin typeface="微软雅黑" panose="020B0503020204020204" pitchFamily="34" charset="-122"/>
                <a:ea typeface="微软雅黑" panose="020B0503020204020204" pitchFamily="34" charset="-122"/>
              </a:rPr>
              <a:t>12</a:t>
            </a:r>
            <a:r>
              <a:rPr lang="zh-CN" altLang="en-US" sz="1400" b="1" dirty="0">
                <a:solidFill>
                  <a:schemeClr val="bg1"/>
                </a:solidFill>
                <a:latin typeface="微软雅黑" panose="020B0503020204020204" pitchFamily="34" charset="-122"/>
                <a:ea typeface="微软雅黑" panose="020B0503020204020204" pitchFamily="34" charset="-122"/>
              </a:rPr>
              <a:t>日 </a:t>
            </a:r>
            <a:r>
              <a:rPr lang="en-US" altLang="zh-CN" sz="1400" b="1" dirty="0">
                <a:solidFill>
                  <a:schemeClr val="bg1"/>
                </a:solidFill>
                <a:latin typeface="微软雅黑" panose="020B0503020204020204" pitchFamily="34" charset="-122"/>
                <a:ea typeface="微软雅黑" panose="020B0503020204020204" pitchFamily="34" charset="-122"/>
              </a:rPr>
              <a:t>19:30 </a:t>
            </a:r>
            <a:r>
              <a:rPr lang="zh-CN" altLang="en-US" sz="1400" b="1" dirty="0">
                <a:solidFill>
                  <a:schemeClr val="bg1"/>
                </a:solidFill>
                <a:latin typeface="微软雅黑" panose="020B0503020204020204" pitchFamily="34" charset="-122"/>
                <a:ea typeface="微软雅黑" panose="020B0503020204020204" pitchFamily="34" charset="-122"/>
              </a:rPr>
              <a:t>准时开讲</a:t>
            </a:r>
            <a:endParaRPr lang="tr-TR" sz="1400" b="1" dirty="0">
              <a:solidFill>
                <a:schemeClr val="bg1"/>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0E3B37C7-0C0F-4C47-B662-8C73B3A5D9B3}"/>
              </a:ext>
            </a:extLst>
          </p:cNvPr>
          <p:cNvSpPr/>
          <p:nvPr/>
        </p:nvSpPr>
        <p:spPr>
          <a:xfrm>
            <a:off x="5663952" y="5260167"/>
            <a:ext cx="3810000" cy="5556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400" b="1" dirty="0">
                <a:solidFill>
                  <a:schemeClr val="bg1"/>
                </a:solidFill>
              </a:rPr>
              <a:t>会议号</a:t>
            </a:r>
            <a:r>
              <a:rPr lang="en-US" altLang="zh-CN" sz="1400" b="1" dirty="0">
                <a:solidFill>
                  <a:schemeClr val="bg1"/>
                </a:solidFill>
              </a:rPr>
              <a:t>:768-8131-2546 </a:t>
            </a:r>
            <a:endParaRPr lang="zh-CN" altLang="en-US" sz="1400" b="1" dirty="0">
              <a:solidFill>
                <a:schemeClr val="bg1"/>
              </a:solidFill>
            </a:endParaRPr>
          </a:p>
        </p:txBody>
      </p:sp>
    </p:spTree>
    <p:extLst>
      <p:ext uri="{BB962C8B-B14F-4D97-AF65-F5344CB8AC3E}">
        <p14:creationId xmlns:p14="http://schemas.microsoft.com/office/powerpoint/2010/main" val="1736871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F559B2B-8D3B-457B-94EC-529CF03BE655}"/>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803412" y="1628800"/>
            <a:ext cx="10585176" cy="3816424"/>
          </a:xfrm>
          <a:prstGeom prst="rect">
            <a:avLst/>
          </a:prstGeom>
        </p:spPr>
        <p:txBody>
          <a:bodyPr>
            <a:noAutofit/>
          </a:bodyPr>
          <a:lstStyle/>
          <a:p>
            <a:pPr>
              <a:buNone/>
              <a:defRPr/>
            </a:pPr>
            <a:r>
              <a:rPr lang="zh-CN" altLang="en-US" sz="4000" dirty="0">
                <a:latin typeface="汉仪大宋简" panose="02010609000101010101" pitchFamily="49" charset="-122"/>
                <a:ea typeface="汉仪大宋简" panose="02010609000101010101" pitchFamily="49" charset="-122"/>
              </a:rPr>
              <a:t>但如果事实是  </a:t>
            </a:r>
            <a:r>
              <a:rPr lang="zh-CN" altLang="en-US" sz="4000" b="1" dirty="0">
                <a:solidFill>
                  <a:srgbClr val="FF0000"/>
                </a:solidFill>
                <a:latin typeface="汉仪大宋简" panose="02010609000101010101" pitchFamily="49" charset="-122"/>
                <a:ea typeface="汉仪大宋简" panose="02010609000101010101" pitchFamily="49" charset="-122"/>
              </a:rPr>
              <a:t>创造论</a:t>
            </a:r>
            <a:r>
              <a:rPr lang="zh-CN" altLang="en-US" sz="4000" dirty="0">
                <a:solidFill>
                  <a:srgbClr val="FF0000"/>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是</a:t>
            </a:r>
            <a:r>
              <a:rPr lang="zh-CN" altLang="en-US" sz="4000" dirty="0">
                <a:solidFill>
                  <a:srgbClr val="A79701"/>
                </a:solidFill>
                <a:latin typeface="汉仪大宋简" panose="02010609000101010101" pitchFamily="49" charset="-122"/>
                <a:ea typeface="汉仪大宋简" panose="02010609000101010101" pitchFamily="49" charset="-122"/>
              </a:rPr>
              <a:t> </a:t>
            </a:r>
            <a:r>
              <a:rPr lang="zh-CN" altLang="en-US" sz="4000" b="1" dirty="0">
                <a:solidFill>
                  <a:srgbClr val="FF0000"/>
                </a:solidFill>
                <a:latin typeface="汉仪大宋简" panose="02010609000101010101" pitchFamily="49" charset="-122"/>
                <a:ea typeface="汉仪大宋简" panose="02010609000101010101" pitchFamily="49" charset="-122"/>
              </a:rPr>
              <a:t>显然的</a:t>
            </a:r>
            <a:r>
              <a:rPr lang="zh-CN" altLang="en-US" sz="4000" b="1" dirty="0">
                <a:latin typeface="汉仪大宋简" panose="02010609000101010101" pitchFamily="49" charset="-122"/>
                <a:ea typeface="汉仪大宋简" panose="02010609000101010101" pitchFamily="49" charset="-122"/>
              </a:rPr>
              <a:t>，</a:t>
            </a:r>
            <a:endParaRPr lang="en-US" altLang="zh-CN" sz="4000" b="1" dirty="0">
              <a:latin typeface="汉仪大宋简" panose="02010609000101010101" pitchFamily="49" charset="-122"/>
              <a:ea typeface="汉仪大宋简" panose="02010609000101010101" pitchFamily="49" charset="-122"/>
            </a:endParaRPr>
          </a:p>
          <a:p>
            <a:pPr>
              <a:buNone/>
              <a:defRPr/>
            </a:pPr>
            <a:endParaRPr lang="zh-CN" altLang="en-US" sz="4000" dirty="0">
              <a:latin typeface="汉仪大宋简" panose="02010609000101010101" pitchFamily="49" charset="-122"/>
              <a:ea typeface="汉仪大宋简" panose="02010609000101010101" pitchFamily="49" charset="-122"/>
            </a:endParaRPr>
          </a:p>
          <a:p>
            <a:pPr>
              <a:buNone/>
              <a:defRPr/>
            </a:pPr>
            <a:r>
              <a:rPr lang="zh-CN" altLang="en-US" sz="4000" dirty="0">
                <a:latin typeface="汉仪大宋简" panose="02010609000101010101" pitchFamily="49" charset="-122"/>
                <a:ea typeface="汉仪大宋简" panose="02010609000101010101" pitchFamily="49" charset="-122"/>
              </a:rPr>
              <a:t>而且，很  </a:t>
            </a:r>
            <a:r>
              <a:rPr lang="zh-CN" altLang="en-US" sz="4000" b="1" dirty="0">
                <a:solidFill>
                  <a:srgbClr val="FF0000"/>
                </a:solidFill>
                <a:latin typeface="汉仪大宋简" panose="02010609000101010101" pitchFamily="49" charset="-122"/>
                <a:ea typeface="汉仪大宋简" panose="02010609000101010101" pitchFamily="49" charset="-122"/>
              </a:rPr>
              <a:t>进化论</a:t>
            </a:r>
            <a:r>
              <a:rPr lang="zh-CN" altLang="en-US" sz="4000" dirty="0">
                <a:solidFill>
                  <a:srgbClr val="A79701"/>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是</a:t>
            </a:r>
            <a:r>
              <a:rPr lang="zh-CN" altLang="en-US" sz="4000" b="1" dirty="0">
                <a:solidFill>
                  <a:srgbClr val="FF0000"/>
                </a:solidFill>
                <a:latin typeface="汉仪大宋简" panose="02010609000101010101" pitchFamily="49" charset="-122"/>
                <a:ea typeface="汉仪大宋简" panose="02010609000101010101" pitchFamily="49" charset="-122"/>
              </a:rPr>
              <a:t>错误的</a:t>
            </a:r>
            <a:r>
              <a:rPr lang="zh-CN" altLang="en-US" sz="4000" b="1" dirty="0">
                <a:latin typeface="汉仪大宋简" panose="02010609000101010101" pitchFamily="49" charset="-122"/>
                <a:ea typeface="汉仪大宋简" panose="02010609000101010101" pitchFamily="49" charset="-122"/>
              </a:rPr>
              <a:t>，</a:t>
            </a:r>
            <a:endParaRPr lang="zh-CN" altLang="en-US" sz="4000" dirty="0">
              <a:latin typeface="汉仪大宋简" panose="02010609000101010101" pitchFamily="49" charset="-122"/>
              <a:ea typeface="汉仪大宋简" panose="02010609000101010101" pitchFamily="49" charset="-122"/>
            </a:endParaRPr>
          </a:p>
          <a:p>
            <a:pPr>
              <a:defRPr/>
            </a:pPr>
            <a:endParaRPr lang="zh-CN" altLang="zh-CN" sz="4000" dirty="0">
              <a:solidFill>
                <a:srgbClr val="A79701"/>
              </a:solidFill>
              <a:latin typeface="汉仪大宋简" panose="02010609000101010101" pitchFamily="49" charset="-122"/>
              <a:ea typeface="汉仪大宋简" panose="02010609000101010101" pitchFamily="49" charset="-122"/>
            </a:endParaRPr>
          </a:p>
          <a:p>
            <a:pPr>
              <a:buNone/>
              <a:defRPr/>
            </a:pPr>
            <a:r>
              <a:rPr lang="zh-CN" altLang="en-US" sz="4000" dirty="0">
                <a:latin typeface="汉仪大宋简" panose="02010609000101010101" pitchFamily="49" charset="-122"/>
                <a:ea typeface="汉仪大宋简" panose="02010609000101010101" pitchFamily="49" charset="-122"/>
              </a:rPr>
              <a:t>那么 ，</a:t>
            </a:r>
            <a:r>
              <a:rPr lang="zh-CN" altLang="en-US" sz="4000" b="1" dirty="0">
                <a:solidFill>
                  <a:srgbClr val="FF0000"/>
                </a:solidFill>
                <a:latin typeface="汉仪大宋简" panose="02010609000101010101" pitchFamily="49" charset="-122"/>
                <a:ea typeface="汉仪大宋简" panose="02010609000101010101" pitchFamily="49" charset="-122"/>
              </a:rPr>
              <a:t>为什么</a:t>
            </a:r>
            <a:r>
              <a:rPr lang="zh-CN" altLang="en-US" sz="4000" dirty="0">
                <a:latin typeface="汉仪大宋简" panose="02010609000101010101" pitchFamily="49" charset="-122"/>
                <a:ea typeface="汉仪大宋简" panose="02010609000101010101" pitchFamily="49" charset="-122"/>
              </a:rPr>
              <a:t>这么多 </a:t>
            </a:r>
            <a:r>
              <a:rPr lang="zh-CN"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科学家”相信进化论？</a:t>
            </a:r>
            <a:endParaRPr lang="zh-CN" altLang="zh-CN" sz="40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47AAF65D-E243-4D9E-AFBE-E954449CC53F}"/>
              </a:ext>
            </a:extLst>
          </p:cNvPr>
          <p:cNvSpPr>
            <a:spLocks noGrp="1"/>
          </p:cNvSpPr>
          <p:nvPr>
            <p:ph type="title"/>
          </p:nvPr>
        </p:nvSpPr>
        <p:spPr/>
        <p:txBody>
          <a:bodyPr/>
          <a:lstStyle/>
          <a:p>
            <a:r>
              <a:rPr lang="zh-CN" altLang="en-US" dirty="0"/>
              <a:t>圣经说：创造是很明显</a:t>
            </a:r>
          </a:p>
        </p:txBody>
      </p:sp>
      <p:sp>
        <p:nvSpPr>
          <p:cNvPr id="3" name="内容占位符 2"/>
          <p:cNvSpPr>
            <a:spLocks noGrp="1"/>
          </p:cNvSpPr>
          <p:nvPr>
            <p:ph sz="quarter" idx="4294967295"/>
          </p:nvPr>
        </p:nvSpPr>
        <p:spPr>
          <a:xfrm>
            <a:off x="563562" y="1779830"/>
            <a:ext cx="11064875" cy="3298339"/>
          </a:xfrm>
          <a:prstGeom prst="rect">
            <a:avLst/>
          </a:prstGeom>
        </p:spPr>
        <p:txBody>
          <a:bodyPr wrap="square">
            <a:spAutoFit/>
          </a:bodyPr>
          <a:lstStyle/>
          <a:p>
            <a:pPr marL="0" indent="0" algn="just"/>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诗篇</a:t>
            </a:r>
            <a:r>
              <a:rPr lang="en-US" altLang="zh-CN" sz="4000" dirty="0">
                <a:latin typeface="汉仪大宋简" panose="02010609000101010101" pitchFamily="49" charset="-122"/>
                <a:ea typeface="汉仪大宋简" panose="02010609000101010101" pitchFamily="49" charset="-122"/>
                <a:cs typeface="Arial" panose="020B0604020202020204" pitchFamily="34" charset="0"/>
              </a:rPr>
              <a:t>19:1</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诸天述说神的荣耀；穹苍传扬他的手段。 </a:t>
            </a:r>
          </a:p>
          <a:p>
            <a:pPr marL="0" indent="0" algn="just"/>
            <a:endParaRPr lang="zh-CN" altLang="en-US" sz="4000" dirty="0">
              <a:latin typeface="汉仪大宋简" panose="02010609000101010101" pitchFamily="49" charset="-122"/>
              <a:ea typeface="汉仪大宋简" panose="02010609000101010101" pitchFamily="49" charset="-122"/>
              <a:cs typeface="Arial" panose="020B0604020202020204" pitchFamily="34" charset="0"/>
            </a:endParaRPr>
          </a:p>
          <a:p>
            <a:pPr marL="0" indent="0" algn="just"/>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罗马书</a:t>
            </a:r>
            <a:r>
              <a:rPr lang="en-US" sz="4000" dirty="0">
                <a:latin typeface="汉仪大宋简" panose="02010609000101010101" pitchFamily="49" charset="-122"/>
                <a:ea typeface="汉仪大宋简" panose="02010609000101010101" pitchFamily="49" charset="-122"/>
                <a:cs typeface="Arial" panose="020B0604020202020204" pitchFamily="34" charset="0"/>
              </a:rPr>
              <a:t> 1</a:t>
            </a:r>
            <a:r>
              <a:rPr lang="en-US" altLang="zh-CN" sz="4000" dirty="0">
                <a:latin typeface="汉仪大宋简" panose="02010609000101010101" pitchFamily="49" charset="-122"/>
                <a:ea typeface="汉仪大宋简" panose="02010609000101010101" pitchFamily="49" charset="-122"/>
                <a:cs typeface="Arial" panose="020B0604020202020204" pitchFamily="34" charset="0"/>
              </a:rPr>
              <a:t>:</a:t>
            </a:r>
            <a:r>
              <a:rPr lang="en-US" sz="4000" dirty="0">
                <a:latin typeface="汉仪大宋简" panose="02010609000101010101" pitchFamily="49" charset="-122"/>
                <a:ea typeface="汉仪大宋简" panose="02010609000101010101" pitchFamily="49" charset="-122"/>
                <a:cs typeface="Arial" panose="020B0604020202020204" pitchFamily="34" charset="0"/>
              </a:rPr>
              <a:t>20</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自从造天地以来，神的永能和神性是明明可知的，虽是眼不能见，但藉著所造之物，就可以晓得，叫人无可推诿。 </a:t>
            </a:r>
            <a:endParaRPr lang="zh-CN" altLang="en-US" sz="4000" dirty="0">
              <a:solidFill>
                <a:prstClr val="black">
                  <a:lumMod val="95000"/>
                  <a:lumOff val="5000"/>
                </a:prstClr>
              </a:solidFill>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B1C45066-1DA4-4923-A0CD-75C6CFBF5357}"/>
              </a:ext>
            </a:extLst>
          </p:cNvPr>
          <p:cNvSpPr>
            <a:spLocks noGrp="1"/>
          </p:cNvSpPr>
          <p:nvPr>
            <p:ph type="title"/>
          </p:nvPr>
        </p:nvSpPr>
        <p:spPr>
          <a:xfrm>
            <a:off x="0" y="185984"/>
            <a:ext cx="12192000" cy="584775"/>
          </a:xfrm>
        </p:spPr>
        <p:txBody>
          <a:bodyPr/>
          <a:lstStyle/>
          <a:p>
            <a:r>
              <a:rPr lang="zh-CN" altLang="en-US" dirty="0"/>
              <a:t>“科学家”是什么样的人？</a:t>
            </a:r>
          </a:p>
        </p:txBody>
      </p:sp>
      <p:pic>
        <p:nvPicPr>
          <p:cNvPr id="4" name="Content Placeholder 3" descr="Mad scientist.jpg"/>
          <p:cNvPicPr>
            <a:picLocks noGrp="1" noChangeAspect="1"/>
          </p:cNvPicPr>
          <p:nvPr>
            <p:ph sz="quarter" idx="4294967295"/>
          </p:nvPr>
        </p:nvPicPr>
        <p:blipFill>
          <a:blip r:embed="rId3" cstate="print"/>
          <a:stretch>
            <a:fillRect/>
          </a:stretch>
        </p:blipFill>
        <p:spPr>
          <a:xfrm>
            <a:off x="3179676" y="908720"/>
            <a:ext cx="5832648" cy="5325461"/>
          </a:xfrm>
          <a:prstGeom prst="rect">
            <a:avLst/>
          </a:prstGeom>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050B72C9-D074-486E-A87D-B86FF7328487}"/>
              </a:ext>
            </a:extLst>
          </p:cNvPr>
          <p:cNvSpPr>
            <a:spLocks noGrp="1"/>
          </p:cNvSpPr>
          <p:nvPr>
            <p:ph type="title"/>
          </p:nvPr>
        </p:nvSpPr>
        <p:spPr>
          <a:xfrm>
            <a:off x="0" y="185984"/>
            <a:ext cx="12192000" cy="584775"/>
          </a:xfrm>
        </p:spPr>
        <p:txBody>
          <a:bodyPr/>
          <a:lstStyle/>
          <a:p>
            <a:r>
              <a:rPr lang="zh-CN" altLang="en-US" dirty="0"/>
              <a:t>我们脑海中对“科学家”的概念：</a:t>
            </a:r>
          </a:p>
        </p:txBody>
      </p:sp>
      <p:sp>
        <p:nvSpPr>
          <p:cNvPr id="3" name="内容占位符 2"/>
          <p:cNvSpPr>
            <a:spLocks noGrp="1"/>
          </p:cNvSpPr>
          <p:nvPr>
            <p:ph sz="quarter" idx="4294967295"/>
          </p:nvPr>
        </p:nvSpPr>
        <p:spPr>
          <a:xfrm>
            <a:off x="5591944" y="1533899"/>
            <a:ext cx="5544616" cy="4006225"/>
          </a:xfrm>
          <a:prstGeom prst="rect">
            <a:avLst/>
          </a:prstGeom>
        </p:spPr>
        <p:txBody>
          <a:bodyPr wrap="square">
            <a:spAutoFit/>
          </a:bodyPr>
          <a:lstStyle/>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没有偏见</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已经证实过的才相信</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严谨地检验所有的假设</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总会“实事求是”：</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500"/>
              </a:spcBef>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随时愿意跟着新的发现</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500"/>
              </a:spcBef>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改变他们的想法</a:t>
            </a:r>
          </a:p>
        </p:txBody>
      </p:sp>
      <p:pic>
        <p:nvPicPr>
          <p:cNvPr id="4" name="Picture 3" descr="蛋白质研究"/>
          <p:cNvPicPr>
            <a:picLocks noChangeAspect="1" noChangeArrowheads="1"/>
          </p:cNvPicPr>
          <p:nvPr/>
        </p:nvPicPr>
        <p:blipFill>
          <a:blip r:embed="rId3" cstate="print"/>
          <a:srcRect l="23622" r="31496"/>
          <a:stretch>
            <a:fillRect/>
          </a:stretch>
        </p:blipFill>
        <p:spPr bwMode="auto">
          <a:xfrm>
            <a:off x="1703512" y="908720"/>
            <a:ext cx="3545338" cy="5256584"/>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3533038-98AC-4C5D-A7BD-8DCC454579CB}"/>
              </a:ext>
            </a:extLst>
          </p:cNvPr>
          <p:cNvSpPr>
            <a:spLocks noGrp="1"/>
          </p:cNvSpPr>
          <p:nvPr>
            <p:ph type="title"/>
          </p:nvPr>
        </p:nvSpPr>
        <p:spPr>
          <a:xfrm>
            <a:off x="0" y="185984"/>
            <a:ext cx="12192000" cy="584775"/>
          </a:xfrm>
        </p:spPr>
        <p:txBody>
          <a:bodyPr/>
          <a:lstStyle/>
          <a:p>
            <a:r>
              <a:rPr lang="zh-CN" altLang="en-US" dirty="0"/>
              <a:t>半人半马的神话</a:t>
            </a:r>
          </a:p>
        </p:txBody>
      </p:sp>
      <p:sp>
        <p:nvSpPr>
          <p:cNvPr id="3" name="内容占位符 2"/>
          <p:cNvSpPr>
            <a:spLocks noGrp="1"/>
          </p:cNvSpPr>
          <p:nvPr>
            <p:ph sz="quarter" idx="4294967295"/>
          </p:nvPr>
        </p:nvSpPr>
        <p:spPr>
          <a:xfrm>
            <a:off x="0" y="5643908"/>
            <a:ext cx="12192000" cy="646331"/>
          </a:xfrm>
          <a:prstGeom prst="rect">
            <a:avLst/>
          </a:prstGeom>
        </p:spPr>
        <p:txBody>
          <a:bodyPr wrap="square">
            <a:spAutoFit/>
          </a:bodyPr>
          <a:lstStyle/>
          <a:p>
            <a:pPr algn="ctr"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人首马身的怪物 ：只存在于想象中！</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368642" name="Picture 2" descr="Related image"/>
          <p:cNvPicPr>
            <a:picLocks noChangeAspect="1" noChangeArrowheads="1"/>
          </p:cNvPicPr>
          <p:nvPr/>
        </p:nvPicPr>
        <p:blipFill>
          <a:blip r:embed="rId3" cstate="print"/>
          <a:srcRect/>
          <a:stretch>
            <a:fillRect/>
          </a:stretch>
        </p:blipFill>
        <p:spPr bwMode="auto">
          <a:xfrm>
            <a:off x="1893471" y="908720"/>
            <a:ext cx="8405057" cy="4730082"/>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8" name="Picture 6" descr="White Imported Coat (2852)"/>
          <p:cNvPicPr>
            <a:picLocks noChangeAspect="1" noChangeArrowheads="1"/>
          </p:cNvPicPr>
          <p:nvPr/>
        </p:nvPicPr>
        <p:blipFill>
          <a:blip r:embed="rId3" cstate="print"/>
          <a:srcRect l="18144" r="18353"/>
          <a:stretch>
            <a:fillRect/>
          </a:stretch>
        </p:blipFill>
        <p:spPr bwMode="auto">
          <a:xfrm>
            <a:off x="7968208" y="836712"/>
            <a:ext cx="2664296" cy="5370287"/>
          </a:xfrm>
          <a:prstGeom prst="rect">
            <a:avLst/>
          </a:prstGeom>
          <a:noFill/>
        </p:spPr>
      </p:pic>
      <p:pic>
        <p:nvPicPr>
          <p:cNvPr id="366602" name="Picture 10" descr="White Lab Coat Doctor Nurse Clothing Hospital Scientist School Fancy Costume for Adults Uniform Work Wear Technician Nurse"/>
          <p:cNvPicPr>
            <a:picLocks noChangeAspect="1" noChangeArrowheads="1"/>
          </p:cNvPicPr>
          <p:nvPr/>
        </p:nvPicPr>
        <p:blipFill>
          <a:blip r:embed="rId4" cstate="print"/>
          <a:srcRect l="29856" r="28564"/>
          <a:stretch>
            <a:fillRect/>
          </a:stretch>
        </p:blipFill>
        <p:spPr bwMode="auto">
          <a:xfrm>
            <a:off x="5447929" y="867023"/>
            <a:ext cx="2232935" cy="5370287"/>
          </a:xfrm>
          <a:prstGeom prst="rect">
            <a:avLst/>
          </a:prstGeom>
          <a:noFill/>
        </p:spPr>
      </p:pic>
      <p:pic>
        <p:nvPicPr>
          <p:cNvPr id="366603" name="Picture 11"/>
          <p:cNvPicPr>
            <a:picLocks noChangeAspect="1" noChangeArrowheads="1"/>
          </p:cNvPicPr>
          <p:nvPr/>
        </p:nvPicPr>
        <p:blipFill>
          <a:blip r:embed="rId5" cstate="print"/>
          <a:srcRect/>
          <a:stretch>
            <a:fillRect/>
          </a:stretch>
        </p:blipFill>
        <p:spPr bwMode="auto">
          <a:xfrm>
            <a:off x="8976321" y="836712"/>
            <a:ext cx="765051" cy="1099297"/>
          </a:xfrm>
          <a:prstGeom prst="rect">
            <a:avLst/>
          </a:prstGeom>
          <a:noFill/>
          <a:ln w="9525">
            <a:noFill/>
            <a:miter lim="800000"/>
            <a:headEnd/>
            <a:tailEnd/>
          </a:ln>
        </p:spPr>
      </p:pic>
      <p:pic>
        <p:nvPicPr>
          <p:cNvPr id="366604" name="Picture 12"/>
          <p:cNvPicPr>
            <a:picLocks noChangeAspect="1" noChangeArrowheads="1"/>
          </p:cNvPicPr>
          <p:nvPr/>
        </p:nvPicPr>
        <p:blipFill>
          <a:blip r:embed="rId6" cstate="print"/>
          <a:srcRect/>
          <a:stretch>
            <a:fillRect/>
          </a:stretch>
        </p:blipFill>
        <p:spPr bwMode="auto">
          <a:xfrm>
            <a:off x="5951985" y="980727"/>
            <a:ext cx="1188669" cy="864096"/>
          </a:xfrm>
          <a:prstGeom prst="rect">
            <a:avLst/>
          </a:prstGeom>
          <a:noFill/>
          <a:ln w="9525">
            <a:noFill/>
            <a:miter lim="800000"/>
            <a:headEnd/>
            <a:tailEnd/>
          </a:ln>
        </p:spPr>
      </p:pic>
      <p:sp>
        <p:nvSpPr>
          <p:cNvPr id="6" name="标题 5">
            <a:extLst>
              <a:ext uri="{FF2B5EF4-FFF2-40B4-BE49-F238E27FC236}">
                <a16:creationId xmlns:a16="http://schemas.microsoft.com/office/drawing/2014/main" id="{AA479BD9-73A6-45E2-B5CC-472FF0CA0C41}"/>
              </a:ext>
            </a:extLst>
          </p:cNvPr>
          <p:cNvSpPr>
            <a:spLocks noGrp="1"/>
          </p:cNvSpPr>
          <p:nvPr>
            <p:ph type="title"/>
          </p:nvPr>
        </p:nvSpPr>
        <p:spPr>
          <a:xfrm>
            <a:off x="0" y="185984"/>
            <a:ext cx="12192000" cy="584775"/>
          </a:xfrm>
        </p:spPr>
        <p:txBody>
          <a:bodyPr/>
          <a:lstStyle/>
          <a:p>
            <a:r>
              <a:rPr lang="zh-CN" altLang="en-US" dirty="0"/>
              <a:t>科学家的神话：半人半电脑</a:t>
            </a:r>
          </a:p>
        </p:txBody>
      </p:sp>
      <p:sp>
        <p:nvSpPr>
          <p:cNvPr id="11" name="内容占位符 2"/>
          <p:cNvSpPr>
            <a:spLocks noGrp="1"/>
          </p:cNvSpPr>
          <p:nvPr>
            <p:ph sz="quarter" idx="4294967295"/>
          </p:nvPr>
        </p:nvSpPr>
        <p:spPr>
          <a:xfrm>
            <a:off x="1523976" y="2274838"/>
            <a:ext cx="3503712" cy="2308324"/>
          </a:xfrm>
          <a:prstGeom prst="rect">
            <a:avLst/>
          </a:prstGeom>
        </p:spPr>
        <p:txBody>
          <a:bodyPr wrap="square">
            <a:spAutoFit/>
          </a:bodyPr>
          <a:lstStyle/>
          <a:p>
            <a:pPr marL="0" indent="0" defTabSz="685800">
              <a:spcBef>
                <a:spcPts val="1800"/>
              </a:spcBef>
            </a:pPr>
            <a:r>
              <a:rPr lang="zh-CN" altLang="en-US" sz="3600" dirty="0">
                <a:latin typeface="汉仪大宋简" panose="02010609000101010101" pitchFamily="49" charset="-122"/>
                <a:ea typeface="汉仪大宋简" panose="02010609000101010101" pitchFamily="49" charset="-122"/>
              </a:rPr>
              <a:t>长着电脑的头，又有人的身体，这样的怪物只存在于想象中！</a:t>
            </a:r>
            <a:endParaRPr lang="en-US" altLang="zh-CN" sz="3600" dirty="0">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27577937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713B314-DA63-4AC7-9F4A-4FE9E1D6E3E3}"/>
              </a:ext>
            </a:extLst>
          </p:cNvPr>
          <p:cNvSpPr>
            <a:spLocks noGrp="1"/>
          </p:cNvSpPr>
          <p:nvPr>
            <p:ph type="title"/>
          </p:nvPr>
        </p:nvSpPr>
        <p:spPr>
          <a:xfrm>
            <a:off x="0" y="185984"/>
            <a:ext cx="12192000" cy="584775"/>
          </a:xfrm>
        </p:spPr>
        <p:txBody>
          <a:bodyPr/>
          <a:lstStyle/>
          <a:p>
            <a:r>
              <a:rPr lang="zh-CN" altLang="en-US" dirty="0"/>
              <a:t>科学家的真实面目</a:t>
            </a:r>
          </a:p>
        </p:txBody>
      </p:sp>
      <p:sp>
        <p:nvSpPr>
          <p:cNvPr id="3" name="内容占位符 2"/>
          <p:cNvSpPr>
            <a:spLocks noGrp="1"/>
          </p:cNvSpPr>
          <p:nvPr>
            <p:ph sz="quarter" idx="4294967295"/>
          </p:nvPr>
        </p:nvSpPr>
        <p:spPr>
          <a:xfrm>
            <a:off x="1199456" y="1044022"/>
            <a:ext cx="6264696" cy="4985980"/>
          </a:xfrm>
          <a:prstGeom prst="rect">
            <a:avLst/>
          </a:prstGeom>
        </p:spPr>
        <p:txBody>
          <a:bodyPr wrap="square">
            <a:spAutoFit/>
          </a:bodyPr>
          <a:lstStyle/>
          <a:p>
            <a:pPr defTabSz="685800">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99.999%</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的他所知道或相信的是基于权威（课本、刊物等）</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有一个解释框架（世界观、前设）</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一般不会质疑他的解释框架，甚至不会意识到</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spcBef>
                <a:spcPts val="0"/>
              </a:spcBef>
              <a:spcAft>
                <a:spcPts val="12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按照此思想框架来解释证据</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3" descr="蛋白质研究"/>
          <p:cNvPicPr>
            <a:picLocks noChangeAspect="1" noChangeArrowheads="1"/>
          </p:cNvPicPr>
          <p:nvPr/>
        </p:nvPicPr>
        <p:blipFill>
          <a:blip r:embed="rId3" cstate="print"/>
          <a:srcRect l="23622" r="31496"/>
          <a:stretch>
            <a:fillRect/>
          </a:stretch>
        </p:blipFill>
        <p:spPr bwMode="auto">
          <a:xfrm>
            <a:off x="7431179" y="908720"/>
            <a:ext cx="3545338" cy="5256584"/>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800381" y="1046163"/>
            <a:ext cx="10874375" cy="2379662"/>
          </a:xfrm>
          <a:prstGeom prst="rect">
            <a:avLst/>
          </a:prstGeom>
        </p:spPr>
        <p:txBody>
          <a:bodyPr>
            <a:normAutofit/>
          </a:bodyPr>
          <a:lstStyle/>
          <a:p>
            <a:pPr>
              <a:defRPr/>
            </a:pPr>
            <a:r>
              <a:rPr lang="zh-CN" altLang="en-US" sz="4000" b="1" dirty="0">
                <a:solidFill>
                  <a:srgbClr val="FF0000"/>
                </a:solidFill>
                <a:latin typeface="汉仪大宋简" panose="02010609000101010101" pitchFamily="49" charset="-122"/>
                <a:ea typeface="汉仪大宋简" panose="02010609000101010101" pitchFamily="49" charset="-122"/>
              </a:rPr>
              <a:t>为什么</a:t>
            </a:r>
            <a:r>
              <a:rPr lang="zh-CN" altLang="en-US" sz="4000" dirty="0">
                <a:solidFill>
                  <a:srgbClr val="FF0000"/>
                </a:solidFill>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如此多的“科学家</a:t>
            </a:r>
            <a:r>
              <a:rPr lang="zh-CN" altLang="zh-CN" sz="4000" dirty="0">
                <a:latin typeface="汉仪大宋简" panose="02010609000101010101" pitchFamily="49" charset="-122"/>
                <a:ea typeface="汉仪大宋简" panose="02010609000101010101" pitchFamily="49" charset="-122"/>
              </a:rPr>
              <a:t>” (</a:t>
            </a:r>
            <a:r>
              <a:rPr lang="zh-CN" altLang="en-US" sz="4000" dirty="0">
                <a:latin typeface="汉仪大宋简" panose="02010609000101010101" pitchFamily="49" charset="-122"/>
                <a:ea typeface="汉仪大宋简" panose="02010609000101010101" pitchFamily="49" charset="-122"/>
              </a:rPr>
              <a:t>和其他人</a:t>
            </a:r>
            <a:r>
              <a:rPr lang="zh-CN"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都相信进化论</a:t>
            </a:r>
            <a:r>
              <a:rPr lang="zh-CN" altLang="zh-CN" sz="4000" dirty="0">
                <a:latin typeface="汉仪大宋简" panose="02010609000101010101" pitchFamily="49" charset="-122"/>
                <a:ea typeface="汉仪大宋简" panose="02010609000101010101" pitchFamily="49" charset="-122"/>
              </a:rPr>
              <a:t>?</a:t>
            </a:r>
          </a:p>
        </p:txBody>
      </p:sp>
      <p:sp>
        <p:nvSpPr>
          <p:cNvPr id="4" name="矩形 3"/>
          <p:cNvSpPr/>
          <p:nvPr/>
        </p:nvSpPr>
        <p:spPr>
          <a:xfrm>
            <a:off x="767408" y="2708920"/>
            <a:ext cx="10873208" cy="2862322"/>
          </a:xfrm>
          <a:prstGeom prst="rect">
            <a:avLst/>
          </a:prstGeom>
        </p:spPr>
        <p:txBody>
          <a:bodyPr wrap="square">
            <a:spAutoFit/>
          </a:bodyPr>
          <a:lstStyle/>
          <a:p>
            <a:pPr>
              <a:buFont typeface="Arial" pitchFamily="34" charset="0"/>
              <a:buChar char="•"/>
              <a:defRPr/>
            </a:pPr>
            <a:r>
              <a:rPr lang="en-US" altLang="zh-CN" sz="3600" b="1" dirty="0">
                <a:latin typeface="Arial" pitchFamily="34" charset="0"/>
              </a:rPr>
              <a:t> </a:t>
            </a:r>
            <a:r>
              <a:rPr lang="zh-CN" altLang="en-US" sz="3600" dirty="0">
                <a:latin typeface="Arial" pitchFamily="34" charset="0"/>
                <a:ea typeface="汉仪大宋简" panose="02010609000101010101" pitchFamily="49" charset="-122"/>
              </a:rPr>
              <a:t>大部分科学家相信进化论是因为他们曾受过的教育使他们接受进化论、年老地球论的世界观。</a:t>
            </a:r>
          </a:p>
          <a:p>
            <a:pPr>
              <a:defRPr/>
            </a:pPr>
            <a:endParaRPr lang="zh-CN" altLang="zh-CN" sz="3600" dirty="0">
              <a:latin typeface="Arial" pitchFamily="34" charset="0"/>
              <a:ea typeface="汉仪大宋简" panose="02010609000101010101" pitchFamily="49" charset="-122"/>
            </a:endParaRPr>
          </a:p>
          <a:p>
            <a:pPr>
              <a:buFont typeface="Arial" pitchFamily="34" charset="0"/>
              <a:buChar char="•"/>
              <a:defRPr/>
            </a:pPr>
            <a:r>
              <a:rPr lang="en-US" altLang="zh-CN" sz="3600" dirty="0">
                <a:latin typeface="Arial" pitchFamily="34" charset="0"/>
                <a:ea typeface="汉仪大宋简" panose="02010609000101010101" pitchFamily="49" charset="-122"/>
              </a:rPr>
              <a:t> </a:t>
            </a:r>
            <a:r>
              <a:rPr lang="zh-CN" altLang="en-US" sz="3600" dirty="0">
                <a:latin typeface="Arial" pitchFamily="34" charset="0"/>
                <a:ea typeface="汉仪大宋简" panose="02010609000101010101" pitchFamily="49" charset="-122"/>
              </a:rPr>
              <a:t>进化论的发起者和积极推动者正在寻找一种没有神的解释生命和宇宙起源的方法。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Text Box 2"/>
          <p:cNvSpPr txBox="1">
            <a:spLocks noChangeArrowheads="1"/>
          </p:cNvSpPr>
          <p:nvPr/>
        </p:nvSpPr>
        <p:spPr bwMode="auto">
          <a:xfrm>
            <a:off x="4414740" y="1489891"/>
            <a:ext cx="6649812" cy="4154984"/>
          </a:xfrm>
          <a:prstGeom prst="rect">
            <a:avLst/>
          </a:prstGeom>
          <a:noFill/>
          <a:ln w="9525">
            <a:noFill/>
            <a:miter lim="800000"/>
            <a:headEnd/>
            <a:tailEnd/>
          </a:ln>
          <a:effectLst/>
        </p:spPr>
        <p:txBody>
          <a:bodyPr wrap="square">
            <a:spAutoFit/>
          </a:bodyPr>
          <a:lstStyle/>
          <a:p>
            <a:pPr lvl="0">
              <a:defRPr/>
            </a:pPr>
            <a:r>
              <a:rPr lang="zh-CN" altLang="en-US" sz="3200" b="1" dirty="0">
                <a:latin typeface="汉仪大宋简" panose="02010609000101010101" pitchFamily="49" charset="-122"/>
                <a:ea typeface="汉仪大宋简" panose="02010609000101010101" pitchFamily="49" charset="-122"/>
              </a:rPr>
              <a:t>事实并不会为自己说话；</a:t>
            </a:r>
            <a:r>
              <a:rPr lang="zh-CN" altLang="en-US" sz="3200" b="1" dirty="0">
                <a:solidFill>
                  <a:srgbClr val="FF0000"/>
                </a:solidFill>
                <a:latin typeface="汉仪大宋简" panose="02010609000101010101" pitchFamily="49" charset="-122"/>
                <a:ea typeface="汉仪大宋简" panose="02010609000101010101" pitchFamily="49" charset="-122"/>
              </a:rPr>
              <a:t>它们只会按照理论被解读</a:t>
            </a:r>
            <a:r>
              <a:rPr lang="zh-CN" altLang="en-US" sz="3200" b="1" dirty="0">
                <a:latin typeface="汉仪大宋简" panose="02010609000101010101" pitchFamily="49" charset="-122"/>
                <a:ea typeface="汉仪大宋简" panose="02010609000101010101" pitchFamily="49" charset="-122"/>
              </a:rPr>
              <a:t>。科学跟艺术领域一样，创新思维能促使观念发生改变。科学就是一种典型的人类活动，它并非是一种机械的</a:t>
            </a:r>
            <a:r>
              <a:rPr lang="zh-CN" altLang="en-US" sz="3200" b="1" dirty="0">
                <a:solidFill>
                  <a:srgbClr val="00B050"/>
                </a:solidFill>
                <a:latin typeface="汉仪大宋简" panose="02010609000101010101" pitchFamily="49" charset="-122"/>
                <a:ea typeface="汉仪大宋简" panose="02010609000101010101" pitchFamily="49" charset="-122"/>
              </a:rPr>
              <a:t>、</a:t>
            </a:r>
            <a:r>
              <a:rPr lang="zh-CN" altLang="en-US" sz="3200" b="1" dirty="0">
                <a:latin typeface="汉仪大宋简" panose="02010609000101010101" pitchFamily="49" charset="-122"/>
                <a:ea typeface="汉仪大宋简" panose="02010609000101010101" pitchFamily="49" charset="-122"/>
              </a:rPr>
              <a:t>如同机器人般的客观信息积累，通过逻辑规律的引导得到必然的解释。</a:t>
            </a:r>
            <a:endParaRPr lang="en-US" sz="3200" b="1" i="1" dirty="0">
              <a:latin typeface="汉仪大宋简" panose="02010609000101010101" pitchFamily="49" charset="-122"/>
              <a:ea typeface="汉仪大宋简" panose="02010609000101010101" pitchFamily="49" charset="-122"/>
            </a:endParaRPr>
          </a:p>
          <a:p>
            <a:pPr defTabSz="457200">
              <a:defRPr/>
            </a:pPr>
            <a:r>
              <a:rPr lang="en-US" altLang="zh-CN" sz="2000" dirty="0">
                <a:latin typeface="汉仪大宋简" panose="02010609000101010101" pitchFamily="49" charset="-122"/>
                <a:ea typeface="汉仪大宋简" panose="02010609000101010101" pitchFamily="49" charset="-122"/>
              </a:rPr>
              <a:t>“</a:t>
            </a:r>
            <a:r>
              <a:rPr lang="en-US" sz="2000" dirty="0">
                <a:latin typeface="汉仪大宋简" panose="02010609000101010101" pitchFamily="49" charset="-122"/>
                <a:ea typeface="汉仪大宋简" panose="02010609000101010101" pitchFamily="49" charset="-122"/>
              </a:rPr>
              <a:t>The validation of continental drift” in </a:t>
            </a:r>
            <a:r>
              <a:rPr lang="en-US" sz="2000" u="sng" dirty="0">
                <a:latin typeface="汉仪大宋简" panose="02010609000101010101" pitchFamily="49" charset="-122"/>
                <a:ea typeface="汉仪大宋简" panose="02010609000101010101" pitchFamily="49" charset="-122"/>
              </a:rPr>
              <a:t>Ever Since Darwin</a:t>
            </a:r>
            <a:r>
              <a:rPr lang="en-US" sz="2000" dirty="0">
                <a:latin typeface="汉仪大宋简" panose="02010609000101010101" pitchFamily="49" charset="-122"/>
                <a:ea typeface="汉仪大宋简" panose="02010609000101010101" pitchFamily="49" charset="-122"/>
              </a:rPr>
              <a:t>, Burnett Books, 1978  p.61–162.</a:t>
            </a:r>
          </a:p>
        </p:txBody>
      </p:sp>
      <p:grpSp>
        <p:nvGrpSpPr>
          <p:cNvPr id="5" name="组合 24"/>
          <p:cNvGrpSpPr/>
          <p:nvPr/>
        </p:nvGrpSpPr>
        <p:grpSpPr>
          <a:xfrm>
            <a:off x="1233688" y="1155116"/>
            <a:ext cx="2846088" cy="4824535"/>
            <a:chOff x="1872604" y="910462"/>
            <a:chExt cx="2846088" cy="4707816"/>
          </a:xfrm>
        </p:grpSpPr>
        <p:sp>
          <p:nvSpPr>
            <p:cNvPr id="6" name="矩形 25"/>
            <p:cNvSpPr/>
            <p:nvPr/>
          </p:nvSpPr>
          <p:spPr>
            <a:xfrm>
              <a:off x="1991544" y="910462"/>
              <a:ext cx="2664296" cy="4707816"/>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TextBox 8"/>
            <p:cNvSpPr txBox="1"/>
            <p:nvPr/>
          </p:nvSpPr>
          <p:spPr>
            <a:xfrm>
              <a:off x="1872604" y="4002162"/>
              <a:ext cx="2846088" cy="1531685"/>
            </a:xfrm>
            <a:prstGeom prst="rect">
              <a:avLst/>
            </a:prstGeom>
            <a:no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哈佛大学古生物学家史蒂芬</a:t>
              </a:r>
              <a:r>
                <a:rPr lang="en-US" altLang="zh-CN" sz="2400" b="1" dirty="0">
                  <a:solidFill>
                    <a:schemeClr val="bg1"/>
                  </a:solidFill>
                  <a:latin typeface="微软雅黑" pitchFamily="34" charset="-122"/>
                  <a:ea typeface="微软雅黑" pitchFamily="34" charset="-122"/>
                </a:rPr>
                <a:t>•</a:t>
              </a:r>
              <a:r>
                <a:rPr lang="zh-CN" altLang="en-US" sz="2400" b="1" dirty="0">
                  <a:solidFill>
                    <a:schemeClr val="bg1"/>
                  </a:solidFill>
                  <a:latin typeface="微软雅黑" pitchFamily="34" charset="-122"/>
                  <a:ea typeface="微软雅黑" pitchFamily="34" charset="-122"/>
                </a:rPr>
                <a:t>古尔德</a:t>
              </a:r>
              <a:endParaRPr lang="en-US" altLang="zh-CN" sz="2400" b="1" dirty="0">
                <a:solidFill>
                  <a:schemeClr val="bg1"/>
                </a:solidFill>
                <a:latin typeface="微软雅黑" pitchFamily="34" charset="-122"/>
                <a:ea typeface="微软雅黑" pitchFamily="34" charset="-122"/>
              </a:endParaRPr>
            </a:p>
            <a:p>
              <a:pPr algn="ctr"/>
              <a:r>
                <a:rPr lang="zh-CN" altLang="en-US" sz="2400" b="1" dirty="0">
                  <a:solidFill>
                    <a:schemeClr val="bg1"/>
                  </a:solidFill>
                  <a:latin typeface="微软雅黑" pitchFamily="34" charset="-122"/>
                  <a:ea typeface="微软雅黑" pitchFamily="34" charset="-122"/>
                </a:rPr>
                <a:t>（进化论者，反抗创造论）</a:t>
              </a:r>
              <a:endParaRPr lang="en-US" altLang="zh-CN" sz="2400" b="1" dirty="0">
                <a:solidFill>
                  <a:schemeClr val="bg1"/>
                </a:solidFill>
                <a:latin typeface="微软雅黑" pitchFamily="34" charset="-122"/>
                <a:ea typeface="微软雅黑" pitchFamily="34" charset="-122"/>
              </a:endParaRPr>
            </a:p>
          </p:txBody>
        </p:sp>
        <p:pic>
          <p:nvPicPr>
            <p:cNvPr id="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8628" y="1050993"/>
              <a:ext cx="2367631" cy="2880903"/>
            </a:xfrm>
            <a:prstGeom prst="rect">
              <a:avLst/>
            </a:prstGeom>
          </p:spPr>
        </p:pic>
      </p:grpSp>
      <p:sp>
        <p:nvSpPr>
          <p:cNvPr id="13" name="标题 12">
            <a:extLst>
              <a:ext uri="{FF2B5EF4-FFF2-40B4-BE49-F238E27FC236}">
                <a16:creationId xmlns:a16="http://schemas.microsoft.com/office/drawing/2014/main" id="{F3FB309B-F71F-47C3-B79E-D104DA855383}"/>
              </a:ext>
            </a:extLst>
          </p:cNvPr>
          <p:cNvSpPr>
            <a:spLocks noGrp="1"/>
          </p:cNvSpPr>
          <p:nvPr>
            <p:ph type="title"/>
          </p:nvPr>
        </p:nvSpPr>
        <p:spPr>
          <a:xfrm>
            <a:off x="0" y="185984"/>
            <a:ext cx="12192000" cy="584775"/>
          </a:xfrm>
        </p:spPr>
        <p:txBody>
          <a:bodyPr/>
          <a:lstStyle/>
          <a:p>
            <a:r>
              <a:rPr lang="zh-CN" altLang="en-US" dirty="0"/>
              <a:t>观察到的“事实”（证据）需要解释</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B678406B-2829-4BF4-840A-58FB8F96012C}"/>
              </a:ext>
            </a:extLst>
          </p:cNvPr>
          <p:cNvSpPr>
            <a:spLocks noGrp="1"/>
          </p:cNvSpPr>
          <p:nvPr>
            <p:ph type="title"/>
          </p:nvPr>
        </p:nvSpPr>
        <p:spPr>
          <a:xfrm>
            <a:off x="0" y="185984"/>
            <a:ext cx="12192000" cy="584775"/>
          </a:xfrm>
        </p:spPr>
        <p:txBody>
          <a:bodyPr/>
          <a:lstStyle/>
          <a:p>
            <a:r>
              <a:rPr lang="zh-CN" altLang="en-US" dirty="0"/>
              <a:t>进化论者利用的解释框架：唯物论、无神论</a:t>
            </a:r>
          </a:p>
        </p:txBody>
      </p:sp>
      <p:sp>
        <p:nvSpPr>
          <p:cNvPr id="5" name="内容占位符 2"/>
          <p:cNvSpPr>
            <a:spLocks noGrp="1"/>
          </p:cNvSpPr>
          <p:nvPr>
            <p:ph sz="quarter" idx="4294967295"/>
          </p:nvPr>
        </p:nvSpPr>
        <p:spPr>
          <a:xfrm>
            <a:off x="3503712" y="1545920"/>
            <a:ext cx="7848872" cy="3416320"/>
          </a:xfrm>
          <a:prstGeom prst="rect">
            <a:avLst/>
          </a:prstGeom>
        </p:spPr>
        <p:txBody>
          <a:bodyPr wrap="square">
            <a:spAutoFit/>
          </a:bodyPr>
          <a:lstStyle/>
          <a:p>
            <a:pPr marL="0" indent="0" defTabSz="685800">
              <a:spcBef>
                <a:spcPts val="0"/>
              </a:spcBef>
            </a:pPr>
            <a:r>
              <a:rPr lang="zh-CN" altLang="en-US" sz="3600" dirty="0">
                <a:latin typeface="汉仪大宋简" panose="02010609000101010101" pitchFamily="49" charset="-122"/>
                <a:ea typeface="汉仪大宋简" panose="02010609000101010101" pitchFamily="49" charset="-122"/>
              </a:rPr>
              <a:t>尽管科学的某些架构明显荒谬；尽管科学未能实现其对健康和长寿的奢侈承诺；甚至，尽管科学容忍科学界一些未经证实的不靠谱的故事，但我们依然坚持站在科学的那一边，因为我们有将自然主义奉行到底的先行决定。</a:t>
            </a:r>
          </a:p>
        </p:txBody>
      </p:sp>
      <p:pic>
        <p:nvPicPr>
          <p:cNvPr id="4" name="Picture 7" descr=" "/>
          <p:cNvPicPr>
            <a:picLocks noChangeAspect="1" noChangeArrowheads="1"/>
          </p:cNvPicPr>
          <p:nvPr/>
        </p:nvPicPr>
        <p:blipFill>
          <a:blip r:embed="rId3" cstate="print"/>
          <a:srcRect b="22513"/>
          <a:stretch>
            <a:fillRect/>
          </a:stretch>
        </p:blipFill>
        <p:spPr bwMode="auto">
          <a:xfrm>
            <a:off x="623392" y="1648576"/>
            <a:ext cx="2736304" cy="3127652"/>
          </a:xfrm>
          <a:prstGeom prst="rect">
            <a:avLst/>
          </a:prstGeom>
          <a:noFill/>
          <a:ln w="9525">
            <a:solidFill>
              <a:schemeClr val="bg1"/>
            </a:solidFill>
            <a:miter lim="800000"/>
            <a:headEnd/>
            <a:tailEnd/>
          </a:ln>
        </p:spPr>
      </p:pic>
      <p:sp>
        <p:nvSpPr>
          <p:cNvPr id="2" name="矩形 1">
            <a:extLst>
              <a:ext uri="{FF2B5EF4-FFF2-40B4-BE49-F238E27FC236}">
                <a16:creationId xmlns:a16="http://schemas.microsoft.com/office/drawing/2014/main" id="{8124C0D6-5481-47D4-A69B-4163FB657D08}"/>
              </a:ext>
            </a:extLst>
          </p:cNvPr>
          <p:cNvSpPr/>
          <p:nvPr/>
        </p:nvSpPr>
        <p:spPr>
          <a:xfrm>
            <a:off x="623392" y="5733256"/>
            <a:ext cx="11472936" cy="400110"/>
          </a:xfrm>
          <a:prstGeom prst="rect">
            <a:avLst/>
          </a:prstGeom>
        </p:spPr>
        <p:txBody>
          <a:bodyPr wrap="square">
            <a:spAutoFit/>
          </a:bodyPr>
          <a:lstStyle/>
          <a:p>
            <a:r>
              <a:rPr lang="en-US" altLang="zh-CN" sz="2000" dirty="0" err="1"/>
              <a:t>Lewontin</a:t>
            </a:r>
            <a:r>
              <a:rPr lang="en-US" altLang="zh-CN" sz="2000" dirty="0"/>
              <a:t>, Richard.  “Billions and Billions of Demons.”  The New York Review January 9, 1997, 31</a:t>
            </a:r>
            <a:endParaRPr lang="zh-CN" altLang="en-US" sz="2000" dirty="0"/>
          </a:p>
        </p:txBody>
      </p:sp>
    </p:spTree>
    <p:extLst>
      <p:ext uri="{BB962C8B-B14F-4D97-AF65-F5344CB8AC3E}">
        <p14:creationId xmlns:p14="http://schemas.microsoft.com/office/powerpoint/2010/main" val="25618191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B678406B-2829-4BF4-840A-58FB8F96012C}"/>
              </a:ext>
            </a:extLst>
          </p:cNvPr>
          <p:cNvSpPr>
            <a:spLocks noGrp="1"/>
          </p:cNvSpPr>
          <p:nvPr>
            <p:ph type="title"/>
          </p:nvPr>
        </p:nvSpPr>
        <p:spPr>
          <a:xfrm>
            <a:off x="0" y="185984"/>
            <a:ext cx="12192000" cy="584775"/>
          </a:xfrm>
        </p:spPr>
        <p:txBody>
          <a:bodyPr/>
          <a:lstStyle/>
          <a:p>
            <a:r>
              <a:rPr lang="zh-CN" altLang="en-US" dirty="0"/>
              <a:t>进化论者利用的解释框架：唯物论、无神论</a:t>
            </a:r>
          </a:p>
        </p:txBody>
      </p:sp>
      <p:sp>
        <p:nvSpPr>
          <p:cNvPr id="5" name="内容占位符 2"/>
          <p:cNvSpPr>
            <a:spLocks noGrp="1"/>
          </p:cNvSpPr>
          <p:nvPr>
            <p:ph sz="quarter" idx="4294967295"/>
          </p:nvPr>
        </p:nvSpPr>
        <p:spPr>
          <a:xfrm>
            <a:off x="3503712" y="1545920"/>
            <a:ext cx="7848872" cy="4031873"/>
          </a:xfrm>
          <a:prstGeom prst="rect">
            <a:avLst/>
          </a:prstGeom>
        </p:spPr>
        <p:txBody>
          <a:bodyPr wrap="square">
            <a:spAutoFit/>
          </a:bodyPr>
          <a:lstStyle/>
          <a:p>
            <a:pPr marL="0" indent="0" defTabSz="685800">
              <a:spcBef>
                <a:spcPts val="0"/>
              </a:spcBef>
            </a:pPr>
            <a:r>
              <a:rPr lang="zh-CN" altLang="en-US" sz="3200" dirty="0">
                <a:latin typeface="汉仪大宋简" panose="02010609000101010101" pitchFamily="49" charset="-122"/>
                <a:ea typeface="汉仪大宋简" panose="02010609000101010101" pitchFamily="49" charset="-122"/>
              </a:rPr>
              <a:t>并非科学</a:t>
            </a:r>
            <a:r>
              <a:rPr lang="zh-CN" altLang="en-US" sz="3200" dirty="0">
                <a:solidFill>
                  <a:prstClr val="black"/>
                </a:solidFill>
                <a:latin typeface="汉仪大宋简" panose="02010609000101010101" pitchFamily="49" charset="-122"/>
                <a:ea typeface="汉仪大宋简" panose="02010609000101010101" pitchFamily="49" charset="-122"/>
              </a:rPr>
              <a:t>方法</a:t>
            </a:r>
            <a:r>
              <a:rPr lang="zh-CN" altLang="en-US" sz="3200" dirty="0">
                <a:latin typeface="汉仪大宋简" panose="02010609000101010101" pitchFamily="49" charset="-122"/>
                <a:ea typeface="汉仪大宋简" panose="02010609000101010101" pitchFamily="49" charset="-122"/>
              </a:rPr>
              <a:t>或科学制度以某种方式迫使我们接受对这现象世界的唯物解释；相反，我们是受到遵守</a:t>
            </a:r>
            <a:r>
              <a:rPr lang="zh-CN" altLang="en-US" sz="3200" dirty="0">
                <a:solidFill>
                  <a:srgbClr val="FF0000"/>
                </a:solidFill>
                <a:latin typeface="汉仪大宋简" panose="02010609000101010101" pitchFamily="49" charset="-122"/>
                <a:ea typeface="汉仪大宋简" panose="02010609000101010101" pitchFamily="49" charset="-122"/>
              </a:rPr>
              <a:t>唯物</a:t>
            </a:r>
            <a:r>
              <a:rPr lang="zh-CN" altLang="en-US" sz="3200" dirty="0">
                <a:latin typeface="汉仪大宋简" panose="02010609000101010101" pitchFamily="49" charset="-122"/>
                <a:ea typeface="汉仪大宋简" panose="02010609000101010101" pitchFamily="49" charset="-122"/>
              </a:rPr>
              <a:t>起因这一事先假定的驱使，创立一系列产生</a:t>
            </a:r>
            <a:r>
              <a:rPr lang="zh-CN" altLang="en-US" sz="3200" dirty="0">
                <a:solidFill>
                  <a:srgbClr val="FF0000"/>
                </a:solidFill>
                <a:latin typeface="汉仪大宋简" panose="02010609000101010101" pitchFamily="49" charset="-122"/>
                <a:ea typeface="汉仪大宋简" panose="02010609000101010101" pitchFamily="49" charset="-122"/>
              </a:rPr>
              <a:t>唯物论解释</a:t>
            </a:r>
            <a:r>
              <a:rPr lang="zh-CN" altLang="en-US" sz="3200" dirty="0">
                <a:latin typeface="汉仪大宋简" panose="02010609000101010101" pitchFamily="49" charset="-122"/>
                <a:ea typeface="汉仪大宋简" panose="02010609000101010101" pitchFamily="49" charset="-122"/>
              </a:rPr>
              <a:t>的实验研究方法和观点；无论这些解释多么有悖直觉和常理，或多么困扰外行人。而且，</a:t>
            </a:r>
            <a:r>
              <a:rPr lang="zh-CN" altLang="en-US" sz="3200" dirty="0">
                <a:solidFill>
                  <a:srgbClr val="FF0000"/>
                </a:solidFill>
                <a:latin typeface="汉仪大宋简" panose="02010609000101010101" pitchFamily="49" charset="-122"/>
                <a:ea typeface="汉仪大宋简" panose="02010609000101010101" pitchFamily="49" charset="-122"/>
              </a:rPr>
              <a:t>这唯物主义是绝对的，因为我们不能允许一位神的脚踏进这门槛</a:t>
            </a:r>
            <a:r>
              <a:rPr lang="zh-CN" altLang="en-US" sz="3200" dirty="0">
                <a:latin typeface="汉仪大宋简" panose="02010609000101010101" pitchFamily="49" charset="-122"/>
                <a:ea typeface="汉仪大宋简" panose="02010609000101010101" pitchFamily="49" charset="-122"/>
              </a:rPr>
              <a:t>。</a:t>
            </a:r>
          </a:p>
        </p:txBody>
      </p:sp>
      <p:pic>
        <p:nvPicPr>
          <p:cNvPr id="4" name="Picture 7" descr=" "/>
          <p:cNvPicPr>
            <a:picLocks noChangeAspect="1" noChangeArrowheads="1"/>
          </p:cNvPicPr>
          <p:nvPr/>
        </p:nvPicPr>
        <p:blipFill>
          <a:blip r:embed="rId3" cstate="print"/>
          <a:srcRect b="22513"/>
          <a:stretch>
            <a:fillRect/>
          </a:stretch>
        </p:blipFill>
        <p:spPr bwMode="auto">
          <a:xfrm>
            <a:off x="623392" y="1648576"/>
            <a:ext cx="2736304" cy="3127652"/>
          </a:xfrm>
          <a:prstGeom prst="rect">
            <a:avLst/>
          </a:prstGeom>
          <a:noFill/>
          <a:ln w="9525">
            <a:solidFill>
              <a:schemeClr val="bg1"/>
            </a:solidFill>
            <a:miter lim="800000"/>
            <a:headEnd/>
            <a:tailEnd/>
          </a:ln>
        </p:spPr>
      </p:pic>
      <p:sp>
        <p:nvSpPr>
          <p:cNvPr id="2" name="矩形 1">
            <a:extLst>
              <a:ext uri="{FF2B5EF4-FFF2-40B4-BE49-F238E27FC236}">
                <a16:creationId xmlns:a16="http://schemas.microsoft.com/office/drawing/2014/main" id="{8124C0D6-5481-47D4-A69B-4163FB657D08}"/>
              </a:ext>
            </a:extLst>
          </p:cNvPr>
          <p:cNvSpPr/>
          <p:nvPr/>
        </p:nvSpPr>
        <p:spPr>
          <a:xfrm>
            <a:off x="623392" y="5733256"/>
            <a:ext cx="11472936" cy="400110"/>
          </a:xfrm>
          <a:prstGeom prst="rect">
            <a:avLst/>
          </a:prstGeom>
        </p:spPr>
        <p:txBody>
          <a:bodyPr wrap="square">
            <a:spAutoFit/>
          </a:bodyPr>
          <a:lstStyle/>
          <a:p>
            <a:r>
              <a:rPr lang="en-US" altLang="zh-CN" sz="2000" dirty="0" err="1"/>
              <a:t>Lewontin</a:t>
            </a:r>
            <a:r>
              <a:rPr lang="en-US" altLang="zh-CN" sz="2000" dirty="0"/>
              <a:t>, Richard.  “Billions and Billions of Demons.”  The New York Review January 9, 1997, 31</a:t>
            </a:r>
            <a:endParaRPr lang="zh-CN" altLang="en-US" sz="2000" dirty="0"/>
          </a:p>
        </p:txBody>
      </p:sp>
    </p:spTree>
    <p:extLst>
      <p:ext uri="{BB962C8B-B14F-4D97-AF65-F5344CB8AC3E}">
        <p14:creationId xmlns:p14="http://schemas.microsoft.com/office/powerpoint/2010/main" val="315993709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63F0CC2E-FFCF-42D8-93D7-C75DDC09A224}"/>
              </a:ext>
            </a:extLst>
          </p:cNvPr>
          <p:cNvSpPr>
            <a:spLocks noGrp="1"/>
          </p:cNvSpPr>
          <p:nvPr>
            <p:ph type="title"/>
          </p:nvPr>
        </p:nvSpPr>
        <p:spPr>
          <a:xfrm>
            <a:off x="0" y="185984"/>
            <a:ext cx="12192000" cy="584775"/>
          </a:xfrm>
        </p:spPr>
        <p:txBody>
          <a:bodyPr/>
          <a:lstStyle/>
          <a:p>
            <a:r>
              <a:rPr lang="zh-CN" altLang="en-US" dirty="0"/>
              <a:t>什么才算为科学？</a:t>
            </a:r>
          </a:p>
        </p:txBody>
      </p:sp>
      <p:sp>
        <p:nvSpPr>
          <p:cNvPr id="3" name="内容占位符 2"/>
          <p:cNvSpPr>
            <a:spLocks noGrp="1"/>
          </p:cNvSpPr>
          <p:nvPr>
            <p:ph sz="quarter" idx="4294967295"/>
          </p:nvPr>
        </p:nvSpPr>
        <p:spPr>
          <a:xfrm>
            <a:off x="3639344" y="1093642"/>
            <a:ext cx="8145288" cy="3354765"/>
          </a:xfrm>
          <a:prstGeom prst="rect">
            <a:avLst/>
          </a:prstGeom>
        </p:spPr>
        <p:txBody>
          <a:bodyPr wrap="square">
            <a:spAutoFit/>
          </a:bodyPr>
          <a:lstStyle/>
          <a:p>
            <a:pPr marL="0" indent="0" defTabSz="685800">
              <a:lnSpc>
                <a:spcPct val="100000"/>
              </a:lnSpc>
              <a:spcBef>
                <a:spcPts val="750"/>
              </a:spcBef>
              <a:buFont typeface="Wingdings 2" pitchFamily="18" charset="2"/>
            </a:pPr>
            <a:r>
              <a:rPr lang="en-US" altLang="zh-CN" sz="3600" dirty="0" err="1">
                <a:latin typeface="汉仪大宋简" panose="02010609000101010101" pitchFamily="49" charset="-122"/>
                <a:ea typeface="汉仪大宋简" panose="02010609000101010101" pitchFamily="49" charset="-122"/>
              </a:rPr>
              <a:t>Lewontin</a:t>
            </a:r>
            <a:r>
              <a:rPr lang="zh-CN" altLang="en-US" sz="3600" dirty="0">
                <a:latin typeface="汉仪大宋简" panose="02010609000101010101" pitchFamily="49" charset="-122"/>
                <a:ea typeface="汉仪大宋简" panose="02010609000101010101" pitchFamily="49" charset="-122"/>
              </a:rPr>
              <a:t>的定义：符合唯物论和无神论 才算为“科学”</a:t>
            </a:r>
            <a:endParaRPr lang="en-US" altLang="zh-CN" sz="36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endParaRPr lang="en-US" altLang="zh-CN" sz="12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对比生化学家</a:t>
            </a:r>
            <a:r>
              <a:rPr lang="en-US" altLang="zh-CN" sz="3600" dirty="0">
                <a:latin typeface="汉仪大宋简" panose="02010609000101010101" pitchFamily="49" charset="-122"/>
                <a:ea typeface="汉仪大宋简" panose="02010609000101010101" pitchFamily="49" charset="-122"/>
              </a:rPr>
              <a:t>Michael </a:t>
            </a:r>
            <a:r>
              <a:rPr lang="en-US" altLang="zh-CN" sz="3600" dirty="0" err="1">
                <a:latin typeface="汉仪大宋简" panose="02010609000101010101" pitchFamily="49" charset="-122"/>
                <a:ea typeface="汉仪大宋简" panose="02010609000101010101" pitchFamily="49" charset="-122"/>
              </a:rPr>
              <a:t>Behe</a:t>
            </a:r>
            <a:r>
              <a:rPr lang="zh-CN" altLang="en-US" sz="3600" dirty="0">
                <a:latin typeface="汉仪大宋简" panose="02010609000101010101" pitchFamily="49" charset="-122"/>
                <a:ea typeface="汉仪大宋简" panose="02010609000101010101" pitchFamily="49" charset="-122"/>
              </a:rPr>
              <a:t>博士的定义：</a:t>
            </a:r>
            <a:endParaRPr lang="en-US" sz="3600" dirty="0">
              <a:latin typeface="汉仪大宋简" panose="02010609000101010101" pitchFamily="49" charset="-122"/>
              <a:ea typeface="汉仪大宋简" panose="02010609000101010101" pitchFamily="49" charset="-122"/>
            </a:endParaRPr>
          </a:p>
          <a:p>
            <a:pPr marL="0" indent="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rPr>
              <a:t>“</a:t>
            </a:r>
            <a:r>
              <a:rPr lang="en-US"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科学是</a:t>
            </a:r>
            <a:r>
              <a:rPr lang="en-US"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竭力尝试对物质世界做出真实解释的。” </a:t>
            </a:r>
            <a:endParaRPr lang="en-US" altLang="zh-CN" sz="3600" dirty="0">
              <a:latin typeface="汉仪大宋简" panose="02010609000101010101" pitchFamily="49" charset="-122"/>
              <a:ea typeface="汉仪大宋简" panose="02010609000101010101" pitchFamily="49" charset="-122"/>
            </a:endParaRPr>
          </a:p>
        </p:txBody>
      </p:sp>
      <p:sp>
        <p:nvSpPr>
          <p:cNvPr id="505858" name="AutoShape 2" descr="Image result for image michael beh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5860" name="Picture 4" descr="Michael Behe"/>
          <p:cNvPicPr>
            <a:picLocks noChangeAspect="1" noChangeArrowheads="1"/>
          </p:cNvPicPr>
          <p:nvPr/>
        </p:nvPicPr>
        <p:blipFill>
          <a:blip r:embed="rId3" cstate="print"/>
          <a:srcRect/>
          <a:stretch>
            <a:fillRect/>
          </a:stretch>
        </p:blipFill>
        <p:spPr bwMode="auto">
          <a:xfrm>
            <a:off x="607839" y="908720"/>
            <a:ext cx="2448272" cy="2448274"/>
          </a:xfrm>
          <a:prstGeom prst="rect">
            <a:avLst/>
          </a:prstGeom>
          <a:noFill/>
        </p:spPr>
      </p:pic>
      <p:pic>
        <p:nvPicPr>
          <p:cNvPr id="505864" name="Picture 8" descr="https://images-na.ssl-images-amazon.com/images/I/21QeOBjhj-L._BO1,204,203,200_.jpg"/>
          <p:cNvPicPr>
            <a:picLocks noChangeAspect="1" noChangeArrowheads="1"/>
          </p:cNvPicPr>
          <p:nvPr/>
        </p:nvPicPr>
        <p:blipFill>
          <a:blip r:embed="rId4" cstate="print"/>
          <a:srcRect l="10391" r="11672"/>
          <a:stretch>
            <a:fillRect/>
          </a:stretch>
        </p:blipFill>
        <p:spPr bwMode="auto">
          <a:xfrm>
            <a:off x="751855" y="3501008"/>
            <a:ext cx="2160240" cy="2789018"/>
          </a:xfrm>
          <a:prstGeom prst="rect">
            <a:avLst/>
          </a:prstGeom>
          <a:noFill/>
        </p:spPr>
      </p:pic>
      <p:sp>
        <p:nvSpPr>
          <p:cNvPr id="12" name="内容占位符 2">
            <a:extLst>
              <a:ext uri="{FF2B5EF4-FFF2-40B4-BE49-F238E27FC236}">
                <a16:creationId xmlns:a16="http://schemas.microsoft.com/office/drawing/2014/main" id="{E0B13B31-0F52-4982-9D46-3CD6555279DB}"/>
              </a:ext>
            </a:extLst>
          </p:cNvPr>
          <p:cNvSpPr txBox="1">
            <a:spLocks/>
          </p:cNvSpPr>
          <p:nvPr/>
        </p:nvSpPr>
        <p:spPr>
          <a:xfrm>
            <a:off x="3056111" y="5118283"/>
            <a:ext cx="9095656" cy="830997"/>
          </a:xfrm>
          <a:prstGeom prst="rect">
            <a:avLst/>
          </a:prstGeom>
        </p:spPr>
        <p:txBody>
          <a:bodyPr wrap="square">
            <a:sp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defTabSz="685800">
              <a:spcBef>
                <a:spcPts val="750"/>
              </a:spcBef>
              <a:buFont typeface="Wingdings 2" pitchFamily="18" charset="2"/>
              <a:buNone/>
            </a:pPr>
            <a:r>
              <a:rPr lang="en-US" sz="2800" dirty="0"/>
              <a:t>Michael J. </a:t>
            </a:r>
            <a:r>
              <a:rPr lang="en-US" sz="2800" dirty="0" err="1"/>
              <a:t>Behe</a:t>
            </a:r>
            <a:r>
              <a:rPr lang="en-US" sz="2800" dirty="0"/>
              <a:t> </a:t>
            </a:r>
            <a:r>
              <a:rPr lang="zh-CN" altLang="en-US" sz="2800" dirty="0"/>
              <a:t>达尔文的黑匣子</a:t>
            </a:r>
            <a:r>
              <a:rPr lang="en-US" sz="2800" dirty="0"/>
              <a:t>  </a:t>
            </a:r>
            <a:r>
              <a:rPr lang="en-US" sz="2000" u="sng" dirty="0"/>
              <a:t>Darwin‘s Black Box: The Biochemical Challenge to Evolution</a:t>
            </a:r>
            <a:r>
              <a:rPr lang="en-US" sz="2000" dirty="0"/>
              <a:t>.  Free Press, 1998. 240</a:t>
            </a:r>
            <a:r>
              <a:rPr lang="zh-CN" altLang="en-US" sz="2000" dirty="0"/>
              <a:t>页；中文版</a:t>
            </a:r>
            <a:r>
              <a:rPr lang="en-US" sz="2000" dirty="0"/>
              <a:t>225</a:t>
            </a:r>
            <a:r>
              <a:rPr lang="zh-CN" altLang="en-US" sz="2000" dirty="0"/>
              <a:t>页。</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88640"/>
            <a:ext cx="12192000" cy="588275"/>
          </a:xfrm>
        </p:spPr>
        <p:txBody>
          <a:bodyPr>
            <a:normAutofit/>
          </a:bodyPr>
          <a:lstStyle/>
          <a:p>
            <a:r>
              <a:rPr lang="zh-CN" altLang="en-US" dirty="0"/>
              <a:t>创造的证据：生命的起源</a:t>
            </a:r>
            <a:endParaRPr lang="en-US" dirty="0"/>
          </a:p>
        </p:txBody>
      </p:sp>
      <p:sp>
        <p:nvSpPr>
          <p:cNvPr id="9" name="内容占位符 2"/>
          <p:cNvSpPr txBox="1">
            <a:spLocks/>
          </p:cNvSpPr>
          <p:nvPr/>
        </p:nvSpPr>
        <p:spPr>
          <a:xfrm>
            <a:off x="6658812" y="857232"/>
            <a:ext cx="4211960" cy="1643074"/>
          </a:xfrm>
          <a:prstGeom prst="rect">
            <a:avLst/>
          </a:prstGeom>
        </p:spPr>
        <p:txBody>
          <a:bodyPr vert="horz" lIns="91440" tIns="45720" rIns="91440" bIns="45720" rtlCol="0">
            <a:noAutofit/>
          </a:bodyPr>
          <a:lstStyle/>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由氨基酸合成的链条</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特定顺序排列</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SzPct val="50000"/>
              <a:buFont typeface="Wingdings" panose="05000000000000000000" pitchFamily="2" charset="2"/>
              <a:buChar char="l"/>
              <a:defRPr/>
            </a:pPr>
            <a:r>
              <a:rPr lang="zh-CN" altLang="en-US" sz="3200" b="1" dirty="0">
                <a:latin typeface="华文中宋" panose="02010600040101010101" pitchFamily="2" charset="-122"/>
                <a:ea typeface="华文中宋" panose="02010600040101010101" pitchFamily="2" charset="-122"/>
              </a:rPr>
              <a:t>具有功能的微型机器</a:t>
            </a:r>
            <a:endParaRPr lang="en-US" altLang="zh-CN" sz="3200" b="1" dirty="0">
              <a:latin typeface="华文中宋" panose="02010600040101010101" pitchFamily="2" charset="-122"/>
              <a:ea typeface="华文中宋" panose="02010600040101010101" pitchFamily="2" charset="-122"/>
            </a:endParaRPr>
          </a:p>
          <a:p>
            <a:pPr marL="171450" indent="-171450" defTabSz="685800">
              <a:lnSpc>
                <a:spcPct val="90000"/>
              </a:lnSpc>
              <a:spcBef>
                <a:spcPts val="750"/>
              </a:spcBef>
              <a:buFont typeface="Wingdings 2" pitchFamily="18" charset="2"/>
              <a:buChar char=""/>
              <a:defRPr/>
            </a:pPr>
            <a:endParaRPr lang="en-US" altLang="zh-CN" sz="3200" b="1" dirty="0">
              <a:latin typeface="微软雅黑" pitchFamily="34" charset="-122"/>
              <a:ea typeface="微软雅黑" pitchFamily="34" charset="-122"/>
            </a:endParaRPr>
          </a:p>
          <a:p>
            <a:pPr marL="171450" indent="-171450" defTabSz="685800">
              <a:lnSpc>
                <a:spcPct val="90000"/>
              </a:lnSpc>
              <a:spcBef>
                <a:spcPts val="750"/>
              </a:spcBef>
              <a:buFont typeface="Wingdings 2" pitchFamily="18" charset="2"/>
              <a:buChar char=""/>
              <a:defRPr/>
            </a:pPr>
            <a:endParaRPr lang="en-US" altLang="zh-CN" sz="3200" b="1" dirty="0">
              <a:latin typeface="微软雅黑" pitchFamily="34" charset="-122"/>
              <a:ea typeface="微软雅黑" pitchFamily="34" charset="-122"/>
            </a:endParaRPr>
          </a:p>
        </p:txBody>
      </p:sp>
      <p:sp>
        <p:nvSpPr>
          <p:cNvPr id="11" name="标题 1"/>
          <p:cNvSpPr txBox="1">
            <a:spLocks/>
          </p:cNvSpPr>
          <p:nvPr/>
        </p:nvSpPr>
        <p:spPr>
          <a:xfrm>
            <a:off x="1521405" y="-53144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3200" dirty="0"/>
              <a:t>Protein 1: pics, summary</a:t>
            </a:r>
            <a:endParaRPr lang="zh-CN" altLang="en-US" sz="3200" b="1" dirty="0">
              <a:solidFill>
                <a:srgbClr val="024EA4"/>
              </a:solidFill>
              <a:latin typeface="微软雅黑" panose="020B0503020204020204" pitchFamily="34" charset="-122"/>
              <a:ea typeface="微软雅黑" panose="020B0503020204020204" pitchFamily="34" charset="-122"/>
              <a:cs typeface="Arial" pitchFamily="34" charset="0"/>
            </a:endParaRPr>
          </a:p>
        </p:txBody>
      </p:sp>
      <p:grpSp>
        <p:nvGrpSpPr>
          <p:cNvPr id="2" name="Group 12"/>
          <p:cNvGrpSpPr/>
          <p:nvPr/>
        </p:nvGrpSpPr>
        <p:grpSpPr>
          <a:xfrm>
            <a:off x="6802828" y="2564904"/>
            <a:ext cx="3744416" cy="3744416"/>
            <a:chOff x="5076056" y="2564904"/>
            <a:chExt cx="3744416" cy="374441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564904"/>
              <a:ext cx="3744416" cy="3744416"/>
            </a:xfrm>
            <a:prstGeom prst="rect">
              <a:avLst/>
            </a:prstGeom>
            <a:ln w="1270">
              <a:solidFill>
                <a:schemeClr val="tx1"/>
              </a:solidFill>
            </a:ln>
          </p:spPr>
        </p:pic>
        <p:sp>
          <p:nvSpPr>
            <p:cNvPr id="10" name="Rectangle 9"/>
            <p:cNvSpPr/>
            <p:nvPr/>
          </p:nvSpPr>
          <p:spPr>
            <a:xfrm>
              <a:off x="7078192" y="2564904"/>
              <a:ext cx="1731564" cy="461665"/>
            </a:xfrm>
            <a:prstGeom prst="rect">
              <a:avLst/>
            </a:prstGeom>
          </p:spPr>
          <p:txBody>
            <a:bodyPr wrap="none">
              <a:spAutoFit/>
            </a:bodyPr>
            <a:lstStyle/>
            <a:p>
              <a:r>
                <a:rPr lang="zh-CN" altLang="en-US" sz="2400" b="1" dirty="0">
                  <a:latin typeface="微软雅黑" panose="020B0503020204020204" pitchFamily="34" charset="-122"/>
                </a:rPr>
                <a:t>核糖核酸酶</a:t>
              </a:r>
              <a:endParaRPr lang="en-US" sz="2400" b="1" dirty="0"/>
            </a:p>
          </p:txBody>
        </p:sp>
      </p:grpSp>
      <p:grpSp>
        <p:nvGrpSpPr>
          <p:cNvPr id="3" name="Group 13"/>
          <p:cNvGrpSpPr/>
          <p:nvPr/>
        </p:nvGrpSpPr>
        <p:grpSpPr>
          <a:xfrm>
            <a:off x="1456674" y="844546"/>
            <a:ext cx="4671814" cy="5370536"/>
            <a:chOff x="257376" y="844546"/>
            <a:chExt cx="4671814" cy="5370536"/>
          </a:xfrm>
        </p:grpSpPr>
        <p:pic>
          <p:nvPicPr>
            <p:cNvPr id="129026" name="Picture 2"/>
            <p:cNvPicPr>
              <a:picLocks noChangeAspect="1" noChangeArrowheads="1"/>
            </p:cNvPicPr>
            <p:nvPr/>
          </p:nvPicPr>
          <p:blipFill>
            <a:blip r:embed="rId4" cstate="print"/>
            <a:srcRect/>
            <a:stretch>
              <a:fillRect/>
            </a:stretch>
          </p:blipFill>
          <p:spPr bwMode="auto">
            <a:xfrm>
              <a:off x="266691" y="844546"/>
              <a:ext cx="4662499" cy="5370536"/>
            </a:xfrm>
            <a:prstGeom prst="rect">
              <a:avLst/>
            </a:prstGeom>
            <a:noFill/>
            <a:ln w="9525">
              <a:noFill/>
              <a:miter lim="800000"/>
              <a:headEnd/>
              <a:tailEnd/>
            </a:ln>
            <a:effectLst/>
          </p:spPr>
        </p:pic>
        <p:sp>
          <p:nvSpPr>
            <p:cNvPr id="12" name="Rectangle 11"/>
            <p:cNvSpPr/>
            <p:nvPr/>
          </p:nvSpPr>
          <p:spPr>
            <a:xfrm>
              <a:off x="257376" y="857232"/>
              <a:ext cx="2242922" cy="707886"/>
            </a:xfrm>
            <a:prstGeom prst="rect">
              <a:avLst/>
            </a:prstGeom>
          </p:spPr>
          <p:txBody>
            <a:bodyPr wrap="none">
              <a:spAutoFit/>
            </a:bodyPr>
            <a:lstStyle/>
            <a:p>
              <a:r>
                <a:rPr lang="zh-CN" altLang="en-US" sz="4000" b="1">
                  <a:solidFill>
                    <a:schemeClr val="bg1"/>
                  </a:solidFill>
                </a:rPr>
                <a:t>驱动蛋白</a:t>
              </a:r>
              <a:endParaRPr lang="en-US" sz="4000">
                <a:solidFill>
                  <a:schemeClr val="bg1"/>
                </a:solidFil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54D54C-7107-427C-85F6-20218B29A19B}"/>
              </a:ext>
            </a:extLst>
          </p:cNvPr>
          <p:cNvSpPr>
            <a:spLocks noGrp="1"/>
          </p:cNvSpPr>
          <p:nvPr>
            <p:ph type="title"/>
          </p:nvPr>
        </p:nvSpPr>
        <p:spPr>
          <a:xfrm>
            <a:off x="0" y="185984"/>
            <a:ext cx="12192000" cy="584775"/>
          </a:xfrm>
        </p:spPr>
        <p:txBody>
          <a:bodyPr/>
          <a:lstStyle/>
          <a:p>
            <a:r>
              <a:rPr lang="zh-CN" altLang="en-US" dirty="0"/>
              <a:t>唯物论的偏见</a:t>
            </a:r>
          </a:p>
        </p:txBody>
      </p:sp>
      <p:sp>
        <p:nvSpPr>
          <p:cNvPr id="3" name="内容占位符 2"/>
          <p:cNvSpPr>
            <a:spLocks noGrp="1"/>
          </p:cNvSpPr>
          <p:nvPr>
            <p:ph sz="quarter" idx="4294967295"/>
          </p:nvPr>
        </p:nvSpPr>
        <p:spPr>
          <a:xfrm>
            <a:off x="1127448" y="1844824"/>
            <a:ext cx="10009112" cy="3375283"/>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“即使所有数据都指向一个智慧的创造者，但这样一个假设要从科学中剔除掉，因为它不符合自然主义（唯物论）的观点”</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3600" dirty="0">
              <a:latin typeface="Arial" panose="020B0604020202020204" pitchFamily="34" charset="0"/>
              <a:cs typeface="Arial" panose="020B0604020202020204" pitchFamily="34" charset="0"/>
            </a:endParaRPr>
          </a:p>
          <a:p>
            <a:pPr marL="0" defTabSz="685800">
              <a:lnSpc>
                <a:spcPct val="100000"/>
              </a:lnSpc>
              <a:spcBef>
                <a:spcPts val="750"/>
              </a:spcBef>
            </a:pPr>
            <a:r>
              <a:rPr lang="en-US" altLang="zh-CN" sz="2800" dirty="0">
                <a:latin typeface="Arial" panose="020B0604020202020204" pitchFamily="34" charset="0"/>
                <a:cs typeface="Arial" panose="020B0604020202020204" pitchFamily="34" charset="0"/>
              </a:rPr>
              <a:t>Kansas State University immunologist Scott Todd, correspondence to </a:t>
            </a:r>
            <a:r>
              <a:rPr lang="en-US" altLang="zh-CN" sz="2800" i="1" dirty="0">
                <a:latin typeface="Arial" panose="020B0604020202020204" pitchFamily="34" charset="0"/>
                <a:cs typeface="Arial" panose="020B0604020202020204" pitchFamily="34" charset="0"/>
              </a:rPr>
              <a:t>Nature </a:t>
            </a:r>
            <a:r>
              <a:rPr lang="en-US" altLang="zh-CN" sz="2800" dirty="0">
                <a:latin typeface="Arial" panose="020B0604020202020204" pitchFamily="34" charset="0"/>
                <a:cs typeface="Arial" panose="020B0604020202020204" pitchFamily="34" charset="0"/>
              </a:rPr>
              <a:t>410 (6752):423, 30 Sept. 1999.</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4430D66A-BBB9-43F8-816E-6942D50B2C7C}"/>
              </a:ext>
            </a:extLst>
          </p:cNvPr>
          <p:cNvSpPr>
            <a:spLocks noGrp="1"/>
          </p:cNvSpPr>
          <p:nvPr>
            <p:ph type="title"/>
          </p:nvPr>
        </p:nvSpPr>
        <p:spPr>
          <a:xfrm>
            <a:off x="0" y="185984"/>
            <a:ext cx="12192000" cy="584775"/>
          </a:xfrm>
        </p:spPr>
        <p:txBody>
          <a:bodyPr/>
          <a:lstStyle/>
          <a:p>
            <a:r>
              <a:rPr lang="zh-CN" altLang="en-US" dirty="0"/>
              <a:t>即便不合理，指定答案也只能是：唯物论、无神论</a:t>
            </a:r>
            <a:endParaRPr lang="en-US" altLang="zh-CN" dirty="0">
              <a:solidFill>
                <a:prstClr val="black"/>
              </a:solidFill>
            </a:endParaRPr>
          </a:p>
        </p:txBody>
      </p:sp>
      <p:sp>
        <p:nvSpPr>
          <p:cNvPr id="7" name="内容占位符 2"/>
          <p:cNvSpPr>
            <a:spLocks noGrp="1"/>
          </p:cNvSpPr>
          <p:nvPr>
            <p:ph idx="4294967295"/>
          </p:nvPr>
        </p:nvSpPr>
        <p:spPr>
          <a:xfrm>
            <a:off x="3199206" y="2241541"/>
            <a:ext cx="8729442" cy="1815882"/>
          </a:xfrm>
          <a:prstGeom prst="rect">
            <a:avLst/>
          </a:prstGeom>
        </p:spPr>
        <p:txBody>
          <a:bodyPr wrap="square">
            <a:spAutoFit/>
          </a:bodyPr>
          <a:lstStyle/>
          <a:p>
            <a:pPr marL="0" defTabSz="685800">
              <a:lnSpc>
                <a:spcPct val="100000"/>
              </a:lnSpc>
              <a:spcBef>
                <a:spcPts val="0"/>
              </a:spcBef>
            </a:pPr>
            <a:endParaRPr lang="en-US" altLang="zh-CN" sz="20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r>
              <a:rPr lang="zh-CN" altLang="en-US" sz="3200" dirty="0">
                <a:solidFill>
                  <a:prstClr val="black"/>
                </a:solidFill>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大部份细胞的运作，最贴切</a:t>
            </a:r>
            <a:r>
              <a:rPr lang="zh-CN" altLang="en-US" sz="3200" dirty="0">
                <a:latin typeface="汉仪大宋简" panose="02010609000101010101" pitchFamily="49" charset="-122"/>
                <a:ea typeface="汉仪大宋简" panose="02010609000101010101" pitchFamily="49" charset="-122"/>
              </a:rPr>
              <a:t>地</a:t>
            </a:r>
            <a:r>
              <a:rPr lang="zh-TW" altLang="en-US" sz="3200" dirty="0">
                <a:latin typeface="汉仪大宋简" panose="02010609000101010101" pitchFamily="49" charset="-122"/>
                <a:ea typeface="汉仪大宋简" panose="02010609000101010101" pitchFamily="49" charset="-122"/>
              </a:rPr>
              <a:t>不是用</a:t>
            </a:r>
            <a:r>
              <a:rPr lang="zh-CN" altLang="en-US" sz="3200" dirty="0">
                <a:latin typeface="汉仪大宋简" panose="02010609000101010101" pitchFamily="49" charset="-122"/>
                <a:ea typeface="汉仪大宋简" panose="02010609000101010101" pitchFamily="49" charset="-122"/>
              </a:rPr>
              <a:t>物质</a:t>
            </a:r>
            <a:r>
              <a:rPr lang="en-US" altLang="zh-CN" sz="3200" dirty="0">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硬件</a:t>
            </a:r>
            <a:r>
              <a:rPr lang="en-US" altLang="zh-CN" sz="3200" dirty="0">
                <a:latin typeface="汉仪大宋简" panose="02010609000101010101" pitchFamily="49" charset="-122"/>
                <a:ea typeface="汉仪大宋简" panose="02010609000101010101" pitchFamily="49" charset="-122"/>
              </a:rPr>
              <a:t>——</a:t>
            </a:r>
            <a:r>
              <a:rPr lang="zh-TW" altLang="en-US" sz="3200" dirty="0">
                <a:latin typeface="汉仪大宋简" panose="02010609000101010101" pitchFamily="49" charset="-122"/>
                <a:ea typeface="汉仪大宋简" panose="02010609000101010101" pitchFamily="49" charset="-122"/>
              </a:rPr>
              <a:t>来形容，而是用</a:t>
            </a:r>
            <a:r>
              <a:rPr lang="zh-CN" altLang="en-US" sz="3200" dirty="0">
                <a:latin typeface="汉仪大宋简" panose="02010609000101010101" pitchFamily="49" charset="-122"/>
                <a:ea typeface="汉仪大宋简" panose="02010609000101010101" pitchFamily="49" charset="-122"/>
              </a:rPr>
              <a:t>信息</a:t>
            </a:r>
            <a:r>
              <a:rPr lang="zh-TW" altLang="en-US" sz="3200" dirty="0">
                <a:latin typeface="汉仪大宋简" panose="02010609000101010101" pitchFamily="49" charset="-122"/>
                <a:ea typeface="汉仪大宋简" panose="02010609000101010101" pitchFamily="49" charset="-122"/>
              </a:rPr>
              <a:t>或软件来形容。</a:t>
            </a:r>
            <a:r>
              <a:rPr lang="zh-CN" altLang="en-US" sz="3200" dirty="0">
                <a:solidFill>
                  <a:prstClr val="black"/>
                </a:solidFill>
                <a:latin typeface="汉仪大宋简" panose="02010609000101010101" pitchFamily="49" charset="-122"/>
                <a:ea typeface="汉仪大宋简" panose="02010609000101010101" pitchFamily="49" charset="-122"/>
              </a:rPr>
              <a:t>”</a:t>
            </a:r>
            <a:r>
              <a:rPr lang="en-US" altLang="zh-CN" sz="2800" dirty="0">
                <a:solidFill>
                  <a:prstClr val="black"/>
                </a:solidFill>
                <a:latin typeface="汉仪大宋简" panose="02010609000101010101" pitchFamily="49" charset="-122"/>
                <a:ea typeface="汉仪大宋简" panose="02010609000101010101" pitchFamily="49" charset="-122"/>
              </a:rPr>
              <a:t>《</a:t>
            </a:r>
            <a:r>
              <a:rPr lang="zh-CN" altLang="en-US" sz="2800" dirty="0">
                <a:solidFill>
                  <a:prstClr val="black"/>
                </a:solidFill>
                <a:latin typeface="汉仪大宋简" panose="02010609000101010101" pitchFamily="49" charset="-122"/>
                <a:ea typeface="汉仪大宋简" panose="02010609000101010101" pitchFamily="49" charset="-122"/>
              </a:rPr>
              <a:t>卫报</a:t>
            </a:r>
            <a:r>
              <a:rPr lang="en-US" altLang="zh-CN" sz="2800" i="1" dirty="0">
                <a:solidFill>
                  <a:prstClr val="black"/>
                </a:solidFill>
                <a:latin typeface="汉仪大宋简" panose="02010609000101010101" pitchFamily="49" charset="-122"/>
                <a:ea typeface="汉仪大宋简" panose="02010609000101010101" pitchFamily="49" charset="-122"/>
              </a:rPr>
              <a:t>》The Guardian</a:t>
            </a:r>
            <a:r>
              <a:rPr lang="en-US" altLang="zh-CN" sz="2800" dirty="0">
                <a:solidFill>
                  <a:prstClr val="black"/>
                </a:solidFill>
                <a:latin typeface="汉仪大宋简" panose="02010609000101010101" pitchFamily="49" charset="-122"/>
                <a:ea typeface="汉仪大宋简" panose="02010609000101010101" pitchFamily="49" charset="-122"/>
              </a:rPr>
              <a:t> 2002</a:t>
            </a:r>
            <a:r>
              <a:rPr lang="zh-CN" altLang="en-US" sz="2800" dirty="0">
                <a:solidFill>
                  <a:prstClr val="black"/>
                </a:solidFill>
                <a:latin typeface="汉仪大宋简" panose="02010609000101010101" pitchFamily="49" charset="-122"/>
                <a:ea typeface="汉仪大宋简" panose="02010609000101010101" pitchFamily="49" charset="-122"/>
              </a:rPr>
              <a:t>年</a:t>
            </a:r>
            <a:r>
              <a:rPr lang="en-US" altLang="zh-CN" sz="2800" dirty="0">
                <a:solidFill>
                  <a:prstClr val="black"/>
                </a:solidFill>
                <a:latin typeface="汉仪大宋简" panose="02010609000101010101" pitchFamily="49" charset="-122"/>
                <a:ea typeface="汉仪大宋简" panose="02010609000101010101" pitchFamily="49" charset="-122"/>
              </a:rPr>
              <a:t>12</a:t>
            </a:r>
            <a:r>
              <a:rPr lang="zh-CN" altLang="en-US" sz="2800" dirty="0">
                <a:solidFill>
                  <a:prstClr val="black"/>
                </a:solidFill>
                <a:latin typeface="汉仪大宋简" panose="02010609000101010101" pitchFamily="49" charset="-122"/>
                <a:ea typeface="汉仪大宋简" panose="02010609000101010101" pitchFamily="49" charset="-122"/>
              </a:rPr>
              <a:t>月</a:t>
            </a:r>
            <a:r>
              <a:rPr lang="en-US" altLang="zh-CN" sz="2800" dirty="0">
                <a:solidFill>
                  <a:prstClr val="black"/>
                </a:solidFill>
                <a:latin typeface="汉仪大宋简" panose="02010609000101010101" pitchFamily="49" charset="-122"/>
                <a:ea typeface="汉仪大宋简" panose="02010609000101010101" pitchFamily="49" charset="-122"/>
              </a:rPr>
              <a:t>11</a:t>
            </a:r>
            <a:r>
              <a:rPr lang="zh-CN" altLang="en-US" sz="2800" dirty="0">
                <a:solidFill>
                  <a:prstClr val="black"/>
                </a:solidFill>
                <a:latin typeface="汉仪大宋简" panose="02010609000101010101" pitchFamily="49" charset="-122"/>
                <a:ea typeface="汉仪大宋简" panose="02010609000101010101" pitchFamily="49" charset="-122"/>
              </a:rPr>
              <a:t>日</a:t>
            </a:r>
            <a:endParaRPr lang="en-US" altLang="zh-CN" sz="3600" dirty="0">
              <a:solidFill>
                <a:prstClr val="black"/>
              </a:solidFill>
              <a:latin typeface="汉仪大宋简" panose="02010609000101010101" pitchFamily="49" charset="-122"/>
              <a:ea typeface="汉仪大宋简" panose="02010609000101010101" pitchFamily="49" charset="-122"/>
            </a:endParaRPr>
          </a:p>
        </p:txBody>
      </p:sp>
      <p:sp>
        <p:nvSpPr>
          <p:cNvPr id="3" name="内容占位符 2"/>
          <p:cNvSpPr>
            <a:spLocks noGrp="1"/>
          </p:cNvSpPr>
          <p:nvPr>
            <p:ph type="subTitle" idx="4294967295"/>
          </p:nvPr>
        </p:nvSpPr>
        <p:spPr>
          <a:xfrm>
            <a:off x="551384" y="4215859"/>
            <a:ext cx="11089232" cy="1877437"/>
          </a:xfrm>
          <a:prstGeom prst="rect">
            <a:avLst/>
          </a:prstGeom>
        </p:spPr>
        <p:txBody>
          <a:bodyPr wrap="square">
            <a:spAutoFit/>
          </a:bodyPr>
          <a:lstStyle/>
          <a:p>
            <a:pPr marL="0" defTabSz="685800">
              <a:lnSpc>
                <a:spcPct val="100000"/>
              </a:lnSpc>
              <a:spcBef>
                <a:spcPts val="0"/>
              </a:spcBef>
            </a:pPr>
            <a:r>
              <a:rPr lang="zh-CN" altLang="en-US" sz="3200" dirty="0">
                <a:solidFill>
                  <a:prstClr val="black"/>
                </a:solidFill>
                <a:latin typeface="汉仪大宋简" panose="02010609000101010101" pitchFamily="49" charset="-122"/>
                <a:ea typeface="汉仪大宋简" panose="02010609000101010101" pitchFamily="49" charset="-122"/>
              </a:rPr>
              <a:t>他承认：</a:t>
            </a:r>
            <a:endParaRPr lang="en-US" altLang="zh-CN" sz="32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endParaRPr lang="en-US" altLang="zh-CN" sz="2000" dirty="0">
              <a:solidFill>
                <a:prstClr val="black"/>
              </a:solidFill>
              <a:latin typeface="汉仪大宋简" panose="02010609000101010101" pitchFamily="49" charset="-122"/>
              <a:ea typeface="汉仪大宋简" panose="02010609000101010101" pitchFamily="49" charset="-122"/>
            </a:endParaRPr>
          </a:p>
          <a:p>
            <a:pPr marL="0" defTabSz="685800">
              <a:lnSpc>
                <a:spcPct val="100000"/>
              </a:lnSpc>
              <a:spcBef>
                <a:spcPts val="0"/>
              </a:spcBef>
            </a:pPr>
            <a:r>
              <a:rPr lang="zh-CN" altLang="en-US" sz="3200" dirty="0">
                <a:latin typeface="汉仪大宋简" panose="02010609000101010101" pitchFamily="49" charset="-122"/>
                <a:ea typeface="汉仪大宋简" panose="02010609000101010101" pitchFamily="49" charset="-122"/>
              </a:rPr>
              <a:t>“在物理学中还没有一个已知的定律能让信息从无到有地出现</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a:t>
            </a:r>
            <a:r>
              <a:rPr lang="en-US" altLang="en-US" sz="2400" dirty="0">
                <a:latin typeface="汉仪大宋简" panose="02010609000101010101" pitchFamily="49" charset="-122"/>
                <a:ea typeface="汉仪大宋简" panose="02010609000101010101" pitchFamily="49" charset="-122"/>
              </a:rPr>
              <a:t>New Scientist, 163(2204):27-30, </a:t>
            </a:r>
            <a:r>
              <a:rPr lang="en-US" altLang="zh-CN" sz="2400" dirty="0">
                <a:solidFill>
                  <a:prstClr val="black"/>
                </a:solidFill>
                <a:latin typeface="汉仪大宋简" panose="02010609000101010101" pitchFamily="49" charset="-122"/>
                <a:ea typeface="汉仪大宋简" panose="02010609000101010101" pitchFamily="49" charset="-122"/>
              </a:rPr>
              <a:t>1999</a:t>
            </a:r>
            <a:r>
              <a:rPr lang="zh-CN" altLang="en-US" sz="2400" dirty="0">
                <a:solidFill>
                  <a:prstClr val="black"/>
                </a:solidFill>
                <a:latin typeface="汉仪大宋简" panose="02010609000101010101" pitchFamily="49" charset="-122"/>
                <a:ea typeface="汉仪大宋简" panose="02010609000101010101" pitchFamily="49" charset="-122"/>
              </a:rPr>
              <a:t>年</a:t>
            </a:r>
            <a:r>
              <a:rPr lang="en-US" altLang="zh-CN" sz="2400" dirty="0">
                <a:solidFill>
                  <a:prstClr val="black"/>
                </a:solidFill>
                <a:latin typeface="汉仪大宋简" panose="02010609000101010101" pitchFamily="49" charset="-122"/>
                <a:ea typeface="汉仪大宋简" panose="02010609000101010101" pitchFamily="49" charset="-122"/>
              </a:rPr>
              <a:t>09</a:t>
            </a:r>
            <a:r>
              <a:rPr lang="zh-CN" altLang="en-US" sz="2400" dirty="0">
                <a:solidFill>
                  <a:prstClr val="black"/>
                </a:solidFill>
                <a:latin typeface="汉仪大宋简" panose="02010609000101010101" pitchFamily="49" charset="-122"/>
                <a:ea typeface="汉仪大宋简" panose="02010609000101010101" pitchFamily="49" charset="-122"/>
              </a:rPr>
              <a:t>月</a:t>
            </a:r>
            <a:r>
              <a:rPr lang="en-US" altLang="zh-CN" sz="2400" dirty="0">
                <a:solidFill>
                  <a:prstClr val="black"/>
                </a:solidFill>
                <a:latin typeface="汉仪大宋简" panose="02010609000101010101" pitchFamily="49" charset="-122"/>
                <a:ea typeface="汉仪大宋简" panose="02010609000101010101" pitchFamily="49" charset="-122"/>
              </a:rPr>
              <a:t>18</a:t>
            </a:r>
            <a:r>
              <a:rPr lang="zh-CN" altLang="en-US" sz="2400" dirty="0">
                <a:solidFill>
                  <a:prstClr val="black"/>
                </a:solidFill>
                <a:latin typeface="汉仪大宋简" panose="02010609000101010101" pitchFamily="49" charset="-122"/>
                <a:ea typeface="汉仪大宋简" panose="02010609000101010101" pitchFamily="49" charset="-122"/>
              </a:rPr>
              <a:t>日</a:t>
            </a:r>
            <a:endParaRPr lang="en-US" altLang="en-US" sz="3200" dirty="0">
              <a:latin typeface="汉仪大宋简" panose="02010609000101010101" pitchFamily="49" charset="-122"/>
              <a:ea typeface="汉仪大宋简" panose="02010609000101010101" pitchFamily="49" charset="-122"/>
            </a:endParaRPr>
          </a:p>
        </p:txBody>
      </p:sp>
      <p:sp>
        <p:nvSpPr>
          <p:cNvPr id="5" name="内容占位符 2"/>
          <p:cNvSpPr>
            <a:spLocks noGrp="1"/>
          </p:cNvSpPr>
          <p:nvPr>
            <p:ph sz="quarter" idx="4294967295"/>
          </p:nvPr>
        </p:nvSpPr>
        <p:spPr>
          <a:xfrm>
            <a:off x="3215680" y="1290634"/>
            <a:ext cx="8424936" cy="1200329"/>
          </a:xfrm>
          <a:prstGeom prst="rect">
            <a:avLst/>
          </a:prstGeom>
        </p:spPr>
        <p:txBody>
          <a:bodyPr wrap="square">
            <a:spAutoFit/>
          </a:bodyPr>
          <a:lstStyle/>
          <a:p>
            <a:pPr marL="0" defTabSz="685800">
              <a:lnSpc>
                <a:spcPct val="100000"/>
              </a:lnSpc>
              <a:spcBef>
                <a:spcPts val="0"/>
              </a:spcBef>
            </a:pPr>
            <a:r>
              <a:rPr lang="zh-TW" altLang="en-US" sz="3200" dirty="0">
                <a:latin typeface="汉仪大宋简" panose="02010609000101010101" pitchFamily="49" charset="-122"/>
                <a:ea typeface="汉仪大宋简" panose="02010609000101010101" pitchFamily="49" charset="-122"/>
              </a:rPr>
              <a:t>保罗 </a:t>
            </a:r>
            <a:r>
              <a:rPr lang="en-US" altLang="zh-TW" sz="3200" b="1" dirty="0">
                <a:latin typeface="汉仪大宋简" panose="02010609000101010101" pitchFamily="49" charset="-122"/>
                <a:ea typeface="汉仪大宋简" panose="02010609000101010101" pitchFamily="49" charset="-122"/>
              </a:rPr>
              <a:t>‧</a:t>
            </a:r>
            <a:r>
              <a:rPr lang="en-US" altLang="zh-TW" sz="3200" dirty="0">
                <a:latin typeface="汉仪大宋简" panose="02010609000101010101" pitchFamily="49" charset="-122"/>
                <a:ea typeface="汉仪大宋简" panose="02010609000101010101" pitchFamily="49" charset="-122"/>
              </a:rPr>
              <a:t> </a:t>
            </a:r>
            <a:r>
              <a:rPr lang="zh-TW" altLang="en-US" sz="3200" dirty="0">
                <a:latin typeface="汉仪大宋简" panose="02010609000101010101" pitchFamily="49" charset="-122"/>
                <a:ea typeface="汉仪大宋简" panose="02010609000101010101" pitchFamily="49" charset="-122"/>
              </a:rPr>
              <a:t>戴维斯</a:t>
            </a:r>
            <a:r>
              <a:rPr lang="en-US" altLang="zh-TW" sz="4000" dirty="0">
                <a:latin typeface="汉仪大宋简" panose="02010609000101010101" pitchFamily="49" charset="-122"/>
                <a:ea typeface="汉仪大宋简" panose="02010609000101010101" pitchFamily="49" charset="-122"/>
              </a:rPr>
              <a:t>(Paul Davies)</a:t>
            </a:r>
            <a:r>
              <a:rPr lang="zh-CN" altLang="en-US" sz="3200" dirty="0">
                <a:latin typeface="汉仪大宋简" panose="02010609000101010101" pitchFamily="49" charset="-122"/>
                <a:ea typeface="汉仪大宋简" panose="02010609000101010101" pitchFamily="49" charset="-122"/>
              </a:rPr>
              <a:t>教授是进化论者、</a:t>
            </a:r>
            <a:r>
              <a:rPr lang="zh-TW" altLang="en-US" sz="3200" dirty="0">
                <a:solidFill>
                  <a:prstClr val="black"/>
                </a:solidFill>
                <a:latin typeface="汉仪大宋简" panose="02010609000101010101" pitchFamily="49" charset="-122"/>
                <a:ea typeface="汉仪大宋简" panose="02010609000101010101" pitchFamily="49" charset="-122"/>
              </a:rPr>
              <a:t>天体生物学家</a:t>
            </a:r>
            <a:r>
              <a:rPr lang="zh-CN" altLang="en-US" sz="3200" dirty="0">
                <a:solidFill>
                  <a:prstClr val="black"/>
                </a:solidFill>
                <a:latin typeface="汉仪大宋简" panose="02010609000101010101" pitchFamily="49" charset="-122"/>
                <a:ea typeface="汉仪大宋简" panose="02010609000101010101" pitchFamily="49" charset="-122"/>
              </a:rPr>
              <a:t>，寻找外星生命。他说：</a:t>
            </a:r>
            <a:endParaRPr lang="en-US" altLang="zh-CN" sz="3600" dirty="0">
              <a:solidFill>
                <a:prstClr val="black"/>
              </a:solidFill>
              <a:latin typeface="汉仪大宋简" panose="02010609000101010101" pitchFamily="49" charset="-122"/>
              <a:ea typeface="汉仪大宋简" panose="02010609000101010101" pitchFamily="49" charset="-122"/>
            </a:endParaRPr>
          </a:p>
        </p:txBody>
      </p:sp>
      <p:pic>
        <p:nvPicPr>
          <p:cNvPr id="6" name="Picture 2" descr="The long shot of life elsewhere"/>
          <p:cNvPicPr>
            <a:picLocks noChangeAspect="1" noChangeArrowheads="1"/>
          </p:cNvPicPr>
          <p:nvPr/>
        </p:nvPicPr>
        <p:blipFill>
          <a:blip r:embed="rId3" cstate="print"/>
          <a:srcRect l="22000" r="22001"/>
          <a:stretch>
            <a:fillRect/>
          </a:stretch>
        </p:blipFill>
        <p:spPr bwMode="auto">
          <a:xfrm>
            <a:off x="551384" y="1196752"/>
            <a:ext cx="2381136" cy="283464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1CB8367B-F5C3-44F1-B299-3D5D90BA5875}"/>
              </a:ext>
            </a:extLst>
          </p:cNvPr>
          <p:cNvSpPr>
            <a:spLocks noGrp="1"/>
          </p:cNvSpPr>
          <p:nvPr>
            <p:ph type="title"/>
          </p:nvPr>
        </p:nvSpPr>
        <p:spPr>
          <a:xfrm>
            <a:off x="0" y="185984"/>
            <a:ext cx="12192000" cy="584775"/>
          </a:xfrm>
        </p:spPr>
        <p:txBody>
          <a:bodyPr/>
          <a:lstStyle/>
          <a:p>
            <a:r>
              <a:rPr lang="zh-CN" altLang="en-US" dirty="0"/>
              <a:t>即便不合理，指定答案也只能是：唯物论、无神论</a:t>
            </a:r>
          </a:p>
        </p:txBody>
      </p:sp>
      <p:sp>
        <p:nvSpPr>
          <p:cNvPr id="3" name="内容占位符 2"/>
          <p:cNvSpPr>
            <a:spLocks noGrp="1"/>
          </p:cNvSpPr>
          <p:nvPr>
            <p:ph type="subTitle" idx="4294967295"/>
          </p:nvPr>
        </p:nvSpPr>
        <p:spPr>
          <a:xfrm>
            <a:off x="407368" y="4492992"/>
            <a:ext cx="11017224" cy="1323439"/>
          </a:xfrm>
          <a:prstGeom prst="rect">
            <a:avLst/>
          </a:prstGeom>
        </p:spPr>
        <p:txBody>
          <a:bodyPr wrap="square">
            <a:spAutoFit/>
          </a:bodyPr>
          <a:lstStyle/>
          <a:p>
            <a:pPr marL="0" defTabSz="685800">
              <a:spcBef>
                <a:spcPts val="0"/>
              </a:spcBef>
            </a:pPr>
            <a:r>
              <a:rPr lang="zh-CN" altLang="en-US" sz="4000" dirty="0">
                <a:latin typeface="汉仪大宋简" panose="02010609000101010101" pitchFamily="49" charset="-122"/>
                <a:ea typeface="汉仪大宋简" panose="02010609000101010101" pitchFamily="49" charset="-122"/>
              </a:rPr>
              <a:t>不过他只能够问“怎么”，他总不能质疑生命是否偶然进化出来！</a:t>
            </a:r>
            <a:endParaRPr lang="en-US" altLang="en-US" sz="4000" dirty="0">
              <a:latin typeface="汉仪大宋简" panose="02010609000101010101" pitchFamily="49" charset="-122"/>
              <a:ea typeface="汉仪大宋简" panose="02010609000101010101" pitchFamily="49" charset="-122"/>
            </a:endParaRPr>
          </a:p>
        </p:txBody>
      </p:sp>
      <p:sp>
        <p:nvSpPr>
          <p:cNvPr id="5" name="内容占位符 2"/>
          <p:cNvSpPr>
            <a:spLocks noGrp="1"/>
          </p:cNvSpPr>
          <p:nvPr>
            <p:ph sz="quarter" idx="4294967295"/>
          </p:nvPr>
        </p:nvSpPr>
        <p:spPr>
          <a:xfrm>
            <a:off x="3359696" y="1052736"/>
            <a:ext cx="8064896" cy="3046988"/>
          </a:xfrm>
          <a:prstGeom prst="rect">
            <a:avLst/>
          </a:prstGeom>
        </p:spPr>
        <p:txBody>
          <a:bodyPr wrap="square">
            <a:spAutoFit/>
          </a:bodyPr>
          <a:lstStyle/>
          <a:p>
            <a:pPr marL="0" defTabSz="685800">
              <a:spcBef>
                <a:spcPts val="0"/>
              </a:spcBef>
            </a:pPr>
            <a:r>
              <a:rPr lang="zh-CN" altLang="en-US" sz="3200" dirty="0">
                <a:latin typeface="汉仪大宋简" panose="02010609000101010101" pitchFamily="49" charset="-122"/>
                <a:ea typeface="汉仪大宋简" panose="02010609000101010101" pitchFamily="49" charset="-122"/>
              </a:rPr>
              <a:t>他又承认：</a:t>
            </a:r>
            <a:endParaRPr lang="en-US" altLang="zh-CN" sz="3200" dirty="0">
              <a:latin typeface="汉仪大宋简" panose="02010609000101010101" pitchFamily="49" charset="-122"/>
              <a:ea typeface="汉仪大宋简" panose="02010609000101010101" pitchFamily="49" charset="-122"/>
            </a:endParaRPr>
          </a:p>
          <a:p>
            <a:pPr marL="0" defTabSz="685800">
              <a:spcBef>
                <a:spcPts val="0"/>
              </a:spcBef>
            </a:pPr>
            <a:endParaRPr lang="en-US" altLang="zh-TW" sz="3200" dirty="0">
              <a:latin typeface="汉仪大宋简" panose="02010609000101010101" pitchFamily="49" charset="-122"/>
              <a:ea typeface="汉仪大宋简" panose="02010609000101010101" pitchFamily="49" charset="-122"/>
            </a:endParaRPr>
          </a:p>
          <a:p>
            <a:pPr marL="0" defTabSz="685800">
              <a:spcBef>
                <a:spcPts val="0"/>
              </a:spcBef>
            </a:pPr>
            <a:r>
              <a:rPr lang="zh-CN" altLang="en-US" sz="3200" dirty="0">
                <a:latin typeface="汉仪大宋简" panose="02010609000101010101" pitchFamily="49" charset="-122"/>
                <a:ea typeface="汉仪大宋简" panose="02010609000101010101" pitchFamily="49" charset="-122"/>
              </a:rPr>
              <a:t>“没有人知道一堆无生命的化学物质怎么偶然聚合形成了第一个活细胞</a:t>
            </a:r>
            <a:r>
              <a:rPr lang="en-US" altLang="zh-CN" sz="3200" dirty="0">
                <a:latin typeface="汉仪大宋简" panose="02010609000101010101" pitchFamily="49" charset="-122"/>
                <a:ea typeface="汉仪大宋简" panose="02010609000101010101" pitchFamily="49" charset="-122"/>
              </a:rPr>
              <a:t>.........</a:t>
            </a:r>
            <a:r>
              <a:rPr lang="zh-CN" altLang="en-US" sz="3200" dirty="0">
                <a:latin typeface="汉仪大宋简" panose="02010609000101010101" pitchFamily="49" charset="-122"/>
                <a:ea typeface="汉仪大宋简" panose="02010609000101010101" pitchFamily="49" charset="-122"/>
              </a:rPr>
              <a:t>那些笨拙的原子是怎么随机编写出自己的软件的？”</a:t>
            </a:r>
            <a:r>
              <a:rPr lang="en-US" altLang="en-US" sz="3200" dirty="0">
                <a:latin typeface="汉仪大宋简" panose="02010609000101010101" pitchFamily="49" charset="-122"/>
                <a:ea typeface="汉仪大宋简" panose="02010609000101010101" pitchFamily="49" charset="-122"/>
              </a:rPr>
              <a:t> </a:t>
            </a:r>
            <a:r>
              <a:rPr lang="en-US" altLang="en-US" sz="2400" dirty="0">
                <a:latin typeface="汉仪大宋简" panose="02010609000101010101" pitchFamily="49" charset="-122"/>
                <a:ea typeface="汉仪大宋简" panose="02010609000101010101" pitchFamily="49" charset="-122"/>
              </a:rPr>
              <a:t>New Scientist, 179(2403):32, </a:t>
            </a:r>
            <a:r>
              <a:rPr lang="en-US" altLang="zh-CN" sz="2400" dirty="0">
                <a:latin typeface="汉仪大宋简" panose="02010609000101010101" pitchFamily="49" charset="-122"/>
                <a:ea typeface="汉仪大宋简" panose="02010609000101010101" pitchFamily="49" charset="-122"/>
              </a:rPr>
              <a:t>2003</a:t>
            </a:r>
            <a:r>
              <a:rPr lang="zh-CN" altLang="en-US" sz="2400" dirty="0">
                <a:latin typeface="汉仪大宋简" panose="02010609000101010101" pitchFamily="49" charset="-122"/>
                <a:ea typeface="汉仪大宋简" panose="02010609000101010101" pitchFamily="49" charset="-122"/>
              </a:rPr>
              <a:t>年</a:t>
            </a:r>
            <a:r>
              <a:rPr lang="en-US" altLang="zh-CN" sz="2400" dirty="0">
                <a:latin typeface="汉仪大宋简" panose="02010609000101010101" pitchFamily="49" charset="-122"/>
                <a:ea typeface="汉仪大宋简" panose="02010609000101010101" pitchFamily="49" charset="-122"/>
              </a:rPr>
              <a:t>07</a:t>
            </a:r>
            <a:r>
              <a:rPr lang="zh-CN" altLang="en-US" sz="2400" dirty="0">
                <a:latin typeface="汉仪大宋简" panose="02010609000101010101" pitchFamily="49" charset="-122"/>
                <a:ea typeface="汉仪大宋简" panose="02010609000101010101" pitchFamily="49" charset="-122"/>
              </a:rPr>
              <a:t>月</a:t>
            </a:r>
            <a:r>
              <a:rPr lang="en-US" altLang="zh-CN" sz="2400" dirty="0">
                <a:latin typeface="汉仪大宋简" panose="02010609000101010101" pitchFamily="49" charset="-122"/>
                <a:ea typeface="汉仪大宋简" panose="02010609000101010101" pitchFamily="49" charset="-122"/>
              </a:rPr>
              <a:t>12</a:t>
            </a:r>
            <a:r>
              <a:rPr lang="zh-CN" altLang="en-US" sz="2400" dirty="0">
                <a:latin typeface="汉仪大宋简" panose="02010609000101010101" pitchFamily="49" charset="-122"/>
                <a:ea typeface="汉仪大宋简" panose="02010609000101010101" pitchFamily="49" charset="-122"/>
              </a:rPr>
              <a:t>日</a:t>
            </a:r>
            <a:endParaRPr lang="en-US" altLang="zh-CN" sz="3200" dirty="0">
              <a:latin typeface="汉仪大宋简" panose="02010609000101010101" pitchFamily="49" charset="-122"/>
              <a:ea typeface="汉仪大宋简" panose="02010609000101010101" pitchFamily="49" charset="-122"/>
            </a:endParaRPr>
          </a:p>
        </p:txBody>
      </p:sp>
      <p:pic>
        <p:nvPicPr>
          <p:cNvPr id="11" name="Picture 2" descr="The long shot of life elsewhere">
            <a:extLst>
              <a:ext uri="{FF2B5EF4-FFF2-40B4-BE49-F238E27FC236}">
                <a16:creationId xmlns:a16="http://schemas.microsoft.com/office/drawing/2014/main" id="{3704D19B-A9A0-4C53-B079-C6F8A42DBF93}"/>
              </a:ext>
            </a:extLst>
          </p:cNvPr>
          <p:cNvPicPr>
            <a:picLocks noChangeAspect="1" noChangeArrowheads="1"/>
          </p:cNvPicPr>
          <p:nvPr/>
        </p:nvPicPr>
        <p:blipFill>
          <a:blip r:embed="rId3" cstate="print"/>
          <a:srcRect l="22000" r="22001"/>
          <a:stretch>
            <a:fillRect/>
          </a:stretch>
        </p:blipFill>
        <p:spPr bwMode="auto">
          <a:xfrm>
            <a:off x="551384" y="1196752"/>
            <a:ext cx="2381136" cy="283464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noChangeArrowheads="1"/>
          </p:cNvPicPr>
          <p:nvPr/>
        </p:nvPicPr>
        <p:blipFill>
          <a:blip r:embed="rId3" cstate="print"/>
          <a:srcRect/>
          <a:stretch>
            <a:fillRect/>
          </a:stretch>
        </p:blipFill>
        <p:spPr bwMode="auto">
          <a:xfrm>
            <a:off x="1703512" y="908721"/>
            <a:ext cx="2952328" cy="5228081"/>
          </a:xfrm>
          <a:prstGeom prst="rect">
            <a:avLst/>
          </a:prstGeom>
          <a:noFill/>
          <a:ln w="9525">
            <a:noFill/>
            <a:miter lim="800000"/>
            <a:headEnd/>
            <a:tailEnd/>
          </a:ln>
        </p:spPr>
      </p:pic>
      <p:pic>
        <p:nvPicPr>
          <p:cNvPr id="536578" name="Picture 2"/>
          <p:cNvPicPr>
            <a:picLocks noChangeAspect="1" noChangeArrowheads="1"/>
          </p:cNvPicPr>
          <p:nvPr/>
        </p:nvPicPr>
        <p:blipFill>
          <a:blip r:embed="rId4" cstate="print"/>
          <a:srcRect/>
          <a:stretch>
            <a:fillRect/>
          </a:stretch>
        </p:blipFill>
        <p:spPr bwMode="auto">
          <a:xfrm>
            <a:off x="-4212976" y="2420888"/>
            <a:ext cx="3683571" cy="2313436"/>
          </a:xfrm>
          <a:prstGeom prst="rect">
            <a:avLst/>
          </a:prstGeom>
          <a:noFill/>
          <a:ln w="9525">
            <a:noFill/>
            <a:miter lim="800000"/>
            <a:headEnd/>
            <a:tailEnd/>
          </a:ln>
        </p:spPr>
      </p:pic>
      <p:pic>
        <p:nvPicPr>
          <p:cNvPr id="7" name="Picture 6" descr="DNA_orbit_animated.gif"/>
          <p:cNvPicPr>
            <a:picLocks noChangeAspect="1"/>
          </p:cNvPicPr>
          <p:nvPr/>
        </p:nvPicPr>
        <p:blipFill>
          <a:blip r:embed="rId5" cstate="print"/>
          <a:srcRect/>
          <a:stretch>
            <a:fillRect/>
          </a:stretch>
        </p:blipFill>
        <p:spPr bwMode="auto">
          <a:xfrm>
            <a:off x="4943872" y="795740"/>
            <a:ext cx="2016224" cy="3316340"/>
          </a:xfrm>
          <a:prstGeom prst="rect">
            <a:avLst/>
          </a:prstGeom>
          <a:noFill/>
          <a:ln w="9525">
            <a:noFill/>
            <a:miter lim="800000"/>
            <a:headEnd/>
            <a:tailEnd/>
          </a:ln>
        </p:spPr>
      </p:pic>
      <p:pic>
        <p:nvPicPr>
          <p:cNvPr id="8" name="Picture 1" descr="Dino microscopic structures looks like red blood cells cd be squeezed out 65myr schwietzer"/>
          <p:cNvPicPr>
            <a:picLocks noChangeAspect="1" noChangeArrowheads="1"/>
          </p:cNvPicPr>
          <p:nvPr/>
        </p:nvPicPr>
        <p:blipFill>
          <a:blip r:embed="rId6" cstate="print"/>
          <a:srcRect/>
          <a:stretch>
            <a:fillRect/>
          </a:stretch>
        </p:blipFill>
        <p:spPr bwMode="auto">
          <a:xfrm>
            <a:off x="4950296" y="4060927"/>
            <a:ext cx="5178152" cy="1918270"/>
          </a:xfrm>
          <a:prstGeom prst="rect">
            <a:avLst/>
          </a:prstGeom>
          <a:noFill/>
          <a:ln w="9525">
            <a:noFill/>
            <a:miter lim="800000"/>
            <a:headEnd/>
            <a:tailEnd/>
          </a:ln>
        </p:spPr>
      </p:pic>
      <p:pic>
        <p:nvPicPr>
          <p:cNvPr id="9" name="Picture 6" descr="Dino tree Sereno 1999 blanked.gif">
            <a:extLst>
              <a:ext uri="{FF2B5EF4-FFF2-40B4-BE49-F238E27FC236}">
                <a16:creationId xmlns:a16="http://schemas.microsoft.com/office/drawing/2014/main" id="{7A65321F-3E2F-4F83-984C-663A020CF986}"/>
              </a:ext>
            </a:extLst>
          </p:cNvPr>
          <p:cNvPicPr>
            <a:picLocks/>
          </p:cNvPicPr>
          <p:nvPr/>
        </p:nvPicPr>
        <p:blipFill rotWithShape="1">
          <a:blip r:embed="rId7" cstate="print"/>
          <a:srcRect r="34701"/>
          <a:stretch/>
        </p:blipFill>
        <p:spPr bwMode="auto">
          <a:xfrm>
            <a:off x="6960096" y="878803"/>
            <a:ext cx="3168352" cy="2982245"/>
          </a:xfrm>
          <a:prstGeom prst="rect">
            <a:avLst/>
          </a:prstGeom>
          <a:noFill/>
          <a:ln w="3175">
            <a:solidFill>
              <a:schemeClr val="tx1"/>
            </a:solidFill>
          </a:ln>
        </p:spPr>
      </p:pic>
      <p:sp>
        <p:nvSpPr>
          <p:cNvPr id="12" name="标题 11">
            <a:extLst>
              <a:ext uri="{FF2B5EF4-FFF2-40B4-BE49-F238E27FC236}">
                <a16:creationId xmlns:a16="http://schemas.microsoft.com/office/drawing/2014/main" id="{0101C3B4-FC0E-4C68-BFE4-FCC3D9972C19}"/>
              </a:ext>
            </a:extLst>
          </p:cNvPr>
          <p:cNvSpPr>
            <a:spLocks noGrp="1"/>
          </p:cNvSpPr>
          <p:nvPr>
            <p:ph type="title"/>
          </p:nvPr>
        </p:nvSpPr>
        <p:spPr>
          <a:xfrm>
            <a:off x="0" y="185984"/>
            <a:ext cx="12192000" cy="584775"/>
          </a:xfrm>
        </p:spPr>
        <p:txBody>
          <a:bodyPr/>
          <a:lstStyle/>
          <a:p>
            <a:r>
              <a:rPr lang="zh-CN" altLang="en-US" dirty="0"/>
              <a:t>思想框架使进化论者看不到面前证据的意义</a:t>
            </a:r>
          </a:p>
        </p:txBody>
      </p:sp>
    </p:spTree>
    <p:extLst>
      <p:ext uri="{BB962C8B-B14F-4D97-AF65-F5344CB8AC3E}">
        <p14:creationId xmlns:p14="http://schemas.microsoft.com/office/powerpoint/2010/main" val="27577937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3.jpg"/>
          <p:cNvPicPr>
            <a:picLocks noChangeAspect="1"/>
          </p:cNvPicPr>
          <p:nvPr/>
        </p:nvPicPr>
        <p:blipFill>
          <a:blip r:embed="rId3" cstate="print">
            <a:lum contrast="10000"/>
          </a:blip>
          <a:srcRect t="6905" b="2597"/>
          <a:stretch>
            <a:fillRect/>
          </a:stretch>
        </p:blipFill>
        <p:spPr>
          <a:xfrm>
            <a:off x="1559496" y="127060"/>
            <a:ext cx="9108504" cy="6182260"/>
          </a:xfrm>
          <a:prstGeom prst="rect">
            <a:avLst/>
          </a:prstGeom>
        </p:spPr>
      </p:pic>
      <p:sp>
        <p:nvSpPr>
          <p:cNvPr id="6" name="Pentagon 5"/>
          <p:cNvSpPr/>
          <p:nvPr/>
        </p:nvSpPr>
        <p:spPr>
          <a:xfrm rot="20588668">
            <a:off x="1977398" y="4990854"/>
            <a:ext cx="3456360" cy="609837"/>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lnSpc>
                <a:spcPts val="2680"/>
              </a:lnSpc>
            </a:pPr>
            <a:r>
              <a:rPr lang="zh-CN" altLang="en-US" sz="3200" b="1" dirty="0">
                <a:solidFill>
                  <a:prstClr val="black"/>
                </a:solidFill>
              </a:rPr>
              <a:t>现观察到的证据</a:t>
            </a:r>
            <a:endParaRPr lang="en-US" sz="3200" b="1" dirty="0">
              <a:solidFill>
                <a:prstClr val="black"/>
              </a:solidFill>
            </a:endParaRPr>
          </a:p>
        </p:txBody>
      </p:sp>
      <p:sp>
        <p:nvSpPr>
          <p:cNvPr id="7" name="Pentagon 6"/>
          <p:cNvSpPr/>
          <p:nvPr/>
        </p:nvSpPr>
        <p:spPr>
          <a:xfrm rot="942724" flipH="1">
            <a:off x="7206745" y="4693718"/>
            <a:ext cx="3048000" cy="646736"/>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zh-CN" altLang="en-US" sz="3200" b="1">
                <a:solidFill>
                  <a:prstClr val="black"/>
                </a:solidFill>
              </a:rPr>
              <a:t>解</a:t>
            </a:r>
            <a:r>
              <a:rPr lang="zh-CN" altLang="en-US" sz="3200" b="1" dirty="0">
                <a:solidFill>
                  <a:prstClr val="black"/>
                </a:solidFill>
              </a:rPr>
              <a:t>释</a:t>
            </a:r>
            <a:endParaRPr lang="en-US" sz="3200" b="1" dirty="0">
              <a:solidFill>
                <a:prstClr val="black"/>
              </a:solidFill>
            </a:endParaRPr>
          </a:p>
        </p:txBody>
      </p:sp>
      <p:sp>
        <p:nvSpPr>
          <p:cNvPr id="8" name="Pentagon 7"/>
          <p:cNvSpPr/>
          <p:nvPr/>
        </p:nvSpPr>
        <p:spPr>
          <a:xfrm rot="20901664" flipH="1">
            <a:off x="6865671" y="845936"/>
            <a:ext cx="3749783" cy="873786"/>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zh-CN" altLang="en-US" sz="3200" b="1">
                <a:solidFill>
                  <a:prstClr val="black"/>
                </a:solidFill>
              </a:rPr>
              <a:t>对</a:t>
            </a:r>
            <a:r>
              <a:rPr lang="zh-CN" altLang="en-US" sz="3200" b="1" dirty="0">
                <a:solidFill>
                  <a:prstClr val="black"/>
                </a:solidFill>
              </a:rPr>
              <a:t>过往历史的预设</a:t>
            </a:r>
            <a:endParaRPr lang="en-US" sz="3200" b="1" dirty="0">
              <a:solidFill>
                <a:prstClr val="black"/>
              </a:solidFill>
            </a:endParaRPr>
          </a:p>
        </p:txBody>
      </p:sp>
      <p:sp>
        <p:nvSpPr>
          <p:cNvPr id="12" name="标题 11">
            <a:extLst>
              <a:ext uri="{FF2B5EF4-FFF2-40B4-BE49-F238E27FC236}">
                <a16:creationId xmlns:a16="http://schemas.microsoft.com/office/drawing/2014/main" id="{27A7DE44-682F-4214-A703-39DDEA58C32E}"/>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8.jpg"/>
          <p:cNvPicPr>
            <a:picLocks noChangeAspect="1"/>
          </p:cNvPicPr>
          <p:nvPr/>
        </p:nvPicPr>
        <p:blipFill>
          <a:blip r:embed="rId3" cstate="screen"/>
          <a:stretch>
            <a:fillRect/>
          </a:stretch>
        </p:blipFill>
        <p:spPr>
          <a:xfrm>
            <a:off x="1884524" y="0"/>
            <a:ext cx="8422951" cy="6317213"/>
          </a:xfrm>
          <a:prstGeom prst="rect">
            <a:avLst/>
          </a:prstGeom>
        </p:spPr>
      </p:pic>
      <p:sp>
        <p:nvSpPr>
          <p:cNvPr id="2" name="矩形 1"/>
          <p:cNvSpPr/>
          <p:nvPr/>
        </p:nvSpPr>
        <p:spPr bwMode="auto">
          <a:xfrm rot="20283106">
            <a:off x="3551601" y="1190846"/>
            <a:ext cx="2020605" cy="648072"/>
          </a:xfrm>
          <a:prstGeom prst="rect">
            <a:avLst/>
          </a:prstGeom>
          <a:solidFill>
            <a:schemeClr val="tx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altLang="zh-TW" sz="2400" b="1" dirty="0">
                <a:solidFill>
                  <a:schemeClr val="bg1"/>
                </a:solidFill>
                <a:effectLst>
                  <a:outerShdw blurRad="38100" dist="38100" dir="2700000" algn="tl">
                    <a:srgbClr val="000000">
                      <a:alpha val="43137"/>
                    </a:srgbClr>
                  </a:outerShdw>
                </a:effectLst>
                <a:latin typeface="Segoe" pitchFamily="34" charset="0"/>
              </a:rPr>
              <a:t>7000 0000</a:t>
            </a:r>
            <a:r>
              <a:rPr lang="zh-TW" altLang="en-US" sz="2400" b="1" dirty="0">
                <a:solidFill>
                  <a:schemeClr val="bg1"/>
                </a:solidFill>
                <a:effectLst>
                  <a:outerShdw blurRad="38100" dist="38100" dir="2700000" algn="tl">
                    <a:srgbClr val="000000">
                      <a:alpha val="43137"/>
                    </a:srgbClr>
                  </a:outerShdw>
                </a:effectLst>
                <a:latin typeface="Segoe" pitchFamily="34" charset="0"/>
              </a:rPr>
              <a:t>年</a:t>
            </a:r>
            <a:r>
              <a:rPr lang="en-US" altLang="zh-TW" sz="2400" b="1" dirty="0">
                <a:solidFill>
                  <a:schemeClr val="bg1"/>
                </a:solidFill>
                <a:effectLst>
                  <a:outerShdw blurRad="38100" dist="38100" dir="2700000" algn="tl">
                    <a:srgbClr val="000000">
                      <a:alpha val="43137"/>
                    </a:srgbClr>
                  </a:outerShdw>
                </a:effectLst>
                <a:latin typeface="Segoe" pitchFamily="34" charset="0"/>
              </a:rPr>
              <a:t>?</a:t>
            </a:r>
            <a:endParaRPr lang="zh-HK" altLang="en-US" sz="2400" b="1" dirty="0">
              <a:solidFill>
                <a:schemeClr val="bg1"/>
              </a:solidFill>
              <a:effectLst>
                <a:outerShdw blurRad="38100" dist="38100" dir="2700000" algn="tl">
                  <a:srgbClr val="000000">
                    <a:alpha val="43137"/>
                  </a:srgbClr>
                </a:outerShdw>
              </a:effectLst>
              <a:latin typeface="Segoe" pitchFamily="34" charset="0"/>
            </a:endParaRPr>
          </a:p>
        </p:txBody>
      </p:sp>
      <p:sp>
        <p:nvSpPr>
          <p:cNvPr id="8" name="矩形 7"/>
          <p:cNvSpPr/>
          <p:nvPr/>
        </p:nvSpPr>
        <p:spPr bwMode="auto">
          <a:xfrm rot="20283106">
            <a:off x="7718742" y="1190845"/>
            <a:ext cx="1872208" cy="648072"/>
          </a:xfrm>
          <a:prstGeom prst="rect">
            <a:avLst/>
          </a:prstGeom>
          <a:solidFill>
            <a:schemeClr val="tx1">
              <a:lumMod val="75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altLang="zh-TW" sz="2400" b="1" dirty="0">
                <a:solidFill>
                  <a:schemeClr val="bg1"/>
                </a:solidFill>
                <a:effectLst>
                  <a:outerShdw blurRad="38100" dist="38100" dir="2700000" algn="tl">
                    <a:srgbClr val="000000">
                      <a:alpha val="43137"/>
                    </a:srgbClr>
                  </a:outerShdw>
                </a:effectLst>
                <a:latin typeface="Segoe" pitchFamily="34" charset="0"/>
              </a:rPr>
              <a:t>4500</a:t>
            </a:r>
            <a:r>
              <a:rPr lang="zh-TW" altLang="en-US" sz="2400" b="1" dirty="0">
                <a:solidFill>
                  <a:schemeClr val="bg1"/>
                </a:solidFill>
                <a:effectLst>
                  <a:outerShdw blurRad="38100" dist="38100" dir="2700000" algn="tl">
                    <a:srgbClr val="000000">
                      <a:alpha val="43137"/>
                    </a:srgbClr>
                  </a:outerShdw>
                </a:effectLst>
                <a:latin typeface="Segoe" pitchFamily="34" charset="0"/>
              </a:rPr>
              <a:t>年</a:t>
            </a:r>
            <a:r>
              <a:rPr lang="en-US" altLang="zh-TW" sz="2400" b="1" dirty="0">
                <a:solidFill>
                  <a:schemeClr val="bg1"/>
                </a:solidFill>
                <a:effectLst>
                  <a:outerShdw blurRad="38100" dist="38100" dir="2700000" algn="tl">
                    <a:srgbClr val="000000">
                      <a:alpha val="43137"/>
                    </a:srgbClr>
                  </a:outerShdw>
                </a:effectLst>
                <a:latin typeface="Segoe" pitchFamily="34" charset="0"/>
              </a:rPr>
              <a:t>?</a:t>
            </a:r>
            <a:endParaRPr lang="zh-HK" altLang="en-US" sz="2400" b="1" dirty="0">
              <a:solidFill>
                <a:schemeClr val="bg1"/>
              </a:solidFill>
              <a:effectLst>
                <a:outerShdw blurRad="38100" dist="38100" dir="2700000" algn="tl">
                  <a:srgbClr val="000000">
                    <a:alpha val="43137"/>
                  </a:srgbClr>
                </a:outerShdw>
              </a:effectLst>
              <a:latin typeface="Segoe" pitchFamily="34" charset="0"/>
            </a:endParaRPr>
          </a:p>
        </p:txBody>
      </p:sp>
      <p:sp>
        <p:nvSpPr>
          <p:cNvPr id="5" name="TextBox 4"/>
          <p:cNvSpPr txBox="1"/>
          <p:nvPr/>
        </p:nvSpPr>
        <p:spPr>
          <a:xfrm>
            <a:off x="1429096" y="5085184"/>
            <a:ext cx="4191000" cy="707886"/>
          </a:xfrm>
          <a:prstGeom prst="rect">
            <a:avLst/>
          </a:prstGeom>
          <a:noFill/>
        </p:spPr>
        <p:txBody>
          <a:bodyPr wrap="square" rtlCol="0">
            <a:spAutoFit/>
          </a:bodyPr>
          <a:lstStyle/>
          <a:p>
            <a:pPr algn="ctr" defTabSz="914099" fontAlgn="base">
              <a:spcBef>
                <a:spcPct val="0"/>
              </a:spcBef>
              <a:spcAft>
                <a:spcPct val="0"/>
              </a:spcAft>
            </a:pPr>
            <a:r>
              <a:rPr lang="zh-TW"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世俗化的历史</a:t>
            </a:r>
            <a:endParaRPr lang="zh-HK"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6" name="TextBox 5"/>
          <p:cNvSpPr txBox="1"/>
          <p:nvPr/>
        </p:nvSpPr>
        <p:spPr>
          <a:xfrm>
            <a:off x="6816080" y="5085184"/>
            <a:ext cx="4191000" cy="707886"/>
          </a:xfrm>
          <a:prstGeom prst="rect">
            <a:avLst/>
          </a:prstGeom>
          <a:noFill/>
        </p:spPr>
        <p:txBody>
          <a:bodyPr wrap="square" rtlCol="0">
            <a:spAutoFit/>
          </a:bodyPr>
          <a:lstStyle/>
          <a:p>
            <a:pPr algn="ctr" defTabSz="914099" fontAlgn="base">
              <a:spcBef>
                <a:spcPct val="0"/>
              </a:spcBef>
              <a:spcAft>
                <a:spcPct val="0"/>
              </a:spcAft>
            </a:pPr>
            <a:r>
              <a:rPr lang="zh-CN"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圣经</a:t>
            </a:r>
            <a:r>
              <a:rPr lang="zh-TW"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rPr>
              <a:t>的历史</a:t>
            </a:r>
            <a:endParaRPr lang="zh-HK" altLang="en-US" sz="4000" b="1" dirty="0">
              <a:solidFill>
                <a:srgbClr val="FFFFFF"/>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13" name="标题 12">
            <a:extLst>
              <a:ext uri="{FF2B5EF4-FFF2-40B4-BE49-F238E27FC236}">
                <a16:creationId xmlns:a16="http://schemas.microsoft.com/office/drawing/2014/main" id="{1E83D869-5015-4F9F-A368-4754B991FCE2}"/>
              </a:ext>
            </a:extLst>
          </p:cNvPr>
          <p:cNvSpPr>
            <a:spLocks noGrp="1"/>
          </p:cNvSpPr>
          <p:nvPr>
            <p:ph type="title"/>
          </p:nvPr>
        </p:nvSpPr>
        <p:spPr/>
        <p:txBody>
          <a:bodyPr/>
          <a:lstStyle/>
          <a:p>
            <a:endParaRPr lang="zh-CN" altLang="en-US"/>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courtroom scene">
            <a:extLst>
              <a:ext uri="{FF2B5EF4-FFF2-40B4-BE49-F238E27FC236}">
                <a16:creationId xmlns:a16="http://schemas.microsoft.com/office/drawing/2014/main" id="{F448DAD7-5923-4060-98FD-F12B4316F0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9520" y="1412776"/>
            <a:ext cx="8424936" cy="4733282"/>
          </a:xfrm>
          <a:prstGeom prst="rect">
            <a:avLst/>
          </a:prstGeom>
          <a:noFill/>
          <a:extLst>
            <a:ext uri="{909E8E84-426E-40DD-AFC4-6F175D3DCCD1}">
              <a14:hiddenFill xmlns:a14="http://schemas.microsoft.com/office/drawing/2010/main">
                <a:solidFill>
                  <a:srgbClr val="FFFFFF"/>
                </a:solidFill>
              </a14:hiddenFill>
            </a:ext>
          </a:extLst>
        </p:spPr>
      </p:pic>
      <p:sp>
        <p:nvSpPr>
          <p:cNvPr id="94210" name="AutoShape 2" descr="Related imag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4211" name="Picture 3" descr="C:\Users\Tom Keenan\Documents\78479965.jpg"/>
          <p:cNvPicPr>
            <a:picLocks noChangeAspect="1" noChangeArrowheads="1"/>
          </p:cNvPicPr>
          <p:nvPr/>
        </p:nvPicPr>
        <p:blipFill>
          <a:blip r:embed="rId4" cstate="print"/>
          <a:srcRect t="13334" r="4445" b="5327"/>
          <a:stretch>
            <a:fillRect/>
          </a:stretch>
        </p:blipFill>
        <p:spPr bwMode="auto">
          <a:xfrm>
            <a:off x="1313976" y="872545"/>
            <a:ext cx="9390536" cy="5328934"/>
          </a:xfrm>
          <a:prstGeom prst="rect">
            <a:avLst/>
          </a:prstGeom>
          <a:noFill/>
        </p:spPr>
      </p:pic>
      <p:sp>
        <p:nvSpPr>
          <p:cNvPr id="10" name="标题 9">
            <a:extLst>
              <a:ext uri="{FF2B5EF4-FFF2-40B4-BE49-F238E27FC236}">
                <a16:creationId xmlns:a16="http://schemas.microsoft.com/office/drawing/2014/main" id="{F0493DF4-71E7-40EF-AD4F-20A89A776A73}"/>
              </a:ext>
            </a:extLst>
          </p:cNvPr>
          <p:cNvSpPr>
            <a:spLocks noGrp="1"/>
          </p:cNvSpPr>
          <p:nvPr>
            <p:ph type="title"/>
          </p:nvPr>
        </p:nvSpPr>
        <p:spPr>
          <a:xfrm>
            <a:off x="0" y="185984"/>
            <a:ext cx="12192000" cy="584775"/>
          </a:xfrm>
        </p:spPr>
        <p:txBody>
          <a:bodyPr/>
          <a:lstStyle/>
          <a:p>
            <a:r>
              <a:rPr lang="zh-CN" altLang="en-US" dirty="0"/>
              <a:t>同一套数据，不同的解释</a:t>
            </a:r>
          </a:p>
        </p:txBody>
      </p:sp>
    </p:spTree>
    <p:extLst>
      <p:ext uri="{BB962C8B-B14F-4D97-AF65-F5344CB8AC3E}">
        <p14:creationId xmlns:p14="http://schemas.microsoft.com/office/powerpoint/2010/main" val="408355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2\MULTIMEDIA\Powerpoint files\03 Working\(AG) glasses\glasses_brown.jpg"/>
          <p:cNvPicPr>
            <a:picLocks noChangeAspect="1" noChangeArrowheads="1"/>
          </p:cNvPicPr>
          <p:nvPr/>
        </p:nvPicPr>
        <p:blipFill>
          <a:blip r:embed="rId3" cstate="print"/>
          <a:srcRect/>
          <a:stretch>
            <a:fillRect/>
          </a:stretch>
        </p:blipFill>
        <p:spPr bwMode="auto">
          <a:xfrm>
            <a:off x="1524000" y="2492896"/>
            <a:ext cx="5715000" cy="3810000"/>
          </a:xfrm>
          <a:prstGeom prst="rect">
            <a:avLst/>
          </a:prstGeom>
          <a:noFill/>
          <a:ln w="9525">
            <a:noFill/>
            <a:miter lim="800000"/>
            <a:headEnd/>
            <a:tailEnd/>
          </a:ln>
        </p:spPr>
      </p:pic>
      <p:pic>
        <p:nvPicPr>
          <p:cNvPr id="2051"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6" name="TextBox 5">
            <a:extLst>
              <a:ext uri="{FF2B5EF4-FFF2-40B4-BE49-F238E27FC236}">
                <a16:creationId xmlns:a16="http://schemas.microsoft.com/office/drawing/2014/main" id="{16FED9D8-4A50-48EA-8651-79CD17B50C53}"/>
              </a:ext>
            </a:extLst>
          </p:cNvPr>
          <p:cNvSpPr txBox="1"/>
          <p:nvPr/>
        </p:nvSpPr>
        <p:spPr>
          <a:xfrm>
            <a:off x="7239000" y="908721"/>
            <a:ext cx="3429000" cy="5524589"/>
          </a:xfrm>
          <a:prstGeom prst="rect">
            <a:avLst/>
          </a:prstGeom>
          <a:noFill/>
        </p:spPr>
        <p:txBody>
          <a:bodyPr wrap="square">
            <a:spAutoFit/>
          </a:bodyPr>
          <a:lstStyle/>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进化论</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数十亿年</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随机过程</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从头开始一直有死亡</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从分子到人类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从恐龙到鸟类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Bef>
                <a:spcPts val="600"/>
              </a:spcBef>
              <a:defRPr/>
            </a:pPr>
            <a:r>
              <a:rPr lang="zh-CN" altLang="en-US" sz="3600" b="1" dirty="0">
                <a:latin typeface="微软雅黑" panose="020B0503020204020204" pitchFamily="34" charset="-122"/>
                <a:ea typeface="微软雅黑" panose="020B0503020204020204" pitchFamily="34" charset="-122"/>
                <a:cs typeface="Calibri" pitchFamily="34" charset="0"/>
              </a:rPr>
              <a:t>等等</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0" name="标题 9">
            <a:extLst>
              <a:ext uri="{FF2B5EF4-FFF2-40B4-BE49-F238E27FC236}">
                <a16:creationId xmlns:a16="http://schemas.microsoft.com/office/drawing/2014/main" id="{81309410-9EA4-42F6-9B16-556C68C65598}"/>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36906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er2\MULTIMEDIA\Powerpoint files\03 Working\(AG) glasses\glasses_brown.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2051"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6" name="Left Arrow 5"/>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sp>
        <p:nvSpPr>
          <p:cNvPr id="7" name="TextBox 6"/>
          <p:cNvSpPr txBox="1"/>
          <p:nvPr/>
        </p:nvSpPr>
        <p:spPr>
          <a:xfrm>
            <a:off x="1744216" y="1420997"/>
            <a:ext cx="2980184" cy="646331"/>
          </a:xfrm>
          <a:prstGeom prst="rect">
            <a:avLst/>
          </a:prstGeom>
          <a:noFill/>
        </p:spPr>
        <p:txBody>
          <a:bodyPr wrap="square">
            <a:spAutoFit/>
          </a:bodyPr>
          <a:lstStyle/>
          <a:p>
            <a:pPr algn="ctr" defTabSz="457200">
              <a:defRPr/>
            </a:pPr>
            <a:r>
              <a:rPr lang="zh-CN" altLang="en-US" sz="3600" b="1">
                <a:latin typeface="微软雅黑" panose="020B0503020204020204" pitchFamily="34" charset="-122"/>
                <a:ea typeface="微软雅黑" panose="020B0503020204020204" pitchFamily="34" charset="-122"/>
                <a:cs typeface="Calibri" pitchFamily="34" charset="0"/>
              </a:rPr>
              <a:t>更</a:t>
            </a:r>
            <a:r>
              <a:rPr lang="zh-CN" altLang="en-US" sz="3600" b="1" dirty="0">
                <a:latin typeface="微软雅黑" panose="020B0503020204020204" pitchFamily="34" charset="-122"/>
                <a:ea typeface="微软雅黑" panose="020B0503020204020204" pitchFamily="34" charset="-122"/>
                <a:cs typeface="Calibri" pitchFamily="34" charset="0"/>
              </a:rPr>
              <a:t>换眼镜</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1" name="TextBox 10">
            <a:extLst>
              <a:ext uri="{FF2B5EF4-FFF2-40B4-BE49-F238E27FC236}">
                <a16:creationId xmlns:a16="http://schemas.microsoft.com/office/drawing/2014/main" id="{16FED9D8-4A50-48EA-8651-79CD17B50C53}"/>
              </a:ext>
            </a:extLst>
          </p:cNvPr>
          <p:cNvSpPr txBox="1"/>
          <p:nvPr/>
        </p:nvSpPr>
        <p:spPr>
          <a:xfrm>
            <a:off x="7239000" y="908721"/>
            <a:ext cx="3429000" cy="5524589"/>
          </a:xfrm>
          <a:prstGeom prst="rect">
            <a:avLst/>
          </a:prstGeom>
          <a:noFill/>
        </p:spPr>
        <p:txBody>
          <a:bodyPr wrap="square">
            <a:spAutoFit/>
          </a:bodyPr>
          <a:lstStyle/>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进化论</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数十亿年</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随机过程</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从头开始一直有死亡</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从分子到人类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600" b="1" dirty="0">
                <a:latin typeface="微软雅黑" panose="020B0503020204020204" pitchFamily="34" charset="-122"/>
                <a:ea typeface="微软雅黑" panose="020B0503020204020204" pitchFamily="34" charset="-122"/>
                <a:cs typeface="Calibri" pitchFamily="34" charset="0"/>
              </a:rPr>
              <a:t>从恐龙到鸟类</a:t>
            </a:r>
            <a:endParaRPr lang="en-US" sz="3600" b="1" dirty="0">
              <a:latin typeface="微软雅黑" panose="020B0503020204020204" pitchFamily="34" charset="-122"/>
              <a:ea typeface="微软雅黑" panose="020B0503020204020204" pitchFamily="34" charset="-122"/>
              <a:cs typeface="Calibri" pitchFamily="34" charset="0"/>
            </a:endParaRPr>
          </a:p>
          <a:p>
            <a:pPr algn="ctr" defTabSz="457200">
              <a:spcBef>
                <a:spcPts val="600"/>
              </a:spcBef>
              <a:defRPr/>
            </a:pPr>
            <a:r>
              <a:rPr lang="zh-CN" altLang="en-US" sz="3600" b="1" dirty="0">
                <a:latin typeface="微软雅黑" panose="020B0503020204020204" pitchFamily="34" charset="-122"/>
                <a:ea typeface="微软雅黑" panose="020B0503020204020204" pitchFamily="34" charset="-122"/>
                <a:cs typeface="Calibri" pitchFamily="34" charset="0"/>
              </a:rPr>
              <a:t>等等</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2" name="标题 11">
            <a:extLst>
              <a:ext uri="{FF2B5EF4-FFF2-40B4-BE49-F238E27FC236}">
                <a16:creationId xmlns:a16="http://schemas.microsoft.com/office/drawing/2014/main" id="{7D478529-DD2A-43C4-8E10-E172E688F6B7}"/>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53226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9" name="TextBox 8"/>
          <p:cNvSpPr txBox="1"/>
          <p:nvPr/>
        </p:nvSpPr>
        <p:spPr>
          <a:xfrm>
            <a:off x="7328684" y="833526"/>
            <a:ext cx="3203848" cy="1200329"/>
          </a:xfrm>
          <a:prstGeom prst="rect">
            <a:avLst/>
          </a:prstGeom>
          <a:noFill/>
        </p:spPr>
        <p:txBody>
          <a:bodyPr wrap="square">
            <a:spAutoFit/>
          </a:bodyPr>
          <a:lstStyle/>
          <a:p>
            <a:pPr algn="ctr" defTabSz="457200">
              <a:defRPr/>
            </a:pPr>
            <a:r>
              <a:rPr lang="en-US" altLang="zh-CN" sz="3600" b="1" dirty="0">
                <a:latin typeface="微软雅黑" panose="020B0503020204020204" pitchFamily="34" charset="-122"/>
                <a:ea typeface="微软雅黑" panose="020B0503020204020204" pitchFamily="34" charset="-122"/>
                <a:cs typeface="Calibri" pitchFamily="34" charset="0"/>
              </a:rPr>
              <a:t>……</a:t>
            </a:r>
            <a:r>
              <a:rPr lang="zh-CN" altLang="en-US" sz="3600" b="1" dirty="0">
                <a:latin typeface="微软雅黑" panose="020B0503020204020204" pitchFamily="34" charset="-122"/>
                <a:ea typeface="微软雅黑" panose="020B0503020204020204" pitchFamily="34" charset="-122"/>
                <a:cs typeface="Calibri" pitchFamily="34" charset="0"/>
              </a:rPr>
              <a:t>从新观察客观的证据</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3" name="TextBox 12"/>
          <p:cNvSpPr txBox="1"/>
          <p:nvPr/>
        </p:nvSpPr>
        <p:spPr>
          <a:xfrm>
            <a:off x="1744216" y="1420997"/>
            <a:ext cx="2980184" cy="646331"/>
          </a:xfrm>
          <a:prstGeom prst="rect">
            <a:avLst/>
          </a:prstGeom>
          <a:noFill/>
        </p:spPr>
        <p:txBody>
          <a:bodyPr wrap="square">
            <a:spAutoFit/>
          </a:bodyPr>
          <a:lstStyle/>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更换眼镜</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5" name="Left Arrow 14"/>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pic>
        <p:nvPicPr>
          <p:cNvPr id="11" name="Picture 10">
            <a:extLst>
              <a:ext uri="{FF2B5EF4-FFF2-40B4-BE49-F238E27FC236}">
                <a16:creationId xmlns:a16="http://schemas.microsoft.com/office/drawing/2014/main" id="{2F01759D-46F7-4286-A481-22ADD7F6593F}"/>
              </a:ext>
            </a:extLst>
          </p:cNvPr>
          <p:cNvPicPr>
            <a:picLocks noChangeAspect="1"/>
          </p:cNvPicPr>
          <p:nvPr/>
        </p:nvPicPr>
        <p:blipFill>
          <a:blip r:embed="rId5" cstate="print"/>
          <a:srcRect/>
          <a:stretch>
            <a:fillRect/>
          </a:stretch>
        </p:blipFill>
        <p:spPr bwMode="auto">
          <a:xfrm>
            <a:off x="7493450" y="2033854"/>
            <a:ext cx="1266846" cy="2083742"/>
          </a:xfrm>
          <a:prstGeom prst="rect">
            <a:avLst/>
          </a:prstGeom>
          <a:noFill/>
          <a:ln w="9525">
            <a:noFill/>
            <a:miter lim="800000"/>
            <a:headEnd/>
            <a:tailEnd/>
          </a:ln>
        </p:spPr>
      </p:pic>
      <p:pic>
        <p:nvPicPr>
          <p:cNvPr id="14" name="Picture 6" descr="Dino tree Sereno 1999 blanked.gif">
            <a:extLst>
              <a:ext uri="{FF2B5EF4-FFF2-40B4-BE49-F238E27FC236}">
                <a16:creationId xmlns:a16="http://schemas.microsoft.com/office/drawing/2014/main" id="{B80BDAAC-8485-4375-ABBB-7E5D0B7AA071}"/>
              </a:ext>
            </a:extLst>
          </p:cNvPr>
          <p:cNvPicPr>
            <a:picLocks/>
          </p:cNvPicPr>
          <p:nvPr/>
        </p:nvPicPr>
        <p:blipFill rotWithShape="1">
          <a:blip r:embed="rId6" cstate="print"/>
          <a:srcRect r="46574"/>
          <a:stretch/>
        </p:blipFill>
        <p:spPr bwMode="auto">
          <a:xfrm>
            <a:off x="9065732" y="2129669"/>
            <a:ext cx="1636142" cy="2083742"/>
          </a:xfrm>
          <a:prstGeom prst="rect">
            <a:avLst/>
          </a:prstGeom>
          <a:noFill/>
          <a:ln w="3175">
            <a:solidFill>
              <a:schemeClr val="tx1"/>
            </a:solidFill>
          </a:ln>
        </p:spPr>
      </p:pic>
      <p:pic>
        <p:nvPicPr>
          <p:cNvPr id="17" name="图片 13">
            <a:extLst>
              <a:ext uri="{FF2B5EF4-FFF2-40B4-BE49-F238E27FC236}">
                <a16:creationId xmlns:a16="http://schemas.microsoft.com/office/drawing/2014/main" id="{029B38D7-F81F-46CD-A079-9C56A840F7A2}"/>
              </a:ext>
            </a:extLst>
          </p:cNvPr>
          <p:cNvPicPr>
            <a:picLocks noChangeAspect="1"/>
          </p:cNvPicPr>
          <p:nvPr/>
        </p:nvPicPr>
        <p:blipFill rotWithShape="1">
          <a:blip r:embed="rId7" cstate="print"/>
          <a:srcRect l="9407" r="66491"/>
          <a:stretch/>
        </p:blipFill>
        <p:spPr>
          <a:xfrm>
            <a:off x="7498956" y="4217901"/>
            <a:ext cx="1409569" cy="2086262"/>
          </a:xfrm>
          <a:prstGeom prst="rect">
            <a:avLst/>
          </a:prstGeom>
        </p:spPr>
      </p:pic>
      <p:pic>
        <p:nvPicPr>
          <p:cNvPr id="18" name="Picture 1" descr="Coconino Hermit contact">
            <a:extLst>
              <a:ext uri="{FF2B5EF4-FFF2-40B4-BE49-F238E27FC236}">
                <a16:creationId xmlns:a16="http://schemas.microsoft.com/office/drawing/2014/main" id="{96ECDED3-C58D-41A8-9458-999E7C07202E}"/>
              </a:ext>
            </a:extLst>
          </p:cNvPr>
          <p:cNvPicPr>
            <a:picLocks noChangeAspect="1" noChangeArrowheads="1"/>
          </p:cNvPicPr>
          <p:nvPr/>
        </p:nvPicPr>
        <p:blipFill rotWithShape="1">
          <a:blip r:embed="rId8" cstate="print"/>
          <a:srcRect l="63985" t="9834" b="12974"/>
          <a:stretch/>
        </p:blipFill>
        <p:spPr bwMode="auto">
          <a:xfrm>
            <a:off x="9145160" y="4289909"/>
            <a:ext cx="1487344" cy="2019411"/>
          </a:xfrm>
          <a:prstGeom prst="rect">
            <a:avLst/>
          </a:prstGeom>
          <a:noFill/>
          <a:ln w="9525">
            <a:noFill/>
            <a:miter lim="800000"/>
            <a:headEnd/>
            <a:tailEnd/>
          </a:ln>
        </p:spPr>
      </p:pic>
      <p:sp>
        <p:nvSpPr>
          <p:cNvPr id="8" name="标题 7">
            <a:extLst>
              <a:ext uri="{FF2B5EF4-FFF2-40B4-BE49-F238E27FC236}">
                <a16:creationId xmlns:a16="http://schemas.microsoft.com/office/drawing/2014/main" id="{C2A37EF8-649D-4B46-AF19-02F0B841DB63}"/>
              </a:ext>
            </a:extLst>
          </p:cNvPr>
          <p:cNvSpPr>
            <a:spLocks noGrp="1"/>
          </p:cNvSpPr>
          <p:nvPr>
            <p:ph type="title"/>
          </p:nvPr>
        </p:nvSpPr>
        <p:spPr>
          <a:xfrm>
            <a:off x="0" y="185984"/>
            <a:ext cx="12192000" cy="1077218"/>
          </a:xfrm>
        </p:spPr>
        <p:txBody>
          <a:bodyPr/>
          <a:lstStyle/>
          <a:p>
            <a:r>
              <a:rPr lang="zh-CN" altLang="en-US" dirty="0"/>
              <a:t>解释框架（世界观）</a:t>
            </a:r>
            <a:br>
              <a:rPr lang="en-US" altLang="zh-CN" dirty="0"/>
            </a:br>
            <a:endParaRPr lang="zh-CN" altLang="en-US" dirty="0"/>
          </a:p>
        </p:txBody>
      </p:sp>
    </p:spTree>
    <p:extLst>
      <p:ext uri="{BB962C8B-B14F-4D97-AF65-F5344CB8AC3E}">
        <p14:creationId xmlns:p14="http://schemas.microsoft.com/office/powerpoint/2010/main" val="351059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Origin of Life and Structures--Ribonuclease amino acid string.png"/>
          <p:cNvPicPr>
            <a:picLocks noChangeAspect="1"/>
          </p:cNvPicPr>
          <p:nvPr/>
        </p:nvPicPr>
        <p:blipFill>
          <a:blip r:embed="rId3" cstate="print"/>
          <a:stretch>
            <a:fillRect/>
          </a:stretch>
        </p:blipFill>
        <p:spPr>
          <a:xfrm>
            <a:off x="1919536" y="1404154"/>
            <a:ext cx="5074920" cy="4905166"/>
          </a:xfrm>
          <a:prstGeom prst="rect">
            <a:avLst/>
          </a:prstGeom>
        </p:spPr>
      </p:pic>
      <p:sp>
        <p:nvSpPr>
          <p:cNvPr id="3" name="矩形 2"/>
          <p:cNvSpPr/>
          <p:nvPr/>
        </p:nvSpPr>
        <p:spPr>
          <a:xfrm>
            <a:off x="1919536" y="828090"/>
            <a:ext cx="5029200" cy="70788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核糖核酸酶</a:t>
            </a:r>
            <a:r>
              <a:rPr lang="en-US" altLang="zh-CN" sz="2800" dirty="0">
                <a:solidFill>
                  <a:schemeClr val="tx1"/>
                </a:solidFill>
                <a:latin typeface="Arial" panose="020B0604020202020204" pitchFamily="34" charset="0"/>
                <a:ea typeface="汉仪大宋简" panose="02010609000101010101" pitchFamily="49" charset="-122"/>
                <a:cs typeface="Arial" panose="020B0604020202020204" pitchFamily="34" charset="0"/>
              </a:rPr>
              <a:t>(ribonuclease)</a:t>
            </a:r>
            <a:r>
              <a:rPr lang="en-US" altLang="zh-CN" sz="3200" dirty="0">
                <a:solidFill>
                  <a:schemeClr val="tx1"/>
                </a:solidFill>
                <a:latin typeface="Arial" panose="020B0604020202020204" pitchFamily="34" charset="0"/>
                <a:ea typeface="汉仪大宋简" panose="02010609000101010101" pitchFamily="49" charset="-122"/>
                <a:cs typeface="Arial" panose="020B0604020202020204" pitchFamily="34" charset="0"/>
              </a:rPr>
              <a:t> </a:t>
            </a:r>
          </a:p>
        </p:txBody>
      </p:sp>
      <p:sp>
        <p:nvSpPr>
          <p:cNvPr id="5" name="Title 4"/>
          <p:cNvSpPr>
            <a:spLocks noGrp="1"/>
          </p:cNvSpPr>
          <p:nvPr>
            <p:ph type="title"/>
          </p:nvPr>
        </p:nvSpPr>
        <p:spPr/>
        <p:txBody>
          <a:bodyPr>
            <a:noAutofit/>
          </a:bodyPr>
          <a:lstStyle/>
          <a:p>
            <a:pPr algn="ctr"/>
            <a:r>
              <a:rPr lang="zh-CN" altLang="en-US" dirty="0"/>
              <a:t>创造的证据：生命的起源</a:t>
            </a:r>
            <a:endParaRPr lang="en-US" dirty="0"/>
          </a:p>
        </p:txBody>
      </p:sp>
      <p:sp>
        <p:nvSpPr>
          <p:cNvPr id="20" name="标题 1"/>
          <p:cNvSpPr txBox="1">
            <a:spLocks/>
          </p:cNvSpPr>
          <p:nvPr/>
        </p:nvSpPr>
        <p:spPr>
          <a:xfrm>
            <a:off x="1524000" y="-531440"/>
            <a:ext cx="4752528" cy="288032"/>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3200" dirty="0"/>
              <a:t>Protein 3: ribonuclease 2D ball diagram</a:t>
            </a:r>
            <a:endParaRPr lang="zh-CN" altLang="en-US" sz="3200" b="1" dirty="0">
              <a:solidFill>
                <a:srgbClr val="024EA4"/>
              </a:solidFill>
              <a:latin typeface="微软雅黑" panose="020B0503020204020204" pitchFamily="34" charset="-122"/>
              <a:ea typeface="微软雅黑" panose="020B0503020204020204" pitchFamily="34" charset="-122"/>
              <a:cs typeface="Arial" pitchFamily="34" charset="0"/>
            </a:endParaRPr>
          </a:p>
        </p:txBody>
      </p:sp>
      <p:sp>
        <p:nvSpPr>
          <p:cNvPr id="7" name="矩形 2"/>
          <p:cNvSpPr/>
          <p:nvPr/>
        </p:nvSpPr>
        <p:spPr>
          <a:xfrm>
            <a:off x="7536160" y="1340768"/>
            <a:ext cx="3312368" cy="458587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通过随机获得有具体功能、中等蛋白质分子的可能性有多大？</a:t>
            </a:r>
            <a:endPar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endParaRPr lang="zh-CN" altLang="en-US" sz="12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4000" dirty="0">
                <a:solidFill>
                  <a:schemeClr val="tx1">
                    <a:lumMod val="95000"/>
                    <a:lumOff val="5000"/>
                  </a:schemeClr>
                </a:solidFill>
                <a:latin typeface="Arial" panose="020B0604020202020204" pitchFamily="34" charset="0"/>
                <a:ea typeface="汉仪大宋简" panose="02010609000101010101" pitchFamily="49" charset="-122"/>
                <a:cs typeface="Arial" panose="020B0604020202020204" pitchFamily="34" charset="0"/>
              </a:rPr>
              <a:t>回答：</a:t>
            </a:r>
            <a:r>
              <a:rPr lang="zh-CN" altLang="en-US"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少于</a:t>
            </a:r>
            <a:r>
              <a:rPr lang="en-US" altLang="zh-CN"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10</a:t>
            </a:r>
            <a:r>
              <a:rPr lang="en-US" altLang="zh-CN" sz="4000" b="1" baseline="30000" dirty="0">
                <a:solidFill>
                  <a:srgbClr val="FF0000"/>
                </a:solidFill>
                <a:latin typeface="Arial" panose="020B0604020202020204" pitchFamily="34" charset="0"/>
                <a:ea typeface="汉仪大宋简" panose="02010609000101010101" pitchFamily="49" charset="-122"/>
                <a:cs typeface="Arial" panose="020B0604020202020204" pitchFamily="34" charset="0"/>
              </a:rPr>
              <a:t>209</a:t>
            </a:r>
            <a:r>
              <a:rPr lang="zh-CN" altLang="en-US" sz="4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 分之一</a:t>
            </a:r>
            <a:endPar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14" name="TextBox 13"/>
          <p:cNvSpPr txBox="1"/>
          <p:nvPr/>
        </p:nvSpPr>
        <p:spPr>
          <a:xfrm>
            <a:off x="6888088" y="764705"/>
            <a:ext cx="4464496" cy="5509200"/>
          </a:xfrm>
          <a:prstGeom prst="rect">
            <a:avLst/>
          </a:prstGeom>
          <a:noFill/>
        </p:spPr>
        <p:txBody>
          <a:bodyPr wrap="square">
            <a:spAutoFit/>
          </a:bodyPr>
          <a:lstStyle/>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创造论、</a:t>
            </a:r>
            <a:endParaRPr lang="en-US" altLang="zh-CN"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年轻地球论</a:t>
            </a:r>
            <a:endParaRPr lang="en-US" altLang="zh-CN"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endParaRPr lang="en-US" sz="16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数千年</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堕落之前没有死亡</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物种被造各从其类</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恐龙和人类共存过</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挪亚洪水</a:t>
            </a:r>
            <a:endParaRPr lang="en-US" sz="3200" b="1" dirty="0">
              <a:latin typeface="微软雅黑" panose="020B0503020204020204" pitchFamily="34" charset="-122"/>
              <a:ea typeface="微软雅黑" panose="020B0503020204020204" pitchFamily="34" charset="-122"/>
              <a:cs typeface="Calibri" pitchFamily="34" charset="0"/>
            </a:endParaRPr>
          </a:p>
          <a:p>
            <a:pPr algn="ctr" defTabSz="457200">
              <a:spcAft>
                <a:spcPts val="1200"/>
              </a:spcAft>
              <a:defRPr/>
            </a:pPr>
            <a:r>
              <a:rPr lang="zh-CN" altLang="en-US" sz="3200" b="1" dirty="0">
                <a:latin typeface="微软雅黑" panose="020B0503020204020204" pitchFamily="34" charset="-122"/>
                <a:ea typeface="微软雅黑" panose="020B0503020204020204" pitchFamily="34" charset="-122"/>
                <a:cs typeface="Calibri" pitchFamily="34" charset="0"/>
              </a:rPr>
              <a:t>等等</a:t>
            </a:r>
            <a:r>
              <a:rPr lang="en-US" altLang="zh-CN" sz="3200" b="1" dirty="0">
                <a:latin typeface="微软雅黑" panose="020B0503020204020204" pitchFamily="34" charset="-122"/>
                <a:ea typeface="微软雅黑" panose="020B0503020204020204" pitchFamily="34" charset="-122"/>
                <a:cs typeface="Calibri" pitchFamily="34" charset="0"/>
              </a:rPr>
              <a:t>……</a:t>
            </a:r>
            <a:endParaRPr lang="en-US" sz="3200" b="1" dirty="0">
              <a:latin typeface="微软雅黑" panose="020B0503020204020204" pitchFamily="34" charset="-122"/>
              <a:ea typeface="微软雅黑" panose="020B0503020204020204" pitchFamily="34" charset="-122"/>
              <a:cs typeface="Calibri" pitchFamily="34" charset="0"/>
            </a:endParaRPr>
          </a:p>
        </p:txBody>
      </p:sp>
      <p:sp>
        <p:nvSpPr>
          <p:cNvPr id="9" name="标题 8">
            <a:extLst>
              <a:ext uri="{FF2B5EF4-FFF2-40B4-BE49-F238E27FC236}">
                <a16:creationId xmlns:a16="http://schemas.microsoft.com/office/drawing/2014/main" id="{86B68279-603E-440E-8CEC-933FD16A53F8}"/>
              </a:ext>
            </a:extLst>
          </p:cNvPr>
          <p:cNvSpPr>
            <a:spLocks noGrp="1"/>
          </p:cNvSpPr>
          <p:nvPr>
            <p:ph type="title"/>
          </p:nvPr>
        </p:nvSpPr>
        <p:spPr>
          <a:xfrm>
            <a:off x="0" y="185984"/>
            <a:ext cx="12192000" cy="584775"/>
          </a:xfrm>
        </p:spPr>
        <p:txBody>
          <a:bodyPr/>
          <a:lstStyle/>
          <a:p>
            <a:r>
              <a:rPr lang="zh-CN" altLang="en-US" dirty="0"/>
              <a:t>解释框架（世界观）</a:t>
            </a:r>
          </a:p>
        </p:txBody>
      </p:sp>
    </p:spTree>
    <p:extLst>
      <p:ext uri="{BB962C8B-B14F-4D97-AF65-F5344CB8AC3E}">
        <p14:creationId xmlns:p14="http://schemas.microsoft.com/office/powerpoint/2010/main" val="13034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MULTIMEDIA\Powerpoint files\03 Working\(AG) glasses\glasses_blue_glow.jpg"/>
          <p:cNvPicPr>
            <a:picLocks noChangeAspect="1" noChangeArrowheads="1"/>
          </p:cNvPicPr>
          <p:nvPr/>
        </p:nvPicPr>
        <p:blipFill>
          <a:blip r:embed="rId3" cstate="print"/>
          <a:srcRect/>
          <a:stretch>
            <a:fillRect/>
          </a:stretch>
        </p:blipFill>
        <p:spPr bwMode="auto">
          <a:xfrm>
            <a:off x="1524000" y="2499320"/>
            <a:ext cx="5715000" cy="3810000"/>
          </a:xfrm>
          <a:prstGeom prst="rect">
            <a:avLst/>
          </a:prstGeom>
          <a:noFill/>
          <a:ln w="9525">
            <a:noFill/>
            <a:miter lim="800000"/>
            <a:headEnd/>
            <a:tailEnd/>
          </a:ln>
        </p:spPr>
      </p:pic>
      <p:pic>
        <p:nvPicPr>
          <p:cNvPr id="3075" name="Picture 4" descr="\\Server2\MULTIMEDIA\Powerpoint files\03 Working\(AG) glasses\earth.png"/>
          <p:cNvPicPr>
            <a:picLocks noChangeAspect="1" noChangeArrowheads="1"/>
          </p:cNvPicPr>
          <p:nvPr/>
        </p:nvPicPr>
        <p:blipFill>
          <a:blip r:embed="rId4" cstate="print"/>
          <a:srcRect/>
          <a:stretch>
            <a:fillRect/>
          </a:stretch>
        </p:blipFill>
        <p:spPr bwMode="auto">
          <a:xfrm>
            <a:off x="4724400" y="806574"/>
            <a:ext cx="2857500" cy="2838450"/>
          </a:xfrm>
          <a:prstGeom prst="rect">
            <a:avLst/>
          </a:prstGeom>
          <a:noFill/>
          <a:ln w="9525">
            <a:noFill/>
            <a:miter lim="800000"/>
            <a:headEnd/>
            <a:tailEnd/>
          </a:ln>
        </p:spPr>
      </p:pic>
      <p:sp>
        <p:nvSpPr>
          <p:cNvPr id="9" name="TextBox 8"/>
          <p:cNvSpPr txBox="1"/>
          <p:nvPr/>
        </p:nvSpPr>
        <p:spPr>
          <a:xfrm>
            <a:off x="7704584" y="1700808"/>
            <a:ext cx="3203848" cy="2862322"/>
          </a:xfrm>
          <a:prstGeom prst="rect">
            <a:avLst/>
          </a:prstGeom>
          <a:noFill/>
        </p:spPr>
        <p:txBody>
          <a:bodyPr wrap="square">
            <a:spAutoFit/>
          </a:bodyPr>
          <a:lstStyle/>
          <a:p>
            <a:pPr algn="ctr" defTabSz="457200">
              <a:defRPr/>
            </a:pPr>
            <a:r>
              <a:rPr lang="en-US" altLang="zh-CN" sz="3600" b="1" dirty="0">
                <a:latin typeface="微软雅黑" panose="020B0503020204020204" pitchFamily="34" charset="-122"/>
                <a:ea typeface="微软雅黑" panose="020B0503020204020204" pitchFamily="34" charset="-122"/>
                <a:cs typeface="Calibri" pitchFamily="34" charset="0"/>
              </a:rPr>
              <a:t>……</a:t>
            </a:r>
            <a:r>
              <a:rPr lang="zh-CN" altLang="en-US" sz="3600" b="1" dirty="0">
                <a:latin typeface="微软雅黑" panose="020B0503020204020204" pitchFamily="34" charset="-122"/>
                <a:ea typeface="微软雅黑" panose="020B0503020204020204" pitchFamily="34" charset="-122"/>
                <a:cs typeface="Calibri" pitchFamily="34" charset="0"/>
              </a:rPr>
              <a:t>就会发现：</a:t>
            </a:r>
            <a:endParaRPr lang="en-US" altLang="zh-CN" sz="3600" b="1" dirty="0">
              <a:latin typeface="微软雅黑" panose="020B0503020204020204" pitchFamily="34" charset="-122"/>
              <a:ea typeface="微软雅黑" panose="020B0503020204020204" pitchFamily="34" charset="-122"/>
              <a:cs typeface="Calibri" pitchFamily="34" charset="0"/>
            </a:endParaRPr>
          </a:p>
          <a:p>
            <a:pPr algn="ctr" defTabSz="457200">
              <a:defRPr/>
            </a:pPr>
            <a:endParaRPr lang="en-US" altLang="zh-CN" sz="3600" b="1" dirty="0">
              <a:latin typeface="微软雅黑" panose="020B0503020204020204" pitchFamily="34" charset="-122"/>
              <a:ea typeface="微软雅黑" panose="020B0503020204020204" pitchFamily="34" charset="-122"/>
              <a:cs typeface="Calibri" pitchFamily="34" charset="0"/>
            </a:endParaRPr>
          </a:p>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客观的证据符合神在圣经中给人类的启示</a:t>
            </a:r>
            <a:endParaRPr lang="en-US" sz="3600" b="1" dirty="0">
              <a:latin typeface="微软雅黑" panose="020B0503020204020204" pitchFamily="34" charset="-122"/>
              <a:ea typeface="微软雅黑" panose="020B0503020204020204" pitchFamily="34" charset="-122"/>
              <a:cs typeface="Calibri" pitchFamily="34" charset="0"/>
            </a:endParaRPr>
          </a:p>
        </p:txBody>
      </p:sp>
      <p:pic>
        <p:nvPicPr>
          <p:cNvPr id="12" name="Picture 11" descr="YT_Bible.png"/>
          <p:cNvPicPr>
            <a:picLocks noChangeAspect="1"/>
          </p:cNvPicPr>
          <p:nvPr/>
        </p:nvPicPr>
        <p:blipFill>
          <a:blip r:embed="rId5" cstate="print"/>
          <a:stretch>
            <a:fillRect/>
          </a:stretch>
        </p:blipFill>
        <p:spPr>
          <a:xfrm>
            <a:off x="8020142" y="4870432"/>
            <a:ext cx="2853492" cy="1024846"/>
          </a:xfrm>
          <a:prstGeom prst="rect">
            <a:avLst/>
          </a:prstGeom>
        </p:spPr>
      </p:pic>
      <p:sp>
        <p:nvSpPr>
          <p:cNvPr id="10" name="矩形 1"/>
          <p:cNvSpPr/>
          <p:nvPr/>
        </p:nvSpPr>
        <p:spPr>
          <a:xfrm>
            <a:off x="1559496" y="44625"/>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解释框架（世界观）</a:t>
            </a:r>
            <a:endParaRPr lang="en-US" altLang="zh-CN"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TextBox 10">
            <a:extLst>
              <a:ext uri="{FF2B5EF4-FFF2-40B4-BE49-F238E27FC236}">
                <a16:creationId xmlns:a16="http://schemas.microsoft.com/office/drawing/2014/main" id="{4F19D552-39D1-4AF2-8591-76F2DADC71DD}"/>
              </a:ext>
            </a:extLst>
          </p:cNvPr>
          <p:cNvSpPr txBox="1"/>
          <p:nvPr/>
        </p:nvSpPr>
        <p:spPr>
          <a:xfrm>
            <a:off x="1744216" y="836713"/>
            <a:ext cx="2980184" cy="1200329"/>
          </a:xfrm>
          <a:prstGeom prst="rect">
            <a:avLst/>
          </a:prstGeom>
          <a:noFill/>
        </p:spPr>
        <p:txBody>
          <a:bodyPr wrap="square">
            <a:spAutoFit/>
          </a:bodyPr>
          <a:lstStyle/>
          <a:p>
            <a:pPr algn="ctr" defTabSz="457200">
              <a:defRPr/>
            </a:pPr>
            <a:r>
              <a:rPr lang="zh-CN" altLang="en-US" sz="3600" b="1" dirty="0">
                <a:latin typeface="微软雅黑" panose="020B0503020204020204" pitchFamily="34" charset="-122"/>
                <a:ea typeface="微软雅黑" panose="020B0503020204020204" pitchFamily="34" charset="-122"/>
                <a:cs typeface="Calibri" pitchFamily="34" charset="0"/>
              </a:rPr>
              <a:t>更换眼镜，从新观察</a:t>
            </a:r>
            <a:r>
              <a:rPr lang="en-US" altLang="zh-CN" sz="3600" b="1" dirty="0">
                <a:latin typeface="微软雅黑" panose="020B0503020204020204" pitchFamily="34" charset="-122"/>
                <a:ea typeface="微软雅黑" panose="020B0503020204020204" pitchFamily="34" charset="-122"/>
                <a:cs typeface="Calibri" pitchFamily="34" charset="0"/>
              </a:rPr>
              <a:t>……</a:t>
            </a:r>
            <a:endParaRPr lang="en-US" sz="3600" b="1" dirty="0">
              <a:latin typeface="微软雅黑" panose="020B0503020204020204" pitchFamily="34" charset="-122"/>
              <a:ea typeface="微软雅黑" panose="020B0503020204020204" pitchFamily="34" charset="-122"/>
              <a:cs typeface="Calibri" pitchFamily="34" charset="0"/>
            </a:endParaRPr>
          </a:p>
        </p:txBody>
      </p:sp>
      <p:sp>
        <p:nvSpPr>
          <p:cNvPr id="14" name="Left Arrow 14">
            <a:extLst>
              <a:ext uri="{FF2B5EF4-FFF2-40B4-BE49-F238E27FC236}">
                <a16:creationId xmlns:a16="http://schemas.microsoft.com/office/drawing/2014/main" id="{9D026BBD-E0B7-4F5E-921B-A09D89E862BE}"/>
              </a:ext>
            </a:extLst>
          </p:cNvPr>
          <p:cNvSpPr/>
          <p:nvPr/>
        </p:nvSpPr>
        <p:spPr>
          <a:xfrm rot="16200000">
            <a:off x="2243573" y="2528901"/>
            <a:ext cx="1728193" cy="792087"/>
          </a:xfrm>
          <a:prstGeom prst="lef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schemeClr val="tx1"/>
              </a:solidFill>
              <a:latin typeface="微软雅黑" panose="020B0503020204020204" pitchFamily="34" charset="-122"/>
              <a:ea typeface="微软雅黑" panose="020B0503020204020204" pitchFamily="34" charset="-122"/>
              <a:cs typeface="Calibri" pitchFamily="34" charset="0"/>
            </a:endParaRPr>
          </a:p>
        </p:txBody>
      </p:sp>
      <p:sp>
        <p:nvSpPr>
          <p:cNvPr id="8" name="标题 7">
            <a:extLst>
              <a:ext uri="{FF2B5EF4-FFF2-40B4-BE49-F238E27FC236}">
                <a16:creationId xmlns:a16="http://schemas.microsoft.com/office/drawing/2014/main" id="{8DF7B39B-E6AF-4A7E-A0C7-A6FB331FB1A4}"/>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9350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86F8BA26-2636-4483-BBEF-2E51114B8FE4}"/>
              </a:ext>
            </a:extLst>
          </p:cNvPr>
          <p:cNvSpPr>
            <a:spLocks noGrp="1"/>
          </p:cNvSpPr>
          <p:nvPr>
            <p:ph type="title"/>
          </p:nvPr>
        </p:nvSpPr>
        <p:spPr>
          <a:xfrm>
            <a:off x="0" y="185984"/>
            <a:ext cx="12192000" cy="584775"/>
          </a:xfrm>
        </p:spPr>
        <p:txBody>
          <a:bodyPr/>
          <a:lstStyle/>
          <a:p>
            <a:r>
              <a:rPr lang="zh-CN" altLang="en-US" dirty="0"/>
              <a:t>提醒：不可走“信仰主义”的错路！</a:t>
            </a:r>
          </a:p>
        </p:txBody>
      </p:sp>
      <p:sp>
        <p:nvSpPr>
          <p:cNvPr id="3" name="内容占位符 2"/>
          <p:cNvSpPr>
            <a:spLocks noGrp="1"/>
          </p:cNvSpPr>
          <p:nvPr>
            <p:ph sz="quarter" idx="4294967295"/>
          </p:nvPr>
        </p:nvSpPr>
        <p:spPr>
          <a:xfrm>
            <a:off x="767408" y="1196752"/>
            <a:ext cx="10657184" cy="4760278"/>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我们不是说，“随便选择你喜欢的前设或解释框架，然后就得到你喜欢的结论”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创造论和年轻地球论有足够的证据证明其真实性</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进化论与公认的自然规律有明显的冲突</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pPr>
            <a:endParaRPr lang="en-US" altLang="zh-CN" sz="18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可是，除非人愿意承认并质疑自己的思想框架，否则就不能脱离错误的理解</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大部分科学家不愿意考虑</a:t>
            </a:r>
          </a:p>
        </p:txBody>
      </p:sp>
    </p:spTree>
    <p:extLst>
      <p:ext uri="{BB962C8B-B14F-4D97-AF65-F5344CB8AC3E}">
        <p14:creationId xmlns:p14="http://schemas.microsoft.com/office/powerpoint/2010/main" val="275779376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AutoShape 2" descr="Image result for image straightjacke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0212" name="Picture 4" descr="http://www.yummymummyclub.ca/sites/default/files/styles/large/public/straight%20jacket.jpg?itok=NWG7zknP"/>
          <p:cNvPicPr>
            <a:picLocks noChangeAspect="1" noChangeArrowheads="1"/>
          </p:cNvPicPr>
          <p:nvPr/>
        </p:nvPicPr>
        <p:blipFill>
          <a:blip r:embed="rId3" cstate="print"/>
          <a:srcRect/>
          <a:stretch>
            <a:fillRect/>
          </a:stretch>
        </p:blipFill>
        <p:spPr bwMode="auto">
          <a:xfrm>
            <a:off x="1478769" y="836317"/>
            <a:ext cx="9369760" cy="5498976"/>
          </a:xfrm>
          <a:prstGeom prst="rect">
            <a:avLst/>
          </a:prstGeom>
          <a:noFill/>
        </p:spPr>
      </p:pic>
      <p:sp>
        <p:nvSpPr>
          <p:cNvPr id="8" name="标题 7">
            <a:extLst>
              <a:ext uri="{FF2B5EF4-FFF2-40B4-BE49-F238E27FC236}">
                <a16:creationId xmlns:a16="http://schemas.microsoft.com/office/drawing/2014/main" id="{48610881-FC8A-4000-BCE4-A035FFD7D047}"/>
              </a:ext>
            </a:extLst>
          </p:cNvPr>
          <p:cNvSpPr>
            <a:spLocks noGrp="1"/>
          </p:cNvSpPr>
          <p:nvPr>
            <p:ph type="title"/>
          </p:nvPr>
        </p:nvSpPr>
        <p:spPr>
          <a:xfrm>
            <a:off x="0" y="185984"/>
            <a:ext cx="12192000" cy="584775"/>
          </a:xfrm>
        </p:spPr>
        <p:txBody>
          <a:bodyPr/>
          <a:lstStyle/>
          <a:p>
            <a:r>
              <a:rPr lang="zh-CN" altLang="en-US" dirty="0"/>
              <a:t>唯物论这种“思想紧身衣”，从哪儿而来？</a:t>
            </a:r>
          </a:p>
        </p:txBody>
      </p:sp>
    </p:spTree>
    <p:extLst>
      <p:ext uri="{BB962C8B-B14F-4D97-AF65-F5344CB8AC3E}">
        <p14:creationId xmlns:p14="http://schemas.microsoft.com/office/powerpoint/2010/main" val="27577937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2E75BAE7-F9A0-4B45-A823-13668E653E4B}"/>
              </a:ext>
            </a:extLst>
          </p:cNvPr>
          <p:cNvSpPr>
            <a:spLocks noGrp="1"/>
          </p:cNvSpPr>
          <p:nvPr>
            <p:ph type="title"/>
          </p:nvPr>
        </p:nvSpPr>
        <p:spPr>
          <a:xfrm>
            <a:off x="0" y="185984"/>
            <a:ext cx="12192000" cy="584775"/>
          </a:xfrm>
        </p:spPr>
        <p:txBody>
          <a:bodyPr/>
          <a:lstStyle/>
          <a:p>
            <a:r>
              <a:rPr lang="zh-CN" altLang="en-US" dirty="0"/>
              <a:t>古希腊、罗马哲学家：年老地球论和进化论</a:t>
            </a:r>
          </a:p>
        </p:txBody>
      </p:sp>
      <p:sp>
        <p:nvSpPr>
          <p:cNvPr id="3" name="内容占位符 2"/>
          <p:cNvSpPr>
            <a:spLocks noGrp="1"/>
          </p:cNvSpPr>
          <p:nvPr>
            <p:ph sz="quarter" idx="4294967295"/>
          </p:nvPr>
        </p:nvSpPr>
        <p:spPr>
          <a:xfrm>
            <a:off x="551384" y="880314"/>
            <a:ext cx="11161240" cy="5242461"/>
          </a:xfrm>
          <a:prstGeom prst="rect">
            <a:avLst/>
          </a:prstGeom>
        </p:spPr>
        <p:txBody>
          <a:bodyPr wrap="square">
            <a:spAutoFit/>
          </a:bodyPr>
          <a:lstStyle/>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约公元前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610‑546</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安娜西曼德</a:t>
            </a:r>
            <a:r>
              <a:rPr lang="en-US" sz="3600" dirty="0">
                <a:latin typeface="汉仪大宋简" panose="02010609000101010101" pitchFamily="49" charset="-122"/>
                <a:ea typeface="汉仪大宋简" panose="02010609000101010101" pitchFamily="49" charset="-122"/>
                <a:cs typeface="Arial" panose="020B0604020202020204" pitchFamily="34" charset="0"/>
              </a:rPr>
              <a:t>(Anaximander</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人类是从鱼类演变来的，鱼类又是从海里的黏液变来的</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约公元前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450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恩培多克勒</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Empedocles)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随机突变，自然选择，适者生存</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460‑361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德谟克利特</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Democritus)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永恒宇宙、无限空间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275779376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93AF978-1CBA-411C-AFFC-39420FDFBEC1}"/>
              </a:ext>
            </a:extLst>
          </p:cNvPr>
          <p:cNvSpPr>
            <a:spLocks noGrp="1"/>
          </p:cNvSpPr>
          <p:nvPr>
            <p:ph type="title"/>
          </p:nvPr>
        </p:nvSpPr>
        <p:spPr>
          <a:xfrm>
            <a:off x="0" y="185984"/>
            <a:ext cx="12192000" cy="584775"/>
          </a:xfrm>
        </p:spPr>
        <p:txBody>
          <a:bodyPr/>
          <a:lstStyle/>
          <a:p>
            <a:r>
              <a:rPr lang="zh-CN" altLang="en-US" dirty="0"/>
              <a:t>古希腊、罗马哲学家：年老地球论和进化论</a:t>
            </a:r>
          </a:p>
        </p:txBody>
      </p:sp>
      <p:sp>
        <p:nvSpPr>
          <p:cNvPr id="3" name="内容占位符 2"/>
          <p:cNvSpPr>
            <a:spLocks noGrp="1"/>
          </p:cNvSpPr>
          <p:nvPr>
            <p:ph sz="quarter" idx="4294967295"/>
          </p:nvPr>
        </p:nvSpPr>
        <p:spPr>
          <a:xfrm>
            <a:off x="1055440" y="1628800"/>
            <a:ext cx="10225136" cy="3826689"/>
          </a:xfrm>
          <a:prstGeom prst="rect">
            <a:avLst/>
          </a:prstGeom>
        </p:spPr>
        <p:txBody>
          <a:bodyPr wrap="square">
            <a:spAutoFit/>
          </a:bodyPr>
          <a:lstStyle/>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公元前</a:t>
            </a:r>
            <a:r>
              <a:rPr lang="en-US" sz="3600" dirty="0">
                <a:latin typeface="汉仪大宋简" panose="02010609000101010101" pitchFamily="49" charset="-122"/>
                <a:ea typeface="汉仪大宋简" panose="02010609000101010101" pitchFamily="49" charset="-122"/>
                <a:cs typeface="Arial" panose="020B0604020202020204" pitchFamily="34" charset="0"/>
              </a:rPr>
              <a:t>341‑270</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伊壁鸠鲁</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Epicurus)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明确的无神论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公元</a:t>
            </a:r>
            <a:r>
              <a:rPr lang="en-US" sz="3600" dirty="0">
                <a:latin typeface="汉仪大宋简" panose="02010609000101010101" pitchFamily="49" charset="-122"/>
                <a:ea typeface="汉仪大宋简" panose="02010609000101010101" pitchFamily="49" charset="-122"/>
                <a:cs typeface="Arial" panose="020B0604020202020204" pitchFamily="34" charset="0"/>
              </a:rPr>
              <a:t>23‑79</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老普林尼</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en-US" sz="3600" dirty="0">
                <a:latin typeface="汉仪大宋简" panose="02010609000101010101" pitchFamily="49" charset="-122"/>
                <a:ea typeface="汉仪大宋简" panose="02010609000101010101" pitchFamily="49" charset="-122"/>
                <a:cs typeface="Arial" panose="020B0604020202020204" pitchFamily="34" charset="0"/>
              </a:rPr>
              <a:t>Pliny the Elder)</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spcBef>
                <a:spcPts val="75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“我们如此地依赖于随机以至随机已经代替了上帝的位置”</a:t>
            </a:r>
          </a:p>
        </p:txBody>
      </p:sp>
    </p:spTree>
    <p:extLst>
      <p:ext uri="{BB962C8B-B14F-4D97-AF65-F5344CB8AC3E}">
        <p14:creationId xmlns:p14="http://schemas.microsoft.com/office/powerpoint/2010/main" val="27577937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619D8D1-E44A-4A33-8BB4-3C21F67A83DB}"/>
              </a:ext>
            </a:extLst>
          </p:cNvPr>
          <p:cNvSpPr>
            <a:spLocks noGrp="1"/>
          </p:cNvSpPr>
          <p:nvPr>
            <p:ph type="title"/>
          </p:nvPr>
        </p:nvSpPr>
        <p:spPr>
          <a:xfrm>
            <a:off x="0" y="185984"/>
            <a:ext cx="12192000" cy="584775"/>
          </a:xfrm>
        </p:spPr>
        <p:txBody>
          <a:bodyPr/>
          <a:lstStyle/>
          <a:p>
            <a:r>
              <a:rPr lang="zh-CN" altLang="en-US" dirty="0"/>
              <a:t>圣经产生新的世界观</a:t>
            </a:r>
          </a:p>
        </p:txBody>
      </p:sp>
      <p:sp>
        <p:nvSpPr>
          <p:cNvPr id="3" name="内容占位符 2"/>
          <p:cNvSpPr>
            <a:spLocks noGrp="1"/>
          </p:cNvSpPr>
          <p:nvPr>
            <p:ph sz="quarter" idx="4294967295"/>
          </p:nvPr>
        </p:nvSpPr>
        <p:spPr>
          <a:xfrm>
            <a:off x="6563029" y="1419679"/>
            <a:ext cx="5087888" cy="4175502"/>
          </a:xfrm>
          <a:prstGeom prst="rect">
            <a:avLst/>
          </a:prstGeom>
        </p:spPr>
        <p:txBody>
          <a:bodyPr wrap="square">
            <a:spAutoFit/>
          </a:bodyPr>
          <a:lstStyle/>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基督教变成西方文化主导思想</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圣经世界观取代了其他宗教和哲学，包括淘汰偶像崇拜、年老地球论、进化论</a:t>
            </a:r>
          </a:p>
        </p:txBody>
      </p:sp>
      <p:pic>
        <p:nvPicPr>
          <p:cNvPr id="4" name="Picture 2" descr="File:Cathedral of Exeter edit.jpg"/>
          <p:cNvPicPr>
            <a:picLocks noChangeAspect="1" noChangeArrowheads="1"/>
          </p:cNvPicPr>
          <p:nvPr/>
        </p:nvPicPr>
        <p:blipFill>
          <a:blip r:embed="rId3" cstate="print"/>
          <a:srcRect/>
          <a:stretch>
            <a:fillRect/>
          </a:stretch>
        </p:blipFill>
        <p:spPr bwMode="auto">
          <a:xfrm>
            <a:off x="551384" y="1347189"/>
            <a:ext cx="5832648" cy="4458075"/>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EA876587-D0C2-46D2-AE2A-06805B05EE26}"/>
              </a:ext>
            </a:extLst>
          </p:cNvPr>
          <p:cNvSpPr>
            <a:spLocks noGrp="1"/>
          </p:cNvSpPr>
          <p:nvPr>
            <p:ph type="title"/>
          </p:nvPr>
        </p:nvSpPr>
        <p:spPr>
          <a:xfrm>
            <a:off x="0" y="185984"/>
            <a:ext cx="12192000" cy="584775"/>
          </a:xfrm>
        </p:spPr>
        <p:txBody>
          <a:bodyPr/>
          <a:lstStyle/>
          <a:p>
            <a:r>
              <a:rPr lang="zh-CN" altLang="en-US" dirty="0"/>
              <a:t>圣经世界观引导现代科学</a:t>
            </a:r>
          </a:p>
        </p:txBody>
      </p:sp>
      <p:sp>
        <p:nvSpPr>
          <p:cNvPr id="3" name="内容占位符 2"/>
          <p:cNvSpPr>
            <a:spLocks noGrp="1"/>
          </p:cNvSpPr>
          <p:nvPr>
            <p:ph type="subTitle" idx="4294967295"/>
          </p:nvPr>
        </p:nvSpPr>
        <p:spPr>
          <a:xfrm>
            <a:off x="5159896" y="1916832"/>
            <a:ext cx="5760640" cy="3621504"/>
          </a:xfrm>
          <a:prstGeom prst="rect">
            <a:avLst/>
          </a:prstGeom>
        </p:spPr>
        <p:txBody>
          <a:bodyPr wrap="square">
            <a:spAutoFit/>
          </a:bodyPr>
          <a:lstStyle/>
          <a:p>
            <a:pPr marL="571500" indent="-571500" defTabSz="685800">
              <a:lnSpc>
                <a:spcPct val="100000"/>
              </a:lnSpc>
              <a:spcBef>
                <a:spcPts val="750"/>
              </a:spcBef>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绝大部分人，包括科学家，拥有圣经性的世界观和解释框架</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750"/>
              </a:spcBef>
              <a:buFont typeface="Arial" panose="020B0604020202020204" pitchFamily="34" charset="0"/>
              <a:buChar char="•"/>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750"/>
              </a:spcBef>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在此情况下，西方发展</a:t>
            </a:r>
            <a:r>
              <a:rPr lang="zh-CN" altLang="en-US" sz="3600" dirty="0">
                <a:solidFill>
                  <a:srgbClr val="00B050"/>
                </a:solidFill>
                <a:latin typeface="汉仪大宋简" panose="02010609000101010101" pitchFamily="49" charset="-122"/>
                <a:ea typeface="汉仪大宋简" panose="02010609000101010101" pitchFamily="49" charset="-122"/>
                <a:cs typeface="Arial" panose="020B0604020202020204" pitchFamily="34" charset="0"/>
              </a:rPr>
              <a:t>出</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现代科学</a:t>
            </a:r>
          </a:p>
        </p:txBody>
      </p:sp>
      <p:sp>
        <p:nvSpPr>
          <p:cNvPr id="6" name="内容占位符 2"/>
          <p:cNvSpPr>
            <a:spLocks noGrp="1"/>
          </p:cNvSpPr>
          <p:nvPr>
            <p:ph sz="quarter" idx="4294967295"/>
          </p:nvPr>
        </p:nvSpPr>
        <p:spPr>
          <a:xfrm>
            <a:off x="2412812" y="5368127"/>
            <a:ext cx="1582616" cy="646331"/>
          </a:xfrm>
          <a:prstGeom prst="rect">
            <a:avLst/>
          </a:prstGeom>
          <a:ln w="38100">
            <a:solidFill>
              <a:schemeClr val="accent1"/>
            </a:solidFill>
          </a:ln>
        </p:spPr>
        <p:txBody>
          <a:bodyPr wrap="square">
            <a:spAutoFit/>
          </a:bodyPr>
          <a:lstStyle/>
          <a:p>
            <a:pPr algn="ctr" defTabSz="685800">
              <a:lnSpc>
                <a:spcPct val="100000"/>
              </a:lnSpc>
              <a:spcBef>
                <a:spcPts val="750"/>
              </a:spcBef>
            </a:pPr>
            <a:r>
              <a:rPr lang="zh-CN" altLang="en-US" sz="3600" dirty="0">
                <a:latin typeface="Arial" panose="020B0604020202020204" pitchFamily="34" charset="0"/>
                <a:cs typeface="Arial" panose="020B0604020202020204" pitchFamily="34" charset="0"/>
              </a:rPr>
              <a:t>牛顿</a:t>
            </a:r>
          </a:p>
        </p:txBody>
      </p:sp>
      <p:pic>
        <p:nvPicPr>
          <p:cNvPr id="492545" name="Picture 1" descr="GodfreyKneller-IsaacNewton-1689 PUBDOM en"/>
          <p:cNvPicPr>
            <a:picLocks noChangeAspect="1" noChangeArrowheads="1"/>
          </p:cNvPicPr>
          <p:nvPr/>
        </p:nvPicPr>
        <p:blipFill>
          <a:blip r:embed="rId3" cstate="print"/>
          <a:srcRect/>
          <a:stretch>
            <a:fillRect/>
          </a:stretch>
        </p:blipFill>
        <p:spPr bwMode="auto">
          <a:xfrm>
            <a:off x="1775520" y="1270501"/>
            <a:ext cx="2857200" cy="3921050"/>
          </a:xfrm>
          <a:prstGeom prst="rect">
            <a:avLst/>
          </a:prstGeom>
          <a:noFill/>
          <a:ln w="9525">
            <a:no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0E56BA07-AF24-4DD8-80A6-80922C023A53}"/>
              </a:ext>
            </a:extLst>
          </p:cNvPr>
          <p:cNvSpPr>
            <a:spLocks noGrp="1"/>
          </p:cNvSpPr>
          <p:nvPr>
            <p:ph type="title"/>
          </p:nvPr>
        </p:nvSpPr>
        <p:spPr>
          <a:xfrm>
            <a:off x="0" y="185984"/>
            <a:ext cx="12192000" cy="584775"/>
          </a:xfrm>
        </p:spPr>
        <p:txBody>
          <a:bodyPr/>
          <a:lstStyle/>
          <a:p>
            <a:r>
              <a:rPr lang="zh-CN" altLang="en-US" dirty="0"/>
              <a:t>启蒙期哲学家拒绝基督教</a:t>
            </a:r>
          </a:p>
        </p:txBody>
      </p:sp>
      <p:sp>
        <p:nvSpPr>
          <p:cNvPr id="3" name="内容占位符 2"/>
          <p:cNvSpPr>
            <a:spLocks noGrp="1"/>
          </p:cNvSpPr>
          <p:nvPr>
            <p:ph sz="quarter" idx="4294967295"/>
          </p:nvPr>
        </p:nvSpPr>
        <p:spPr>
          <a:xfrm>
            <a:off x="840328" y="1700808"/>
            <a:ext cx="10511343" cy="3877985"/>
          </a:xfrm>
          <a:prstGeom prst="rect">
            <a:avLst/>
          </a:prstGeom>
        </p:spPr>
        <p:txBody>
          <a:bodyPr wrap="square">
            <a:spAutoFit/>
          </a:bodyPr>
          <a:lstStyle/>
          <a:p>
            <a:pPr marL="0" defTabSz="685800">
              <a:lnSpc>
                <a:spcPct val="100000"/>
              </a:lnSpc>
              <a:spcBef>
                <a:spcPts val="0"/>
              </a:spcBef>
              <a:spcAft>
                <a:spcPts val="1200"/>
              </a:spcAft>
              <a:buFont typeface="Wingdings 2" pitchFamily="18" charset="2"/>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世纪，所谓“启蒙运动”哲学家拒绝圣经，想把上帝淘汰掉：</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需要办法在没有创造者的情况下解释宇宙、地球、生物的来源</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他们热衷于阅读古希腊和古罗马的书籍</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571500" indent="-571500" defTabSz="685800">
              <a:lnSpc>
                <a:spcPct val="100000"/>
              </a:lnSpc>
              <a:spcBef>
                <a:spcPts val="0"/>
              </a:spcBef>
              <a:spcAft>
                <a:spcPts val="1200"/>
              </a:spcAft>
              <a:buFont typeface="Arial" panose="020B0604020202020204"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他们开始复兴古代人年老地球论和进化论的概念</a:t>
            </a:r>
          </a:p>
        </p:txBody>
      </p:sp>
    </p:spTree>
    <p:extLst>
      <p:ext uri="{BB962C8B-B14F-4D97-AF65-F5344CB8AC3E}">
        <p14:creationId xmlns:p14="http://schemas.microsoft.com/office/powerpoint/2010/main" val="27577937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1D1DC5D2-3029-4E4C-AE9A-003E3B65F445}"/>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767408" y="1340768"/>
            <a:ext cx="10657184" cy="466725"/>
          </a:xfrm>
          <a:prstGeom prst="rect">
            <a:avLst/>
          </a:prstGeom>
        </p:spPr>
        <p:txBody>
          <a:bodyPr>
            <a:noAutofit/>
          </a:bodyPr>
          <a:lstStyle/>
          <a:p>
            <a:pPr marL="0">
              <a:lnSpc>
                <a:spcPct val="100000"/>
              </a:lnSpc>
              <a:spcBef>
                <a:spcPts val="0"/>
              </a:spcBef>
            </a:pPr>
            <a:r>
              <a:rPr lang="zh-CN" altLang="en-US" sz="4000" dirty="0">
                <a:latin typeface="汉仪大宋简" panose="02010609000101010101" pitchFamily="49" charset="-122"/>
                <a:ea typeface="汉仪大宋简" panose="02010609000101010101" pitchFamily="49" charset="-122"/>
              </a:rPr>
              <a:t>罗马书1</a:t>
            </a:r>
            <a:r>
              <a:rPr lang="en-US" altLang="zh-CN" sz="4000" dirty="0">
                <a:latin typeface="汉仪大宋简" panose="02010609000101010101" pitchFamily="49" charset="-122"/>
                <a:ea typeface="汉仪大宋简" panose="02010609000101010101" pitchFamily="49" charset="-122"/>
              </a:rPr>
              <a:t>:</a:t>
            </a:r>
            <a:r>
              <a:rPr lang="zh-CN" altLang="en-US" sz="4000" dirty="0">
                <a:latin typeface="汉仪大宋简" panose="02010609000101010101" pitchFamily="49" charset="-122"/>
                <a:ea typeface="汉仪大宋简" panose="02010609000101010101" pitchFamily="49" charset="-122"/>
              </a:rPr>
              <a:t>18原来神的愤怒，从天上显明在一切不虔、不义的人身上，就是</a:t>
            </a:r>
            <a:r>
              <a:rPr lang="zh-CN" altLang="en-US" sz="4000" b="1" dirty="0">
                <a:solidFill>
                  <a:srgbClr val="FF0000"/>
                </a:solidFill>
                <a:latin typeface="汉仪大宋简" panose="02010609000101010101" pitchFamily="49" charset="-122"/>
                <a:ea typeface="汉仪大宋简" panose="02010609000101010101" pitchFamily="49" charset="-122"/>
              </a:rPr>
              <a:t>那些行不义，阻挡真理的人</a:t>
            </a:r>
            <a:r>
              <a:rPr lang="zh-CN" altLang="en-US" sz="4000" dirty="0">
                <a:latin typeface="汉仪大宋简" panose="02010609000101010101" pitchFamily="49" charset="-122"/>
                <a:ea typeface="汉仪大宋简" panose="02010609000101010101" pitchFamily="49" charset="-122"/>
              </a:rPr>
              <a:t>。19神的事情，人所能知道的，原显明在人心里，因为神已经给他们显明；20自从造天地以来，神的永能和神性是明明可知的，虽是眼不能见，但藉著所造之物，就可以晓得，叫人无可推诿。</a:t>
            </a:r>
          </a:p>
          <a:p>
            <a:pPr marL="0"/>
            <a:endParaRPr lang="zh-CN" altLang="en-US" sz="40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37" descr="C:\Users\huangr6\Pictures\针.JPG"/>
          <p:cNvPicPr>
            <a:picLocks noChangeAspect="1" noChangeArrowheads="1"/>
          </p:cNvPicPr>
          <p:nvPr/>
        </p:nvPicPr>
        <p:blipFill>
          <a:blip r:embed="rId3" cstate="print"/>
          <a:srcRect/>
          <a:stretch>
            <a:fillRect/>
          </a:stretch>
        </p:blipFill>
        <p:spPr bwMode="auto">
          <a:xfrm>
            <a:off x="1879635" y="1185814"/>
            <a:ext cx="1008062" cy="3659187"/>
          </a:xfrm>
          <a:prstGeom prst="rect">
            <a:avLst/>
          </a:prstGeom>
          <a:noFill/>
          <a:ln w="9525">
            <a:noFill/>
            <a:miter lim="800000"/>
            <a:headEnd/>
            <a:tailEnd/>
          </a:ln>
        </p:spPr>
      </p:pic>
      <p:grpSp>
        <p:nvGrpSpPr>
          <p:cNvPr id="4" name="Group 24"/>
          <p:cNvGrpSpPr/>
          <p:nvPr/>
        </p:nvGrpSpPr>
        <p:grpSpPr>
          <a:xfrm>
            <a:off x="1979648" y="812758"/>
            <a:ext cx="3624263" cy="3605212"/>
            <a:chOff x="455647" y="857232"/>
            <a:chExt cx="3624263" cy="3605212"/>
          </a:xfrm>
        </p:grpSpPr>
        <p:sp>
          <p:nvSpPr>
            <p:cNvPr id="14343" name="椭圆 6"/>
            <p:cNvSpPr>
              <a:spLocks noChangeArrowheads="1"/>
            </p:cNvSpPr>
            <p:nvPr/>
          </p:nvSpPr>
          <p:spPr bwMode="auto">
            <a:xfrm>
              <a:off x="455647" y="1149350"/>
              <a:ext cx="936625" cy="576263"/>
            </a:xfrm>
            <a:prstGeom prst="ellipse">
              <a:avLst/>
            </a:prstGeom>
            <a:noFill/>
            <a:ln w="50800" algn="ctr">
              <a:solidFill>
                <a:srgbClr val="FF0000"/>
              </a:solidFill>
              <a:miter lim="800000"/>
              <a:headEnd/>
              <a:tailEnd/>
            </a:ln>
          </p:spPr>
          <p:txBody>
            <a:bodyPr/>
            <a:lstStyle/>
            <a:p>
              <a:pPr algn="ctr">
                <a:lnSpc>
                  <a:spcPct val="90000"/>
                </a:lnSpc>
                <a:buFont typeface="Arial" pitchFamily="34" charset="0"/>
                <a:buNone/>
              </a:pPr>
              <a:endParaRPr lang="zh-CN" altLang="en-US" sz="2400">
                <a:latin typeface="Arial MT"/>
                <a:ea typeface="汉仪大宋简" pitchFamily="49" charset="-122"/>
                <a:cs typeface="Times New Roman" pitchFamily="18" charset="0"/>
              </a:endParaRPr>
            </a:p>
          </p:txBody>
        </p:sp>
        <p:pic>
          <p:nvPicPr>
            <p:cNvPr id="14341" name="Picture 9" descr="C:\Users\huangr6\Desktop\2016 GMP 微生物培训\36.JPG"/>
            <p:cNvPicPr>
              <a:picLocks noChangeAspect="1" noChangeArrowheads="1"/>
            </p:cNvPicPr>
            <p:nvPr/>
          </p:nvPicPr>
          <p:blipFill>
            <a:blip r:embed="rId4" cstate="print"/>
            <a:srcRect/>
            <a:stretch>
              <a:fillRect/>
            </a:stretch>
          </p:blipFill>
          <p:spPr bwMode="auto">
            <a:xfrm>
              <a:off x="2138397" y="857232"/>
              <a:ext cx="1941513" cy="3605212"/>
            </a:xfrm>
            <a:prstGeom prst="rect">
              <a:avLst/>
            </a:prstGeom>
            <a:noFill/>
            <a:ln w="9525">
              <a:noFill/>
              <a:miter lim="800000"/>
              <a:headEnd/>
              <a:tailEnd/>
            </a:ln>
          </p:spPr>
        </p:pic>
        <p:cxnSp>
          <p:nvCxnSpPr>
            <p:cNvPr id="3" name="直接箭头连接符 2"/>
            <p:cNvCxnSpPr>
              <a:cxnSpLocks noChangeShapeType="1"/>
            </p:cNvCxnSpPr>
            <p:nvPr/>
          </p:nvCxnSpPr>
          <p:spPr bwMode="auto">
            <a:xfrm>
              <a:off x="1392272" y="1399356"/>
              <a:ext cx="1536654" cy="958074"/>
            </a:xfrm>
            <a:prstGeom prst="straightConnector1">
              <a:avLst/>
            </a:prstGeom>
            <a:noFill/>
            <a:ln w="50800" algn="ctr">
              <a:solidFill>
                <a:srgbClr val="FF0000"/>
              </a:solidFill>
              <a:round/>
              <a:headEnd/>
              <a:tailEnd type="arrow" w="med" len="med"/>
            </a:ln>
          </p:spPr>
        </p:cxnSp>
      </p:grpSp>
      <p:sp>
        <p:nvSpPr>
          <p:cNvPr id="18" name="文本框 13"/>
          <p:cNvSpPr txBox="1"/>
          <p:nvPr/>
        </p:nvSpPr>
        <p:spPr>
          <a:xfrm>
            <a:off x="1881190" y="5164828"/>
            <a:ext cx="8643966" cy="1077218"/>
          </a:xfrm>
          <a:prstGeom prst="rect">
            <a:avLst/>
          </a:prstGeom>
          <a:noFill/>
        </p:spPr>
        <p:txBody>
          <a:bodyPr wrap="square" rtlCol="0">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一个微小的大肠</a:t>
            </a:r>
            <a:r>
              <a:rPr lang="zh-CN" altLang="en-US" sz="3200">
                <a:latin typeface="Arial" panose="020B0604020202020204" pitchFamily="34" charset="0"/>
                <a:ea typeface="汉仪大宋简" panose="02010609000101010101" pitchFamily="49" charset="-122"/>
                <a:cs typeface="Arial" panose="020B0604020202020204" pitchFamily="34" charset="0"/>
              </a:rPr>
              <a:t>杆菌（</a:t>
            </a:r>
            <a:r>
              <a:rPr lang="en-US" altLang="zh-CN" sz="3200">
                <a:latin typeface="Arial" panose="020B0604020202020204" pitchFamily="34" charset="0"/>
                <a:ea typeface="汉仪大宋简" panose="02010609000101010101" pitchFamily="49" charset="-122"/>
                <a:cs typeface="Arial" panose="020B0604020202020204" pitchFamily="34" charset="0"/>
              </a:rPr>
              <a:t>E. coli</a:t>
            </a:r>
            <a:r>
              <a:rPr lang="zh-CN" altLang="en-US" sz="3200">
                <a:latin typeface="Arial" panose="020B0604020202020204" pitchFamily="34" charset="0"/>
                <a:ea typeface="汉仪大宋简" panose="02010609000101010101" pitchFamily="49" charset="-122"/>
                <a:cs typeface="Arial" panose="020B0604020202020204" pitchFamily="34" charset="0"/>
              </a:rPr>
              <a:t>）的</a:t>
            </a:r>
            <a:r>
              <a:rPr lang="en-US" altLang="zh-CN" sz="3200" dirty="0">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latin typeface="Arial" panose="020B0604020202020204" pitchFamily="34" charset="0"/>
                <a:ea typeface="汉仪大宋简" panose="02010609000101010101" pitchFamily="49" charset="-122"/>
                <a:cs typeface="Arial" panose="020B0604020202020204" pitchFamily="34" charset="0"/>
              </a:rPr>
              <a:t>所包含的信息量相当于一本</a:t>
            </a:r>
            <a:r>
              <a:rPr lang="en-US" altLang="zh-CN" sz="3200" dirty="0">
                <a:latin typeface="Arial" panose="020B0604020202020204" pitchFamily="34" charset="0"/>
                <a:ea typeface="汉仪大宋简" panose="02010609000101010101" pitchFamily="49" charset="-122"/>
                <a:cs typeface="Arial" panose="020B0604020202020204" pitchFamily="34" charset="0"/>
              </a:rPr>
              <a:t>900</a:t>
            </a:r>
            <a:r>
              <a:rPr lang="zh-CN" altLang="en-US" sz="3200" dirty="0">
                <a:latin typeface="Arial" panose="020B0604020202020204" pitchFamily="34" charset="0"/>
                <a:ea typeface="汉仪大宋简" panose="02010609000101010101" pitchFamily="49" charset="-122"/>
                <a:cs typeface="Arial" panose="020B0604020202020204" pitchFamily="34" charset="0"/>
              </a:rPr>
              <a:t>页英文圣经的信息量。</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5" name="Group 25"/>
          <p:cNvGrpSpPr/>
          <p:nvPr/>
        </p:nvGrpSpPr>
        <p:grpSpPr>
          <a:xfrm>
            <a:off x="3414728" y="2670146"/>
            <a:ext cx="2663825" cy="2571768"/>
            <a:chOff x="1890727" y="2714620"/>
            <a:chExt cx="2663825" cy="2571768"/>
          </a:xfrm>
        </p:grpSpPr>
        <p:pic>
          <p:nvPicPr>
            <p:cNvPr id="398349" name="Picture 13" descr="u=698022636,2912567785&amp;fm=26&amp;gp=0"/>
            <p:cNvPicPr>
              <a:picLocks noChangeAspect="1" noChangeArrowheads="1"/>
            </p:cNvPicPr>
            <p:nvPr/>
          </p:nvPicPr>
          <p:blipFill>
            <a:blip r:embed="rId5" cstate="print"/>
            <a:srcRect l="9785" t="81767"/>
            <a:stretch>
              <a:fillRect/>
            </a:stretch>
          </p:blipFill>
          <p:spPr bwMode="auto">
            <a:xfrm>
              <a:off x="1890727" y="4572008"/>
              <a:ext cx="2663825" cy="714380"/>
            </a:xfrm>
            <a:prstGeom prst="rect">
              <a:avLst/>
            </a:prstGeom>
            <a:noFill/>
            <a:ln>
              <a:solidFill>
                <a:schemeClr val="tx1"/>
              </a:solidFill>
            </a:ln>
          </p:spPr>
        </p:pic>
        <p:cxnSp>
          <p:nvCxnSpPr>
            <p:cNvPr id="22" name="直接箭头连接符 2"/>
            <p:cNvCxnSpPr>
              <a:cxnSpLocks noChangeShapeType="1"/>
            </p:cNvCxnSpPr>
            <p:nvPr/>
          </p:nvCxnSpPr>
          <p:spPr bwMode="auto">
            <a:xfrm rot="16200000" flipH="1">
              <a:off x="2107389" y="3679033"/>
              <a:ext cx="2071702" cy="142876"/>
            </a:xfrm>
            <a:prstGeom prst="straightConnector1">
              <a:avLst/>
            </a:prstGeom>
            <a:noFill/>
            <a:ln w="50800" algn="ctr">
              <a:solidFill>
                <a:srgbClr val="FF0000"/>
              </a:solidFill>
              <a:round/>
              <a:headEnd/>
              <a:tailEnd type="arrow" w="med" len="med"/>
            </a:ln>
          </p:spPr>
        </p:cxnSp>
      </p:grpSp>
      <p:grpSp>
        <p:nvGrpSpPr>
          <p:cNvPr id="6" name="Group 19"/>
          <p:cNvGrpSpPr/>
          <p:nvPr/>
        </p:nvGrpSpPr>
        <p:grpSpPr>
          <a:xfrm>
            <a:off x="5953125" y="812758"/>
            <a:ext cx="3786213" cy="4363273"/>
            <a:chOff x="4429124" y="898947"/>
            <a:chExt cx="3786213" cy="4363273"/>
          </a:xfrm>
        </p:grpSpPr>
        <p:pic>
          <p:nvPicPr>
            <p:cNvPr id="420866" name="Picture 2" descr="Related image"/>
            <p:cNvPicPr>
              <a:picLocks noChangeAspect="1" noChangeArrowheads="1"/>
            </p:cNvPicPr>
            <p:nvPr/>
          </p:nvPicPr>
          <p:blipFill>
            <a:blip r:embed="rId6" cstate="print"/>
            <a:srcRect l="17949" t="1923" r="16666" b="1923"/>
            <a:stretch>
              <a:fillRect/>
            </a:stretch>
          </p:blipFill>
          <p:spPr bwMode="auto">
            <a:xfrm>
              <a:off x="5248312" y="898947"/>
              <a:ext cx="2967025" cy="4363273"/>
            </a:xfrm>
            <a:prstGeom prst="rect">
              <a:avLst/>
            </a:prstGeom>
            <a:noFill/>
          </p:spPr>
        </p:pic>
        <p:cxnSp>
          <p:nvCxnSpPr>
            <p:cNvPr id="13" name="直接箭头连接符 12"/>
            <p:cNvCxnSpPr/>
            <p:nvPr/>
          </p:nvCxnSpPr>
          <p:spPr>
            <a:xfrm rot="5400000" flipH="1" flipV="1">
              <a:off x="4286250" y="3184964"/>
              <a:ext cx="1928824" cy="16430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标题 13">
            <a:extLst>
              <a:ext uri="{FF2B5EF4-FFF2-40B4-BE49-F238E27FC236}">
                <a16:creationId xmlns:a16="http://schemas.microsoft.com/office/drawing/2014/main" id="{7BF96F95-D231-41E5-B044-BEEE22F11FCB}"/>
              </a:ext>
            </a:extLst>
          </p:cNvPr>
          <p:cNvSpPr>
            <a:spLocks noGrp="1"/>
          </p:cNvSpPr>
          <p:nvPr>
            <p:ph type="title"/>
          </p:nvPr>
        </p:nvSpPr>
        <p:spPr>
          <a:xfrm>
            <a:off x="0" y="185984"/>
            <a:ext cx="12192000" cy="584775"/>
          </a:xfrm>
        </p:spPr>
        <p:txBody>
          <a:bodyPr/>
          <a:lstStyle/>
          <a:p>
            <a:r>
              <a:rPr lang="en-US" altLang="zh-CN" dirty="0">
                <a:latin typeface="微软雅黑" panose="020B0503020204020204" pitchFamily="34" charset="-122"/>
              </a:rPr>
              <a:t>DNA</a:t>
            </a:r>
            <a:r>
              <a:rPr lang="zh-CN" altLang="en-US" dirty="0">
                <a:latin typeface="微软雅黑" panose="020B0503020204020204" pitchFamily="34" charset="-122"/>
              </a:rPr>
              <a:t>不但含有物质，还含有信息</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spcBef>
                <a:spcPts val="1000"/>
              </a:spcBef>
              <a:defRPr/>
            </a:pPr>
            <a:r>
              <a:rPr lang="zh-CN" altLang="en-US" dirty="0"/>
              <a:t>西方中最积极的推动进化论的人：</a:t>
            </a:r>
          </a:p>
        </p:txBody>
      </p:sp>
      <p:sp>
        <p:nvSpPr>
          <p:cNvPr id="4" name="矩形 3"/>
          <p:cNvSpPr/>
          <p:nvPr/>
        </p:nvSpPr>
        <p:spPr>
          <a:xfrm>
            <a:off x="1405570" y="1628800"/>
            <a:ext cx="9380859" cy="707886"/>
          </a:xfrm>
          <a:prstGeom prst="rect">
            <a:avLst/>
          </a:prstGeom>
        </p:spPr>
        <p:txBody>
          <a:bodyPr wrap="square">
            <a:spAutoFit/>
          </a:bodyPr>
          <a:lstStyle/>
          <a:p>
            <a:pPr>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想要做任何他们想做的事</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
        <p:nvSpPr>
          <p:cNvPr id="5" name="矩形 4"/>
          <p:cNvSpPr/>
          <p:nvPr/>
        </p:nvSpPr>
        <p:spPr>
          <a:xfrm>
            <a:off x="1405571" y="2897650"/>
            <a:ext cx="9544004" cy="707886"/>
          </a:xfrm>
          <a:prstGeom prst="rect">
            <a:avLst/>
          </a:prstGeom>
        </p:spPr>
        <p:txBody>
          <a:bodyPr wrap="square">
            <a:spAutoFit/>
          </a:bodyPr>
          <a:lstStyle/>
          <a:p>
            <a:pPr>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死后不想面对他们的罪带来的审判</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矩形 5"/>
          <p:cNvSpPr/>
          <p:nvPr/>
        </p:nvSpPr>
        <p:spPr>
          <a:xfrm>
            <a:off x="1405570" y="4293096"/>
            <a:ext cx="9455708" cy="707886"/>
          </a:xfrm>
          <a:prstGeom prst="rect">
            <a:avLst/>
          </a:prstGeom>
        </p:spPr>
        <p:txBody>
          <a:bodyPr wrap="square">
            <a:spAutoFit/>
          </a:bodyPr>
          <a:lstStyle/>
          <a:p>
            <a:pPr marL="0" lvl="8">
              <a:buFont typeface="Arial" pitchFamily="34" charset="0"/>
              <a:buChar char="•"/>
              <a:defRPr/>
            </a:pPr>
            <a:r>
              <a:rPr lang="zh-CN" altLang="en-US" sz="4000" dirty="0">
                <a:latin typeface="Arial" panose="020B0604020202020204" pitchFamily="34" charset="0"/>
                <a:ea typeface="汉仪大宋简" panose="02010609000101010101" pitchFamily="49" charset="-122"/>
                <a:cs typeface="Arial" panose="020B0604020202020204" pitchFamily="34" charset="0"/>
              </a:rPr>
              <a:t> 因此，他们不想要有真神上帝存在</a:t>
            </a:r>
            <a:r>
              <a:rPr lang="en-US" altLang="zh-CN" sz="4000" dirty="0">
                <a:latin typeface="Arial" panose="020B0604020202020204" pitchFamily="34" charset="0"/>
                <a:ea typeface="汉仪大宋简" panose="02010609000101010101" pitchFamily="49" charset="-122"/>
                <a:cs typeface="Arial" panose="020B0604020202020204" pitchFamily="34" charset="0"/>
              </a:rPr>
              <a:t>……</a:t>
            </a:r>
            <a:endParaRPr lang="zh-CN" altLang="zh-CN" sz="4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019436" y="1101045"/>
            <a:ext cx="10153128" cy="2592288"/>
          </a:xfrm>
          <a:prstGeom prst="rect">
            <a:avLst/>
          </a:prstGeom>
          <a:noFill/>
          <a:ln w="12700">
            <a:noFill/>
            <a:miter lim="800000"/>
            <a:headEnd/>
            <a:tailEnd/>
          </a:ln>
        </p:spPr>
        <p:txBody>
          <a:bodyPr lIns="90000" tIns="46800" rIns="90000" bIns="46800"/>
          <a:lstStyle/>
          <a:p>
            <a:pPr defTabSz="114300"/>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“进化论并不仅仅作为单纯的科学被其实践者推崇。进化论作为一个思想体系、一个世俗宗教 </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一个有意义和有道德观的全面的基督信仰替代品。</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进化论是宗教。进化论在一开始就是这样，一直到今天也是如此。”</a:t>
            </a:r>
            <a:endParaRPr lang="en-AU"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6" name="Picture 2" descr="http://recycleyourfaith.com/wp-content/uploads/video_images/180_post_thumbnail.jpg"/>
          <p:cNvPicPr>
            <a:picLocks noChangeAspect="1" noChangeArrowheads="1"/>
          </p:cNvPicPr>
          <p:nvPr/>
        </p:nvPicPr>
        <p:blipFill>
          <a:blip r:embed="rId3" cstate="print"/>
          <a:srcRect l="18900" r="3611" b="13061"/>
          <a:stretch>
            <a:fillRect/>
          </a:stretch>
        </p:blipFill>
        <p:spPr bwMode="auto">
          <a:xfrm>
            <a:off x="1104189" y="3429000"/>
            <a:ext cx="2376264" cy="2666052"/>
          </a:xfrm>
          <a:prstGeom prst="rect">
            <a:avLst/>
          </a:prstGeom>
          <a:noFill/>
        </p:spPr>
      </p:pic>
      <p:sp>
        <p:nvSpPr>
          <p:cNvPr id="4" name="Rectangle 3">
            <a:extLst>
              <a:ext uri="{FF2B5EF4-FFF2-40B4-BE49-F238E27FC236}">
                <a16:creationId xmlns:a16="http://schemas.microsoft.com/office/drawing/2014/main" id="{EDADE0CA-DE61-4885-AB15-633DC1DC6F42}"/>
              </a:ext>
            </a:extLst>
          </p:cNvPr>
          <p:cNvSpPr/>
          <p:nvPr/>
        </p:nvSpPr>
        <p:spPr>
          <a:xfrm>
            <a:off x="3755740" y="3854085"/>
            <a:ext cx="7416824" cy="1815882"/>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无神论者和进化论者</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Michael Ruse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博士，哲学和动物学教授，</a:t>
            </a:r>
            <a:r>
              <a:rPr lang="en-GB" sz="2800" dirty="0">
                <a:solidFill>
                  <a:prstClr val="black"/>
                </a:solidFill>
                <a:latin typeface="微软雅黑" panose="020B0503020204020204" pitchFamily="34" charset="-122"/>
                <a:ea typeface="微软雅黑" panose="020B0503020204020204" pitchFamily="34" charset="-122"/>
                <a:cs typeface="Times New Roman" pitchFamily="18" charset="0"/>
              </a:rPr>
              <a:t>University of Guelph</a:t>
            </a:r>
            <a:r>
              <a:rPr lang="zh-CN" altLang="en-US" sz="2800" dirty="0">
                <a:solidFill>
                  <a:prstClr val="black"/>
                </a:solidFill>
                <a:latin typeface="微软雅黑" panose="020B0503020204020204" pitchFamily="34" charset="-122"/>
                <a:ea typeface="微软雅黑" panose="020B0503020204020204" pitchFamily="34" charset="-122"/>
                <a:cs typeface="Times New Roman" pitchFamily="18" charset="0"/>
              </a:rPr>
              <a:t>，</a:t>
            </a:r>
            <a:r>
              <a:rPr lang="en-GB" sz="2800" dirty="0">
                <a:solidFill>
                  <a:prstClr val="black"/>
                </a:solidFill>
                <a:latin typeface="微软雅黑" panose="020B0503020204020204" pitchFamily="34" charset="-122"/>
                <a:ea typeface="微软雅黑" panose="020B0503020204020204" pitchFamily="34" charset="-122"/>
                <a:cs typeface="Times New Roman" pitchFamily="18" charset="0"/>
              </a:rPr>
              <a:t> Canada</a:t>
            </a:r>
          </a:p>
          <a:p>
            <a:r>
              <a:rPr lang="en-GB" sz="2000" i="1" dirty="0">
                <a:solidFill>
                  <a:prstClr val="black"/>
                </a:solidFill>
                <a:latin typeface="微软雅黑" panose="020B0503020204020204" pitchFamily="34" charset="-122"/>
                <a:ea typeface="微软雅黑" panose="020B0503020204020204" pitchFamily="34" charset="-122"/>
                <a:cs typeface="Times New Roman" pitchFamily="18" charset="0"/>
              </a:rPr>
              <a:t>National Post,</a:t>
            </a:r>
            <a:r>
              <a:rPr lang="en-GB" sz="2000" dirty="0">
                <a:solidFill>
                  <a:prstClr val="black"/>
                </a:solidFill>
                <a:latin typeface="微软雅黑" panose="020B0503020204020204" pitchFamily="34" charset="-122"/>
                <a:ea typeface="微软雅黑" panose="020B0503020204020204" pitchFamily="34" charset="-122"/>
                <a:cs typeface="Times New Roman" pitchFamily="18" charset="0"/>
              </a:rPr>
              <a:t> May 13, 2000, pp. B1,B3,B7.</a:t>
            </a:r>
            <a:endParaRPr lang="en-US" sz="2000" dirty="0">
              <a:solidFill>
                <a:prstClr val="black"/>
              </a:solidFill>
              <a:latin typeface="微软雅黑" panose="020B0503020204020204" pitchFamily="34" charset="-122"/>
              <a:ea typeface="微软雅黑" panose="020B0503020204020204" pitchFamily="34" charset="-122"/>
              <a:cs typeface="Times New Roman" pitchFamily="18" charset="0"/>
            </a:endParaRPr>
          </a:p>
        </p:txBody>
      </p:sp>
      <p:sp>
        <p:nvSpPr>
          <p:cNvPr id="12" name="标题 11">
            <a:extLst>
              <a:ext uri="{FF2B5EF4-FFF2-40B4-BE49-F238E27FC236}">
                <a16:creationId xmlns:a16="http://schemas.microsoft.com/office/drawing/2014/main" id="{21BC9F26-1DC3-41C2-ABFC-759E28F5018A}"/>
              </a:ext>
            </a:extLst>
          </p:cNvPr>
          <p:cNvSpPr>
            <a:spLocks noGrp="1"/>
          </p:cNvSpPr>
          <p:nvPr>
            <p:ph type="title"/>
          </p:nvPr>
        </p:nvSpPr>
        <p:spPr>
          <a:xfrm>
            <a:off x="0" y="185984"/>
            <a:ext cx="12192000" cy="584775"/>
          </a:xfrm>
        </p:spPr>
        <p:txBody>
          <a:bodyPr/>
          <a:lstStyle/>
          <a:p>
            <a:r>
              <a:rPr lang="zh-CN" altLang="en-US" dirty="0"/>
              <a:t>进化论是宗教</a:t>
            </a:r>
          </a:p>
        </p:txBody>
      </p:sp>
    </p:spTree>
    <p:extLst>
      <p:ext uri="{BB962C8B-B14F-4D97-AF65-F5344CB8AC3E}">
        <p14:creationId xmlns:p14="http://schemas.microsoft.com/office/powerpoint/2010/main" val="190416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595096632"/>
              </p:ext>
            </p:extLst>
          </p:nvPr>
        </p:nvGraphicFramePr>
        <p:xfrm>
          <a:off x="875420" y="87086"/>
          <a:ext cx="10441159" cy="612648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1388911">
                  <a:extLst>
                    <a:ext uri="{9D8B030D-6E8A-4147-A177-3AD203B41FA5}">
                      <a16:colId xmlns:a16="http://schemas.microsoft.com/office/drawing/2014/main" val="20000"/>
                    </a:ext>
                  </a:extLst>
                </a:gridCol>
                <a:gridCol w="2189525">
                  <a:extLst>
                    <a:ext uri="{9D8B030D-6E8A-4147-A177-3AD203B41FA5}">
                      <a16:colId xmlns:a16="http://schemas.microsoft.com/office/drawing/2014/main" val="20001"/>
                    </a:ext>
                  </a:extLst>
                </a:gridCol>
                <a:gridCol w="2246642">
                  <a:extLst>
                    <a:ext uri="{9D8B030D-6E8A-4147-A177-3AD203B41FA5}">
                      <a16:colId xmlns:a16="http://schemas.microsoft.com/office/drawing/2014/main" val="20002"/>
                    </a:ext>
                  </a:extLst>
                </a:gridCol>
                <a:gridCol w="2258131">
                  <a:extLst>
                    <a:ext uri="{9D8B030D-6E8A-4147-A177-3AD203B41FA5}">
                      <a16:colId xmlns:a16="http://schemas.microsoft.com/office/drawing/2014/main" val="20003"/>
                    </a:ext>
                  </a:extLst>
                </a:gridCol>
                <a:gridCol w="2357950">
                  <a:extLst>
                    <a:ext uri="{9D8B030D-6E8A-4147-A177-3AD203B41FA5}">
                      <a16:colId xmlns:a16="http://schemas.microsoft.com/office/drawing/2014/main" val="20004"/>
                    </a:ext>
                  </a:extLst>
                </a:gridCol>
              </a:tblGrid>
              <a:tr h="769910">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1778</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a:latin typeface="Arial" panose="020B0604020202020204" pitchFamily="34" charset="0"/>
                          <a:ea typeface="汉仪大宋简" panose="02010609000101010101" pitchFamily="49" charset="-122"/>
                          <a:cs typeface="Arial" panose="020B0604020202020204" pitchFamily="34" charset="0"/>
                        </a:rPr>
                        <a:t>蒲丰</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a:latin typeface="Arial" panose="020B0604020202020204" pitchFamily="34" charset="0"/>
                          <a:ea typeface="汉仪大宋简" panose="02010609000101010101" pitchFamily="49" charset="-122"/>
                          <a:cs typeface="Arial" panose="020B0604020202020204" pitchFamily="34" charset="0"/>
                        </a:rPr>
                        <a:t>Buffon</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冷却地球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0" dirty="0">
                          <a:latin typeface="Arial" panose="020B0604020202020204" pitchFamily="34" charset="0"/>
                          <a:ea typeface="汉仪大宋简" panose="02010609000101010101" pitchFamily="49" charset="-122"/>
                          <a:cs typeface="Arial" panose="020B0604020202020204" pitchFamily="34" charset="0"/>
                        </a:rPr>
                        <a:t>75000 </a:t>
                      </a:r>
                      <a:r>
                        <a:rPr lang="en-US" altLang="zh-CN" sz="2000" b="0" dirty="0">
                          <a:latin typeface="Arial" panose="020B0604020202020204" pitchFamily="34" charset="0"/>
                          <a:ea typeface="汉仪大宋简" panose="02010609000101010101" pitchFamily="49" charset="-122"/>
                          <a:cs typeface="Arial" panose="020B0604020202020204" pitchFamily="34" charset="0"/>
                        </a:rPr>
                        <a:t>(</a:t>
                      </a:r>
                      <a:r>
                        <a:rPr lang="zh-CN" altLang="en-US" sz="2000" b="0" dirty="0">
                          <a:latin typeface="Arial" panose="020B0604020202020204" pitchFamily="34" charset="0"/>
                          <a:ea typeface="汉仪大宋简" panose="02010609000101010101" pitchFamily="49" charset="-122"/>
                          <a:cs typeface="Arial" panose="020B0604020202020204" pitchFamily="34" charset="0"/>
                        </a:rPr>
                        <a:t>一百万</a:t>
                      </a:r>
                      <a:r>
                        <a:rPr lang="en-US" altLang="zh-CN" sz="2000" b="0" dirty="0">
                          <a:latin typeface="Arial" panose="020B0604020202020204" pitchFamily="34" charset="0"/>
                          <a:ea typeface="汉仪大宋简" panose="02010609000101010101" pitchFamily="49" charset="-122"/>
                          <a:cs typeface="Arial" panose="020B0604020202020204" pitchFamily="34" charset="0"/>
                        </a:rPr>
                        <a:t>)</a:t>
                      </a:r>
                      <a:r>
                        <a:rPr lang="zh-CN" altLang="en-US" sz="2000" b="0" dirty="0">
                          <a:latin typeface="Arial" panose="020B0604020202020204" pitchFamily="34" charset="0"/>
                          <a:ea typeface="汉仪大宋简" panose="02010609000101010101" pitchFamily="49" charset="-122"/>
                          <a:cs typeface="Arial" panose="020B0604020202020204" pitchFamily="34" charset="0"/>
                        </a:rPr>
                        <a:t>年</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697718">
                <a:tc>
                  <a:txBody>
                    <a:bodyPr/>
                    <a:lstStyle/>
                    <a:p>
                      <a:pPr algn="l"/>
                      <a:r>
                        <a:rPr lang="en-US" altLang="zh-CN" sz="2800" b="0">
                          <a:latin typeface="Arial" panose="020B0604020202020204" pitchFamily="34" charset="0"/>
                          <a:ea typeface="汉仪大宋简" panose="02010609000101010101" pitchFamily="49" charset="-122"/>
                          <a:cs typeface="Arial" panose="020B0604020202020204" pitchFamily="34" charset="0"/>
                        </a:rPr>
                        <a:t>1794</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a:latin typeface="Arial" panose="020B0604020202020204" pitchFamily="34" charset="0"/>
                          <a:ea typeface="汉仪大宋简" panose="02010609000101010101" pitchFamily="49" charset="-122"/>
                          <a:cs typeface="Arial" panose="020B0604020202020204" pitchFamily="34" charset="0"/>
                        </a:rPr>
                        <a:t>伊拉斯莫斯</a:t>
                      </a:r>
                      <a:r>
                        <a:rPr lang="en-US" altLang="zh-CN" sz="2400" b="0">
                          <a:latin typeface="+mj-ea"/>
                          <a:ea typeface="+mj-ea"/>
                          <a:cs typeface="Arial" panose="020B0604020202020204" pitchFamily="34" charset="0"/>
                        </a:rPr>
                        <a:t>·</a:t>
                      </a:r>
                      <a:r>
                        <a:rPr lang="zh-CN" altLang="en-US" sz="2400" b="0">
                          <a:latin typeface="Arial" panose="020B0604020202020204" pitchFamily="34" charset="0"/>
                          <a:ea typeface="汉仪大宋简" panose="02010609000101010101" pitchFamily="49" charset="-122"/>
                          <a:cs typeface="Arial" panose="020B0604020202020204" pitchFamily="34" charset="0"/>
                        </a:rPr>
                        <a:t>达尔文</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a:latin typeface="Arial" panose="020B0604020202020204" pitchFamily="34" charset="0"/>
                          <a:ea typeface="汉仪大宋简" panose="02010609000101010101" pitchFamily="49" charset="-122"/>
                          <a:cs typeface="Arial" panose="020B0604020202020204" pitchFamily="34" charset="0"/>
                        </a:rPr>
                        <a:t>自然神论</a:t>
                      </a:r>
                      <a:r>
                        <a:rPr lang="en-US" altLang="zh-CN" sz="2400" b="0">
                          <a:latin typeface="Arial" panose="020B0604020202020204" pitchFamily="34" charset="0"/>
                          <a:ea typeface="汉仪大宋简" panose="02010609000101010101" pitchFamily="49" charset="-122"/>
                          <a:cs typeface="Arial" panose="020B0604020202020204" pitchFamily="34" charset="0"/>
                        </a:rPr>
                        <a:t>/</a:t>
                      </a:r>
                      <a:r>
                        <a:rPr lang="zh-CN" altLang="en-US" sz="2400" b="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a:latin typeface="Arial" panose="020B0604020202020204" pitchFamily="34" charset="0"/>
                          <a:ea typeface="汉仪大宋简" panose="02010609000101010101" pitchFamily="49" charset="-122"/>
                          <a:cs typeface="Arial" panose="020B0604020202020204" pitchFamily="34" charset="0"/>
                        </a:rPr>
                        <a:t>生物近乎</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长时论</a:t>
                      </a:r>
                      <a:endParaRPr kumimoji="0" lang="en-US" altLang="zh-CN" sz="28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880107">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1795</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赫</a:t>
                      </a:r>
                      <a:r>
                        <a:rPr lang="zh-CN" altLang="en-US" sz="2800" b="0">
                          <a:latin typeface="Arial" panose="020B0604020202020204" pitchFamily="34" charset="0"/>
                          <a:ea typeface="汉仪大宋简" panose="02010609000101010101" pitchFamily="49" charset="-122"/>
                          <a:cs typeface="Arial" panose="020B0604020202020204" pitchFamily="34" charset="0"/>
                        </a:rPr>
                        <a:t>顿 </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Hutton</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均变论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dirty="0">
                          <a:latin typeface="Arial" panose="020B0604020202020204" pitchFamily="34" charset="0"/>
                          <a:ea typeface="汉仪大宋简" panose="02010609000101010101" pitchFamily="49" charset="-122"/>
                          <a:cs typeface="Arial" panose="020B0604020202020204" pitchFamily="34" charset="0"/>
                        </a:rPr>
                        <a:t>(</a:t>
                      </a:r>
                      <a:r>
                        <a:rPr lang="zh-CN" altLang="en-US" sz="2400" b="0" dirty="0">
                          <a:latin typeface="Arial" panose="020B0604020202020204" pitchFamily="34" charset="0"/>
                          <a:ea typeface="汉仪大宋简" panose="02010609000101010101" pitchFamily="49" charset="-122"/>
                          <a:cs typeface="Arial" panose="020B0604020202020204" pitchFamily="34" charset="0"/>
                        </a:rPr>
                        <a:t>古今一致论</a:t>
                      </a:r>
                      <a:r>
                        <a:rPr lang="en-US" altLang="zh-CN" sz="2400" b="0" dirty="0">
                          <a:latin typeface="Arial" panose="020B0604020202020204" pitchFamily="34" charset="0"/>
                          <a:ea typeface="汉仪大宋简" panose="02010609000101010101" pitchFamily="49" charset="-122"/>
                          <a:cs typeface="Arial" panose="020B0604020202020204" pitchFamily="34" charset="0"/>
                        </a:rPr>
                        <a:t>)</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a:latin typeface="Arial" panose="020B0604020202020204" pitchFamily="34" charset="0"/>
                          <a:ea typeface="汉仪大宋简" panose="02010609000101010101" pitchFamily="49" charset="-122"/>
                          <a:cs typeface="Arial" panose="020B0604020202020204" pitchFamily="34" charset="0"/>
                        </a:rPr>
                        <a:t>没</a:t>
                      </a:r>
                      <a:r>
                        <a:rPr lang="zh-CN" altLang="en-US" sz="2800" b="0" dirty="0">
                          <a:latin typeface="Arial" panose="020B0604020202020204" pitchFamily="34" charset="0"/>
                          <a:ea typeface="汉仪大宋简" panose="02010609000101010101" pitchFamily="49" charset="-122"/>
                          <a:cs typeface="Arial" panose="020B0604020202020204" pitchFamily="34" charset="0"/>
                        </a:rPr>
                        <a:t>有起点</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永恒宇宙</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p>
                  </a:txBody>
                  <a:tcPr/>
                </a:tc>
                <a:extLst>
                  <a:ext uri="{0D108BD9-81ED-4DB2-BD59-A6C34878D82A}">
                    <a16:rowId xmlns:a16="http://schemas.microsoft.com/office/drawing/2014/main" val="10002"/>
                  </a:ext>
                </a:extLst>
              </a:tr>
              <a:tr h="819582">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1796</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拉布</a:t>
                      </a:r>
                      <a:r>
                        <a:rPr lang="zh-CN" altLang="en-US" sz="2800" b="0">
                          <a:latin typeface="Arial" panose="020B0604020202020204" pitchFamily="34" charset="0"/>
                          <a:ea typeface="汉仪大宋简" panose="02010609000101010101" pitchFamily="49" charset="-122"/>
                          <a:cs typeface="Arial" panose="020B0604020202020204" pitchFamily="34" charset="0"/>
                        </a:rPr>
                        <a:t>拉斯</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Laplace</a:t>
                      </a:r>
                      <a:endParaRPr lang="zh-CN" altLang="en-US" sz="24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星云假说</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869253">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1809</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拉</a:t>
                      </a:r>
                      <a:r>
                        <a:rPr lang="zh-CN" altLang="en-US" sz="2800" b="0">
                          <a:latin typeface="Arial" panose="020B0604020202020204" pitchFamily="34" charset="0"/>
                          <a:ea typeface="汉仪大宋简" panose="02010609000101010101" pitchFamily="49" charset="-122"/>
                          <a:cs typeface="Arial" panose="020B0604020202020204" pitchFamily="34" charset="0"/>
                        </a:rPr>
                        <a:t>马克</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400" b="0">
                          <a:latin typeface="Arial" panose="020B0604020202020204" pitchFamily="34" charset="0"/>
                          <a:ea typeface="汉仪大宋简" panose="02010609000101010101" pitchFamily="49" charset="-122"/>
                          <a:cs typeface="Arial" panose="020B0604020202020204" pitchFamily="34" charset="0"/>
                        </a:rPr>
                        <a:t>Lamark</a:t>
                      </a:r>
                      <a:r>
                        <a:rPr lang="zh-CN" altLang="en-US" sz="2800" b="0">
                          <a:latin typeface="Arial" panose="020B0604020202020204" pitchFamily="34" charset="0"/>
                          <a:ea typeface="汉仪大宋简" panose="02010609000101010101" pitchFamily="49" charset="-122"/>
                          <a:cs typeface="Arial" panose="020B0604020202020204" pitchFamily="34" charset="0"/>
                        </a:rPr>
                        <a:t> </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a:t>
                      </a:r>
                      <a:r>
                        <a:rPr lang="en-US" altLang="zh-CN" sz="2800" b="0" dirty="0">
                          <a:latin typeface="Arial" panose="020B0604020202020204" pitchFamily="34" charset="0"/>
                          <a:ea typeface="汉仪大宋简" panose="02010609000101010101" pitchFamily="49" charset="-122"/>
                          <a:cs typeface="Arial" panose="020B0604020202020204" pitchFamily="34" charset="0"/>
                        </a:rPr>
                        <a:t>/</a:t>
                      </a:r>
                      <a:r>
                        <a:rPr lang="zh-CN" altLang="en-US" sz="2800" b="0" dirty="0">
                          <a:latin typeface="Arial" panose="020B0604020202020204" pitchFamily="34" charset="0"/>
                          <a:ea typeface="汉仪大宋简" panose="02010609000101010101" pitchFamily="49" charset="-122"/>
                          <a:cs typeface="Arial" panose="020B0604020202020204" pitchFamily="34" charset="0"/>
                        </a:rPr>
                        <a:t>无神论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生物进化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r h="769910">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1812</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居</a:t>
                      </a:r>
                      <a:r>
                        <a:rPr lang="zh-CN" altLang="en-US" sz="2800" b="0">
                          <a:latin typeface="Arial" panose="020B0604020202020204" pitchFamily="34" charset="0"/>
                          <a:ea typeface="汉仪大宋简" panose="02010609000101010101" pitchFamily="49" charset="-122"/>
                          <a:cs typeface="Arial" panose="020B0604020202020204" pitchFamily="34" charset="0"/>
                        </a:rPr>
                        <a:t>维叶</a:t>
                      </a:r>
                      <a:endParaRPr lang="en-US" altLang="zh-CN" sz="20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baseline="0">
                          <a:latin typeface="Arial" panose="020B0604020202020204" pitchFamily="34" charset="0"/>
                          <a:ea typeface="汉仪大宋简" panose="02010609000101010101" pitchFamily="49" charset="-122"/>
                          <a:cs typeface="Arial" panose="020B0604020202020204" pitchFamily="34" charset="0"/>
                        </a:rPr>
                        <a:t>Cuvier</a:t>
                      </a:r>
                      <a:r>
                        <a:rPr lang="zh-CN" altLang="en-US" sz="2000" b="0" baseline="0">
                          <a:latin typeface="Arial" panose="020B0604020202020204" pitchFamily="34" charset="0"/>
                          <a:ea typeface="汉仪大宋简" panose="02010609000101010101" pitchFamily="49" charset="-122"/>
                          <a:cs typeface="Arial" panose="020B0604020202020204" pitchFamily="34" charset="0"/>
                        </a:rPr>
                        <a:t> </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灾变论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5"/>
                  </a:ext>
                </a:extLst>
              </a:tr>
              <a:tr h="782328">
                <a:tc>
                  <a:txBody>
                    <a:bodyPr/>
                    <a:lstStyle/>
                    <a:p>
                      <a:pPr algn="l"/>
                      <a:r>
                        <a:rPr lang="en-US" altLang="zh-CN" sz="2800" b="0" dirty="0">
                          <a:latin typeface="Arial" panose="020B0604020202020204" pitchFamily="34" charset="0"/>
                          <a:ea typeface="汉仪大宋简" panose="02010609000101010101" pitchFamily="49" charset="-122"/>
                          <a:cs typeface="Arial" panose="020B0604020202020204" pitchFamily="34" charset="0"/>
                        </a:rPr>
                        <a:t>1833</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莱</a:t>
                      </a:r>
                      <a:r>
                        <a:rPr lang="zh-CN" altLang="en-US" sz="2800" b="0">
                          <a:latin typeface="Arial" panose="020B0604020202020204" pitchFamily="34" charset="0"/>
                          <a:ea typeface="汉仪大宋简" panose="02010609000101010101" pitchFamily="49" charset="-122"/>
                          <a:cs typeface="Arial" panose="020B0604020202020204" pitchFamily="34" charset="0"/>
                        </a:rPr>
                        <a:t>尔 </a:t>
                      </a:r>
                      <a:endParaRPr lang="en-US" altLang="zh-CN" sz="2800" b="0">
                        <a:latin typeface="Arial" panose="020B0604020202020204" pitchFamily="34" charset="0"/>
                        <a:ea typeface="汉仪大宋简" panose="02010609000101010101" pitchFamily="49" charset="-122"/>
                        <a:cs typeface="Arial" panose="020B0604020202020204" pitchFamily="34" charset="0"/>
                      </a:endParaRPr>
                    </a:p>
                    <a:p>
                      <a:pPr algn="l"/>
                      <a:r>
                        <a:rPr lang="en-US" altLang="zh-CN" sz="2000" b="0">
                          <a:latin typeface="Arial" panose="020B0604020202020204" pitchFamily="34" charset="0"/>
                          <a:ea typeface="汉仪大宋简" panose="02010609000101010101" pitchFamily="49" charset="-122"/>
                          <a:cs typeface="Arial" panose="020B0604020202020204" pitchFamily="34" charset="0"/>
                        </a:rPr>
                        <a:t>Lyell</a:t>
                      </a:r>
                      <a:endParaRPr lang="zh-CN" altLang="en-US" sz="20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自然神论 </a:t>
                      </a:r>
                    </a:p>
                  </a:txBody>
                  <a:tcPr/>
                </a:tc>
                <a:tc>
                  <a:txBody>
                    <a:bodyPr/>
                    <a:lstStyle/>
                    <a:p>
                      <a:pPr algn="l"/>
                      <a:r>
                        <a:rPr lang="zh-CN" altLang="en-US" sz="2800" b="0" dirty="0">
                          <a:latin typeface="Arial" panose="020B0604020202020204" pitchFamily="34" charset="0"/>
                          <a:ea typeface="汉仪大宋简" panose="02010609000101010101" pitchFamily="49" charset="-122"/>
                          <a:cs typeface="Arial" panose="020B0604020202020204" pitchFamily="34" charset="0"/>
                        </a:rPr>
                        <a:t>均</a:t>
                      </a:r>
                      <a:r>
                        <a:rPr lang="zh-CN" altLang="en-US" sz="2800" b="0">
                          <a:latin typeface="Arial" panose="020B0604020202020204" pitchFamily="34" charset="0"/>
                          <a:ea typeface="汉仪大宋简" panose="02010609000101010101" pitchFamily="49" charset="-122"/>
                          <a:cs typeface="Arial" panose="020B0604020202020204" pitchFamily="34" charset="0"/>
                        </a:rPr>
                        <a:t>变论 </a:t>
                      </a:r>
                      <a:r>
                        <a:rPr kumimoji="0" lang="en-US" altLang="zh-CN"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古今一致论</a:t>
                      </a:r>
                      <a:r>
                        <a:rPr kumimoji="0" lang="en-US" altLang="zh-CN" sz="2400" b="0" i="0" u="none" strike="noStrike" kern="1200" cap="none" spc="0" normalizeH="0" baseline="0" noProof="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800" b="0" dirty="0">
                          <a:latin typeface="Arial" panose="020B0604020202020204" pitchFamily="34" charset="0"/>
                          <a:ea typeface="汉仪大宋简" panose="02010609000101010101" pitchFamily="49" charset="-122"/>
                          <a:cs typeface="Arial" panose="020B0604020202020204" pitchFamily="34" charset="0"/>
                        </a:rPr>
                        <a:t>长时论</a:t>
                      </a:r>
                      <a:endParaRPr lang="en-US" altLang="zh-CN"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4022633265"/>
              </p:ext>
            </p:extLst>
          </p:nvPr>
        </p:nvGraphicFramePr>
        <p:xfrm>
          <a:off x="-9858476" y="548680"/>
          <a:ext cx="9144000" cy="6309321"/>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20000"/>
                    </a:ext>
                  </a:extLst>
                </a:gridCol>
              </a:tblGrid>
              <a:tr h="491393">
                <a:tc>
                  <a:txBody>
                    <a:bodyPr/>
                    <a:lstStyle/>
                    <a:p>
                      <a:pPr algn="ctr"/>
                      <a:endParaRPr lang="zh-CN" altLang="en-US" sz="2400" dirty="0">
                        <a:latin typeface="微软雅黑" panose="020B0503020204020204" pitchFamily="34" charset="-122"/>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0"/>
                  </a:ext>
                </a:extLst>
              </a:tr>
              <a:tr h="1021236">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1778 </a:t>
                      </a:r>
                      <a:r>
                        <a:rPr lang="zh-CN" altLang="en-US" sz="2400" dirty="0">
                          <a:latin typeface="Arial" panose="020B0604020202020204" pitchFamily="34" charset="0"/>
                          <a:ea typeface="华文中宋" panose="02010600040101010101" pitchFamily="2" charset="-122"/>
                          <a:cs typeface="Arial" panose="020B0604020202020204" pitchFamily="34" charset="0"/>
                        </a:rPr>
                        <a:t>蒲丰      自然神论             冷却地球            </a:t>
                      </a:r>
                      <a:r>
                        <a:rPr lang="en-US" altLang="zh-CN" sz="2400" b="1" dirty="0">
                          <a:latin typeface="Arial" panose="020B0604020202020204" pitchFamily="34" charset="0"/>
                          <a:ea typeface="华文中宋" panose="02010600040101010101" pitchFamily="2" charset="-122"/>
                          <a:cs typeface="Arial" panose="020B0604020202020204" pitchFamily="34" charset="0"/>
                        </a:rPr>
                        <a:t>75000 (</a:t>
                      </a:r>
                      <a:r>
                        <a:rPr lang="zh-CN" altLang="en-US" sz="2400" b="1" dirty="0">
                          <a:latin typeface="Arial" panose="020B0604020202020204" pitchFamily="34" charset="0"/>
                          <a:ea typeface="华文中宋" panose="02010600040101010101" pitchFamily="2" charset="-122"/>
                          <a:cs typeface="Arial" panose="020B0604020202020204" pitchFamily="34" charset="0"/>
                        </a:rPr>
                        <a:t>一百万</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年</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Buffon</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Deist                   Cooling earth     </a:t>
                      </a:r>
                      <a:r>
                        <a:rPr lang="en-US" altLang="zh-CN" sz="2400" b="1" dirty="0">
                          <a:latin typeface="Arial" panose="020B0604020202020204" pitchFamily="34" charset="0"/>
                          <a:ea typeface="华文中宋" panose="02010600040101010101" pitchFamily="2" charset="-122"/>
                          <a:cs typeface="Arial" panose="020B0604020202020204" pitchFamily="34" charset="0"/>
                        </a:rPr>
                        <a:t>75000 (</a:t>
                      </a:r>
                      <a:r>
                        <a:rPr lang="zh-CN" altLang="en-US" sz="2400" b="1" dirty="0">
                          <a:latin typeface="Arial" panose="020B0604020202020204" pitchFamily="34" charset="0"/>
                          <a:ea typeface="华文中宋" panose="02010600040101010101" pitchFamily="2" charset="-122"/>
                          <a:cs typeface="Arial" panose="020B0604020202020204" pitchFamily="34" charset="0"/>
                        </a:rPr>
                        <a:t>一百万</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年</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1"/>
                  </a:ext>
                </a:extLst>
              </a:tr>
              <a:tr h="1021236">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1795 </a:t>
                      </a:r>
                      <a:r>
                        <a:rPr lang="zh-CN" altLang="en-US" sz="2400" dirty="0">
                          <a:latin typeface="Arial" panose="020B0604020202020204" pitchFamily="34" charset="0"/>
                          <a:ea typeface="华文中宋" panose="02010600040101010101" pitchFamily="2" charset="-122"/>
                          <a:cs typeface="Arial" panose="020B0604020202020204" pitchFamily="34" charset="0"/>
                        </a:rPr>
                        <a:t>赫顿      自然神论</a:t>
                      </a:r>
                      <a:r>
                        <a:rPr lang="en-US" altLang="zh-CN" sz="2400" dirty="0">
                          <a:latin typeface="Arial" panose="020B0604020202020204" pitchFamily="34" charset="0"/>
                          <a:ea typeface="华文中宋" panose="02010600040101010101" pitchFamily="2" charset="-122"/>
                          <a:cs typeface="Arial" panose="020B0604020202020204" pitchFamily="34" charset="0"/>
                        </a:rPr>
                        <a:t>/</a:t>
                      </a:r>
                      <a:r>
                        <a:rPr lang="zh-CN" altLang="en-US" sz="2400" dirty="0">
                          <a:latin typeface="Arial" panose="020B0604020202020204" pitchFamily="34" charset="0"/>
                          <a:ea typeface="华文中宋" panose="02010600040101010101" pitchFamily="2" charset="-122"/>
                          <a:cs typeface="Arial" panose="020B0604020202020204" pitchFamily="34" charset="0"/>
                        </a:rPr>
                        <a:t>无神论 均变论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没有起点</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r>
                        <a:rPr lang="zh-CN" altLang="en-US" sz="2400" b="1" dirty="0">
                          <a:latin typeface="Arial" panose="020B0604020202020204" pitchFamily="34" charset="0"/>
                          <a:ea typeface="华文中宋" panose="02010600040101010101" pitchFamily="2" charset="-122"/>
                          <a:cs typeface="Arial" panose="020B0604020202020204" pitchFamily="34" charset="0"/>
                        </a:rPr>
                        <a:t>永恒宇宙</a:t>
                      </a:r>
                      <a:r>
                        <a:rPr lang="en-US" altLang="zh-CN" sz="2400" b="1" dirty="0">
                          <a:latin typeface="Arial" panose="020B0604020202020204" pitchFamily="34" charset="0"/>
                          <a:ea typeface="华文中宋" panose="02010600040101010101" pitchFamily="2" charset="-122"/>
                          <a:cs typeface="Arial" panose="020B0604020202020204" pitchFamily="34" charset="0"/>
                        </a:rPr>
                        <a:t>)</a:t>
                      </a:r>
                    </a:p>
                    <a:p>
                      <a:r>
                        <a:rPr lang="en-US" altLang="zh-CN" sz="2400" b="1"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a:latin typeface="Arial" panose="020B0604020202020204" pitchFamily="34" charset="0"/>
                          <a:ea typeface="华文中宋" panose="02010600040101010101" pitchFamily="2" charset="-122"/>
                          <a:cs typeface="Arial" panose="020B0604020202020204" pitchFamily="34" charset="0"/>
                        </a:rPr>
                        <a:t>Hutton   Deist / Atheist     Uniformitarian      Eternal universe</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1796 </a:t>
                      </a:r>
                      <a:r>
                        <a:rPr lang="zh-CN" altLang="en-US" sz="2400" dirty="0">
                          <a:latin typeface="Arial" panose="020B0604020202020204" pitchFamily="34" charset="0"/>
                          <a:ea typeface="华文中宋" panose="02010600040101010101" pitchFamily="2" charset="-122"/>
                          <a:cs typeface="Arial" panose="020B0604020202020204" pitchFamily="34" charset="0"/>
                        </a:rPr>
                        <a:t>拉布拉斯 无神论               星云假说，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0"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Laplace</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Atheist                Nebular hypothesis      Long ages</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3"/>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1809 </a:t>
                      </a:r>
                      <a:r>
                        <a:rPr lang="zh-CN" altLang="en-US" sz="2400" dirty="0">
                          <a:latin typeface="Arial" panose="020B0604020202020204" pitchFamily="34" charset="0"/>
                          <a:ea typeface="华文中宋" panose="02010600040101010101" pitchFamily="2" charset="-122"/>
                          <a:cs typeface="Arial" panose="020B0604020202020204" pitchFamily="34" charset="0"/>
                        </a:rPr>
                        <a:t>拉马克   自然神论</a:t>
                      </a:r>
                      <a:r>
                        <a:rPr lang="en-US" altLang="zh-CN" sz="2400" dirty="0">
                          <a:latin typeface="Arial" panose="020B0604020202020204" pitchFamily="34" charset="0"/>
                          <a:ea typeface="华文中宋" panose="02010600040101010101" pitchFamily="2" charset="-122"/>
                          <a:cs typeface="Arial" panose="020B0604020202020204" pitchFamily="34" charset="0"/>
                        </a:rPr>
                        <a:t>/</a:t>
                      </a:r>
                      <a:r>
                        <a:rPr lang="zh-CN" altLang="en-US" sz="2400" dirty="0">
                          <a:latin typeface="Arial" panose="020B0604020202020204" pitchFamily="34" charset="0"/>
                          <a:ea typeface="华文中宋" panose="02010600040101010101" pitchFamily="2" charset="-122"/>
                          <a:cs typeface="Arial" panose="020B0604020202020204" pitchFamily="34" charset="0"/>
                        </a:rPr>
                        <a:t>无神论 生物进化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err="1">
                          <a:latin typeface="Arial" panose="020B0604020202020204" pitchFamily="34" charset="0"/>
                          <a:ea typeface="华文中宋" panose="02010600040101010101" pitchFamily="2" charset="-122"/>
                          <a:cs typeface="Arial" panose="020B0604020202020204" pitchFamily="34" charset="0"/>
                        </a:rPr>
                        <a:t>Lamark</a:t>
                      </a:r>
                      <a:r>
                        <a:rPr lang="en-US" altLang="zh-CN" sz="2400" b="0" dirty="0">
                          <a:latin typeface="Arial" panose="020B0604020202020204" pitchFamily="34" charset="0"/>
                          <a:ea typeface="华文中宋" panose="02010600040101010101" pitchFamily="2" charset="-122"/>
                          <a:cs typeface="Arial" panose="020B0604020202020204" pitchFamily="34" charset="0"/>
                        </a:rPr>
                        <a:t>  Deist / Atheist     Biological evolution      Long ages</a:t>
                      </a:r>
                      <a:endParaRPr lang="zh-CN" altLang="en-US" sz="2400" b="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4"/>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1812 </a:t>
                      </a:r>
                      <a:r>
                        <a:rPr lang="zh-CN" altLang="en-US" sz="2400" dirty="0">
                          <a:latin typeface="Arial" panose="020B0604020202020204" pitchFamily="34" charset="0"/>
                          <a:ea typeface="华文中宋" panose="02010600040101010101" pitchFamily="2" charset="-122"/>
                          <a:cs typeface="Arial" panose="020B0604020202020204" pitchFamily="34" charset="0"/>
                        </a:rPr>
                        <a:t>居维叶</a:t>
                      </a:r>
                      <a:r>
                        <a:rPr lang="zh-CN" altLang="en-US" sz="2400" baseline="0" dirty="0">
                          <a:latin typeface="Arial" panose="020B0604020202020204" pitchFamily="34" charset="0"/>
                          <a:ea typeface="华文中宋" panose="02010600040101010101" pitchFamily="2" charset="-122"/>
                          <a:cs typeface="Arial" panose="020B0604020202020204" pitchFamily="34" charset="0"/>
                        </a:rPr>
                        <a:t>   </a:t>
                      </a:r>
                      <a:r>
                        <a:rPr lang="zh-CN" altLang="en-US" sz="2400" dirty="0">
                          <a:latin typeface="Arial" panose="020B0604020202020204" pitchFamily="34" charset="0"/>
                          <a:ea typeface="华文中宋" panose="02010600040101010101" pitchFamily="2" charset="-122"/>
                          <a:cs typeface="Arial" panose="020B0604020202020204" pitchFamily="34" charset="0"/>
                        </a:rPr>
                        <a:t>自然神论             灾变论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Cuvier    Deist                   Multiple</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
                      </a:r>
                      <a:r>
                        <a:rPr lang="en-US" altLang="zh-CN" sz="2400" b="0" baseline="0" dirty="0" err="1">
                          <a:latin typeface="Arial" panose="020B0604020202020204" pitchFamily="34" charset="0"/>
                          <a:ea typeface="华文中宋" panose="02010600040101010101" pitchFamily="2" charset="-122"/>
                          <a:cs typeface="Arial" panose="020B0604020202020204" pitchFamily="34" charset="0"/>
                        </a:rPr>
                        <a:t>catastrophies</a:t>
                      </a:r>
                      <a:r>
                        <a:rPr lang="en-US" altLang="zh-CN" sz="2400" b="0" baseline="0" dirty="0">
                          <a:latin typeface="Arial" panose="020B0604020202020204" pitchFamily="34" charset="0"/>
                          <a:ea typeface="华文中宋" panose="02010600040101010101" pitchFamily="2" charset="-122"/>
                          <a:cs typeface="Arial" panose="020B0604020202020204" pitchFamily="34" charset="0"/>
                        </a:rPr>
                        <a:t> </a:t>
                      </a:r>
                      <a:r>
                        <a:rPr lang="en-US" altLang="zh-CN" sz="2400" b="0" dirty="0">
                          <a:latin typeface="Arial" panose="020B0604020202020204" pitchFamily="34" charset="0"/>
                          <a:ea typeface="华文中宋" panose="02010600040101010101" pitchFamily="2" charset="-122"/>
                          <a:cs typeface="Arial" panose="020B0604020202020204" pitchFamily="34" charset="0"/>
                        </a:rPr>
                        <a:t> Long ages</a:t>
                      </a:r>
                      <a:endParaRPr lang="zh-CN" altLang="en-US" sz="2400" b="1"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5"/>
                  </a:ext>
                </a:extLst>
              </a:tr>
              <a:tr h="943864">
                <a:tc>
                  <a:txBody>
                    <a:bodyPr/>
                    <a:lstStyle/>
                    <a:p>
                      <a:r>
                        <a:rPr lang="en-US" altLang="zh-CN" sz="2400" dirty="0">
                          <a:latin typeface="Arial" panose="020B0604020202020204" pitchFamily="34" charset="0"/>
                          <a:ea typeface="华文中宋" panose="02010600040101010101" pitchFamily="2" charset="-122"/>
                          <a:cs typeface="Arial" panose="020B0604020202020204" pitchFamily="34" charset="0"/>
                        </a:rPr>
                        <a:t>1833 </a:t>
                      </a:r>
                      <a:r>
                        <a:rPr lang="zh-CN" altLang="en-US" sz="2400" dirty="0">
                          <a:latin typeface="Arial" panose="020B0604020202020204" pitchFamily="34" charset="0"/>
                          <a:ea typeface="华文中宋" panose="02010600040101010101" pitchFamily="2" charset="-122"/>
                          <a:cs typeface="Arial" panose="020B0604020202020204" pitchFamily="34" charset="0"/>
                        </a:rPr>
                        <a:t>莱尔      </a:t>
                      </a:r>
                      <a:r>
                        <a:rPr lang="zh-CN" altLang="en-US" sz="2400" baseline="0" dirty="0">
                          <a:latin typeface="Arial" panose="020B0604020202020204" pitchFamily="34" charset="0"/>
                          <a:ea typeface="华文中宋" panose="02010600040101010101" pitchFamily="2" charset="-122"/>
                          <a:cs typeface="Arial" panose="020B0604020202020204" pitchFamily="34" charset="0"/>
                        </a:rPr>
                        <a:t> </a:t>
                      </a:r>
                      <a:r>
                        <a:rPr lang="zh-CN" altLang="en-US" sz="2400" dirty="0">
                          <a:latin typeface="Arial" panose="020B0604020202020204" pitchFamily="34" charset="0"/>
                          <a:ea typeface="华文中宋" panose="02010600040101010101" pitchFamily="2" charset="-122"/>
                          <a:cs typeface="Arial" panose="020B0604020202020204" pitchFamily="34" charset="0"/>
                        </a:rPr>
                        <a:t>自然神论            均变论                                 </a:t>
                      </a:r>
                      <a:r>
                        <a:rPr lang="zh-CN" altLang="en-US" sz="2400" b="1" dirty="0">
                          <a:latin typeface="Arial" panose="020B0604020202020204" pitchFamily="34" charset="0"/>
                          <a:ea typeface="华文中宋" panose="02010600040101010101" pitchFamily="2" charset="-122"/>
                          <a:cs typeface="Arial" panose="020B0604020202020204" pitchFamily="34" charset="0"/>
                        </a:rPr>
                        <a:t>长时论</a:t>
                      </a:r>
                      <a:endParaRPr lang="en-US" altLang="zh-CN" sz="2400" b="1" dirty="0">
                        <a:latin typeface="Arial" panose="020B0604020202020204" pitchFamily="34" charset="0"/>
                        <a:ea typeface="华文中宋" panose="02010600040101010101" pitchFamily="2" charset="-122"/>
                        <a:cs typeface="Arial" panose="020B0604020202020204" pitchFamily="34" charset="0"/>
                      </a:endParaRPr>
                    </a:p>
                    <a:p>
                      <a:r>
                        <a:rPr lang="en-US" altLang="zh-CN" sz="2400" b="0" dirty="0">
                          <a:latin typeface="Arial" panose="020B0604020202020204" pitchFamily="34" charset="0"/>
                          <a:ea typeface="华文中宋" panose="02010600040101010101" pitchFamily="2" charset="-122"/>
                          <a:cs typeface="Arial" panose="020B0604020202020204" pitchFamily="34" charset="0"/>
                        </a:rPr>
                        <a:t>         Lyell       Deist                  Uniformitarian               Long ages</a:t>
                      </a:r>
                      <a:endParaRPr lang="zh-CN" altLang="en-US" sz="2400" b="1"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10" name="标题 9">
            <a:extLst>
              <a:ext uri="{FF2B5EF4-FFF2-40B4-BE49-F238E27FC236}">
                <a16:creationId xmlns:a16="http://schemas.microsoft.com/office/drawing/2014/main" id="{C03475AB-ACA3-497E-BFC1-F7CFDE149502}"/>
              </a:ext>
            </a:extLst>
          </p:cNvPr>
          <p:cNvSpPr>
            <a:spLocks noGrp="1"/>
          </p:cNvSpPr>
          <p:nvPr>
            <p:ph type="title"/>
          </p:nvPr>
        </p:nvSpPr>
        <p:spPr/>
        <p:txBody>
          <a:bodyPr/>
          <a:lstStyle/>
          <a:p>
            <a:endParaRPr lang="zh-CN" alt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2636838"/>
            <a:ext cx="12192000" cy="923330"/>
          </a:xfrm>
          <a:prstGeom prst="rect">
            <a:avLst/>
          </a:prstGeom>
        </p:spPr>
        <p:txBody>
          <a:bodyPr wrap="square">
            <a:spAutoFit/>
          </a:bodyPr>
          <a:lstStyle/>
          <a:p>
            <a:pPr algn="ctr" defTabSz="685800">
              <a:lnSpc>
                <a:spcPct val="100000"/>
              </a:lnSpc>
              <a:spcBef>
                <a:spcPts val="750"/>
              </a:spcBef>
              <a:buFont typeface="Wingdings 2" pitchFamily="18" charset="2"/>
            </a:pPr>
            <a:r>
              <a:rPr lang="en-US" altLang="zh-CN" sz="5400" b="1" dirty="0">
                <a:solidFill>
                  <a:srgbClr val="002A54"/>
                </a:solidFill>
                <a:latin typeface="+mj-ea"/>
                <a:ea typeface="+mj-ea"/>
                <a:cs typeface="Arial" panose="020B0604020202020204" pitchFamily="34" charset="0"/>
              </a:rPr>
              <a:t>1</a:t>
            </a:r>
            <a:r>
              <a:rPr lang="zh-CN" altLang="en-US" sz="5400" b="1" dirty="0">
                <a:solidFill>
                  <a:srgbClr val="002A54"/>
                </a:solidFill>
                <a:latin typeface="+mj-ea"/>
                <a:ea typeface="+mj-ea"/>
                <a:cs typeface="Arial" panose="020B0604020202020204" pitchFamily="34" charset="0"/>
              </a:rPr>
              <a:t>、地质学：年老地球论</a:t>
            </a:r>
          </a:p>
        </p:txBody>
      </p:sp>
    </p:spTree>
    <p:extLst>
      <p:ext uri="{BB962C8B-B14F-4D97-AF65-F5344CB8AC3E}">
        <p14:creationId xmlns:p14="http://schemas.microsoft.com/office/powerpoint/2010/main" val="27577937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8932" name="Text Box 4"/>
          <p:cNvSpPr txBox="1">
            <a:spLocks noChangeArrowheads="1"/>
          </p:cNvSpPr>
          <p:nvPr/>
        </p:nvSpPr>
        <p:spPr bwMode="auto">
          <a:xfrm>
            <a:off x="4799856" y="1363998"/>
            <a:ext cx="5616624" cy="442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自然神论</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在</a:t>
            </a:r>
            <a:r>
              <a:rPr lang="en-US" altLang="en-US" sz="4000" dirty="0">
                <a:latin typeface="+mj-lt"/>
                <a:ea typeface="汉仪大宋简" panose="02010609000101010101" pitchFamily="49" charset="-122"/>
                <a:cs typeface="Arial" panose="020B0604020202020204" pitchFamily="34" charset="0"/>
              </a:rPr>
              <a:t>75000 </a:t>
            </a:r>
            <a:r>
              <a:rPr lang="zh-CN" altLang="en-US" sz="4000" dirty="0">
                <a:latin typeface="+mj-lt"/>
                <a:ea typeface="汉仪大宋简" panose="02010609000101010101" pitchFamily="49" charset="-122"/>
                <a:cs typeface="Arial" panose="020B0604020202020204" pitchFamily="34" charset="0"/>
              </a:rPr>
              <a:t>到一百万年中渐渐冷却的地球</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en-US" altLang="zh-CN" sz="4000" dirty="0">
                <a:latin typeface="+mj-lt"/>
                <a:ea typeface="汉仪大宋简" panose="02010609000101010101" pitchFamily="49" charset="-122"/>
                <a:cs typeface="Arial" panose="020B0604020202020204" pitchFamily="34" charset="0"/>
              </a:rPr>
              <a:t>《</a:t>
            </a:r>
            <a:r>
              <a:rPr lang="zh-CN" altLang="en-US" sz="4000" dirty="0">
                <a:latin typeface="+mj-lt"/>
                <a:ea typeface="汉仪大宋简" panose="02010609000101010101" pitchFamily="49" charset="-122"/>
                <a:cs typeface="Arial" panose="020B0604020202020204" pitchFamily="34" charset="0"/>
              </a:rPr>
              <a:t>自然的纪期</a:t>
            </a:r>
            <a:r>
              <a:rPr lang="en-US" altLang="zh-CN" sz="4000" dirty="0">
                <a:latin typeface="+mj-lt"/>
                <a:ea typeface="汉仪大宋简" panose="02010609000101010101" pitchFamily="49" charset="-122"/>
                <a:cs typeface="Arial" panose="020B0604020202020204" pitchFamily="34" charset="0"/>
              </a:rPr>
              <a:t>》</a:t>
            </a:r>
            <a:r>
              <a:rPr lang="en-US" altLang="zh-CN" sz="3600" dirty="0">
                <a:ea typeface="汉仪大宋简" panose="02010609000101010101" pitchFamily="49" charset="-122"/>
                <a:cs typeface="Arial" panose="020B0604020202020204" pitchFamily="34" charset="0"/>
              </a:rPr>
              <a:t>(</a:t>
            </a:r>
            <a:r>
              <a:rPr lang="en-US" altLang="en-US" sz="3600" dirty="0">
                <a:ea typeface="汉仪大宋简" panose="02010609000101010101" pitchFamily="49" charset="-122"/>
                <a:cs typeface="Arial" panose="020B0604020202020204" pitchFamily="34" charset="0"/>
              </a:rPr>
              <a:t>Epochs of Nature</a:t>
            </a:r>
            <a:r>
              <a:rPr lang="en-US" altLang="zh-CN" sz="3600" dirty="0">
                <a:ea typeface="汉仪大宋简" panose="02010609000101010101" pitchFamily="49" charset="-122"/>
                <a:cs typeface="Arial" panose="020B0604020202020204" pitchFamily="34" charset="0"/>
              </a:rPr>
              <a:t>) </a:t>
            </a:r>
            <a:r>
              <a:rPr lang="en-US" altLang="en-US" sz="4000" dirty="0">
                <a:latin typeface="+mj-lt"/>
                <a:ea typeface="汉仪大宋简" panose="02010609000101010101" pitchFamily="49" charset="-122"/>
                <a:cs typeface="Arial" panose="020B0604020202020204" pitchFamily="34" charset="0"/>
              </a:rPr>
              <a:t>,1778</a:t>
            </a:r>
            <a:r>
              <a:rPr lang="zh-CN" altLang="en-US" sz="4000" dirty="0">
                <a:latin typeface="+mj-lt"/>
                <a:ea typeface="汉仪大宋简" panose="02010609000101010101" pitchFamily="49" charset="-122"/>
                <a:cs typeface="Arial" panose="020B0604020202020204" pitchFamily="34" charset="0"/>
              </a:rPr>
              <a:t>年</a:t>
            </a:r>
            <a:endParaRPr lang="en-US" altLang="en-US" sz="4000" dirty="0">
              <a:latin typeface="+mj-lt"/>
              <a:ea typeface="汉仪大宋简" panose="02010609000101010101" pitchFamily="49" charset="-122"/>
              <a:cs typeface="Arial" panose="020B0604020202020204" pitchFamily="34" charset="0"/>
            </a:endParaRPr>
          </a:p>
        </p:txBody>
      </p:sp>
      <p:sp>
        <p:nvSpPr>
          <p:cNvPr id="7" name="Title 6"/>
          <p:cNvSpPr>
            <a:spLocks noGrp="1"/>
          </p:cNvSpPr>
          <p:nvPr>
            <p:ph type="title"/>
          </p:nvPr>
        </p:nvSpPr>
        <p:spPr/>
        <p:txBody>
          <a:bodyPr/>
          <a:lstStyle/>
          <a:p>
            <a:pPr algn="ctr"/>
            <a:r>
              <a:rPr lang="zh-CN" altLang="en-US"/>
              <a:t> 蒲丰 </a:t>
            </a:r>
            <a:r>
              <a:rPr lang="en-US" altLang="zh-CN" sz="2800">
                <a:ea typeface="汉仪大宋简" panose="02010609000101010101" pitchFamily="49" charset="-122"/>
              </a:rPr>
              <a:t>(Buffon)</a:t>
            </a:r>
            <a:r>
              <a:rPr lang="zh-CN" altLang="en-US"/>
              <a:t> </a:t>
            </a:r>
            <a:r>
              <a:rPr lang="en-US" altLang="zh-CN"/>
              <a:t>1707-88</a:t>
            </a:r>
            <a:endParaRPr lang="en-US"/>
          </a:p>
        </p:txBody>
      </p:sp>
      <p:pic>
        <p:nvPicPr>
          <p:cNvPr id="6" name="Picture 5" descr="Taylor-Buffon"/>
          <p:cNvPicPr>
            <a:picLocks noGrp="1" noChangeArrowheads="1"/>
          </p:cNvPicPr>
          <p:nvPr/>
        </p:nvPicPr>
        <p:blipFill>
          <a:blip r:embed="rId3" cstate="print">
            <a:extLst>
              <a:ext uri="{28A0092B-C50C-407E-A947-70E740481C1C}">
                <a14:useLocalDpi xmlns:a14="http://schemas.microsoft.com/office/drawing/2010/main" val="0"/>
              </a:ext>
            </a:extLst>
          </a:blip>
          <a:srcRect l="-802" t="-575" r="-802" b="-575"/>
          <a:stretch>
            <a:fillRect/>
          </a:stretch>
        </p:blipFill>
        <p:spPr bwMode="auto">
          <a:xfrm>
            <a:off x="1775521" y="1579739"/>
            <a:ext cx="2858425" cy="3990240"/>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778766" y="1434221"/>
            <a:ext cx="6429802" cy="42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4000" dirty="0">
                <a:latin typeface="+mj-lt"/>
                <a:ea typeface="汉仪大宋简" panose="02010609000101010101" pitchFamily="49" charset="-122"/>
                <a:cs typeface="Arial" panose="020B0604020202020204" pitchFamily="34" charset="0"/>
              </a:rPr>
              <a:t>自然神论者，私下可能是无神论者</a:t>
            </a:r>
            <a:endParaRPr lang="en-US" altLang="zh-CN" sz="4000" dirty="0">
              <a:latin typeface="+mj-lt"/>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latin typeface="+mj-lt"/>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4000" dirty="0">
                <a:ea typeface="汉仪大宋简" panose="02010609000101010101" pitchFamily="49" charset="-122"/>
                <a:cs typeface="Arial" panose="020B0604020202020204" pitchFamily="34" charset="0"/>
              </a:rPr>
              <a:t>认为宇宙永恒，无始无终</a:t>
            </a:r>
            <a:endParaRPr lang="en-US" altLang="zh-CN" sz="4000" dirty="0">
              <a:ea typeface="汉仪大宋简" panose="02010609000101010101" pitchFamily="49" charset="-122"/>
              <a:cs typeface="Arial" panose="020B0604020202020204" pitchFamily="34" charset="0"/>
            </a:endParaRPr>
          </a:p>
          <a:p>
            <a:pPr marL="228600" indent="-228600">
              <a:spcAft>
                <a:spcPts val="1000"/>
              </a:spcAft>
            </a:pPr>
            <a:endParaRPr lang="en-US" altLang="zh-CN" sz="2000" dirty="0">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en-US" altLang="zh-TW" sz="4000" dirty="0">
                <a:latin typeface="+mj-lt"/>
                <a:ea typeface="汉仪大宋简" panose="02010609000101010101" pitchFamily="49" charset="-122"/>
                <a:cs typeface="Arial" panose="020B0604020202020204" pitchFamily="34" charset="0"/>
              </a:rPr>
              <a:t>《</a:t>
            </a:r>
            <a:r>
              <a:rPr lang="zh-TW" altLang="en-US" sz="4000" dirty="0">
                <a:latin typeface="+mj-lt"/>
                <a:ea typeface="汉仪大宋简" panose="02010609000101010101" pitchFamily="49" charset="-122"/>
                <a:cs typeface="Arial" panose="020B0604020202020204" pitchFamily="34" charset="0"/>
              </a:rPr>
              <a:t>地质学理论</a:t>
            </a:r>
            <a:r>
              <a:rPr lang="en-US" altLang="zh-TW" sz="4000" dirty="0">
                <a:latin typeface="+mj-lt"/>
                <a:ea typeface="汉仪大宋简" panose="02010609000101010101" pitchFamily="49" charset="-122"/>
                <a:cs typeface="Arial" panose="020B0604020202020204" pitchFamily="34" charset="0"/>
              </a:rPr>
              <a:t>》</a:t>
            </a:r>
            <a:r>
              <a:rPr lang="en-US" altLang="zh-CN" sz="3600" dirty="0">
                <a:ea typeface="汉仪大宋简" panose="02010609000101010101" pitchFamily="49" charset="-122"/>
                <a:cs typeface="Arial" panose="020B0604020202020204" pitchFamily="34" charset="0"/>
              </a:rPr>
              <a:t>(Theory of Earth) </a:t>
            </a:r>
            <a:r>
              <a:rPr lang="zh-CN" altLang="en-US" sz="3600" dirty="0">
                <a:ea typeface="汉仪大宋简" panose="02010609000101010101" pitchFamily="49" charset="-122"/>
                <a:cs typeface="Arial" panose="020B0604020202020204" pitchFamily="34" charset="0"/>
              </a:rPr>
              <a:t>，</a:t>
            </a:r>
            <a:r>
              <a:rPr lang="en-US" altLang="zh-CN" sz="4000" dirty="0">
                <a:latin typeface="+mj-lt"/>
                <a:ea typeface="汉仪大宋简" panose="02010609000101010101" pitchFamily="49" charset="-122"/>
                <a:cs typeface="Arial" panose="020B0604020202020204" pitchFamily="34" charset="0"/>
              </a:rPr>
              <a:t>1795</a:t>
            </a:r>
            <a:r>
              <a:rPr lang="zh-CN" altLang="en-US" sz="4000" dirty="0">
                <a:latin typeface="+mj-lt"/>
                <a:ea typeface="汉仪大宋简" panose="02010609000101010101" pitchFamily="49" charset="-122"/>
                <a:cs typeface="Arial" panose="020B0604020202020204" pitchFamily="34" charset="0"/>
              </a:rPr>
              <a:t>年</a:t>
            </a:r>
            <a:endParaRPr lang="en-US" altLang="zh-CN" sz="40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199456" y="1268760"/>
            <a:ext cx="3446814" cy="4629536"/>
          </a:xfrm>
          <a:prstGeom prst="rect">
            <a:avLst/>
          </a:prstGeom>
          <a:noFill/>
          <a:ln w="38100">
            <a:solidFill>
              <a:schemeClr val="accent1"/>
            </a:solid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144172" y="1195518"/>
            <a:ext cx="693385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solidFill>
                  <a:prstClr val="black"/>
                </a:solidFill>
                <a:latin typeface="汉仪大宋简"/>
                <a:ea typeface="汉仪大宋简" panose="02010609000101010101" pitchFamily="49" charset="-122"/>
                <a:cs typeface="Arial" panose="020B0604020202020204" pitchFamily="34" charset="0"/>
              </a:rPr>
              <a:t>“必须通过</a:t>
            </a:r>
            <a:r>
              <a:rPr lang="zh-CN" altLang="en-US" sz="3600" b="1" dirty="0">
                <a:solidFill>
                  <a:srgbClr val="FF0000"/>
                </a:solidFill>
                <a:latin typeface="汉仪大宋简"/>
                <a:ea typeface="汉仪大宋简" panose="02010609000101010101" pitchFamily="49" charset="-122"/>
                <a:cs typeface="Arial" panose="020B0604020202020204" pitchFamily="34" charset="0"/>
              </a:rPr>
              <a:t>现在能看到的</a:t>
            </a:r>
            <a:r>
              <a:rPr lang="zh-CN" altLang="en-US" sz="3600" dirty="0">
                <a:solidFill>
                  <a:prstClr val="black"/>
                </a:solidFill>
                <a:latin typeface="汉仪大宋简"/>
                <a:ea typeface="汉仪大宋简" panose="02010609000101010101" pitchFamily="49" charset="-122"/>
                <a:cs typeface="Arial" panose="020B0604020202020204" pitchFamily="34" charset="0"/>
              </a:rPr>
              <a:t>事物来解释我们地球的历史</a:t>
            </a:r>
            <a:r>
              <a:rPr lang="en-US" altLang="zh-CN" sz="3600" dirty="0">
                <a:solidFill>
                  <a:prstClr val="black"/>
                </a:solidFill>
                <a:latin typeface="汉仪大宋简"/>
                <a:ea typeface="汉仪大宋简" panose="02010609000101010101" pitchFamily="49" charset="-122"/>
                <a:cs typeface="Arial" panose="020B0604020202020204" pitchFamily="34" charset="0"/>
              </a:rPr>
              <a:t>......</a:t>
            </a:r>
            <a:r>
              <a:rPr lang="zh-CN" altLang="en-US" sz="3600" dirty="0">
                <a:solidFill>
                  <a:prstClr val="black"/>
                </a:solidFill>
                <a:latin typeface="汉仪大宋简"/>
                <a:ea typeface="汉仪大宋简" panose="02010609000101010101" pitchFamily="49" charset="-122"/>
                <a:cs typeface="Arial" panose="020B0604020202020204" pitchFamily="34" charset="0"/>
              </a:rPr>
              <a:t>我们不能用</a:t>
            </a:r>
            <a:r>
              <a:rPr lang="zh-CN" altLang="en-US" sz="3600" b="1" dirty="0">
                <a:solidFill>
                  <a:srgbClr val="FF0000"/>
                </a:solidFill>
                <a:latin typeface="汉仪大宋简"/>
                <a:ea typeface="汉仪大宋简" panose="02010609000101010101" pitchFamily="49" charset="-122"/>
                <a:cs typeface="Arial" panose="020B0604020202020204" pitchFamily="34" charset="0"/>
              </a:rPr>
              <a:t>不属于地球本来所有的力量</a:t>
            </a:r>
            <a:r>
              <a:rPr lang="zh-CN" altLang="en-US" sz="3600" dirty="0">
                <a:solidFill>
                  <a:prstClr val="black"/>
                </a:solidFill>
                <a:latin typeface="汉仪大宋简"/>
                <a:ea typeface="汉仪大宋简" panose="02010609000101010101" pitchFamily="49" charset="-122"/>
                <a:cs typeface="Arial" panose="020B0604020202020204" pitchFamily="34" charset="0"/>
              </a:rPr>
              <a:t>，也不能使用除了我们知晓的规律以外的任何其它作用。”</a:t>
            </a:r>
            <a:endParaRPr lang="en-US" altLang="zh-CN" sz="3600" dirty="0">
              <a:solidFill>
                <a:prstClr val="black"/>
              </a:solidFill>
              <a:latin typeface="汉仪大宋简"/>
              <a:ea typeface="汉仪大宋简" panose="02010609000101010101" pitchFamily="49" charset="-122"/>
              <a:cs typeface="Arial" panose="020B0604020202020204" pitchFamily="34" charset="0"/>
            </a:endParaRPr>
          </a:p>
          <a:p>
            <a:r>
              <a:rPr lang="zh-TW" altLang="en-US" sz="2000" dirty="0">
                <a:solidFill>
                  <a:prstClr val="black"/>
                </a:solidFill>
                <a:ea typeface="汉仪大宋简" panose="02010609000101010101" pitchFamily="49" charset="-122"/>
                <a:cs typeface="Arial" panose="020B0604020202020204" pitchFamily="34" charset="0"/>
              </a:rPr>
              <a:t>詹姆斯 </a:t>
            </a:r>
            <a:r>
              <a:rPr lang="en-US" altLang="zh-TW" sz="2000" dirty="0">
                <a:solidFill>
                  <a:prstClr val="black"/>
                </a:solidFill>
                <a:ea typeface="汉仪大宋简" panose="02010609000101010101" pitchFamily="49" charset="-122"/>
                <a:cs typeface="Arial" panose="020B0604020202020204" pitchFamily="34" charset="0"/>
              </a:rPr>
              <a:t>·</a:t>
            </a:r>
            <a:r>
              <a:rPr lang="zh-TW" altLang="en-US" sz="2000" dirty="0">
                <a:solidFill>
                  <a:prstClr val="black"/>
                </a:solidFill>
                <a:ea typeface="汉仪大宋简" panose="02010609000101010101" pitchFamily="49" charset="-122"/>
                <a:cs typeface="Arial" panose="020B0604020202020204" pitchFamily="34" charset="0"/>
              </a:rPr>
              <a:t>赫顿，</a:t>
            </a:r>
            <a:r>
              <a:rPr lang="zh-CN" altLang="en-US" sz="2000" dirty="0">
                <a:solidFill>
                  <a:prstClr val="black"/>
                </a:solidFill>
                <a:ea typeface="汉仪大宋简" panose="02010609000101010101" pitchFamily="49" charset="-122"/>
                <a:cs typeface="Arial" panose="020B0604020202020204" pitchFamily="34" charset="0"/>
              </a:rPr>
              <a:t>引用于</a:t>
            </a:r>
            <a:r>
              <a:rPr lang="en-US" altLang="zh-TW" sz="2000" dirty="0" err="1">
                <a:solidFill>
                  <a:prstClr val="black"/>
                </a:solidFill>
                <a:ea typeface="汉仪大宋简" panose="02010609000101010101" pitchFamily="49" charset="-122"/>
                <a:cs typeface="Arial" panose="020B0604020202020204" pitchFamily="34" charset="0"/>
              </a:rPr>
              <a:t>Aurther</a:t>
            </a:r>
            <a:r>
              <a:rPr lang="en-US" altLang="zh-TW" sz="2000" dirty="0">
                <a:solidFill>
                  <a:prstClr val="black"/>
                </a:solidFill>
                <a:ea typeface="汉仪大宋简" panose="02010609000101010101" pitchFamily="49" charset="-122"/>
                <a:cs typeface="Arial" panose="020B0604020202020204" pitchFamily="34" charset="0"/>
              </a:rPr>
              <a:t> Holmes, </a:t>
            </a:r>
            <a:r>
              <a:rPr lang="en-US" altLang="zh-CN" sz="2000" i="1" dirty="0">
                <a:solidFill>
                  <a:prstClr val="black"/>
                </a:solidFill>
                <a:ea typeface="汉仪大宋简" panose="02010609000101010101" pitchFamily="49" charset="-122"/>
                <a:cs typeface="Arial" panose="020B0604020202020204" pitchFamily="34" charset="0"/>
              </a:rPr>
              <a:t>Principles of Physical Geology</a:t>
            </a:r>
            <a:r>
              <a:rPr lang="en-US" altLang="zh-CN" sz="2000" dirty="0">
                <a:solidFill>
                  <a:prstClr val="black"/>
                </a:solidFill>
                <a:ea typeface="汉仪大宋简" panose="02010609000101010101" pitchFamily="49" charset="-122"/>
                <a:cs typeface="Arial" panose="020B0604020202020204" pitchFamily="34" charset="0"/>
              </a:rPr>
              <a:t> (UK: Thomas Nelson &amp; Sons Ltd., 1965), pp. 43–44. </a:t>
            </a: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127448" y="1000109"/>
            <a:ext cx="2884228" cy="3873907"/>
          </a:xfrm>
          <a:prstGeom prst="rect">
            <a:avLst/>
          </a:prstGeom>
          <a:noFill/>
          <a:ln w="38100">
            <a:solidFill>
              <a:schemeClr val="accent1"/>
            </a:solidFill>
            <a:miter lim="800000"/>
            <a:headEnd/>
            <a:tailEnd/>
          </a:ln>
        </p:spPr>
      </p:pic>
      <p:sp>
        <p:nvSpPr>
          <p:cNvPr id="5" name="Rectangle 4"/>
          <p:cNvSpPr/>
          <p:nvPr/>
        </p:nvSpPr>
        <p:spPr>
          <a:xfrm>
            <a:off x="1055440" y="4941168"/>
            <a:ext cx="10081120" cy="1200329"/>
          </a:xfrm>
          <a:prstGeom prst="rect">
            <a:avLst/>
          </a:prstGeom>
        </p:spPr>
        <p:txBody>
          <a:bodyPr wrap="square">
            <a:spAutoFit/>
          </a:bodyPr>
          <a:lstStyle/>
          <a:p>
            <a:pPr marL="228600" indent="-228600">
              <a:spcAft>
                <a:spcPts val="1000"/>
              </a:spcAft>
              <a:buFont typeface="Arial" pitchFamily="34" charset="0"/>
              <a:buChar char="•"/>
            </a:pPr>
            <a:r>
              <a:rPr lang="zh-CN" altLang="en-US" sz="3600" dirty="0">
                <a:solidFill>
                  <a:prstClr val="black"/>
                </a:solidFill>
                <a:ea typeface="汉仪大宋简" panose="02010609000101010101" pitchFamily="49" charset="-122"/>
                <a:cs typeface="Arial" panose="020B0604020202020204" pitchFamily="34" charset="0"/>
              </a:rPr>
              <a:t>“均变论</a:t>
            </a:r>
            <a:r>
              <a:rPr lang="zh-CN" altLang="en-US" sz="2400" dirty="0">
                <a:solidFill>
                  <a:prstClr val="black"/>
                </a:solidFill>
                <a:ea typeface="汉仪大宋简" panose="02010609000101010101" pitchFamily="49" charset="-122"/>
                <a:cs typeface="Arial" panose="020B0604020202020204" pitchFamily="34" charset="0"/>
              </a:rPr>
              <a:t>”（古今一致论）：</a:t>
            </a:r>
            <a:r>
              <a:rPr lang="zh-CN" altLang="en-US" sz="3600" dirty="0">
                <a:solidFill>
                  <a:prstClr val="black"/>
                </a:solidFill>
                <a:ea typeface="汉仪大宋简" panose="02010609000101010101" pitchFamily="49" charset="-122"/>
                <a:cs typeface="Arial" panose="020B0604020202020204" pitchFamily="34" charset="0"/>
              </a:rPr>
              <a:t>这个原则没有科学研究根据，纯粹是他的哲学和宗教观！</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詹姆斯</a:t>
            </a:r>
            <a:r>
              <a:rPr lang="en-US" altLang="zh-TW" dirty="0"/>
              <a:t>‧</a:t>
            </a:r>
            <a:r>
              <a:rPr lang="zh-CN" altLang="en-US" dirty="0"/>
              <a:t>赫顿 </a:t>
            </a:r>
            <a:r>
              <a:rPr lang="en-US" altLang="zh-CN" dirty="0">
                <a:ea typeface="汉仪大宋简" panose="02010609000101010101" pitchFamily="49" charset="-122"/>
              </a:rPr>
              <a:t>(James Hutton)</a:t>
            </a:r>
            <a:r>
              <a:rPr lang="zh-CN" altLang="en-US" dirty="0"/>
              <a:t> </a:t>
            </a:r>
            <a:r>
              <a:rPr lang="en-US" altLang="zh-CN" dirty="0"/>
              <a:t>1726-97</a:t>
            </a:r>
            <a:endParaRPr lang="zh-CN" altLang="en-US" dirty="0"/>
          </a:p>
        </p:txBody>
      </p:sp>
      <p:sp>
        <p:nvSpPr>
          <p:cNvPr id="21" name="Text Box 4"/>
          <p:cNvSpPr txBox="1">
            <a:spLocks noChangeArrowheads="1"/>
          </p:cNvSpPr>
          <p:nvPr/>
        </p:nvSpPr>
        <p:spPr bwMode="auto">
          <a:xfrm>
            <a:off x="4418726" y="1503416"/>
            <a:ext cx="6501810" cy="305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indent="-228600">
              <a:spcAft>
                <a:spcPts val="1000"/>
              </a:spcAft>
            </a:pPr>
            <a:r>
              <a:rPr lang="zh-CN" altLang="en-US" sz="3600" dirty="0">
                <a:latin typeface="+mj-lt"/>
                <a:ea typeface="汉仪大宋简" panose="02010609000101010101" pitchFamily="49" charset="-122"/>
                <a:cs typeface="Arial" panose="020B0604020202020204" pitchFamily="34" charset="0"/>
              </a:rPr>
              <a:t>“但</a:t>
            </a:r>
            <a:r>
              <a:rPr lang="zh-CN" altLang="en-US" sz="3600" b="1" dirty="0">
                <a:solidFill>
                  <a:srgbClr val="FF0000"/>
                </a:solidFill>
                <a:latin typeface="+mj-lt"/>
                <a:ea typeface="汉仪大宋简" panose="02010609000101010101" pitchFamily="49" charset="-122"/>
                <a:cs typeface="Arial" panose="020B0604020202020204" pitchFamily="34" charset="0"/>
              </a:rPr>
              <a:t>普遍（全球）洪水</a:t>
            </a:r>
            <a:r>
              <a:rPr lang="zh-CN" altLang="en-US" sz="3600" dirty="0">
                <a:latin typeface="+mj-lt"/>
                <a:ea typeface="汉仪大宋简" panose="02010609000101010101" pitchFamily="49" charset="-122"/>
                <a:cs typeface="Arial" panose="020B0604020202020204" pitchFamily="34" charset="0"/>
              </a:rPr>
              <a:t>应该</a:t>
            </a:r>
            <a:r>
              <a:rPr lang="zh-CN" altLang="en-US" sz="3600" b="1" dirty="0">
                <a:solidFill>
                  <a:srgbClr val="FF0000"/>
                </a:solidFill>
                <a:latin typeface="+mj-lt"/>
                <a:ea typeface="汉仪大宋简" panose="02010609000101010101" pitchFamily="49" charset="-122"/>
                <a:cs typeface="Arial" panose="020B0604020202020204" pitchFamily="34" charset="0"/>
              </a:rPr>
              <a:t>不能在地球的理论之内</a:t>
            </a:r>
            <a:r>
              <a:rPr lang="zh-CN" altLang="en-US" sz="3600" dirty="0">
                <a:latin typeface="+mj-lt"/>
                <a:ea typeface="汉仪大宋简" panose="02010609000101010101" pitchFamily="49" charset="-122"/>
                <a:cs typeface="Arial" panose="020B0604020202020204" pitchFamily="34" charset="0"/>
              </a:rPr>
              <a:t>；因为地球的目的很明显是维持蔬菜和动物的生活，而不是摧毁。”</a:t>
            </a:r>
            <a:endParaRPr lang="en-US" altLang="zh-CN" sz="3600" dirty="0">
              <a:latin typeface="+mj-lt"/>
              <a:ea typeface="汉仪大宋简" panose="02010609000101010101" pitchFamily="49" charset="-122"/>
              <a:cs typeface="Arial" panose="020B0604020202020204" pitchFamily="34" charset="0"/>
            </a:endParaRPr>
          </a:p>
          <a:p>
            <a:r>
              <a:rPr lang="zh-CN" altLang="en-US" sz="2000" dirty="0">
                <a:latin typeface="+mj-lt"/>
                <a:ea typeface="汉仪大宋简" panose="02010609000101010101" pitchFamily="49" charset="-122"/>
                <a:cs typeface="Arial" panose="020B0604020202020204" pitchFamily="34" charset="0"/>
              </a:rPr>
              <a:t>詹姆斯</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赫顿，</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mj-lt"/>
                <a:ea typeface="汉仪大宋简" panose="02010609000101010101" pitchFamily="49" charset="-122"/>
                <a:cs typeface="Arial" panose="020B0604020202020204" pitchFamily="34" charset="0"/>
              </a:rPr>
              <a:t>地球的理论</a:t>
            </a:r>
            <a:r>
              <a:rPr lang="en-US" altLang="zh-CN" sz="2000" dirty="0">
                <a:latin typeface="+mj-lt"/>
                <a:ea typeface="汉仪大宋简" panose="02010609000101010101" pitchFamily="49" charset="-122"/>
                <a:cs typeface="Arial" panose="020B0604020202020204" pitchFamily="34" charset="0"/>
              </a:rPr>
              <a:t>》</a:t>
            </a:r>
            <a:r>
              <a:rPr lang="zh-CN" altLang="en-US" sz="2000" dirty="0">
                <a:latin typeface="Arial" pitchFamily="34" charset="0"/>
                <a:ea typeface="汉仪大宋简" panose="02010609000101010101" pitchFamily="49" charset="-122"/>
                <a:cs typeface="Arial" pitchFamily="34" charset="0"/>
              </a:rPr>
              <a:t> </a:t>
            </a:r>
            <a:r>
              <a:rPr lang="en-US" altLang="zh-CN" sz="2000" dirty="0">
                <a:latin typeface="Arial" pitchFamily="34" charset="0"/>
                <a:ea typeface="汉仪大宋简" panose="02010609000101010101" pitchFamily="49" charset="-122"/>
                <a:cs typeface="Arial" pitchFamily="34" charset="0"/>
              </a:rPr>
              <a:t>(Edinburgh: William Creech, 1795), vol. 1, p. 273.</a:t>
            </a:r>
            <a:endParaRPr lang="zh-CN" altLang="en-US" sz="3600" dirty="0">
              <a:latin typeface="+mj-lt"/>
              <a:ea typeface="汉仪大宋简" panose="02010609000101010101" pitchFamily="49" charset="-122"/>
              <a:cs typeface="Arial" panose="020B0604020202020204" pitchFamily="34" charset="0"/>
            </a:endParaRPr>
          </a:p>
        </p:txBody>
      </p:sp>
      <p:pic>
        <p:nvPicPr>
          <p:cNvPr id="6" name="Picture 5" descr="Hutton"/>
          <p:cNvPicPr>
            <a:picLocks noChangeAspect="1" noChangeArrowheads="1"/>
          </p:cNvPicPr>
          <p:nvPr/>
        </p:nvPicPr>
        <p:blipFill>
          <a:blip r:embed="rId3" cstate="print"/>
          <a:srcRect l="-1354" t="-1333" r="-1805" b="-1000"/>
          <a:stretch>
            <a:fillRect/>
          </a:stretch>
        </p:blipFill>
        <p:spPr bwMode="auto">
          <a:xfrm>
            <a:off x="1402002" y="1145865"/>
            <a:ext cx="2884228" cy="3873907"/>
          </a:xfrm>
          <a:prstGeom prst="rect">
            <a:avLst/>
          </a:prstGeom>
          <a:noFill/>
          <a:ln w="38100">
            <a:solidFill>
              <a:schemeClr val="accent1"/>
            </a:solidFill>
            <a:miter lim="800000"/>
            <a:headEnd/>
            <a:tailEnd/>
          </a:ln>
        </p:spPr>
      </p:pic>
      <p:sp>
        <p:nvSpPr>
          <p:cNvPr id="5" name="Rectangle 4"/>
          <p:cNvSpPr/>
          <p:nvPr/>
        </p:nvSpPr>
        <p:spPr>
          <a:xfrm>
            <a:off x="1378242" y="5230941"/>
            <a:ext cx="8643998" cy="646331"/>
          </a:xfrm>
          <a:prstGeom prst="rect">
            <a:avLst/>
          </a:prstGeom>
        </p:spPr>
        <p:txBody>
          <a:bodyPr wrap="square">
            <a:spAutoFit/>
          </a:bodyPr>
          <a:lstStyle/>
          <a:p>
            <a:pPr marL="228600" indent="-228600">
              <a:spcAft>
                <a:spcPts val="1000"/>
              </a:spcAft>
              <a:buFont typeface="Arial" pitchFamily="34" charset="0"/>
              <a:buChar char="•"/>
            </a:pPr>
            <a:r>
              <a:rPr lang="zh-CN" altLang="en-US" sz="3600" dirty="0">
                <a:ea typeface="汉仪大宋简" panose="02010609000101010101" pitchFamily="49" charset="-122"/>
                <a:cs typeface="Arial" panose="020B0604020202020204" pitchFamily="34" charset="0"/>
              </a:rPr>
              <a:t>否认全球洪水是圣经早已预言过的！</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t>圣经预言“均变论”以及否认诺亚洪水</a:t>
            </a:r>
          </a:p>
        </p:txBody>
      </p:sp>
      <p:sp>
        <p:nvSpPr>
          <p:cNvPr id="3" name="内容占位符 2"/>
          <p:cNvSpPr>
            <a:spLocks noGrp="1"/>
          </p:cNvSpPr>
          <p:nvPr>
            <p:ph sz="quarter" idx="4294967295"/>
          </p:nvPr>
        </p:nvSpPr>
        <p:spPr>
          <a:xfrm>
            <a:off x="791580" y="1720840"/>
            <a:ext cx="10608840" cy="3416320"/>
          </a:xfrm>
          <a:prstGeom prst="rect">
            <a:avLst/>
          </a:prstGeom>
        </p:spPr>
        <p:txBody>
          <a:bodyPr wrap="square">
            <a:spAutoFit/>
          </a:bodyPr>
          <a:lstStyle/>
          <a:p>
            <a:pPr marL="0" defTabSz="685800">
              <a:spcBef>
                <a:spcPts val="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彼得后书</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3</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3</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第一要紧的，该知道在末世必有好讥诮的人，随从自己的私欲，出来讥诮说：</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4</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“主要降临的应许在哪里呢？因为从列祖睡了以来，</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万物与起初创造的时候仍是一样</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5</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他们</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故意忘记</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，从太古凭神的命有了天；并从水而出，藉水而成的地，</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6</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故此</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当时的世界被水淹没</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，就消灭了。</a:t>
            </a:r>
          </a:p>
        </p:txBody>
      </p:sp>
    </p:spTree>
    <p:extLst>
      <p:ext uri="{BB962C8B-B14F-4D97-AF65-F5344CB8AC3E}">
        <p14:creationId xmlns:p14="http://schemas.microsoft.com/office/powerpoint/2010/main" val="32604182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latin typeface="+mj-ea"/>
                <a:ea typeface="+mj-ea"/>
              </a:rPr>
              <a:t>查尔斯</a:t>
            </a:r>
            <a:r>
              <a:rPr lang="en-US" altLang="zh-TW" dirty="0">
                <a:latin typeface="+mj-ea"/>
                <a:ea typeface="+mj-ea"/>
              </a:rPr>
              <a:t>‧</a:t>
            </a:r>
            <a:r>
              <a:rPr lang="zh-CN" altLang="en-US" dirty="0">
                <a:latin typeface="+mj-ea"/>
                <a:ea typeface="+mj-ea"/>
              </a:rPr>
              <a:t>莱尔 </a:t>
            </a:r>
            <a:r>
              <a:rPr lang="en-US" altLang="zh-CN" dirty="0">
                <a:latin typeface="+mj-ea"/>
                <a:ea typeface="+mj-ea"/>
              </a:rPr>
              <a:t>(Charles Lyell) 1797-1875</a:t>
            </a:r>
            <a:endParaRPr lang="zh-CN" altLang="en-US" dirty="0">
              <a:latin typeface="+mj-ea"/>
              <a:ea typeface="+mj-ea"/>
            </a:endParaRPr>
          </a:p>
        </p:txBody>
      </p:sp>
      <p:sp>
        <p:nvSpPr>
          <p:cNvPr id="21" name="Text Box 4"/>
          <p:cNvSpPr txBox="1">
            <a:spLocks noChangeArrowheads="1"/>
          </p:cNvSpPr>
          <p:nvPr/>
        </p:nvSpPr>
        <p:spPr bwMode="auto">
          <a:xfrm>
            <a:off x="4667240" y="1126485"/>
            <a:ext cx="5889234" cy="256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律师，自然神论者</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228600" indent="-228600">
              <a:spcAft>
                <a:spcPts val="1000"/>
              </a:spcAft>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变成地质学家：古今一致论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均变论</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，长时论</a:t>
            </a:r>
          </a:p>
          <a:p>
            <a:pPr marL="228600" indent="-228600">
              <a:spcAft>
                <a:spcPts val="1000"/>
              </a:spcAft>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》1830-33</a:t>
            </a:r>
          </a:p>
        </p:txBody>
      </p:sp>
      <p:sp>
        <p:nvSpPr>
          <p:cNvPr id="7" name="Text Box 4"/>
          <p:cNvSpPr txBox="1">
            <a:spLocks noChangeArrowheads="1"/>
          </p:cNvSpPr>
          <p:nvPr/>
        </p:nvSpPr>
        <p:spPr bwMode="auto">
          <a:xfrm>
            <a:off x="1738282" y="4964975"/>
            <a:ext cx="87502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在一封致朋友的信中，莱尔说自己的目标是：“</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把科学从摩西那里解放出来</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8" name="Text Box 4"/>
          <p:cNvSpPr txBox="1">
            <a:spLocks noChangeArrowheads="1"/>
          </p:cNvSpPr>
          <p:nvPr/>
        </p:nvSpPr>
        <p:spPr bwMode="auto">
          <a:xfrm>
            <a:off x="4655840" y="3790782"/>
            <a:ext cx="6012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buFont typeface="Arial" pitchFamily="34" charset="0"/>
              <a:buChar char="•"/>
            </a:pPr>
            <a:r>
              <a:rPr lang="zh-CN" altLang="en-US" sz="3600">
                <a:latin typeface="汉仪大宋简" panose="02010609000101010101" pitchFamily="49" charset="-122"/>
                <a:ea typeface="汉仪大宋简" panose="02010609000101010101" pitchFamily="49" charset="-122"/>
                <a:cs typeface="Arial" panose="020B0604020202020204" pitchFamily="34" charset="0"/>
              </a:rPr>
              <a:t>“现在是认识过去的钥匙”</a:t>
            </a:r>
            <a:endParaRPr lang="en-US" altLang="zh-CN" sz="360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9"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09720" y="1024484"/>
            <a:ext cx="2714644" cy="3795526"/>
          </a:xfrm>
          <a:prstGeom prst="rect">
            <a:avLst/>
          </a:prstGeom>
          <a:noFill/>
          <a:ln w="3810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A913B300-1377-481F-BBEA-B0E5455CED50}"/>
              </a:ext>
            </a:extLst>
          </p:cNvPr>
          <p:cNvSpPr>
            <a:spLocks noGrp="1"/>
          </p:cNvSpPr>
          <p:nvPr>
            <p:ph type="title"/>
          </p:nvPr>
        </p:nvSpPr>
        <p:spPr>
          <a:xfrm>
            <a:off x="0" y="185984"/>
            <a:ext cx="12192000" cy="584775"/>
          </a:xfrm>
        </p:spPr>
        <p:txBody>
          <a:bodyPr/>
          <a:lstStyle/>
          <a:p>
            <a:r>
              <a:rPr lang="zh-CN" altLang="en-US" dirty="0"/>
              <a:t>创造的证据：生命的起源</a:t>
            </a:r>
          </a:p>
        </p:txBody>
      </p:sp>
      <p:sp>
        <p:nvSpPr>
          <p:cNvPr id="4" name="文本框 13"/>
          <p:cNvSpPr txBox="1"/>
          <p:nvPr/>
        </p:nvSpPr>
        <p:spPr>
          <a:xfrm>
            <a:off x="553028" y="1049335"/>
            <a:ext cx="7118532" cy="5632311"/>
          </a:xfrm>
          <a:prstGeom prst="rect">
            <a:avLst/>
          </a:prstGeom>
          <a:noFill/>
        </p:spPr>
        <p:txBody>
          <a:bodyPr wrap="square" rtlCol="0">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目前对最简单的生命体的最低估算：大概</a:t>
            </a:r>
            <a:r>
              <a:rPr lang="en-US" altLang="zh-CN" sz="3200" dirty="0">
                <a:latin typeface="Arial" panose="020B0604020202020204" pitchFamily="34" charset="0"/>
                <a:ea typeface="汉仪大宋简" panose="02010609000101010101" pitchFamily="49" charset="-122"/>
                <a:cs typeface="Arial" panose="020B0604020202020204" pitchFamily="34" charset="0"/>
              </a:rPr>
              <a:t>450</a:t>
            </a:r>
            <a:r>
              <a:rPr lang="zh-CN" altLang="en-US" sz="3200" dirty="0">
                <a:latin typeface="Arial" panose="020B0604020202020204" pitchFamily="34" charset="0"/>
                <a:ea typeface="汉仪大宋简" panose="02010609000101010101" pitchFamily="49" charset="-122"/>
                <a:cs typeface="Arial" panose="020B0604020202020204" pitchFamily="34" charset="0"/>
              </a:rPr>
              <a:t>个基因，有将近</a:t>
            </a:r>
            <a:r>
              <a:rPr lang="en-US" altLang="zh-CN" sz="3200" dirty="0">
                <a:latin typeface="Arial" panose="020B0604020202020204" pitchFamily="34" charset="0"/>
                <a:ea typeface="汉仪大宋简" panose="02010609000101010101" pitchFamily="49" charset="-122"/>
                <a:cs typeface="Arial" panose="020B0604020202020204" pitchFamily="34" charset="0"/>
              </a:rPr>
              <a:t>50 0000</a:t>
            </a:r>
            <a:r>
              <a:rPr lang="zh-CN" altLang="en-US" sz="3200" dirty="0">
                <a:latin typeface="Arial" panose="020B0604020202020204" pitchFamily="34" charset="0"/>
                <a:ea typeface="汉仪大宋简" panose="02010609000101010101" pitchFamily="49" charset="-122"/>
                <a:cs typeface="Arial" panose="020B0604020202020204" pitchFamily="34" charset="0"/>
              </a:rPr>
              <a:t>个基因字母（碱基对）</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10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它们必须同时一步到位！</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endParaRPr lang="zh-CN" altLang="en-US" sz="1000" dirty="0">
              <a:latin typeface="Arial" panose="020B0604020202020204" pitchFamily="34" charset="0"/>
              <a:ea typeface="汉仪大宋简" panose="02010609000101010101" pitchFamily="49" charset="-122"/>
              <a:cs typeface="Arial" panose="020B0604020202020204" pitchFamily="34" charset="0"/>
            </a:endParaRPr>
          </a:p>
          <a:p>
            <a:pPr marL="457200">
              <a:buFont typeface="Arial"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如果没有成型的</a:t>
            </a:r>
            <a:r>
              <a:rPr lang="en-US" altLang="zh-CN" sz="3200" dirty="0">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latin typeface="Arial" panose="020B0604020202020204" pitchFamily="34" charset="0"/>
                <a:ea typeface="汉仪大宋简" panose="02010609000101010101" pitchFamily="49" charset="-122"/>
                <a:cs typeface="Arial" panose="020B0604020202020204" pitchFamily="34" charset="0"/>
              </a:rPr>
              <a:t>，就不会有生命、繁殖和自然选择</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200" dirty="0">
                <a:latin typeface="Arial" panose="020B0604020202020204" pitchFamily="34" charset="0"/>
                <a:ea typeface="汉仪大宋简" panose="02010609000101010101" pitchFamily="49" charset="-122"/>
                <a:cs typeface="Arial" panose="020B0604020202020204" pitchFamily="34" charset="0"/>
              </a:rPr>
              <a:t>两位天文学家估算，无论在宇宙什么地方，生命偶然产生的概率是</a:t>
            </a:r>
            <a:r>
              <a:rPr lang="en-US" altLang="zh-CN" sz="3200" dirty="0">
                <a:latin typeface="Arial" panose="020B0604020202020204" pitchFamily="34" charset="0"/>
                <a:ea typeface="汉仪大宋简" panose="02010609000101010101" pitchFamily="49" charset="-122"/>
                <a:cs typeface="Arial" panose="020B0604020202020204" pitchFamily="34" charset="0"/>
              </a:rPr>
              <a:t>10</a:t>
            </a:r>
            <a:r>
              <a:rPr lang="en-US" altLang="zh-CN" sz="3200" baseline="30000" dirty="0">
                <a:latin typeface="Arial" panose="020B0604020202020204" pitchFamily="34" charset="0"/>
                <a:ea typeface="汉仪大宋简" panose="02010609000101010101" pitchFamily="49" charset="-122"/>
                <a:cs typeface="Arial" panose="020B0604020202020204" pitchFamily="34" charset="0"/>
              </a:rPr>
              <a:t>40000</a:t>
            </a:r>
            <a:r>
              <a:rPr lang="zh-CN" altLang="en-US" sz="3200" dirty="0">
                <a:latin typeface="Arial" panose="020B0604020202020204" pitchFamily="34" charset="0"/>
                <a:ea typeface="汉仪大宋简" panose="02010609000101010101" pitchFamily="49" charset="-122"/>
                <a:cs typeface="Arial" panose="020B0604020202020204" pitchFamily="34" charset="0"/>
              </a:rPr>
              <a:t>分之一 </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en-US" sz="2800" dirty="0"/>
              <a:t>Fred Hoyle and Chandra </a:t>
            </a:r>
            <a:r>
              <a:rPr lang="en-US" sz="2800" dirty="0" err="1"/>
              <a:t>Wickramasinghe</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p>
            <a:pPr marL="457200"/>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6" name="Picture 5" descr="DNA_orbit_animated.gif"/>
          <p:cNvPicPr>
            <a:picLocks noChangeAspect="1"/>
          </p:cNvPicPr>
          <p:nvPr/>
        </p:nvPicPr>
        <p:blipFill>
          <a:blip r:embed="rId3" cstate="print"/>
          <a:srcRect/>
          <a:stretch>
            <a:fillRect/>
          </a:stretch>
        </p:blipFill>
        <p:spPr bwMode="auto">
          <a:xfrm>
            <a:off x="8213872" y="571480"/>
            <a:ext cx="3714776" cy="6110166"/>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zh-CN" altLang="en-US" dirty="0">
                <a:latin typeface="+mj-ea"/>
                <a:ea typeface="+mj-ea"/>
              </a:rPr>
              <a:t>莱尔稍微透露了他的动机</a:t>
            </a:r>
          </a:p>
        </p:txBody>
      </p:sp>
      <p:sp>
        <p:nvSpPr>
          <p:cNvPr id="21" name="Text Box 4"/>
          <p:cNvSpPr txBox="1">
            <a:spLocks noChangeArrowheads="1"/>
          </p:cNvSpPr>
          <p:nvPr/>
        </p:nvSpPr>
        <p:spPr bwMode="auto">
          <a:xfrm>
            <a:off x="4312518" y="980728"/>
            <a:ext cx="693385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“一个优秀的作家和造诣深厚的地质学家说了一句话，给我留下很深的印象：</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为了（圣经的）启示以及科学的好处，甚至为了各类的真理的好处，地质学涉及实地研究的部分应该在</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视圣经不存在的情况下</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进行研究。</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22" name="Picture 5"/>
          <p:cNvPicPr>
            <a:picLocks noGrp="1"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43472" y="1088252"/>
            <a:ext cx="2714644" cy="3795526"/>
          </a:xfrm>
          <a:prstGeom prst="rect">
            <a:avLst/>
          </a:prstGeom>
          <a:noFill/>
          <a:ln w="3810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7" name="Text Box 4"/>
          <p:cNvSpPr txBox="1">
            <a:spLocks noChangeArrowheads="1"/>
          </p:cNvSpPr>
          <p:nvPr/>
        </p:nvSpPr>
        <p:spPr bwMode="auto">
          <a:xfrm>
            <a:off x="1343472" y="5385410"/>
            <a:ext cx="95770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zh-CN" sz="2000" dirty="0">
                <a:solidFill>
                  <a:prstClr val="black"/>
                </a:solidFill>
                <a:latin typeface="Arial" pitchFamily="34" charset="0"/>
                <a:ea typeface="汉仪大宋简" panose="02010609000101010101" pitchFamily="49" charset="-122"/>
                <a:cs typeface="Arial" panose="020B0604020202020204" pitchFamily="34" charset="0"/>
              </a:rPr>
              <a:t>1832</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查尔斯</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莱尔</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报</a:t>
            </a:r>
            <a:r>
              <a:rPr lang="zh-CN"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告</a:t>
            </a:r>
            <a:r>
              <a:rPr lang="zh-TW" altLang="en-US" sz="2000" dirty="0">
                <a:solidFill>
                  <a:prstClr val="black"/>
                </a:solidFill>
                <a:latin typeface="Arial" pitchFamily="34" charset="0"/>
                <a:ea typeface="汉仪大宋简" panose="02010609000101010101" pitchFamily="49" charset="-122"/>
                <a:cs typeface="Arial" pitchFamily="34" charset="0"/>
              </a:rPr>
              <a:t> </a:t>
            </a:r>
            <a:r>
              <a:rPr lang="en-US" altLang="zh-CN" sz="2000" dirty="0">
                <a:solidFill>
                  <a:prstClr val="black"/>
                </a:solidFill>
                <a:latin typeface="Arial" pitchFamily="34" charset="0"/>
                <a:ea typeface="汉仪大宋简" panose="02010609000101010101" pitchFamily="49" charset="-122"/>
                <a:cs typeface="Arial" pitchFamily="34" charset="0"/>
              </a:rPr>
              <a:t>M.J.S. </a:t>
            </a:r>
            <a:r>
              <a:rPr lang="en-US" altLang="zh-CN" sz="2000" dirty="0" err="1">
                <a:solidFill>
                  <a:prstClr val="black"/>
                </a:solidFill>
                <a:latin typeface="Arial" pitchFamily="34" charset="0"/>
                <a:ea typeface="汉仪大宋简" panose="02010609000101010101" pitchFamily="49" charset="-122"/>
                <a:cs typeface="Arial" pitchFamily="34" charset="0"/>
              </a:rPr>
              <a:t>Rudwick</a:t>
            </a:r>
            <a:r>
              <a:rPr lang="en-US" altLang="zh-CN" sz="2000" dirty="0">
                <a:solidFill>
                  <a:prstClr val="black"/>
                </a:solidFill>
                <a:latin typeface="Arial" pitchFamily="34" charset="0"/>
                <a:ea typeface="汉仪大宋简" panose="02010609000101010101" pitchFamily="49" charset="-122"/>
                <a:cs typeface="Arial" pitchFamily="34" charset="0"/>
              </a:rPr>
              <a:t>, “Charles Lyell Speaks in the Lecture Theatre,” Brit. J. Hist. Sci., IX:2:32 (July 1976), p. 150.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agara 3-021s.jpg">
            <a:extLst>
              <a:ext uri="{FF2B5EF4-FFF2-40B4-BE49-F238E27FC236}">
                <a16:creationId xmlns:a16="http://schemas.microsoft.com/office/drawing/2014/main" id="{297C7373-AC54-485B-9604-53226E29E308}"/>
              </a:ext>
            </a:extLst>
          </p:cNvPr>
          <p:cNvPicPr>
            <a:picLocks noChangeAspect="1"/>
          </p:cNvPicPr>
          <p:nvPr/>
        </p:nvPicPr>
        <p:blipFill>
          <a:blip r:embed="rId3" cstate="print"/>
          <a:srcRect l="-1200" t="-1774" r="-1200" b="-1774"/>
          <a:stretch>
            <a:fillRect/>
          </a:stretch>
        </p:blipFill>
        <p:spPr>
          <a:xfrm>
            <a:off x="603359" y="1794569"/>
            <a:ext cx="5383987" cy="3681739"/>
          </a:xfrm>
          <a:prstGeom prst="rect">
            <a:avLst/>
          </a:prstGeom>
          <a:ln w="38100">
            <a:solidFill>
              <a:schemeClr val="accent1"/>
            </a:solidFill>
          </a:ln>
          <a:effectLst/>
        </p:spPr>
      </p:pic>
      <p:sp>
        <p:nvSpPr>
          <p:cNvPr id="7" name="内容占位符 2"/>
          <p:cNvSpPr txBox="1">
            <a:spLocks/>
          </p:cNvSpPr>
          <p:nvPr/>
        </p:nvSpPr>
        <p:spPr>
          <a:xfrm>
            <a:off x="6240016" y="1465614"/>
            <a:ext cx="5383987" cy="4339650"/>
          </a:xfrm>
          <a:prstGeom prst="rect">
            <a:avLst/>
          </a:prstGeom>
        </p:spPr>
        <p:txBody>
          <a:bodyPr vert="horz" wrap="square" lIns="91440" tIns="45720" rIns="91440" bIns="45720" rtlCol="0">
            <a:spAutoFit/>
          </a:bodyPr>
          <a:lstStyle/>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当地人说：每年超过</a:t>
            </a:r>
            <a:r>
              <a:rPr lang="en-US" altLang="zh-CN" sz="3200" dirty="0">
                <a:latin typeface="Arial" panose="020B0604020202020204" pitchFamily="34" charset="0"/>
                <a:ea typeface="汉仪大宋简" panose="02010609000101010101" pitchFamily="49" charset="-122"/>
                <a:cs typeface="Arial" panose="020B0604020202020204" pitchFamily="34" charset="0"/>
              </a:rPr>
              <a:t>1</a:t>
            </a:r>
            <a:r>
              <a:rPr lang="zh-CN" altLang="en-US" sz="3200" dirty="0">
                <a:latin typeface="Arial" panose="020B0604020202020204" pitchFamily="34" charset="0"/>
                <a:ea typeface="汉仪大宋简" panose="02010609000101010101" pitchFamily="49" charset="-122"/>
                <a:cs typeface="Arial" panose="020B0604020202020204" pitchFamily="34" charset="0"/>
              </a:rPr>
              <a:t>米</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莱尔断言、报告约</a:t>
            </a:r>
            <a:r>
              <a:rPr lang="en-US" altLang="zh-CN" sz="3200" dirty="0">
                <a:latin typeface="Arial" panose="020B0604020202020204" pitchFamily="34" charset="0"/>
                <a:ea typeface="汉仪大宋简" panose="02010609000101010101" pitchFamily="49" charset="-122"/>
                <a:cs typeface="Arial" panose="020B0604020202020204" pitchFamily="34" charset="0"/>
              </a:rPr>
              <a:t>30</a:t>
            </a:r>
            <a:r>
              <a:rPr lang="zh-CN" altLang="en-US" sz="3200" dirty="0">
                <a:latin typeface="Arial" panose="020B0604020202020204" pitchFamily="34" charset="0"/>
                <a:ea typeface="汉仪大宋简" panose="02010609000101010101" pitchFamily="49" charset="-122"/>
                <a:cs typeface="Arial" panose="020B0604020202020204" pitchFamily="34" charset="0"/>
              </a:rPr>
              <a:t>厘米</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莱尔说需要</a:t>
            </a:r>
            <a:r>
              <a:rPr lang="en-US" altLang="zh-CN" sz="3200" dirty="0">
                <a:latin typeface="Arial" panose="020B0604020202020204" pitchFamily="34" charset="0"/>
                <a:ea typeface="汉仪大宋简" panose="02010609000101010101" pitchFamily="49" charset="-122"/>
                <a:cs typeface="Arial" panose="020B0604020202020204" pitchFamily="34" charset="0"/>
              </a:rPr>
              <a:t>35000</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事实：</a:t>
            </a:r>
            <a:r>
              <a:rPr lang="en-US" altLang="zh-CN" sz="3200" dirty="0">
                <a:latin typeface="Arial" panose="020B0604020202020204" pitchFamily="34" charset="0"/>
                <a:ea typeface="汉仪大宋简" panose="02010609000101010101" pitchFamily="49" charset="-122"/>
                <a:cs typeface="Arial" panose="020B0604020202020204" pitchFamily="34" charset="0"/>
              </a:rPr>
              <a:t>1.2</a:t>
            </a:r>
            <a:r>
              <a:rPr lang="zh-CN" altLang="en-US" sz="3200" dirty="0">
                <a:latin typeface="Arial" panose="020B0604020202020204" pitchFamily="34" charset="0"/>
                <a:ea typeface="汉仪大宋简" panose="02010609000101010101" pitchFamily="49" charset="-122"/>
                <a:cs typeface="Arial" panose="020B0604020202020204" pitchFamily="34" charset="0"/>
              </a:rPr>
              <a:t>到</a:t>
            </a:r>
            <a:r>
              <a:rPr lang="en-US" altLang="zh-CN" sz="3200" dirty="0">
                <a:latin typeface="Arial" panose="020B0604020202020204" pitchFamily="34" charset="0"/>
                <a:ea typeface="汉仪大宋简" panose="02010609000101010101" pitchFamily="49" charset="-122"/>
                <a:cs typeface="Arial" panose="020B0604020202020204" pitchFamily="34" charset="0"/>
              </a:rPr>
              <a:t>1.5</a:t>
            </a:r>
            <a:r>
              <a:rPr lang="zh-CN" altLang="en-US" sz="3200" dirty="0">
                <a:latin typeface="Arial" panose="020B0604020202020204" pitchFamily="34" charset="0"/>
                <a:ea typeface="汉仪大宋简" panose="02010609000101010101" pitchFamily="49" charset="-122"/>
                <a:cs typeface="Arial" panose="020B0604020202020204" pitchFamily="34" charset="0"/>
              </a:rPr>
              <a:t>米，需要少于</a:t>
            </a:r>
            <a:r>
              <a:rPr lang="en-US" altLang="zh-CN" sz="3200" dirty="0">
                <a:latin typeface="Arial" panose="020B0604020202020204" pitchFamily="34" charset="0"/>
                <a:ea typeface="汉仪大宋简" panose="02010609000101010101" pitchFamily="49" charset="-122"/>
                <a:cs typeface="Arial" panose="020B0604020202020204" pitchFamily="34" charset="0"/>
              </a:rPr>
              <a:t>12000</a:t>
            </a:r>
            <a:r>
              <a:rPr lang="zh-CN" altLang="en-US" sz="3200" dirty="0">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a:p>
            <a:pPr marL="571500" indent="-571500" defTabSz="685800">
              <a:spcBef>
                <a:spcPts val="600"/>
              </a:spcBef>
              <a:buFont typeface="Arial" panose="020B0604020202020204" pitchFamily="34" charset="0"/>
              <a:buChar char="•"/>
              <a:defRPr/>
            </a:pPr>
            <a:r>
              <a:rPr lang="zh-CN" altLang="en-US" sz="3200" dirty="0">
                <a:latin typeface="Arial" panose="020B0604020202020204" pitchFamily="34" charset="0"/>
                <a:ea typeface="汉仪大宋简" panose="02010609000101010101" pitchFamily="49" charset="-122"/>
                <a:cs typeface="Arial" panose="020B0604020202020204" pitchFamily="34" charset="0"/>
              </a:rPr>
              <a:t>过往水流比现在多，经过的岩层薄，实际上需要几千年而已</a:t>
            </a:r>
          </a:p>
        </p:txBody>
      </p:sp>
      <p:sp>
        <p:nvSpPr>
          <p:cNvPr id="12" name="标题 11">
            <a:extLst>
              <a:ext uri="{FF2B5EF4-FFF2-40B4-BE49-F238E27FC236}">
                <a16:creationId xmlns:a16="http://schemas.microsoft.com/office/drawing/2014/main" id="{E421E6A1-9DB4-4275-9C65-1BFAB476F70A}"/>
              </a:ext>
            </a:extLst>
          </p:cNvPr>
          <p:cNvSpPr>
            <a:spLocks noGrp="1"/>
          </p:cNvSpPr>
          <p:nvPr>
            <p:ph type="title"/>
          </p:nvPr>
        </p:nvSpPr>
        <p:spPr>
          <a:xfrm>
            <a:off x="0" y="185984"/>
            <a:ext cx="12192000" cy="584775"/>
          </a:xfrm>
        </p:spPr>
        <p:txBody>
          <a:bodyPr/>
          <a:lstStyle/>
          <a:p>
            <a:r>
              <a:rPr lang="zh-CN" altLang="en-US" dirty="0">
                <a:latin typeface="+mj-ea"/>
                <a:ea typeface="+mj-ea"/>
              </a:rPr>
              <a:t>莱尔有关尼亚加拉瀑布侵蚀的欺骗</a:t>
            </a:r>
          </a:p>
        </p:txBody>
      </p:sp>
    </p:spTree>
    <p:extLst>
      <p:ext uri="{BB962C8B-B14F-4D97-AF65-F5344CB8AC3E}">
        <p14:creationId xmlns:p14="http://schemas.microsoft.com/office/powerpoint/2010/main" val="1573272347"/>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F12999D-73BA-422B-854D-069238BCE98D}"/>
              </a:ext>
            </a:extLst>
          </p:cNvPr>
          <p:cNvSpPr>
            <a:spLocks noGrp="1"/>
          </p:cNvSpPr>
          <p:nvPr>
            <p:ph type="title"/>
          </p:nvPr>
        </p:nvSpPr>
        <p:spPr>
          <a:xfrm>
            <a:off x="0" y="185984"/>
            <a:ext cx="12192000" cy="584775"/>
          </a:xfrm>
        </p:spPr>
        <p:txBody>
          <a:bodyPr/>
          <a:lstStyle/>
          <a:p>
            <a:r>
              <a:rPr lang="zh-TW" altLang="en-US" dirty="0"/>
              <a:t>赫顿</a:t>
            </a:r>
            <a:r>
              <a:rPr lang="zh-CN" altLang="en-US" dirty="0"/>
              <a:t>、莱尔：不可以有全球性洪水！</a:t>
            </a:r>
          </a:p>
        </p:txBody>
      </p:sp>
      <p:sp>
        <p:nvSpPr>
          <p:cNvPr id="4" name="内容占位符 2"/>
          <p:cNvSpPr>
            <a:spLocks noGrp="1"/>
          </p:cNvSpPr>
          <p:nvPr>
            <p:ph sz="quarter" idx="4294967295"/>
          </p:nvPr>
        </p:nvSpPr>
        <p:spPr>
          <a:xfrm>
            <a:off x="671736" y="1340768"/>
            <a:ext cx="10848528" cy="4473019"/>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原来，大部分主流地质学承认洪水：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14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“挪亚大洪水这场大灾难，一直都被视为许多岩石现象的解释，尤其是岩石中的化石”</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lvl="0">
              <a:lnSpc>
                <a:spcPct val="100000"/>
              </a:lnSpc>
              <a:spcBef>
                <a:spcPct val="50000"/>
              </a:spcBef>
            </a:pP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英国斯旺西大学</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AU" altLang="zh-HK"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University College of Swansea</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地质学教授德里克</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阿格 </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Derek Ager</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zh-CN"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地质学大全</a:t>
            </a:r>
            <a:r>
              <a:rPr lang="en-US" altLang="zh-CN"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AU" altLang="zh-HK" sz="2000" u="sng"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Planet Earth</a:t>
            </a:r>
            <a:r>
              <a:rPr lang="en-AU" sz="2000" i="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TW" altLang="en-US" sz="2000" i="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185</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页</a:t>
            </a:r>
            <a:r>
              <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1977</a:t>
            </a:r>
            <a:r>
              <a:rPr lang="zh-TW" altLang="en-US"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 </a:t>
            </a:r>
            <a:endParaRPr lang="en-AU"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endParaRPr lang="en-US" altLang="zh-CN" sz="14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75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在否认挪亚洪水时，赫顿、莱尔也否认任何“灾难性”地质过程。</a:t>
            </a:r>
          </a:p>
        </p:txBody>
      </p:sp>
    </p:spTree>
    <p:extLst>
      <p:ext uri="{BB962C8B-B14F-4D97-AF65-F5344CB8AC3E}">
        <p14:creationId xmlns:p14="http://schemas.microsoft.com/office/powerpoint/2010/main" val="27577937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1F1A1999-C2F2-4169-9B36-A7E973651073}"/>
              </a:ext>
            </a:extLst>
          </p:cNvPr>
          <p:cNvSpPr>
            <a:spLocks noGrp="1"/>
          </p:cNvSpPr>
          <p:nvPr>
            <p:ph type="title"/>
          </p:nvPr>
        </p:nvSpPr>
        <p:spPr>
          <a:xfrm>
            <a:off x="0" y="185984"/>
            <a:ext cx="12192000" cy="584775"/>
          </a:xfrm>
        </p:spPr>
        <p:txBody>
          <a:bodyPr/>
          <a:lstStyle/>
          <a:p>
            <a:r>
              <a:rPr lang="zh-TW" altLang="en-US" dirty="0"/>
              <a:t>赫顿</a:t>
            </a:r>
            <a:r>
              <a:rPr lang="zh-CN" altLang="en-US" dirty="0"/>
              <a:t>、莱尔：不可以有全球性洪水！</a:t>
            </a:r>
          </a:p>
        </p:txBody>
      </p:sp>
      <p:sp>
        <p:nvSpPr>
          <p:cNvPr id="3" name="内容占位符 2"/>
          <p:cNvSpPr>
            <a:spLocks noGrp="1"/>
          </p:cNvSpPr>
          <p:nvPr>
            <p:ph type="subTitle" idx="4294967295"/>
          </p:nvPr>
        </p:nvSpPr>
        <p:spPr>
          <a:xfrm>
            <a:off x="3623048" y="1026706"/>
            <a:ext cx="8377608" cy="2462213"/>
          </a:xfrm>
          <a:prstGeom prst="rect">
            <a:avLst/>
          </a:prstGeom>
        </p:spPr>
        <p:txBody>
          <a:bodyPr wrap="square">
            <a:spAutoFit/>
          </a:bodyPr>
          <a:lstStyle/>
          <a:p>
            <a:pPr defTabSz="685800">
              <a:lnSpc>
                <a:spcPct val="100000"/>
              </a:lnSpc>
              <a:spcBef>
                <a:spcPts val="600"/>
              </a:spcBef>
              <a:buFont typeface="Wingdings 2" pitchFamily="18" charset="2"/>
            </a:pPr>
            <a:r>
              <a:rPr lang="zh-TW" altLang="en-US" sz="3600" dirty="0">
                <a:latin typeface="汉仪大宋简" panose="02010609000101010101" pitchFamily="49" charset="-122"/>
                <a:ea typeface="汉仪大宋简" panose="02010609000101010101" pitchFamily="49" charset="-122"/>
                <a:cs typeface="Arial" panose="020B0604020202020204" pitchFamily="34" charset="0"/>
              </a:rPr>
              <a:t>德里克</a:t>
            </a:r>
            <a:r>
              <a:rPr lang="en-US" altLang="zh-TW" sz="36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600" dirty="0">
                <a:latin typeface="汉仪大宋简" panose="02010609000101010101" pitchFamily="49" charset="-122"/>
                <a:ea typeface="汉仪大宋简" panose="02010609000101010101" pitchFamily="49" charset="-122"/>
                <a:cs typeface="Arial" panose="020B0604020202020204" pitchFamily="34" charset="0"/>
              </a:rPr>
              <a:t>阿格</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尔博士</a:t>
            </a:r>
            <a:r>
              <a:rPr lang="en-US" altLang="zh-CN" sz="2800" dirty="0">
                <a:latin typeface="汉仪大宋简" panose="02010609000101010101" pitchFamily="49" charset="-122"/>
                <a:ea typeface="汉仪大宋简" panose="02010609000101010101" pitchFamily="49" charset="-122"/>
                <a:cs typeface="Arial" panose="020B0604020202020204" pitchFamily="34" charset="0"/>
              </a:rPr>
              <a:t>Derek Ager</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主流地质学家，相信进化论和年老地球论，不相信全球洪水</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厌恶创造论、年轻地球论</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内容占位符 2"/>
          <p:cNvSpPr>
            <a:spLocks noGrp="1"/>
          </p:cNvSpPr>
          <p:nvPr>
            <p:ph sz="quarter" idx="4294967295"/>
          </p:nvPr>
        </p:nvSpPr>
        <p:spPr>
          <a:xfrm>
            <a:off x="892672" y="3775099"/>
            <a:ext cx="10603928" cy="2462213"/>
          </a:xfrm>
          <a:prstGeom prst="rect">
            <a:avLst/>
          </a:prstGeom>
        </p:spPr>
        <p:txBody>
          <a:bodyPr wrap="square">
            <a:spAutoFit/>
          </a:bodyPr>
          <a:lstStyle/>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藐视创造论为假科学、反科学</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同时还是承认一些“灾难性”的地质过程</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60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承认赫顿、莱尔的纯碎“均变论”，“古今一致论”是错的</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5" descr="Ager, Derek"/>
          <p:cNvPicPr>
            <a:picLocks noChangeAspect="1" noChangeArrowheads="1"/>
          </p:cNvPicPr>
          <p:nvPr/>
        </p:nvPicPr>
        <p:blipFill>
          <a:blip r:embed="rId3" cstate="print"/>
          <a:srcRect/>
          <a:stretch>
            <a:fillRect/>
          </a:stretch>
        </p:blipFill>
        <p:spPr bwMode="auto">
          <a:xfrm>
            <a:off x="911424" y="970336"/>
            <a:ext cx="2304256" cy="271816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4B9A2837-429F-4082-B94F-FC49E4FD314E}"/>
              </a:ext>
            </a:extLst>
          </p:cNvPr>
          <p:cNvSpPr>
            <a:spLocks noGrp="1"/>
          </p:cNvSpPr>
          <p:nvPr>
            <p:ph type="title"/>
          </p:nvPr>
        </p:nvSpPr>
        <p:spPr>
          <a:xfrm>
            <a:off x="0" y="185984"/>
            <a:ext cx="12192000" cy="584775"/>
          </a:xfrm>
        </p:spPr>
        <p:txBody>
          <a:bodyPr/>
          <a:lstStyle/>
          <a:p>
            <a:r>
              <a:rPr lang="zh-CN" altLang="en-US" dirty="0"/>
              <a:t>阿格尔：地质学走偏了</a:t>
            </a:r>
          </a:p>
        </p:txBody>
      </p:sp>
      <p:sp>
        <p:nvSpPr>
          <p:cNvPr id="3" name="内容占位符 2"/>
          <p:cNvSpPr>
            <a:spLocks noGrp="1"/>
          </p:cNvSpPr>
          <p:nvPr>
            <p:ph type="subTitle" idx="4294967295"/>
          </p:nvPr>
        </p:nvSpPr>
        <p:spPr>
          <a:xfrm>
            <a:off x="3344144" y="1268687"/>
            <a:ext cx="8445896" cy="2862322"/>
          </a:xfrm>
          <a:prstGeom prst="rect">
            <a:avLst/>
          </a:prstGeom>
        </p:spPr>
        <p:txBody>
          <a:bodyPr wrap="square">
            <a:spAutoFit/>
          </a:bodyPr>
          <a:lstStyle/>
          <a:p>
            <a:pPr defTabSz="685800">
              <a:lnSpc>
                <a:spcPct val="100000"/>
              </a:lnSpc>
              <a:spcBef>
                <a:spcPts val="60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“我作为历史外行发表这段关于地质学史的冗长题外话是想说明地质学怎么落到理论家的手中，这些理论家，相比与野外考察，更多是受到了当时社会和政治情况的影响。换句话说，我们已允许自</a:t>
            </a:r>
          </a:p>
        </p:txBody>
      </p:sp>
      <p:sp>
        <p:nvSpPr>
          <p:cNvPr id="5" name="内容占位符 2"/>
          <p:cNvSpPr>
            <a:spLocks noGrp="1"/>
          </p:cNvSpPr>
          <p:nvPr>
            <p:ph sz="quarter" idx="4294967295"/>
          </p:nvPr>
        </p:nvSpPr>
        <p:spPr>
          <a:xfrm>
            <a:off x="551384" y="4293096"/>
            <a:ext cx="11238656" cy="1508105"/>
          </a:xfrm>
          <a:prstGeom prst="rect">
            <a:avLst/>
          </a:prstGeom>
        </p:spPr>
        <p:txBody>
          <a:bodyPr wrap="square">
            <a:spAutoFit/>
          </a:bodyPr>
          <a:lstStyle/>
          <a:p>
            <a:pPr marL="0" lvl="0">
              <a:lnSpc>
                <a:spcPct val="100000"/>
              </a:lnSpc>
              <a:spcBef>
                <a:spcPct val="50000"/>
              </a:spcBef>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己是被洗脑，避免在任何的历史解释中涉及极端的、可能被称之为‘灾变性’的地质过程。”</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Derek Ager, The Nature of the </a:t>
            </a:r>
            <a:r>
              <a:rPr lang="en-US" altLang="zh-TW" sz="2000" dirty="0" err="1">
                <a:solidFill>
                  <a:prstClr val="black"/>
                </a:solidFill>
                <a:latin typeface="汉仪大宋简" panose="02010609000101010101" pitchFamily="49" charset="-122"/>
                <a:ea typeface="汉仪大宋简" panose="02010609000101010101" pitchFamily="49" charset="-122"/>
                <a:cs typeface="Arial" panose="020B0604020202020204" pitchFamily="34" charset="0"/>
              </a:rPr>
              <a:t>Stratigraphical</a:t>
            </a:r>
            <a:r>
              <a:rPr lang="en-US" altLang="zh-TW" sz="2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Record (London: Macmillan, 1981), pp. 46-47.</a:t>
            </a:r>
          </a:p>
        </p:txBody>
      </p:sp>
      <p:pic>
        <p:nvPicPr>
          <p:cNvPr id="11" name="Picture 5" descr="Ager, Derek">
            <a:extLst>
              <a:ext uri="{FF2B5EF4-FFF2-40B4-BE49-F238E27FC236}">
                <a16:creationId xmlns:a16="http://schemas.microsoft.com/office/drawing/2014/main" id="{DCC8DB37-A00E-4671-979E-88070FE008AF}"/>
              </a:ext>
            </a:extLst>
          </p:cNvPr>
          <p:cNvPicPr>
            <a:picLocks noChangeAspect="1" noChangeArrowheads="1"/>
          </p:cNvPicPr>
          <p:nvPr/>
        </p:nvPicPr>
        <p:blipFill>
          <a:blip r:embed="rId3" cstate="print"/>
          <a:srcRect/>
          <a:stretch>
            <a:fillRect/>
          </a:stretch>
        </p:blipFill>
        <p:spPr bwMode="auto">
          <a:xfrm>
            <a:off x="644352" y="1340768"/>
            <a:ext cx="2304256" cy="2718160"/>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7577937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0FD6F18D-184E-4881-B5EF-95FAE0341B7C}"/>
              </a:ext>
            </a:extLst>
          </p:cNvPr>
          <p:cNvSpPr>
            <a:spLocks noGrp="1"/>
          </p:cNvSpPr>
          <p:nvPr>
            <p:ph type="title"/>
          </p:nvPr>
        </p:nvSpPr>
        <p:spPr>
          <a:xfrm>
            <a:off x="0" y="185984"/>
            <a:ext cx="12192000" cy="584775"/>
          </a:xfrm>
        </p:spPr>
        <p:txBody>
          <a:bodyPr/>
          <a:lstStyle/>
          <a:p>
            <a:r>
              <a:rPr lang="zh-CN" altLang="en-US" dirty="0"/>
              <a:t>阿格尔：快形成的岩层</a:t>
            </a:r>
          </a:p>
        </p:txBody>
      </p:sp>
      <p:sp>
        <p:nvSpPr>
          <p:cNvPr id="3" name="内容占位符 2"/>
          <p:cNvSpPr>
            <a:spLocks noGrp="1"/>
          </p:cNvSpPr>
          <p:nvPr>
            <p:ph sz="quarter" idx="4294967295"/>
          </p:nvPr>
        </p:nvSpPr>
        <p:spPr>
          <a:xfrm>
            <a:off x="504056" y="836712"/>
            <a:ext cx="11352584" cy="1431161"/>
          </a:xfrm>
          <a:prstGeom prst="rect">
            <a:avLst/>
          </a:prstGeom>
        </p:spPr>
        <p:txBody>
          <a:bodyPr wrap="square">
            <a:spAutoFit/>
          </a:bodyPr>
          <a:lstStyle/>
          <a:p>
            <a:pPr marL="0" defTabSz="685800">
              <a:lnSpc>
                <a:spcPct val="100000"/>
              </a:lnSpc>
              <a:spcBef>
                <a:spcPts val="600"/>
              </a:spcBef>
              <a:buFont typeface="Wingdings 2" pitchFamily="18" charset="2"/>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论到一个威尔士斯旺西镇</a:t>
            </a:r>
            <a:r>
              <a:rPr lang="zh-CN" altLang="en-US" sz="2400" dirty="0">
                <a:latin typeface="汉仪大宋简" panose="02010609000101010101" pitchFamily="49" charset="-122"/>
                <a:ea typeface="汉仪大宋简" panose="02010609000101010101" pitchFamily="49" charset="-122"/>
                <a:cs typeface="Arial" panose="020B0604020202020204" pitchFamily="34" charset="0"/>
              </a:rPr>
              <a:t> </a:t>
            </a:r>
            <a:r>
              <a:rPr lang="en-US" altLang="zh-CN" sz="2400" dirty="0">
                <a:latin typeface="汉仪大宋简" panose="02010609000101010101" pitchFamily="49" charset="-122"/>
                <a:ea typeface="汉仪大宋简" panose="02010609000101010101" pitchFamily="49" charset="-122"/>
                <a:cs typeface="Arial" panose="020B0604020202020204" pitchFamily="34" charset="0"/>
              </a:rPr>
              <a:t>(Swansea, Wales)</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（阿格尔老家附近）的“侏罗纪早期”砾岩</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“萨顿石”</a:t>
            </a:r>
            <a:r>
              <a:rPr lang="en-US" altLang="zh-CN" sz="2400" dirty="0">
                <a:latin typeface="汉仪大宋简" panose="02010609000101010101" pitchFamily="49" charset="-122"/>
                <a:ea typeface="汉仪大宋简" panose="02010609000101010101" pitchFamily="49" charset="-122"/>
                <a:cs typeface="Arial" panose="020B0604020202020204" pitchFamily="34" charset="0"/>
              </a:rPr>
              <a:t>(Sutton Stone)</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defTabSz="685800">
              <a:lnSpc>
                <a:spcPct val="100000"/>
              </a:lnSpc>
              <a:spcBef>
                <a:spcPts val="600"/>
              </a:spcBef>
              <a:buFont typeface="Wingdings 2" pitchFamily="18" charset="2"/>
            </a:pPr>
            <a:endParaRPr lang="en-US" altLang="zh-CN" sz="10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4" name="Picture 3" descr="conglomerate--Indiana EDU">
            <a:extLst>
              <a:ext uri="{FF2B5EF4-FFF2-40B4-BE49-F238E27FC236}">
                <a16:creationId xmlns:a16="http://schemas.microsoft.com/office/drawing/2014/main" id="{EAE5601C-1F79-4605-B3AD-8256809E9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091" y="2060848"/>
            <a:ext cx="9265818" cy="421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a:extLst>
              <a:ext uri="{FF2B5EF4-FFF2-40B4-BE49-F238E27FC236}">
                <a16:creationId xmlns:a16="http://schemas.microsoft.com/office/drawing/2014/main" id="{247E0AE1-7AC7-44C5-A4FF-7389710C7A64}"/>
              </a:ext>
            </a:extLst>
          </p:cNvPr>
          <p:cNvSpPr txBox="1">
            <a:spLocks/>
          </p:cNvSpPr>
          <p:nvPr/>
        </p:nvSpPr>
        <p:spPr>
          <a:xfrm>
            <a:off x="623392" y="2585224"/>
            <a:ext cx="10873208" cy="332398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3200" kern="1200" baseline="0" dirty="0">
                <a:solidFill>
                  <a:schemeClr val="tx1"/>
                </a:solidFill>
                <a:latin typeface="+mn-lt"/>
                <a:ea typeface="汉仪大宋简" panose="0201060900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600"/>
              </a:spcBef>
            </a:pPr>
            <a:r>
              <a:rPr lang="zh-CN" altLang="en-US" sz="3600" dirty="0">
                <a:latin typeface="Arial" panose="020B0604020202020204" pitchFamily="34" charset="0"/>
                <a:cs typeface="Arial" panose="020B0604020202020204" pitchFamily="34" charset="0"/>
              </a:rPr>
              <a:t>“这通常被视为在数次海侵的过程中形成的底砾岩。在化石证据有限的情况下，有观点认为，这种砾岩覆盖了三到五个菊石带，因此形成时间可长达</a:t>
            </a:r>
            <a:r>
              <a:rPr lang="en-US" altLang="zh-CN" sz="3600" dirty="0">
                <a:latin typeface="Arial" panose="020B0604020202020204" pitchFamily="34" charset="0"/>
                <a:cs typeface="Arial" panose="020B0604020202020204" pitchFamily="34" charset="0"/>
              </a:rPr>
              <a:t>500</a:t>
            </a:r>
            <a:r>
              <a:rPr lang="zh-CN" altLang="en-US" sz="3600" dirty="0">
                <a:latin typeface="Arial" panose="020B0604020202020204" pitchFamily="34" charset="0"/>
                <a:cs typeface="Arial" panose="020B0604020202020204" pitchFamily="34" charset="0"/>
              </a:rPr>
              <a:t>万年。我认为这是在几分钟到几小时内沉积形成的。”</a:t>
            </a:r>
            <a:endParaRPr lang="en-US" altLang="zh-CN" sz="3600" dirty="0">
              <a:latin typeface="Arial" panose="020B0604020202020204" pitchFamily="34" charset="0"/>
              <a:cs typeface="Arial" panose="020B0604020202020204" pitchFamily="34" charset="0"/>
            </a:endParaRPr>
          </a:p>
          <a:p>
            <a:pPr defTabSz="685800">
              <a:lnSpc>
                <a:spcPct val="100000"/>
              </a:lnSpc>
              <a:spcBef>
                <a:spcPts val="600"/>
              </a:spcBef>
            </a:pPr>
            <a:endParaRPr lang="en-US" altLang="zh-CN" sz="3600" dirty="0">
              <a:latin typeface="Arial" panose="020B0604020202020204" pitchFamily="34" charset="0"/>
              <a:cs typeface="Arial" panose="020B0604020202020204" pitchFamily="34" charset="0"/>
            </a:endParaRPr>
          </a:p>
          <a:p>
            <a:pPr defTabSz="685800">
              <a:lnSpc>
                <a:spcPct val="100000"/>
              </a:lnSpc>
              <a:spcBef>
                <a:spcPts val="600"/>
              </a:spcBef>
            </a:pPr>
            <a:r>
              <a:rPr lang="en-US" altLang="zh-CN" sz="2000" dirty="0">
                <a:latin typeface="Arial" panose="020B0604020202020204" pitchFamily="34" charset="0"/>
                <a:cs typeface="Arial" panose="020B0604020202020204" pitchFamily="34" charset="0"/>
              </a:rPr>
              <a:t>Derek Ager, The New Catastrophism (Cambridge: Cambridge Univ. Press, 1993), p. 120.</a:t>
            </a:r>
          </a:p>
        </p:txBody>
      </p:sp>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zh-CN" altLang="en-US">
                <a:ea typeface="汉仪大宋简" panose="02010609000101010101" pitchFamily="49" charset="-122"/>
              </a:rPr>
              <a:t>莱尔影响达尔文</a:t>
            </a:r>
            <a:endParaRPr lang="zh-CN" altLang="en-US" dirty="0"/>
          </a:p>
        </p:txBody>
      </p:sp>
      <p:sp>
        <p:nvSpPr>
          <p:cNvPr id="21" name="Text Box 4"/>
          <p:cNvSpPr txBox="1">
            <a:spLocks noChangeArrowheads="1"/>
          </p:cNvSpPr>
          <p:nvPr/>
        </p:nvSpPr>
        <p:spPr bwMode="auto">
          <a:xfrm>
            <a:off x="5167306" y="1357298"/>
            <a:ext cx="524629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28600" indent="-228600">
              <a:spcAft>
                <a:spcPts val="1000"/>
              </a:spcAft>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1831</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22</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岁的达尔文随身携带的</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地质学原理</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这部伟大著作，踌躇满志地登上了贝格尔舰，开始了历时</a:t>
            </a: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5</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年的环球科学考察”</a:t>
            </a:r>
          </a:p>
        </p:txBody>
      </p:sp>
      <p:pic>
        <p:nvPicPr>
          <p:cNvPr id="6" name="Picture 8" descr="1201139060_9_1"/>
          <p:cNvPicPr>
            <a:picLocks noChangeAspect="1" noChangeArrowheads="1"/>
          </p:cNvPicPr>
          <p:nvPr/>
        </p:nvPicPr>
        <p:blipFill>
          <a:blip r:embed="rId3" cstate="print"/>
          <a:srcRect l="15973" r="15971"/>
          <a:stretch>
            <a:fillRect/>
          </a:stretch>
        </p:blipFill>
        <p:spPr bwMode="auto">
          <a:xfrm>
            <a:off x="2095474" y="965348"/>
            <a:ext cx="2857519" cy="4199141"/>
          </a:xfrm>
          <a:prstGeom prst="rect">
            <a:avLst/>
          </a:prstGeom>
          <a:noFill/>
        </p:spPr>
      </p:pic>
      <p:sp>
        <p:nvSpPr>
          <p:cNvPr id="8" name="Text Box 4"/>
          <p:cNvSpPr txBox="1">
            <a:spLocks noChangeArrowheads="1"/>
          </p:cNvSpPr>
          <p:nvPr/>
        </p:nvSpPr>
        <p:spPr bwMode="auto">
          <a:xfrm>
            <a:off x="2381224" y="5157630"/>
            <a:ext cx="75009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达尔文自己也承认，如果没有莱尔的年老地球论，他的进化论立不住脚。</a:t>
            </a:r>
          </a:p>
        </p:txBody>
      </p:sp>
      <p:pic>
        <p:nvPicPr>
          <p:cNvPr id="9" name="Picture 10" descr="C:\Documents and Settings\huangr6\Desktop\进化论的致命伤\22838979-1_w.jpg"/>
          <p:cNvPicPr>
            <a:picLocks noChangeAspect="1" noChangeArrowheads="1"/>
          </p:cNvPicPr>
          <p:nvPr/>
        </p:nvPicPr>
        <p:blipFill>
          <a:blip r:embed="rId4" cstate="print"/>
          <a:srcRect l="18857" r="14807"/>
          <a:stretch>
            <a:fillRect/>
          </a:stretch>
        </p:blipFill>
        <p:spPr bwMode="auto">
          <a:xfrm>
            <a:off x="6803984" y="1071546"/>
            <a:ext cx="3435420" cy="4000528"/>
          </a:xfrm>
          <a:prstGeom prst="rect">
            <a:avLst/>
          </a:prstGeom>
          <a:noFill/>
          <a:ln w="9525">
            <a:noFill/>
            <a:miter lim="800000"/>
            <a:headEnd/>
            <a:tailEnd/>
          </a:ln>
        </p:spPr>
      </p:pic>
      <p:sp>
        <p:nvSpPr>
          <p:cNvPr id="11" name="Right Arrow 10"/>
          <p:cNvSpPr/>
          <p:nvPr/>
        </p:nvSpPr>
        <p:spPr>
          <a:xfrm>
            <a:off x="4810116" y="3143248"/>
            <a:ext cx="2214578" cy="71438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6" name="Picture 2"/>
          <p:cNvPicPr>
            <a:picLocks noChangeAspect="1" noChangeArrowheads="1"/>
          </p:cNvPicPr>
          <p:nvPr/>
        </p:nvPicPr>
        <p:blipFill>
          <a:blip r:embed="rId5" cstate="print"/>
          <a:srcRect/>
          <a:stretch>
            <a:fillRect/>
          </a:stretch>
        </p:blipFill>
        <p:spPr bwMode="auto">
          <a:xfrm>
            <a:off x="-2700808" y="1340769"/>
            <a:ext cx="2438400" cy="4238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2852936"/>
            <a:ext cx="12192000" cy="923925"/>
          </a:xfrm>
          <a:prstGeom prst="rect">
            <a:avLst/>
          </a:prstGeom>
        </p:spPr>
        <p:txBody>
          <a:bodyPr wrap="square">
            <a:spAutoFit/>
          </a:bodyPr>
          <a:lstStyle/>
          <a:p>
            <a:pPr marL="274320" indent="-274320" algn="ctr" defTabSz="685800">
              <a:spcBef>
                <a:spcPts val="750"/>
              </a:spcBef>
            </a:pPr>
            <a:r>
              <a:rPr lang="en-US" altLang="zh-CN" sz="5400" b="1" dirty="0">
                <a:solidFill>
                  <a:srgbClr val="002A54"/>
                </a:solidFill>
                <a:latin typeface="+mj-ea"/>
                <a:ea typeface="+mj-ea"/>
                <a:cs typeface="Arial" panose="020B0604020202020204" pitchFamily="34" charset="0"/>
              </a:rPr>
              <a:t>2</a:t>
            </a:r>
            <a:r>
              <a:rPr lang="zh-CN" altLang="en-US" sz="5400" b="1" dirty="0">
                <a:solidFill>
                  <a:srgbClr val="002A54"/>
                </a:solidFill>
                <a:latin typeface="+mj-ea"/>
                <a:ea typeface="+mj-ea"/>
                <a:cs typeface="Arial" panose="020B0604020202020204" pitchFamily="34" charset="0"/>
              </a:rPr>
              <a:t>、生物学：进化论</a:t>
            </a:r>
          </a:p>
        </p:txBody>
      </p:sp>
    </p:spTree>
    <p:extLst>
      <p:ext uri="{BB962C8B-B14F-4D97-AF65-F5344CB8AC3E}">
        <p14:creationId xmlns:p14="http://schemas.microsoft.com/office/powerpoint/2010/main" val="275779376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0980" name="Text Box 4"/>
          <p:cNvSpPr txBox="1">
            <a:spLocks noChangeArrowheads="1"/>
          </p:cNvSpPr>
          <p:nvPr/>
        </p:nvSpPr>
        <p:spPr bwMode="auto">
          <a:xfrm>
            <a:off x="6312024" y="1340769"/>
            <a:ext cx="40386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zh-CN" altLang="en-US" sz="3600" dirty="0">
                <a:ea typeface="汉仪大宋简" panose="02010609000101010101" pitchFamily="49" charset="-122"/>
              </a:rPr>
              <a:t>自然神论</a:t>
            </a:r>
            <a:r>
              <a:rPr lang="en-US" altLang="en-US" sz="3600" dirty="0">
                <a:ea typeface="汉仪大宋简" panose="02010609000101010101" pitchFamily="49" charset="-122"/>
              </a:rPr>
              <a:t> / </a:t>
            </a:r>
            <a:r>
              <a:rPr lang="zh-CN" altLang="en-US" sz="3600" dirty="0">
                <a:ea typeface="汉仪大宋简" panose="02010609000101010101" pitchFamily="49" charset="-122"/>
              </a:rPr>
              <a:t>无神论</a:t>
            </a:r>
            <a:endParaRPr lang="en-US" altLang="en-US" sz="3600" dirty="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zh-CN" altLang="en-US" sz="3600" dirty="0">
                <a:ea typeface="汉仪大宋简" panose="02010609000101010101" pitchFamily="49" charset="-122"/>
              </a:rPr>
              <a:t>生物进化，长时段</a:t>
            </a:r>
            <a:endParaRPr lang="en-US" altLang="zh-CN" sz="3600" dirty="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en-US" altLang="zh-CN" sz="3600" dirty="0">
                <a:ea typeface="汉仪大宋简" panose="02010609000101010101" pitchFamily="49" charset="-122"/>
              </a:rPr>
              <a:t>《</a:t>
            </a:r>
            <a:r>
              <a:rPr lang="zh-CN" altLang="en-US" sz="3600" dirty="0">
                <a:ea typeface="汉仪大宋简" panose="02010609000101010101" pitchFamily="49" charset="-122"/>
              </a:rPr>
              <a:t>动物学哲学</a:t>
            </a:r>
            <a:r>
              <a:rPr lang="en-US" altLang="zh-CN" sz="3600" dirty="0">
                <a:ea typeface="汉仪大宋简" panose="02010609000101010101" pitchFamily="49" charset="-122"/>
              </a:rPr>
              <a:t>》</a:t>
            </a:r>
            <a:r>
              <a:rPr lang="en-US" altLang="en-US" sz="3600" dirty="0">
                <a:ea typeface="汉仪大宋简" panose="02010609000101010101" pitchFamily="49" charset="-122"/>
              </a:rPr>
              <a:t> (1809)</a:t>
            </a:r>
          </a:p>
        </p:txBody>
      </p:sp>
      <p:pic>
        <p:nvPicPr>
          <p:cNvPr id="3070981" name="Picture 5" descr="Taylor-Lamarck"/>
          <p:cNvPicPr>
            <a:picLocks noChangeAspect="1" noChangeArrowheads="1"/>
          </p:cNvPicPr>
          <p:nvPr/>
        </p:nvPicPr>
        <p:blipFill>
          <a:blip r:embed="rId3" cstate="print">
            <a:extLst>
              <a:ext uri="{28A0092B-C50C-407E-A947-70E740481C1C}">
                <a14:useLocalDpi xmlns:a14="http://schemas.microsoft.com/office/drawing/2010/main" val="0"/>
              </a:ext>
            </a:extLst>
          </a:blip>
          <a:srcRect b="9085"/>
          <a:stretch>
            <a:fillRect/>
          </a:stretch>
        </p:blipFill>
        <p:spPr bwMode="auto">
          <a:xfrm>
            <a:off x="1919536" y="980728"/>
            <a:ext cx="3779912" cy="505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标题 3"/>
          <p:cNvSpPr>
            <a:spLocks noGrp="1"/>
          </p:cNvSpPr>
          <p:nvPr>
            <p:ph type="title"/>
          </p:nvPr>
        </p:nvSpPr>
        <p:spPr/>
        <p:txBody>
          <a:bodyPr>
            <a:noAutofit/>
          </a:bodyPr>
          <a:lstStyle/>
          <a:p>
            <a:pPr algn="ctr"/>
            <a:r>
              <a:rPr lang="zh-CN" altLang="en-US" dirty="0"/>
              <a:t>拉马克 </a:t>
            </a:r>
            <a:r>
              <a:rPr lang="en-US" altLang="zh-CN" dirty="0">
                <a:ea typeface="汉仪大宋简" panose="02010609000101010101" pitchFamily="49" charset="-122"/>
              </a:rPr>
              <a:t>(</a:t>
            </a:r>
            <a:r>
              <a:rPr lang="en-US" altLang="zh-CN" dirty="0" err="1">
                <a:ea typeface="汉仪大宋简" panose="02010609000101010101" pitchFamily="49" charset="-122"/>
              </a:rPr>
              <a:t>Lamark</a:t>
            </a:r>
            <a:r>
              <a:rPr lang="en-US" altLang="zh-CN" dirty="0">
                <a:ea typeface="汉仪大宋简" panose="02010609000101010101" pitchFamily="49" charset="-122"/>
              </a:rPr>
              <a:t>)</a:t>
            </a:r>
            <a:r>
              <a:rPr lang="zh-CN" altLang="en-US" dirty="0"/>
              <a:t> </a:t>
            </a:r>
            <a:r>
              <a:rPr lang="en-US" altLang="zh-CN" dirty="0"/>
              <a:t>1744-1829</a:t>
            </a:r>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4" descr="Curvier"/>
          <p:cNvPicPr>
            <a:picLocks noChangeAspect="1" noChangeArrowheads="1"/>
          </p:cNvPicPr>
          <p:nvPr/>
        </p:nvPicPr>
        <p:blipFill>
          <a:blip r:embed="rId3" cstate="print"/>
          <a:srcRect l="15956" r="21277" b="4089"/>
          <a:stretch>
            <a:fillRect/>
          </a:stretch>
        </p:blipFill>
        <p:spPr bwMode="auto">
          <a:xfrm>
            <a:off x="2135560" y="1052736"/>
            <a:ext cx="3408378" cy="4968552"/>
          </a:xfrm>
          <a:prstGeom prst="rect">
            <a:avLst/>
          </a:prstGeom>
          <a:noFill/>
          <a:ln w="9525">
            <a:noFill/>
            <a:miter lim="800000"/>
            <a:headEnd/>
            <a:tailEnd/>
          </a:ln>
        </p:spPr>
      </p:pic>
      <p:sp>
        <p:nvSpPr>
          <p:cNvPr id="3074053" name="Text Box 5"/>
          <p:cNvSpPr txBox="1">
            <a:spLocks noChangeArrowheads="1"/>
          </p:cNvSpPr>
          <p:nvPr/>
        </p:nvSpPr>
        <p:spPr bwMode="auto">
          <a:xfrm>
            <a:off x="5519936" y="1341924"/>
            <a:ext cx="49530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zh-CN" altLang="en-US" sz="3600">
                <a:ea typeface="汉仪大宋简" panose="02010609000101010101" pitchFamily="49" charset="-122"/>
              </a:rPr>
              <a:t>自</a:t>
            </a:r>
            <a:r>
              <a:rPr lang="zh-CN" altLang="en-US" sz="3600" dirty="0">
                <a:ea typeface="汉仪大宋简" panose="02010609000101010101" pitchFamily="49" charset="-122"/>
              </a:rPr>
              <a:t>然神</a:t>
            </a:r>
            <a:r>
              <a:rPr lang="zh-CN" altLang="en-US" sz="3600">
                <a:ea typeface="汉仪大宋简" panose="02010609000101010101" pitchFamily="49" charset="-122"/>
              </a:rPr>
              <a:t>论者</a:t>
            </a:r>
            <a:endParaRPr lang="en-US" altLang="zh-CN" sz="3600">
              <a:ea typeface="汉仪大宋简" panose="02010609000101010101" pitchFamily="49" charset="-122"/>
            </a:endParaRPr>
          </a:p>
          <a:p>
            <a:pPr algn="ctr">
              <a:spcBef>
                <a:spcPct val="50000"/>
              </a:spcBef>
            </a:pPr>
            <a:endParaRPr lang="en-US" altLang="zh-CN" sz="3600" dirty="0">
              <a:ea typeface="汉仪大宋简" panose="02010609000101010101" pitchFamily="49" charset="-122"/>
            </a:endParaRPr>
          </a:p>
          <a:p>
            <a:pPr algn="ctr">
              <a:spcBef>
                <a:spcPct val="50000"/>
              </a:spcBef>
            </a:pPr>
            <a:r>
              <a:rPr lang="zh-CN" altLang="en-US" sz="3600" dirty="0">
                <a:ea typeface="汉仪大宋简" panose="02010609000101010101" pitchFamily="49" charset="-122"/>
              </a:rPr>
              <a:t>多次</a:t>
            </a:r>
            <a:r>
              <a:rPr lang="zh-CN" altLang="en-US" sz="3600">
                <a:ea typeface="汉仪大宋简" panose="02010609000101010101" pitchFamily="49" charset="-122"/>
              </a:rPr>
              <a:t>灾变，长时段</a:t>
            </a:r>
            <a:endParaRPr lang="en-US" altLang="zh-CN" sz="3600">
              <a:ea typeface="汉仪大宋简" panose="02010609000101010101" pitchFamily="49" charset="-122"/>
            </a:endParaRPr>
          </a:p>
          <a:p>
            <a:pPr algn="ctr">
              <a:spcBef>
                <a:spcPct val="50000"/>
              </a:spcBef>
            </a:pPr>
            <a:endParaRPr lang="en-US" altLang="en-US" sz="3600" dirty="0">
              <a:ea typeface="汉仪大宋简" panose="02010609000101010101" pitchFamily="49" charset="-122"/>
            </a:endParaRPr>
          </a:p>
          <a:p>
            <a:pPr algn="ctr"/>
            <a:r>
              <a:rPr lang="en-US" altLang="zh-CN" sz="3600" dirty="0">
                <a:ea typeface="汉仪大宋简" panose="02010609000101010101" pitchFamily="49" charset="-122"/>
              </a:rPr>
              <a:t>《</a:t>
            </a:r>
            <a:r>
              <a:rPr lang="zh-CN" altLang="en-US" sz="3600" dirty="0">
                <a:ea typeface="汉仪大宋简" panose="02010609000101010101" pitchFamily="49" charset="-122"/>
              </a:rPr>
              <a:t>地质理</a:t>
            </a:r>
            <a:r>
              <a:rPr lang="zh-CN" altLang="en-US" sz="3600">
                <a:ea typeface="汉仪大宋简" panose="02010609000101010101" pitchFamily="49" charset="-122"/>
              </a:rPr>
              <a:t>论</a:t>
            </a:r>
            <a:r>
              <a:rPr lang="en-US" altLang="zh-CN" sz="3600">
                <a:ea typeface="汉仪大宋简" panose="02010609000101010101" pitchFamily="49" charset="-122"/>
              </a:rPr>
              <a:t>》</a:t>
            </a:r>
          </a:p>
          <a:p>
            <a:pPr algn="ctr"/>
            <a:r>
              <a:rPr lang="en-US" altLang="en-US" sz="3600">
                <a:ea typeface="汉仪大宋简" panose="02010609000101010101" pitchFamily="49" charset="-122"/>
              </a:rPr>
              <a:t> </a:t>
            </a:r>
            <a:r>
              <a:rPr lang="en-US" altLang="en-US" sz="3600" dirty="0">
                <a:ea typeface="汉仪大宋简" panose="02010609000101010101" pitchFamily="49" charset="-122"/>
              </a:rPr>
              <a:t>(1812)</a:t>
            </a:r>
          </a:p>
        </p:txBody>
      </p:sp>
      <p:sp>
        <p:nvSpPr>
          <p:cNvPr id="5" name="标题 3"/>
          <p:cNvSpPr>
            <a:spLocks noGrp="1"/>
          </p:cNvSpPr>
          <p:nvPr>
            <p:ph type="title"/>
          </p:nvPr>
        </p:nvSpPr>
        <p:spPr/>
        <p:txBody>
          <a:bodyPr>
            <a:noAutofit/>
          </a:bodyPr>
          <a:lstStyle/>
          <a:p>
            <a:pPr algn="ctr"/>
            <a:r>
              <a:rPr lang="zh-CN" altLang="en-US" dirty="0"/>
              <a:t>乔治</a:t>
            </a:r>
            <a:r>
              <a:rPr lang="en-US" altLang="zh-CN" dirty="0"/>
              <a:t>‧</a:t>
            </a:r>
            <a:r>
              <a:rPr lang="zh-CN" altLang="en-US" dirty="0"/>
              <a:t>居维叶 </a:t>
            </a:r>
            <a:r>
              <a:rPr lang="en-US" altLang="zh-CN" dirty="0">
                <a:ea typeface="汉仪大宋简" panose="02010609000101010101" pitchFamily="49" charset="-122"/>
              </a:rPr>
              <a:t>(Cuvier)</a:t>
            </a:r>
            <a:r>
              <a:rPr lang="zh-CN" altLang="en-US" dirty="0"/>
              <a:t> </a:t>
            </a:r>
            <a:r>
              <a:rPr lang="en-US" altLang="zh-CN" dirty="0"/>
              <a:t>1769-1832</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92DAD1-D9AB-4298-A44A-ECB1EA071A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343649"/>
          </a:xfrm>
          <a:prstGeom prst="rect">
            <a:avLst/>
          </a:prstGeom>
        </p:spPr>
      </p:pic>
      <p:sp>
        <p:nvSpPr>
          <p:cNvPr id="3" name="TextBox 56">
            <a:extLst>
              <a:ext uri="{FF2B5EF4-FFF2-40B4-BE49-F238E27FC236}">
                <a16:creationId xmlns:a16="http://schemas.microsoft.com/office/drawing/2014/main" id="{2ECA262C-E685-4EA2-8637-33705769BFAF}"/>
              </a:ext>
            </a:extLst>
          </p:cNvPr>
          <p:cNvSpPr txBox="1"/>
          <p:nvPr/>
        </p:nvSpPr>
        <p:spPr>
          <a:xfrm>
            <a:off x="1127448" y="3404989"/>
            <a:ext cx="4578846" cy="469840"/>
          </a:xfrm>
          <a:prstGeom prst="rect">
            <a:avLst/>
          </a:prstGeom>
          <a:noFill/>
        </p:spPr>
        <p:txBody>
          <a:bodyPr wrap="square" lIns="38576" tIns="19288" rIns="38576" bIns="1928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dirty="0">
                <a:solidFill>
                  <a:schemeClr val="bg1"/>
                </a:solidFill>
                <a:latin typeface="微软雅黑" panose="020B0503020204020204" pitchFamily="34" charset="-122"/>
                <a:ea typeface="微软雅黑" panose="020B0503020204020204" pitchFamily="34" charset="-122"/>
              </a:rPr>
              <a:t>5</a:t>
            </a:r>
            <a:r>
              <a:rPr lang="zh-CN" altLang="en-US" sz="2800" dirty="0">
                <a:solidFill>
                  <a:schemeClr val="bg1"/>
                </a:solidFill>
                <a:latin typeface="微软雅黑" panose="020B0503020204020204" pitchFamily="34" charset="-122"/>
                <a:ea typeface="微软雅黑" panose="020B0503020204020204" pitchFamily="34" charset="-122"/>
              </a:rPr>
              <a:t>月</a:t>
            </a:r>
            <a:r>
              <a:rPr lang="en-US" altLang="zh-CN" sz="2800" dirty="0">
                <a:solidFill>
                  <a:schemeClr val="bg1"/>
                </a:solidFill>
                <a:latin typeface="微软雅黑" panose="020B0503020204020204" pitchFamily="34" charset="-122"/>
                <a:ea typeface="微软雅黑" panose="020B0503020204020204" pitchFamily="34" charset="-122"/>
              </a:rPr>
              <a:t>14</a:t>
            </a:r>
            <a:r>
              <a:rPr lang="zh-CN" altLang="en-US" sz="2800" dirty="0">
                <a:solidFill>
                  <a:schemeClr val="bg1"/>
                </a:solidFill>
                <a:latin typeface="微软雅黑" panose="020B0503020204020204" pitchFamily="34" charset="-122"/>
                <a:ea typeface="微软雅黑" panose="020B0503020204020204" pitchFamily="34" charset="-122"/>
              </a:rPr>
              <a:t>日 </a:t>
            </a:r>
            <a:r>
              <a:rPr lang="en-US" altLang="zh-CN" sz="2800" dirty="0">
                <a:solidFill>
                  <a:schemeClr val="bg1"/>
                </a:solidFill>
                <a:latin typeface="微软雅黑" panose="020B0503020204020204" pitchFamily="34" charset="-122"/>
                <a:ea typeface="微软雅黑" panose="020B0503020204020204" pitchFamily="34" charset="-122"/>
              </a:rPr>
              <a:t>19:30    </a:t>
            </a:r>
            <a:r>
              <a:rPr lang="zh-CN" altLang="en-US" sz="2800" dirty="0">
                <a:solidFill>
                  <a:schemeClr val="bg1"/>
                </a:solidFill>
                <a:latin typeface="微软雅黑" panose="020B0503020204020204" pitchFamily="34" charset="-122"/>
                <a:ea typeface="微软雅黑" panose="020B0503020204020204" pitchFamily="34" charset="-122"/>
              </a:rPr>
              <a:t>准时开讲</a:t>
            </a:r>
            <a:endParaRPr lang="tr-TR" sz="2800" dirty="0">
              <a:solidFill>
                <a:schemeClr val="bg1"/>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604E7E9A-7C45-4F56-B2B0-CB9990045161}"/>
              </a:ext>
            </a:extLst>
          </p:cNvPr>
          <p:cNvSpPr/>
          <p:nvPr/>
        </p:nvSpPr>
        <p:spPr>
          <a:xfrm>
            <a:off x="1127448" y="3853865"/>
            <a:ext cx="4275956" cy="51803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2800" dirty="0">
                <a:solidFill>
                  <a:schemeClr val="bg1"/>
                </a:solidFill>
              </a:rPr>
              <a:t>会议号</a:t>
            </a:r>
            <a:r>
              <a:rPr lang="en-US" altLang="zh-CN" sz="2800" dirty="0">
                <a:solidFill>
                  <a:schemeClr val="bg1"/>
                </a:solidFill>
              </a:rPr>
              <a:t>:768-8131-2546 </a:t>
            </a:r>
            <a:endParaRPr lang="zh-CN" altLang="en-US" sz="2800" dirty="0">
              <a:solidFill>
                <a:schemeClr val="bg1"/>
              </a:solidFill>
            </a:endParaRPr>
          </a:p>
        </p:txBody>
      </p:sp>
      <p:sp>
        <p:nvSpPr>
          <p:cNvPr id="11" name="标题 10">
            <a:extLst>
              <a:ext uri="{FF2B5EF4-FFF2-40B4-BE49-F238E27FC236}">
                <a16:creationId xmlns:a16="http://schemas.microsoft.com/office/drawing/2014/main" id="{7849DD00-FDCA-433D-B583-C52E62D7175F}"/>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727477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805CBE39-26C6-497A-9A51-3362EF075921}"/>
              </a:ext>
            </a:extLst>
          </p:cNvPr>
          <p:cNvSpPr>
            <a:spLocks noGrp="1"/>
          </p:cNvSpPr>
          <p:nvPr>
            <p:ph type="title"/>
          </p:nvPr>
        </p:nvSpPr>
        <p:spPr>
          <a:xfrm>
            <a:off x="0" y="185984"/>
            <a:ext cx="12192000" cy="584775"/>
          </a:xfrm>
        </p:spPr>
        <p:txBody>
          <a:bodyPr/>
          <a:lstStyle/>
          <a:p>
            <a:r>
              <a:rPr lang="zh-CN" altLang="en-US" dirty="0"/>
              <a:t>伊拉斯莫斯</a:t>
            </a:r>
            <a:r>
              <a:rPr lang="zh-CN" altLang="en-US" sz="2400" dirty="0"/>
              <a:t> </a:t>
            </a:r>
            <a:r>
              <a:rPr lang="en-US" altLang="zh-CN" dirty="0"/>
              <a:t>‧</a:t>
            </a:r>
            <a:r>
              <a:rPr lang="en-US" altLang="zh-CN" sz="2400" dirty="0"/>
              <a:t> </a:t>
            </a:r>
            <a:r>
              <a:rPr lang="zh-CN" altLang="en-US" dirty="0"/>
              <a:t>达尔文</a:t>
            </a:r>
            <a:r>
              <a:rPr lang="en-US" altLang="zh-CN" sz="2000" dirty="0">
                <a:ea typeface="汉仪大宋简" panose="02010609000101010101" pitchFamily="49" charset="-122"/>
              </a:rPr>
              <a:t> (Erasmus Darwin) </a:t>
            </a:r>
            <a:r>
              <a:rPr lang="en-US" altLang="zh-CN" dirty="0"/>
              <a:t>1731-1802</a:t>
            </a:r>
            <a:endParaRPr lang="zh-CN" altLang="en-US" dirty="0"/>
          </a:p>
        </p:txBody>
      </p:sp>
      <p:sp>
        <p:nvSpPr>
          <p:cNvPr id="3" name="内容占位符 2"/>
          <p:cNvSpPr>
            <a:spLocks noGrp="1"/>
          </p:cNvSpPr>
          <p:nvPr>
            <p:ph type="subTitle" idx="4294967295"/>
          </p:nvPr>
        </p:nvSpPr>
        <p:spPr>
          <a:xfrm>
            <a:off x="527720" y="4235430"/>
            <a:ext cx="11136560" cy="1856919"/>
          </a:xfrm>
          <a:prstGeom prst="rect">
            <a:avLst/>
          </a:prstGeom>
        </p:spPr>
        <p:txBody>
          <a:bodyPr wrap="square">
            <a:spAutoFit/>
          </a:bodyPr>
          <a:lstStyle/>
          <a:p>
            <a:pPr defTabSz="685800">
              <a:lnSpc>
                <a:spcPct val="100000"/>
              </a:lnSpc>
              <a:spcBef>
                <a:spcPts val="750"/>
              </a:spcBef>
              <a:buFont typeface="Arial" pitchFamily="34" charset="0"/>
              <a:buChar char="•"/>
            </a:pPr>
            <a:r>
              <a:rPr lang="en-US" sz="3600" dirty="0">
                <a:latin typeface="汉仪大宋简" panose="02010609000101010101" pitchFamily="49" charset="-122"/>
                <a:ea typeface="汉仪大宋简" panose="02010609000101010101" pitchFamily="49" charset="-122"/>
              </a:rPr>
              <a:t> 1794‑1796</a:t>
            </a:r>
            <a:r>
              <a:rPr lang="zh-CN" altLang="en-US" sz="3600" dirty="0">
                <a:latin typeface="汉仪大宋简" panose="02010609000101010101" pitchFamily="49" charset="-122"/>
                <a:ea typeface="汉仪大宋简" panose="02010609000101010101" pitchFamily="49" charset="-122"/>
              </a:rPr>
              <a:t>年出</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生理学</a:t>
            </a:r>
            <a:r>
              <a:rPr lang="en-US" altLang="zh-CN" sz="3600" dirty="0">
                <a:latin typeface="汉仪大宋简" panose="02010609000101010101" pitchFamily="49" charset="-122"/>
                <a:ea typeface="汉仪大宋简" panose="02010609000101010101" pitchFamily="49" charset="-122"/>
              </a:rPr>
              <a:t>》</a:t>
            </a:r>
            <a:r>
              <a:rPr lang="en-US" altLang="zh-CN" sz="2800" dirty="0">
                <a:latin typeface="汉仪大宋简" panose="02010609000101010101" pitchFamily="49" charset="-122"/>
                <a:ea typeface="汉仪大宋简" panose="02010609000101010101" pitchFamily="49" charset="-122"/>
              </a:rPr>
              <a:t>(</a:t>
            </a:r>
            <a:r>
              <a:rPr lang="en-US" sz="2800" dirty="0" err="1">
                <a:latin typeface="汉仪大宋简" panose="02010609000101010101" pitchFamily="49" charset="-122"/>
                <a:ea typeface="汉仪大宋简" panose="02010609000101010101" pitchFamily="49" charset="-122"/>
              </a:rPr>
              <a:t>Zoonomia</a:t>
            </a:r>
            <a:r>
              <a:rPr lang="en-US" altLang="zh-CN" sz="28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一书</a:t>
            </a:r>
            <a:endParaRPr lang="en-US" altLang="zh-CN" sz="3600" dirty="0">
              <a:latin typeface="汉仪大宋简" panose="02010609000101010101" pitchFamily="49" charset="-122"/>
              <a:ea typeface="汉仪大宋简" panose="02010609000101010101" pitchFamily="49" charset="-122"/>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rPr>
              <a:t> 断言微生物是从海洋中的非生物随机产生的，经过数 百万年，逐渐进化为其他所有的生物形态，包括人类</a:t>
            </a: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6" name="内容占位符 2"/>
          <p:cNvSpPr>
            <a:spLocks noGrp="1"/>
          </p:cNvSpPr>
          <p:nvPr>
            <p:ph sz="quarter" idx="4294967295"/>
          </p:nvPr>
        </p:nvSpPr>
        <p:spPr>
          <a:xfrm>
            <a:off x="527720" y="1469489"/>
            <a:ext cx="11136560" cy="1959511"/>
          </a:xfrm>
          <a:prstGeom prst="rect">
            <a:avLst/>
          </a:prstGeom>
        </p:spPr>
        <p:txBody>
          <a:bodyPr wrap="square">
            <a:spAutoFit/>
          </a:bodyPr>
          <a:lstStyle/>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 医生，查尔斯</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达尔文的爷爷</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en-US" altLang="zh-CN" sz="3600" dirty="0">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公开反对基督教</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defTabSz="685800">
              <a:lnSpc>
                <a:spcPct val="100000"/>
              </a:lnSpc>
              <a:spcBef>
                <a:spcPts val="750"/>
              </a:spcBef>
              <a:buFont typeface="Arial" pitchFamily="34" charset="0"/>
              <a:buChar char="•"/>
            </a:pPr>
            <a:r>
              <a:rPr lang="zh-CN" altLang="en-US" sz="3600" dirty="0">
                <a:latin typeface="汉仪大宋简" panose="02010609000101010101" pitchFamily="49" charset="-122"/>
                <a:ea typeface="汉仪大宋简" panose="02010609000101010101" pitchFamily="49" charset="-122"/>
              </a:rPr>
              <a:t> 把“对地狱的恐惧”归为一种疾病</a:t>
            </a:r>
            <a:endParaRPr lang="zh-CN" alt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144386" name="AutoShape 2" descr="Image result for image erasmus darwi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4387" name="Picture 3" descr="C:\Users\Tom Keenan\Documents\erasmus darwin portrait.jpg"/>
          <p:cNvPicPr>
            <a:picLocks noChangeAspect="1" noChangeArrowheads="1"/>
          </p:cNvPicPr>
          <p:nvPr/>
        </p:nvPicPr>
        <p:blipFill>
          <a:blip r:embed="rId3" cstate="print"/>
          <a:srcRect l="8545" t="4154" r="7220" b="4448"/>
          <a:stretch>
            <a:fillRect/>
          </a:stretch>
        </p:blipFill>
        <p:spPr bwMode="auto">
          <a:xfrm>
            <a:off x="8832304" y="1110402"/>
            <a:ext cx="2405722" cy="3024336"/>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dirty="0"/>
              <a:t>进化论使达尔文离开基督教</a:t>
            </a:r>
          </a:p>
        </p:txBody>
      </p:sp>
      <p:sp>
        <p:nvSpPr>
          <p:cNvPr id="4" name="TextBox 3"/>
          <p:cNvSpPr txBox="1"/>
          <p:nvPr/>
        </p:nvSpPr>
        <p:spPr>
          <a:xfrm>
            <a:off x="767408" y="1052736"/>
            <a:ext cx="10873208" cy="5078313"/>
          </a:xfrm>
          <a:prstGeom prst="rect">
            <a:avLst/>
          </a:prstGeom>
          <a:noFill/>
        </p:spPr>
        <p:txBody>
          <a:bodyPr wrap="square" rtlCol="0">
            <a:spAutoFit/>
          </a:bodyPr>
          <a:lstStyle/>
          <a:p>
            <a:pPr lvl="0" eaLnBrk="0" fontAlgn="base" hangingPunct="0">
              <a:spcBef>
                <a:spcPct val="0"/>
              </a:spcBef>
              <a:spcAft>
                <a:spcPct val="0"/>
              </a:spcAft>
            </a:pPr>
            <a:r>
              <a:rPr lang="en-US"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那么，我们能从达尔文自己的轨迹中吸取哪些关于宗教和进化论关系的教训呢？</a:t>
            </a:r>
            <a:r>
              <a:rPr lang="en-US"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首先，他提出进化论的时候，他从相信一位有位格的神变成相信自然神论，又到不可知论。第二，他不能容忍在进化论中有任何神的介入，甚至神的计划。第三，他不认同宗教是道德的基础。因此，对于任何想要重新让达尔文带上宗教信仰的面具，称达尔文的进化论对宗教，尤其是基督教传统标准没有威胁，以上几点都是他的障碍。”</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lvl="0" eaLnBrk="0" fontAlgn="base" hangingPunct="0">
              <a:spcBef>
                <a:spcPct val="0"/>
              </a:spcBef>
              <a:spcAft>
                <a:spcPct val="0"/>
              </a:spcAft>
            </a:pPr>
            <a:r>
              <a:rPr lang="en-US" altLang="zh-CN"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历史学家</a:t>
            </a:r>
            <a:r>
              <a:rPr lang="en-US" sz="3200" dirty="0">
                <a:latin typeface="Arial" panose="020B0604020202020204" pitchFamily="34" charset="0"/>
                <a:ea typeface="汉仪大宋简" panose="02010609000101010101" pitchFamily="49" charset="-122"/>
                <a:cs typeface="Arial" panose="020B0604020202020204" pitchFamily="34" charset="0"/>
              </a:rPr>
              <a:t> Richard Weikart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达尔文不希望圣经是真实的</a:t>
            </a:r>
          </a:p>
        </p:txBody>
      </p:sp>
      <p:sp>
        <p:nvSpPr>
          <p:cNvPr id="3" name="内容占位符 2"/>
          <p:cNvSpPr>
            <a:spLocks noGrp="1"/>
          </p:cNvSpPr>
          <p:nvPr>
            <p:ph sz="quarter" idx="4294967295"/>
          </p:nvPr>
        </p:nvSpPr>
        <p:spPr>
          <a:xfrm>
            <a:off x="455712" y="1321934"/>
            <a:ext cx="6360368" cy="466725"/>
          </a:xfrm>
          <a:prstGeom prst="rect">
            <a:avLst/>
          </a:prstGeom>
        </p:spPr>
        <p:txBody>
          <a:bodyPr>
            <a:noAutofit/>
          </a:bodyPr>
          <a:lstStyle/>
          <a:p>
            <a:pPr marL="0">
              <a:spcBef>
                <a:spcPts val="0"/>
              </a:spcBef>
              <a:defRPr/>
            </a:pPr>
            <a:r>
              <a:rPr lang="zh-CN" altLang="en-US" sz="3600" dirty="0">
                <a:latin typeface="汉仪大宋简" panose="02010609000101010101" pitchFamily="49" charset="-122"/>
                <a:ea typeface="汉仪大宋简" panose="02010609000101010101" pitchFamily="49" charset="-122"/>
              </a:rPr>
              <a:t>“我的确难以想象为什么会有人希望基督教是真实的，如若果真如此，那圣经白纸黑字所说的非信徒，包括我的父亲、兄弟和几乎我所有的好友，他们的结局就是要受到永恒的惩罚，这是个可恶的教条。” </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引自：达尔文的自传）</a:t>
            </a:r>
          </a:p>
          <a:p>
            <a:pPr marL="0">
              <a:lnSpc>
                <a:spcPct val="100000"/>
              </a:lnSpc>
              <a:spcBef>
                <a:spcPts val="0"/>
              </a:spcBef>
              <a:defRPr/>
            </a:pPr>
            <a:endParaRPr lang="zh-CN" altLang="en-US" sz="3600" dirty="0">
              <a:latin typeface="汉仪大宋简" panose="02010609000101010101" pitchFamily="49" charset="-122"/>
              <a:ea typeface="汉仪大宋简" panose="02010609000101010101" pitchFamily="49"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l="6214" r="4198"/>
          <a:stretch>
            <a:fillRect/>
          </a:stretch>
        </p:blipFill>
        <p:spPr>
          <a:xfrm>
            <a:off x="6816080" y="1356845"/>
            <a:ext cx="4520200" cy="4270562"/>
          </a:xfrm>
          <a:prstGeom prst="rect">
            <a:avLst/>
          </a:prstGeom>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4294967295"/>
          </p:nvPr>
        </p:nvSpPr>
        <p:spPr>
          <a:xfrm>
            <a:off x="0" y="3003550"/>
            <a:ext cx="12192000" cy="922338"/>
          </a:xfrm>
          <a:prstGeom prst="rect">
            <a:avLst/>
          </a:prstGeom>
        </p:spPr>
        <p:txBody>
          <a:bodyPr wrap="square">
            <a:spAutoFit/>
          </a:bodyPr>
          <a:lstStyle/>
          <a:p>
            <a:pPr marL="274320" indent="-274320" algn="ctr" defTabSz="685800">
              <a:lnSpc>
                <a:spcPct val="100000"/>
              </a:lnSpc>
              <a:spcBef>
                <a:spcPts val="750"/>
              </a:spcBef>
            </a:pPr>
            <a:r>
              <a:rPr lang="en-US" altLang="zh-CN" sz="5400" b="1" dirty="0">
                <a:solidFill>
                  <a:srgbClr val="002A54"/>
                </a:solidFill>
                <a:latin typeface="+mj-ea"/>
                <a:ea typeface="+mj-ea"/>
                <a:cs typeface="Arial" panose="020B0604020202020204" pitchFamily="34" charset="0"/>
              </a:rPr>
              <a:t>3</a:t>
            </a:r>
            <a:r>
              <a:rPr lang="zh-CN" altLang="en-US" sz="5400" b="1" dirty="0">
                <a:solidFill>
                  <a:srgbClr val="002A54"/>
                </a:solidFill>
                <a:latin typeface="+mj-ea"/>
                <a:ea typeface="+mj-ea"/>
                <a:cs typeface="Arial" panose="020B0604020202020204" pitchFamily="34" charset="0"/>
              </a:rPr>
              <a:t>、天文学</a:t>
            </a:r>
          </a:p>
        </p:txBody>
      </p:sp>
    </p:spTree>
    <p:extLst>
      <p:ext uri="{BB962C8B-B14F-4D97-AF65-F5344CB8AC3E}">
        <p14:creationId xmlns:p14="http://schemas.microsoft.com/office/powerpoint/2010/main" val="275779376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9956" name="Text Box 4"/>
          <p:cNvSpPr txBox="1">
            <a:spLocks noChangeArrowheads="1"/>
          </p:cNvSpPr>
          <p:nvPr/>
        </p:nvSpPr>
        <p:spPr bwMode="auto">
          <a:xfrm>
            <a:off x="6096000" y="1413932"/>
            <a:ext cx="4267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latin typeface="Arial" panose="020B0604020202020204" pitchFamily="34" charset="0"/>
                <a:ea typeface="汉仪大宋简" panose="02010609000101010101" pitchFamily="49" charset="-122"/>
                <a:cs typeface="Arial" panose="020B0604020202020204" pitchFamily="34" charset="0"/>
              </a:rPr>
              <a:t>无神论</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endParaRPr lang="en-US" altLang="en-US" sz="3600" dirty="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r>
              <a:rPr lang="zh-CN" altLang="en-US" sz="3600" dirty="0">
                <a:latin typeface="Arial" panose="020B0604020202020204" pitchFamily="34" charset="0"/>
                <a:ea typeface="汉仪大宋简" panose="02010609000101010101" pitchFamily="49" charset="-122"/>
                <a:cs typeface="Arial" panose="020B0604020202020204" pitchFamily="34" charset="0"/>
              </a:rPr>
              <a:t>星云</a:t>
            </a:r>
            <a:r>
              <a:rPr lang="zh-CN" altLang="en-US" sz="3600">
                <a:latin typeface="Arial" panose="020B0604020202020204" pitchFamily="34" charset="0"/>
                <a:ea typeface="汉仪大宋简" panose="02010609000101010101" pitchFamily="49" charset="-122"/>
                <a:cs typeface="Arial" panose="020B0604020202020204" pitchFamily="34" charset="0"/>
              </a:rPr>
              <a:t>假说，长时段</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endParaRPr lang="en-US" altLang="zh-CN" sz="2400" dirty="0">
              <a:latin typeface="Arial" panose="020B0604020202020204" pitchFamily="34" charset="0"/>
              <a:ea typeface="汉仪大宋简" panose="02010609000101010101" pitchFamily="49" charset="-122"/>
              <a:cs typeface="Arial" panose="020B0604020202020204" pitchFamily="34" charset="0"/>
            </a:endParaRPr>
          </a:p>
          <a:p>
            <a:pPr algn="ctr">
              <a:spcBef>
                <a:spcPct val="50000"/>
              </a:spcBef>
            </a:pP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宇宙系统论</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en-US" altLang="en-US" sz="3600" dirty="0">
                <a:latin typeface="Arial" panose="020B0604020202020204" pitchFamily="34" charset="0"/>
                <a:ea typeface="汉仪大宋简" panose="02010609000101010101" pitchFamily="49" charset="-122"/>
                <a:cs typeface="Arial" panose="020B0604020202020204" pitchFamily="34" charset="0"/>
              </a:rPr>
              <a:t> (1796)</a:t>
            </a:r>
          </a:p>
        </p:txBody>
      </p:sp>
      <p:pic>
        <p:nvPicPr>
          <p:cNvPr id="3069957" name="Picture 5" descr="Laplace"/>
          <p:cNvPicPr>
            <a:picLocks noChangeAspect="1" noChangeArrowheads="1"/>
          </p:cNvPicPr>
          <p:nvPr/>
        </p:nvPicPr>
        <p:blipFill>
          <a:blip r:embed="rId3" cstate="print">
            <a:extLst>
              <a:ext uri="{28A0092B-C50C-407E-A947-70E740481C1C}">
                <a14:useLocalDpi xmlns:a14="http://schemas.microsoft.com/office/drawing/2010/main" val="0"/>
              </a:ext>
            </a:extLst>
          </a:blip>
          <a:srcRect l="1602" r="8647"/>
          <a:stretch>
            <a:fillRect/>
          </a:stretch>
        </p:blipFill>
        <p:spPr bwMode="auto">
          <a:xfrm>
            <a:off x="2279576" y="1052737"/>
            <a:ext cx="3468960" cy="497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标题 3"/>
          <p:cNvSpPr>
            <a:spLocks noGrp="1"/>
          </p:cNvSpPr>
          <p:nvPr>
            <p:ph type="title"/>
          </p:nvPr>
        </p:nvSpPr>
        <p:spPr/>
        <p:txBody>
          <a:bodyPr>
            <a:noAutofit/>
          </a:bodyPr>
          <a:lstStyle/>
          <a:p>
            <a:pPr algn="ctr"/>
            <a:r>
              <a:rPr lang="zh-CN" altLang="en-US" dirty="0"/>
              <a:t>皮埃尔</a:t>
            </a:r>
            <a:r>
              <a:rPr lang="en-US" altLang="zh-CN" dirty="0"/>
              <a:t>‧</a:t>
            </a:r>
            <a:r>
              <a:rPr lang="zh-CN" altLang="en-US" dirty="0"/>
              <a:t>拉布拉斯 </a:t>
            </a:r>
            <a:r>
              <a:rPr lang="en-US" altLang="zh-CN" dirty="0">
                <a:ea typeface="汉仪大宋简" panose="02010609000101010101" pitchFamily="49" charset="-122"/>
              </a:rPr>
              <a:t>(Pierre </a:t>
            </a:r>
            <a:r>
              <a:rPr lang="en-US" altLang="zh-CN" dirty="0" err="1">
                <a:ea typeface="汉仪大宋简" panose="02010609000101010101" pitchFamily="49" charset="-122"/>
              </a:rPr>
              <a:t>LaPlace</a:t>
            </a:r>
            <a:r>
              <a:rPr lang="en-US" altLang="zh-CN" dirty="0">
                <a:ea typeface="汉仪大宋简" panose="02010609000101010101" pitchFamily="49" charset="-122"/>
              </a:rPr>
              <a:t>)</a:t>
            </a:r>
            <a:r>
              <a:rPr lang="zh-CN" altLang="en-US" dirty="0"/>
              <a:t> </a:t>
            </a:r>
            <a:r>
              <a:rPr lang="en-US" altLang="zh-CN" dirty="0"/>
              <a:t>1749-1827</a:t>
            </a:r>
            <a:endParaRPr lang="zh-CN"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D7673EC2-F80A-492A-813E-18BD67B0D710}"/>
              </a:ext>
            </a:extLst>
          </p:cNvPr>
          <p:cNvSpPr>
            <a:spLocks noGrp="1"/>
          </p:cNvSpPr>
          <p:nvPr>
            <p:ph type="title"/>
          </p:nvPr>
        </p:nvSpPr>
        <p:spPr>
          <a:xfrm>
            <a:off x="0" y="185984"/>
            <a:ext cx="12192000" cy="584775"/>
          </a:xfrm>
        </p:spPr>
        <p:txBody>
          <a:bodyPr/>
          <a:lstStyle/>
          <a:p>
            <a:r>
              <a:rPr lang="zh-CN" altLang="en-US" dirty="0"/>
              <a:t>拉布拉斯见拿破仑</a:t>
            </a:r>
          </a:p>
        </p:txBody>
      </p:sp>
      <p:sp>
        <p:nvSpPr>
          <p:cNvPr id="3" name="内容占位符 2"/>
          <p:cNvSpPr>
            <a:spLocks noGrp="1"/>
          </p:cNvSpPr>
          <p:nvPr>
            <p:ph type="subTitle" idx="4294967295"/>
          </p:nvPr>
        </p:nvSpPr>
        <p:spPr>
          <a:xfrm>
            <a:off x="5427094" y="980728"/>
            <a:ext cx="6264696" cy="1323439"/>
          </a:xfrm>
          <a:prstGeom prst="rect">
            <a:avLst/>
          </a:prstGeom>
        </p:spPr>
        <p:txBody>
          <a:bodyPr wrap="square">
            <a:spAutoFit/>
          </a:bodyPr>
          <a:lstStyle/>
          <a:p>
            <a:pPr marL="0" defTabSz="685800">
              <a:lnSpc>
                <a:spcPct val="100000"/>
              </a:lnSpc>
              <a:spcBef>
                <a:spcPts val="750"/>
              </a:spcBef>
              <a:buFont typeface="Wingdings 2" pitchFamily="18" charset="2"/>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拿破仑：“在你的系统当中，上帝占什么位置？”</a:t>
            </a:r>
          </a:p>
        </p:txBody>
      </p:sp>
      <p:sp>
        <p:nvSpPr>
          <p:cNvPr id="4" name="内容占位符 2"/>
          <p:cNvSpPr>
            <a:spLocks noGrp="1"/>
          </p:cNvSpPr>
          <p:nvPr>
            <p:ph sz="quarter" idx="4294967295"/>
          </p:nvPr>
        </p:nvSpPr>
        <p:spPr>
          <a:xfrm>
            <a:off x="983432" y="4841521"/>
            <a:ext cx="5427094" cy="1323439"/>
          </a:xfrm>
          <a:prstGeom prst="rect">
            <a:avLst/>
          </a:prstGeom>
        </p:spPr>
        <p:txBody>
          <a:bodyPr wrap="square">
            <a:spAutoFit/>
          </a:bodyPr>
          <a:lstStyle/>
          <a:p>
            <a:pPr marL="0" defTabSz="685800">
              <a:lnSpc>
                <a:spcPct val="100000"/>
              </a:lnSpc>
              <a:spcBef>
                <a:spcPts val="750"/>
              </a:spcBef>
            </a:pP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拉布拉斯：“我不需要这样的假设！”</a:t>
            </a:r>
          </a:p>
        </p:txBody>
      </p:sp>
      <p:pic>
        <p:nvPicPr>
          <p:cNvPr id="5" name="Picture 5" descr="Laplace"/>
          <p:cNvPicPr>
            <a:picLocks noChangeAspect="1" noChangeArrowheads="1"/>
          </p:cNvPicPr>
          <p:nvPr/>
        </p:nvPicPr>
        <p:blipFill>
          <a:blip r:embed="rId3" cstate="print">
            <a:extLst>
              <a:ext uri="{28A0092B-C50C-407E-A947-70E740481C1C}">
                <a14:useLocalDpi xmlns:a14="http://schemas.microsoft.com/office/drawing/2010/main" val="0"/>
              </a:ext>
            </a:extLst>
          </a:blip>
          <a:srcRect l="1602" t="11570" r="8647" b="29133"/>
          <a:stretch>
            <a:fillRect/>
          </a:stretch>
        </p:blipFill>
        <p:spPr bwMode="auto">
          <a:xfrm>
            <a:off x="6875512" y="2672145"/>
            <a:ext cx="4189040" cy="356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0770" name="AutoShape 2" descr="Image result for image: napole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60772" name="Picture 4" descr="Portrait of Napoleon in his forties, in high-ranking white and dark blue military dress uniform. In the original image He stands amid rich 18th-century furniture laden with papers, and gazes at the viewer. His hair is Brutus style, cropped close but with a short fringe in front, and his right hand is tucked in his waistcoat."/>
          <p:cNvPicPr>
            <a:picLocks noChangeAspect="1" noChangeArrowheads="1"/>
          </p:cNvPicPr>
          <p:nvPr/>
        </p:nvPicPr>
        <p:blipFill>
          <a:blip r:embed="rId4" cstate="print"/>
          <a:srcRect l="20946" t="5987" r="14122" b="55787"/>
          <a:stretch>
            <a:fillRect/>
          </a:stretch>
        </p:blipFill>
        <p:spPr bwMode="auto">
          <a:xfrm>
            <a:off x="1127448" y="836711"/>
            <a:ext cx="3921350" cy="3837917"/>
          </a:xfrm>
          <a:prstGeom prst="rect">
            <a:avLst/>
          </a:prstGeom>
          <a:noFill/>
        </p:spPr>
      </p:pic>
      <p:pic>
        <p:nvPicPr>
          <p:cNvPr id="160774" name="Picture 6" descr="Laplace, Pierre-Simon, marquis de.jpg"/>
          <p:cNvPicPr>
            <a:picLocks noChangeAspect="1" noChangeArrowheads="1"/>
          </p:cNvPicPr>
          <p:nvPr/>
        </p:nvPicPr>
        <p:blipFill>
          <a:blip r:embed="rId5" cstate="print"/>
          <a:srcRect/>
          <a:stretch>
            <a:fillRect/>
          </a:stretch>
        </p:blipFill>
        <p:spPr bwMode="auto">
          <a:xfrm>
            <a:off x="12948592" y="3429000"/>
            <a:ext cx="2143125" cy="2514600"/>
          </a:xfrm>
          <a:prstGeom prst="rect">
            <a:avLst/>
          </a:prstGeom>
          <a:noFill/>
        </p:spPr>
      </p:pic>
    </p:spTree>
    <p:extLst>
      <p:ext uri="{BB962C8B-B14F-4D97-AF65-F5344CB8AC3E}">
        <p14:creationId xmlns:p14="http://schemas.microsoft.com/office/powerpoint/2010/main" val="2757793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Solar system formation model"/>
          <p:cNvPicPr>
            <a:picLocks noChangeAspect="1" noChangeArrowheads="1"/>
          </p:cNvPicPr>
          <p:nvPr/>
        </p:nvPicPr>
        <p:blipFill>
          <a:blip r:embed="rId3" cstate="print"/>
          <a:srcRect/>
          <a:stretch>
            <a:fillRect/>
          </a:stretch>
        </p:blipFill>
        <p:spPr bwMode="auto">
          <a:xfrm>
            <a:off x="6456040" y="908720"/>
            <a:ext cx="4682619" cy="5365010"/>
          </a:xfrm>
          <a:prstGeom prst="rect">
            <a:avLst/>
          </a:prstGeom>
          <a:noFill/>
          <a:ln w="9525">
            <a:noFill/>
            <a:miter lim="800000"/>
            <a:headEnd/>
            <a:tailEnd/>
          </a:ln>
        </p:spPr>
      </p:pic>
      <p:sp>
        <p:nvSpPr>
          <p:cNvPr id="6" name="Text Placeholder 2"/>
          <p:cNvSpPr txBox="1">
            <a:spLocks/>
          </p:cNvSpPr>
          <p:nvPr/>
        </p:nvSpPr>
        <p:spPr>
          <a:xfrm>
            <a:off x="1022194" y="1170153"/>
            <a:ext cx="4896544" cy="4517694"/>
          </a:xfrm>
          <a:prstGeom prst="rect">
            <a:avLst/>
          </a:prstGeom>
          <a:ln w="3175">
            <a:noFill/>
            <a:prstDash val="dash"/>
          </a:ln>
        </p:spPr>
        <p:txBody>
          <a:bodyPr vert="horz">
            <a:noAutofit/>
          </a:bodyPr>
          <a:lstStyle>
            <a:lvl1pPr indent="-180000">
              <a:spcBef>
                <a:spcPts val="600"/>
              </a:spcBef>
              <a:buClrTx/>
              <a:buSzPct val="100000"/>
              <a:buFont typeface="Arial" panose="020B0604020202020204" pitchFamily="34" charset="0"/>
              <a:buChar char="•"/>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r>
              <a:rPr lang="zh-CN" altLang="en-US" dirty="0"/>
              <a:t>据称：太阳和行星都是旋转的尘埃形成的。</a:t>
            </a:r>
            <a:endParaRPr lang="en-US" altLang="zh-CN" dirty="0"/>
          </a:p>
          <a:p>
            <a:endParaRPr lang="en-US" dirty="0"/>
          </a:p>
          <a:p>
            <a:r>
              <a:rPr lang="zh-CN" altLang="en-US" dirty="0"/>
              <a:t>实际上，太热、太快，磁场太强了，无法收缩</a:t>
            </a:r>
            <a:endParaRPr lang="en-US" altLang="zh-CN" dirty="0"/>
          </a:p>
          <a:p>
            <a:endParaRPr lang="en-US" dirty="0"/>
          </a:p>
          <a:p>
            <a:r>
              <a:rPr lang="zh-CN" altLang="en-US" dirty="0"/>
              <a:t>但是即便可以，所有的行星都应该按照同一个方向旋转：角动量守恒。</a:t>
            </a:r>
            <a:endParaRPr lang="en-US" dirty="0"/>
          </a:p>
        </p:txBody>
      </p:sp>
      <p:sp>
        <p:nvSpPr>
          <p:cNvPr id="2" name="标题 1"/>
          <p:cNvSpPr>
            <a:spLocks noGrp="1"/>
          </p:cNvSpPr>
          <p:nvPr>
            <p:ph type="title"/>
          </p:nvPr>
        </p:nvSpPr>
        <p:spPr/>
        <p:txBody>
          <a:bodyPr>
            <a:noAutofit/>
          </a:bodyPr>
          <a:lstStyle/>
          <a:p>
            <a:pPr algn="ctr"/>
            <a:r>
              <a:rPr lang="zh-CN" altLang="en-US" dirty="0"/>
              <a:t>太阳系的起源：星云假说</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3"/>
          <p:cNvGrpSpPr/>
          <p:nvPr/>
        </p:nvGrpSpPr>
        <p:grpSpPr>
          <a:xfrm>
            <a:off x="6433076" y="921552"/>
            <a:ext cx="4389282" cy="5315760"/>
            <a:chOff x="2214546" y="24"/>
            <a:chExt cx="5303837" cy="6858000"/>
          </a:xfrm>
        </p:grpSpPr>
        <p:pic>
          <p:nvPicPr>
            <p:cNvPr id="23" name="Picture 3" descr="Planets Orbits 017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214546" y="24"/>
              <a:ext cx="5303837" cy="6858000"/>
            </a:xfrm>
            <a:prstGeom prst="rect">
              <a:avLst/>
            </a:prstGeom>
          </p:spPr>
        </p:pic>
        <p:grpSp>
          <p:nvGrpSpPr>
            <p:cNvPr id="4" name="Group 21"/>
            <p:cNvGrpSpPr/>
            <p:nvPr/>
          </p:nvGrpSpPr>
          <p:grpSpPr>
            <a:xfrm>
              <a:off x="2505092" y="152400"/>
              <a:ext cx="4495800" cy="6656860"/>
              <a:chOff x="2197100" y="152400"/>
              <a:chExt cx="4495800" cy="6656860"/>
            </a:xfrm>
          </p:grpSpPr>
          <p:sp>
            <p:nvSpPr>
              <p:cNvPr id="2662404" name="Text Box 4"/>
              <p:cNvSpPr txBox="1">
                <a:spLocks noChangeArrowheads="1"/>
              </p:cNvSpPr>
              <p:nvPr/>
            </p:nvSpPr>
            <p:spPr bwMode="auto">
              <a:xfrm>
                <a:off x="2197100" y="1371600"/>
                <a:ext cx="876909" cy="53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50000"/>
                  </a:spcBef>
                  <a:defRPr/>
                </a:pPr>
                <a:r>
                  <a:rPr lang="zh-CN" altLang="en-US" sz="1400" dirty="0">
                    <a:latin typeface="Arial" charset="0"/>
                    <a:ea typeface="ＭＳ Ｐゴシック" charset="0"/>
                  </a:rPr>
                  <a:t>行星的自转</a:t>
                </a:r>
              </a:p>
            </p:txBody>
          </p:sp>
          <p:sp>
            <p:nvSpPr>
              <p:cNvPr id="2662405" name="Text Box 5"/>
              <p:cNvSpPr txBox="1">
                <a:spLocks noChangeArrowheads="1"/>
              </p:cNvSpPr>
              <p:nvPr/>
            </p:nvSpPr>
            <p:spPr bwMode="auto">
              <a:xfrm>
                <a:off x="3886200" y="1397001"/>
                <a:ext cx="972130" cy="53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80000"/>
                  </a:lnSpc>
                  <a:spcBef>
                    <a:spcPct val="50000"/>
                  </a:spcBef>
                  <a:defRPr/>
                </a:pPr>
                <a:r>
                  <a:rPr lang="zh-CN" altLang="en-US" sz="1400" dirty="0">
                    <a:latin typeface="Arial" charset="0"/>
                    <a:ea typeface="ＭＳ Ｐゴシック" charset="0"/>
                  </a:rPr>
                  <a:t>行星的自转</a:t>
                </a:r>
                <a:endParaRPr lang="en-US" sz="1400" dirty="0">
                  <a:latin typeface="Arial" charset="0"/>
                  <a:ea typeface="ＭＳ Ｐゴシック" charset="0"/>
                </a:endParaRPr>
              </a:p>
            </p:txBody>
          </p:sp>
          <p:sp>
            <p:nvSpPr>
              <p:cNvPr id="2662407" name="Text Box 7"/>
              <p:cNvSpPr txBox="1">
                <a:spLocks noChangeArrowheads="1"/>
              </p:cNvSpPr>
              <p:nvPr/>
            </p:nvSpPr>
            <p:spPr bwMode="auto">
              <a:xfrm>
                <a:off x="3087033" y="336120"/>
                <a:ext cx="9144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公转</a:t>
                </a:r>
                <a:endParaRPr lang="en-US" sz="1200" dirty="0">
                  <a:latin typeface="Arial" charset="0"/>
                  <a:ea typeface="ＭＳ Ｐゴシック" charset="0"/>
                </a:endParaRPr>
              </a:p>
            </p:txBody>
          </p:sp>
          <p:sp>
            <p:nvSpPr>
              <p:cNvPr id="2662408" name="Text Box 8"/>
              <p:cNvSpPr txBox="1">
                <a:spLocks noChangeArrowheads="1"/>
              </p:cNvSpPr>
              <p:nvPr/>
            </p:nvSpPr>
            <p:spPr bwMode="auto">
              <a:xfrm>
                <a:off x="2765425" y="152400"/>
                <a:ext cx="8382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绕太阳</a:t>
                </a:r>
                <a:endParaRPr lang="en-US" sz="1200" dirty="0">
                  <a:latin typeface="Arial" charset="0"/>
                  <a:ea typeface="ＭＳ Ｐゴシック" charset="0"/>
                </a:endParaRPr>
              </a:p>
            </p:txBody>
          </p:sp>
          <p:sp>
            <p:nvSpPr>
              <p:cNvPr id="2662410" name="Text Box 10"/>
              <p:cNvSpPr txBox="1">
                <a:spLocks noChangeArrowheads="1"/>
              </p:cNvSpPr>
              <p:nvPr/>
            </p:nvSpPr>
            <p:spPr bwMode="auto">
              <a:xfrm>
                <a:off x="4818402" y="336120"/>
                <a:ext cx="9144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公转</a:t>
                </a:r>
                <a:endParaRPr lang="en-US" sz="1200" dirty="0">
                  <a:latin typeface="Arial" charset="0"/>
                  <a:ea typeface="ＭＳ Ｐゴシック" charset="0"/>
                </a:endParaRPr>
              </a:p>
            </p:txBody>
          </p:sp>
          <p:sp>
            <p:nvSpPr>
              <p:cNvPr id="2662411" name="Text Box 11"/>
              <p:cNvSpPr txBox="1">
                <a:spLocks noChangeArrowheads="1"/>
              </p:cNvSpPr>
              <p:nvPr/>
            </p:nvSpPr>
            <p:spPr bwMode="auto">
              <a:xfrm>
                <a:off x="4479924" y="155576"/>
                <a:ext cx="838200" cy="29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200" dirty="0">
                    <a:latin typeface="Arial" charset="0"/>
                    <a:ea typeface="ＭＳ Ｐゴシック" charset="0"/>
                  </a:rPr>
                  <a:t>绕太阳</a:t>
                </a:r>
                <a:endParaRPr lang="en-US" sz="1200" dirty="0">
                  <a:latin typeface="Arial" charset="0"/>
                  <a:ea typeface="ＭＳ Ｐゴシック" charset="0"/>
                </a:endParaRPr>
              </a:p>
            </p:txBody>
          </p:sp>
          <p:sp>
            <p:nvSpPr>
              <p:cNvPr id="2662412" name="Text Box 12"/>
              <p:cNvSpPr txBox="1">
                <a:spLocks noChangeArrowheads="1"/>
              </p:cNvSpPr>
              <p:nvPr/>
            </p:nvSpPr>
            <p:spPr bwMode="auto">
              <a:xfrm>
                <a:off x="5626100" y="622301"/>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水星</a:t>
                </a:r>
                <a:endParaRPr lang="en-US" sz="1400" dirty="0">
                  <a:solidFill>
                    <a:schemeClr val="bg1"/>
                  </a:solidFill>
                  <a:latin typeface="Arial Black" charset="0"/>
                  <a:ea typeface="ＭＳ Ｐゴシック" charset="0"/>
                </a:endParaRPr>
              </a:p>
            </p:txBody>
          </p:sp>
          <p:sp>
            <p:nvSpPr>
              <p:cNvPr id="2662413" name="Text Box 13"/>
              <p:cNvSpPr txBox="1">
                <a:spLocks noChangeArrowheads="1"/>
              </p:cNvSpPr>
              <p:nvPr/>
            </p:nvSpPr>
            <p:spPr bwMode="auto">
              <a:xfrm>
                <a:off x="5613399" y="13716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金星</a:t>
                </a:r>
                <a:endParaRPr lang="en-US" sz="1400" dirty="0">
                  <a:solidFill>
                    <a:schemeClr val="bg1"/>
                  </a:solidFill>
                  <a:latin typeface="Arial Black" charset="0"/>
                  <a:ea typeface="ＭＳ Ｐゴシック" charset="0"/>
                </a:endParaRPr>
              </a:p>
            </p:txBody>
          </p:sp>
          <p:sp>
            <p:nvSpPr>
              <p:cNvPr id="2662414" name="Text Box 14"/>
              <p:cNvSpPr txBox="1">
                <a:spLocks noChangeArrowheads="1"/>
              </p:cNvSpPr>
              <p:nvPr/>
            </p:nvSpPr>
            <p:spPr bwMode="auto">
              <a:xfrm>
                <a:off x="5613399" y="20955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地球</a:t>
                </a:r>
                <a:endParaRPr lang="en-US" sz="1400" dirty="0">
                  <a:solidFill>
                    <a:schemeClr val="bg1"/>
                  </a:solidFill>
                  <a:latin typeface="Arial Black" charset="0"/>
                  <a:ea typeface="ＭＳ Ｐゴシック" charset="0"/>
                </a:endParaRPr>
              </a:p>
            </p:txBody>
          </p:sp>
          <p:sp>
            <p:nvSpPr>
              <p:cNvPr id="2662415" name="Text Box 15"/>
              <p:cNvSpPr txBox="1">
                <a:spLocks noChangeArrowheads="1"/>
              </p:cNvSpPr>
              <p:nvPr/>
            </p:nvSpPr>
            <p:spPr bwMode="auto">
              <a:xfrm>
                <a:off x="5613399" y="28194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火星</a:t>
                </a:r>
                <a:endParaRPr lang="en-US" sz="1400" dirty="0">
                  <a:solidFill>
                    <a:schemeClr val="bg1"/>
                  </a:solidFill>
                  <a:latin typeface="Arial Black" charset="0"/>
                  <a:ea typeface="ＭＳ Ｐゴシック" charset="0"/>
                </a:endParaRPr>
              </a:p>
            </p:txBody>
          </p:sp>
          <p:sp>
            <p:nvSpPr>
              <p:cNvPr id="2662416" name="Text Box 16"/>
              <p:cNvSpPr txBox="1">
                <a:spLocks noChangeArrowheads="1"/>
              </p:cNvSpPr>
              <p:nvPr/>
            </p:nvSpPr>
            <p:spPr bwMode="auto">
              <a:xfrm>
                <a:off x="5587999" y="3560764"/>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木星</a:t>
                </a:r>
                <a:endParaRPr lang="en-US" sz="1400" dirty="0">
                  <a:solidFill>
                    <a:schemeClr val="bg1"/>
                  </a:solidFill>
                  <a:latin typeface="Arial Black" charset="0"/>
                  <a:ea typeface="ＭＳ Ｐゴシック" charset="0"/>
                </a:endParaRPr>
              </a:p>
            </p:txBody>
          </p:sp>
          <p:sp>
            <p:nvSpPr>
              <p:cNvPr id="2662417" name="Text Box 17"/>
              <p:cNvSpPr txBox="1">
                <a:spLocks noChangeArrowheads="1"/>
              </p:cNvSpPr>
              <p:nvPr/>
            </p:nvSpPr>
            <p:spPr bwMode="auto">
              <a:xfrm>
                <a:off x="5600700" y="43053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土星</a:t>
                </a:r>
                <a:endParaRPr lang="en-US" sz="1400" dirty="0">
                  <a:solidFill>
                    <a:schemeClr val="bg1"/>
                  </a:solidFill>
                  <a:latin typeface="Arial Black" charset="0"/>
                  <a:ea typeface="ＭＳ Ｐゴシック" charset="0"/>
                </a:endParaRPr>
              </a:p>
            </p:txBody>
          </p:sp>
          <p:sp>
            <p:nvSpPr>
              <p:cNvPr id="2662418" name="Text Box 18"/>
              <p:cNvSpPr txBox="1">
                <a:spLocks noChangeArrowheads="1"/>
              </p:cNvSpPr>
              <p:nvPr/>
            </p:nvSpPr>
            <p:spPr bwMode="auto">
              <a:xfrm>
                <a:off x="5600700" y="50292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天王星</a:t>
                </a:r>
                <a:endParaRPr lang="en-US" sz="1400" dirty="0">
                  <a:solidFill>
                    <a:schemeClr val="bg1"/>
                  </a:solidFill>
                  <a:latin typeface="Arial Black" charset="0"/>
                  <a:ea typeface="ＭＳ Ｐゴシック" charset="0"/>
                </a:endParaRPr>
              </a:p>
            </p:txBody>
          </p:sp>
          <p:sp>
            <p:nvSpPr>
              <p:cNvPr id="2662419" name="Text Box 19"/>
              <p:cNvSpPr txBox="1">
                <a:spLocks noChangeArrowheads="1"/>
              </p:cNvSpPr>
              <p:nvPr/>
            </p:nvSpPr>
            <p:spPr bwMode="auto">
              <a:xfrm>
                <a:off x="5600700" y="5765800"/>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海王星</a:t>
                </a:r>
                <a:endParaRPr lang="en-US" sz="1400" dirty="0">
                  <a:solidFill>
                    <a:schemeClr val="bg1"/>
                  </a:solidFill>
                  <a:latin typeface="Arial Black" charset="0"/>
                  <a:ea typeface="ＭＳ Ｐゴシック" charset="0"/>
                </a:endParaRPr>
              </a:p>
            </p:txBody>
          </p:sp>
          <p:sp>
            <p:nvSpPr>
              <p:cNvPr id="2662420" name="Text Box 20"/>
              <p:cNvSpPr txBox="1">
                <a:spLocks noChangeArrowheads="1"/>
              </p:cNvSpPr>
              <p:nvPr/>
            </p:nvSpPr>
            <p:spPr bwMode="auto">
              <a:xfrm>
                <a:off x="5613399" y="6481763"/>
                <a:ext cx="1066800" cy="32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defRPr/>
                </a:pPr>
                <a:r>
                  <a:rPr lang="zh-CN" altLang="en-US" sz="1400" dirty="0">
                    <a:solidFill>
                      <a:schemeClr val="bg1"/>
                    </a:solidFill>
                    <a:latin typeface="Arial Black" charset="0"/>
                    <a:ea typeface="ＭＳ Ｐゴシック" charset="0"/>
                  </a:rPr>
                  <a:t>冥王星</a:t>
                </a:r>
                <a:endParaRPr lang="en-US" sz="1400" dirty="0">
                  <a:solidFill>
                    <a:schemeClr val="bg1"/>
                  </a:solidFill>
                  <a:latin typeface="Arial Black" charset="0"/>
                  <a:ea typeface="ＭＳ Ｐゴシック" charset="0"/>
                </a:endParaRPr>
              </a:p>
            </p:txBody>
          </p:sp>
        </p:grpSp>
      </p:grpSp>
      <p:sp>
        <p:nvSpPr>
          <p:cNvPr id="26" name="Text Placeholder 2"/>
          <p:cNvSpPr txBox="1">
            <a:spLocks/>
          </p:cNvSpPr>
          <p:nvPr/>
        </p:nvSpPr>
        <p:spPr>
          <a:xfrm>
            <a:off x="1524000" y="1071546"/>
            <a:ext cx="3786182" cy="5429288"/>
          </a:xfrm>
          <a:prstGeom prst="rect">
            <a:avLst/>
          </a:prstGeom>
        </p:spPr>
        <p:txBody>
          <a:bodyPr/>
          <a:lstStyle/>
          <a:p>
            <a:pPr>
              <a:buFont typeface="Arial" pitchFamily="34" charset="0"/>
              <a:buChar char="•"/>
            </a:pPr>
            <a:endParaRPr lang="en-US" sz="3200" dirty="0"/>
          </a:p>
        </p:txBody>
      </p:sp>
      <p:sp>
        <p:nvSpPr>
          <p:cNvPr id="27" name="Text Placeholder 2"/>
          <p:cNvSpPr txBox="1">
            <a:spLocks/>
          </p:cNvSpPr>
          <p:nvPr/>
        </p:nvSpPr>
        <p:spPr>
          <a:xfrm>
            <a:off x="1164107" y="1411634"/>
            <a:ext cx="4707522" cy="3096344"/>
          </a:xfrm>
          <a:prstGeom prst="rect">
            <a:avLst/>
          </a:prstGeom>
          <a:ln w="3175">
            <a:noFill/>
            <a:prstDash val="dash"/>
          </a:ln>
        </p:spPr>
        <p:txBody>
          <a:bodyPr vert="horz">
            <a:noAutofit/>
          </a:bodyPr>
          <a:lstStyle>
            <a:defPPr>
              <a:defRPr lang="zh-CN"/>
            </a:defPPr>
            <a:lvl1pPr indent="-180000">
              <a:spcBef>
                <a:spcPts val="600"/>
              </a:spcBef>
              <a:buClrTx/>
              <a:buSzPct val="100000"/>
              <a:buFont typeface="Arial" panose="020B0604020202020204" pitchFamily="34" charset="0"/>
              <a:buChar char="•"/>
              <a:defRPr kumimoji="0" sz="32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sz="1600"/>
            </a:lvl6pPr>
            <a:lvl7pPr marL="1828800" indent="-182880">
              <a:spcBef>
                <a:spcPts val="300"/>
              </a:spcBef>
              <a:buClr>
                <a:srgbClr val="727CA3">
                  <a:shade val="75000"/>
                </a:srgbClr>
              </a:buClr>
              <a:buSzPct val="75000"/>
              <a:buFont typeface="Wingdings 3"/>
              <a:buChar char=""/>
              <a:defRPr kumimoji="0" sz="1400"/>
            </a:lvl7pPr>
            <a:lvl8pPr marL="2011680" indent="-182880">
              <a:spcBef>
                <a:spcPts val="300"/>
              </a:spcBef>
              <a:buClr>
                <a:prstClr val="white">
                  <a:shade val="50000"/>
                </a:prstClr>
              </a:buClr>
              <a:buSzPct val="75000"/>
              <a:buFont typeface="Wingdings 3"/>
              <a:buChar char=""/>
              <a:defRPr kumimoji="0" sz="1400"/>
            </a:lvl8pPr>
            <a:lvl9pPr marL="2194560" indent="-182880">
              <a:spcBef>
                <a:spcPts val="300"/>
              </a:spcBef>
              <a:buClr>
                <a:srgbClr val="9FB8CD"/>
              </a:buClr>
              <a:buSzPct val="75000"/>
              <a:buFont typeface="Wingdings 3"/>
              <a:buChar char=""/>
              <a:defRPr kumimoji="0" sz="1200"/>
            </a:lvl9pPr>
          </a:lstStyle>
          <a:p>
            <a:pPr marL="571500" indent="-571500"/>
            <a:r>
              <a:rPr lang="zh-CN" altLang="en-US" sz="3600" dirty="0"/>
              <a:t>行星和卫星有太阳系</a:t>
            </a:r>
            <a:r>
              <a:rPr lang="en-US" altLang="zh-CN" sz="3600" dirty="0"/>
              <a:t>1%</a:t>
            </a:r>
            <a:r>
              <a:rPr lang="zh-CN" altLang="en-US" sz="3600" dirty="0"/>
              <a:t>的质量和</a:t>
            </a:r>
            <a:r>
              <a:rPr lang="en-US" altLang="zh-CN" sz="3600" dirty="0"/>
              <a:t>98%</a:t>
            </a:r>
            <a:r>
              <a:rPr lang="zh-CN" altLang="en-US" sz="3600" dirty="0"/>
              <a:t>的角动量</a:t>
            </a:r>
            <a:endParaRPr lang="en-US" altLang="zh-CN" sz="3600" dirty="0"/>
          </a:p>
          <a:p>
            <a:pPr marL="171450" indent="-171450"/>
            <a:endParaRPr lang="en-US" sz="500" dirty="0"/>
          </a:p>
          <a:p>
            <a:pPr marL="571500" indent="-571500"/>
            <a:r>
              <a:rPr lang="zh-CN" altLang="en-US" sz="3600" dirty="0"/>
              <a:t>有些还是反着转的！</a:t>
            </a:r>
            <a:endParaRPr lang="en-US" altLang="zh-CN" sz="3600" dirty="0"/>
          </a:p>
          <a:p>
            <a:pPr marL="171450" indent="-171450"/>
            <a:endParaRPr lang="en-US" sz="500" dirty="0"/>
          </a:p>
          <a:p>
            <a:pPr marL="571500" indent="-571500"/>
            <a:r>
              <a:rPr lang="zh-CN" altLang="en-US" sz="3600" dirty="0"/>
              <a:t>人们对此提出了很多假设，但是没有一个说得通</a:t>
            </a:r>
            <a:endParaRPr lang="en-US" sz="3600" dirty="0"/>
          </a:p>
        </p:txBody>
      </p:sp>
      <p:sp>
        <p:nvSpPr>
          <p:cNvPr id="2" name="标题 1"/>
          <p:cNvSpPr>
            <a:spLocks noGrp="1"/>
          </p:cNvSpPr>
          <p:nvPr>
            <p:ph type="title"/>
          </p:nvPr>
        </p:nvSpPr>
        <p:spPr/>
        <p:txBody>
          <a:bodyPr>
            <a:noAutofit/>
          </a:bodyPr>
          <a:lstStyle/>
          <a:p>
            <a:pPr algn="ctr"/>
            <a:r>
              <a:rPr lang="zh-CN" altLang="en-US" dirty="0"/>
              <a:t>角动力</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哈勃：位于宇宙的中心是不被许可的</a:t>
            </a:r>
          </a:p>
        </p:txBody>
      </p:sp>
      <p:sp>
        <p:nvSpPr>
          <p:cNvPr id="3" name="Text Placeholder 2"/>
          <p:cNvSpPr>
            <a:spLocks noGrp="1"/>
          </p:cNvSpPr>
          <p:nvPr>
            <p:ph sz="quarter" idx="4294967295"/>
          </p:nvPr>
        </p:nvSpPr>
        <p:spPr>
          <a:xfrm>
            <a:off x="1343472" y="1124744"/>
            <a:ext cx="9649072" cy="466725"/>
          </a:xfrm>
          <a:prstGeom prst="rect">
            <a:avLst/>
          </a:prstGeom>
          <a:ln w="3175">
            <a:noFill/>
            <a:prstDash val="dash"/>
          </a:ln>
        </p:spPr>
        <p:txBody>
          <a:bodyPr vert="horz">
            <a:noAutofit/>
          </a:bodyPr>
          <a:lstStyle/>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埃德温</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哈勃发现如果所有的</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东西都是在飞离我们，那么我</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们必须是在宇宙的中心：</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“这个情况就意味着我们在宇</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宙中占据了一个独特的位置</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但是我们必须不惜任何代价避</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免这个不受欢迎的特殊位置假</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SzPct val="100000"/>
            </a:pP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说</a:t>
            </a:r>
            <a:r>
              <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这个特殊的位置，当然是不可接受的</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。不仅如此，它还与理论不符，因为理论要求的是均质性。”</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8" name="Picture 2" descr="http://www.phys-astro.sonoma.edu/brucemedalists/hubble/hubble.jpg"/>
          <p:cNvPicPr>
            <a:picLocks noChangeAspect="1" noChangeArrowheads="1"/>
          </p:cNvPicPr>
          <p:nvPr/>
        </p:nvPicPr>
        <p:blipFill>
          <a:blip r:embed="rId3" cstate="print"/>
          <a:srcRect/>
          <a:stretch>
            <a:fillRect/>
          </a:stretch>
        </p:blipFill>
        <p:spPr bwMode="auto">
          <a:xfrm>
            <a:off x="7392144" y="1124744"/>
            <a:ext cx="2945961" cy="3750786"/>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zh-CN" altLang="en-US" dirty="0"/>
              <a:t>哈勃：位于宇宙的中心是不被许可的</a:t>
            </a:r>
          </a:p>
        </p:txBody>
      </p:sp>
      <p:sp>
        <p:nvSpPr>
          <p:cNvPr id="3" name="Text Placeholder 2"/>
          <p:cNvSpPr>
            <a:spLocks noGrp="1"/>
          </p:cNvSpPr>
          <p:nvPr>
            <p:ph sz="quarter" idx="4294967295"/>
          </p:nvPr>
        </p:nvSpPr>
        <p:spPr>
          <a:xfrm>
            <a:off x="1133815" y="929592"/>
            <a:ext cx="6672064" cy="466725"/>
          </a:xfrm>
          <a:prstGeom prst="rect">
            <a:avLst/>
          </a:prstGeom>
          <a:ln w="3175">
            <a:noFill/>
            <a:prstDash val="dash"/>
          </a:ln>
        </p:spPr>
        <p:txBody>
          <a:bodyPr vert="horz">
            <a:noAutofit/>
          </a:bodyPr>
          <a:lstStyle/>
          <a:p>
            <a:pPr marL="0">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为了解决这个问题：他发明了‘没有中心也没有边缘’的观点：</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a:p>
            <a:pPr marL="0">
              <a:buSzPct val="100000"/>
            </a:pP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a:p>
            <a:pPr marL="0">
              <a:buSzPct val="100000"/>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“所以，为了恢复均质性，</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逃避特殊位置的惊骇</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，也就是对均一性的偏离，这些都是由衰落因素引进的想法，必须由代表空间曲率的第二个术语所补偿。”</a:t>
            </a:r>
            <a:endParaRPr lang="en-US"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5" name="矩形 6"/>
          <p:cNvSpPr/>
          <p:nvPr/>
        </p:nvSpPr>
        <p:spPr>
          <a:xfrm>
            <a:off x="1133815" y="5334308"/>
            <a:ext cx="9937104" cy="830997"/>
          </a:xfrm>
          <a:prstGeom prst="rect">
            <a:avLst/>
          </a:prstGeom>
        </p:spPr>
        <p:txBody>
          <a:bodyPr wrap="square">
            <a:spAutoFit/>
          </a:bodyPr>
          <a:lstStyle/>
          <a:p>
            <a:pPr>
              <a:buNone/>
            </a:pPr>
            <a:r>
              <a:rPr lang="en-US" altLang="zh-CN" sz="2400" dirty="0">
                <a:latin typeface="Arial" panose="020B0604020202020204" pitchFamily="34" charset="0"/>
                <a:cs typeface="Arial" panose="020B0604020202020204" pitchFamily="34" charset="0"/>
              </a:rPr>
              <a:t>Hubble, E. Observational approach to cosmology, Clarendon Press, Oxford, pp. 50–59, 1937.</a:t>
            </a:r>
          </a:p>
        </p:txBody>
      </p:sp>
      <p:pic>
        <p:nvPicPr>
          <p:cNvPr id="6" name="Picture 2" descr="http://www.phys-astro.sonoma.edu/brucemedalists/hubble/hubble.jpg">
            <a:extLst>
              <a:ext uri="{FF2B5EF4-FFF2-40B4-BE49-F238E27FC236}">
                <a16:creationId xmlns:a16="http://schemas.microsoft.com/office/drawing/2014/main" id="{888C95E5-643D-49CC-A0C0-A7A29155E706}"/>
              </a:ext>
            </a:extLst>
          </p:cNvPr>
          <p:cNvPicPr>
            <a:picLocks noChangeAspect="1" noChangeArrowheads="1"/>
          </p:cNvPicPr>
          <p:nvPr/>
        </p:nvPicPr>
        <p:blipFill>
          <a:blip r:embed="rId3" cstate="print"/>
          <a:srcRect/>
          <a:stretch>
            <a:fillRect/>
          </a:stretch>
        </p:blipFill>
        <p:spPr bwMode="auto">
          <a:xfrm>
            <a:off x="7686543" y="1124744"/>
            <a:ext cx="2945961" cy="375078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5984"/>
            <a:ext cx="12192000" cy="584775"/>
          </a:xfrm>
        </p:spPr>
        <p:txBody>
          <a:bodyPr/>
          <a:lstStyle/>
          <a:p>
            <a:r>
              <a:rPr lang="zh-CN" altLang="en-US" dirty="0"/>
              <a:t>创造的证据：化石记录  </a:t>
            </a:r>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endParaRPr lang="en-US" dirty="0"/>
          </a:p>
        </p:txBody>
      </p:sp>
      <p:sp>
        <p:nvSpPr>
          <p:cNvPr id="2" name="副标题 1"/>
          <p:cNvSpPr>
            <a:spLocks noGrp="1"/>
          </p:cNvSpPr>
          <p:nvPr>
            <p:ph sz="quarter" idx="4294967295"/>
          </p:nvPr>
        </p:nvSpPr>
        <p:spPr>
          <a:xfrm>
            <a:off x="0" y="-566117"/>
            <a:ext cx="12192000" cy="466725"/>
          </a:xfrm>
          <a:prstGeom prst="rect">
            <a:avLst/>
          </a:prstGeom>
        </p:spPr>
        <p:txBody>
          <a:bodyPr>
            <a:noAutofit/>
          </a:bodyPr>
          <a:lstStyle/>
          <a:p>
            <a:r>
              <a:rPr lang="en-US" altLang="zh-CN" sz="2800" dirty="0">
                <a:latin typeface="Arial"/>
                <a:cs typeface="Arial"/>
              </a:rPr>
              <a:t>Dino fossil record: Chart 2</a:t>
            </a:r>
            <a:endParaRPr lang="zh-CN" altLang="en-US"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pic>
        <p:nvPicPr>
          <p:cNvPr id="21"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93281" y="828000"/>
            <a:ext cx="8405438" cy="5395040"/>
          </a:xfrm>
          <a:prstGeom prst="rect">
            <a:avLst/>
          </a:prstGeom>
          <a:noFill/>
          <a:ln w="3175">
            <a:solidFill>
              <a:schemeClr val="tx1"/>
            </a:solid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
          <p:cNvSpPr/>
          <p:nvPr/>
        </p:nvSpPr>
        <p:spPr>
          <a:xfrm>
            <a:off x="1559496" y="68026"/>
            <a:ext cx="9145016" cy="646331"/>
          </a:xfrm>
          <a:prstGeom prst="rect">
            <a:avLst/>
          </a:prstGeom>
        </p:spPr>
        <p:txBody>
          <a:bodyPr wrap="square">
            <a:spAutoFit/>
          </a:bodyPr>
          <a:lstStyle/>
          <a:p>
            <a:pPr algn="ct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sz="3600" dirty="0"/>
          </a:p>
        </p:txBody>
      </p:sp>
      <p:sp>
        <p:nvSpPr>
          <p:cNvPr id="5" name="标题 1">
            <a:extLst>
              <a:ext uri="{FF2B5EF4-FFF2-40B4-BE49-F238E27FC236}">
                <a16:creationId xmlns:a16="http://schemas.microsoft.com/office/drawing/2014/main" id="{234C696D-7CFB-41D6-9ED3-5B6A3CF3F2B5}"/>
              </a:ext>
            </a:extLst>
          </p:cNvPr>
          <p:cNvSpPr>
            <a:spLocks noGrp="1"/>
          </p:cNvSpPr>
          <p:nvPr>
            <p:ph type="title"/>
          </p:nvPr>
        </p:nvSpPr>
        <p:spPr/>
        <p:txBody>
          <a:bodyPr>
            <a:noAutofit/>
          </a:bodyPr>
          <a:lstStyle/>
          <a:p>
            <a:pPr algn="ctr"/>
            <a:r>
              <a:rPr lang="zh-CN" altLang="en-US" dirty="0"/>
              <a:t>哈勃：位于宇宙的中心是不被许可的</a:t>
            </a:r>
          </a:p>
        </p:txBody>
      </p:sp>
      <p:sp>
        <p:nvSpPr>
          <p:cNvPr id="3" name="内容占位符 2"/>
          <p:cNvSpPr>
            <a:spLocks noGrp="1"/>
          </p:cNvSpPr>
          <p:nvPr>
            <p:ph sz="quarter" idx="4294967295"/>
          </p:nvPr>
        </p:nvSpPr>
        <p:spPr>
          <a:xfrm>
            <a:off x="1199456" y="1268760"/>
            <a:ext cx="5447928" cy="4626908"/>
          </a:xfrm>
          <a:prstGeom prst="rect">
            <a:avLst/>
          </a:prstGeom>
        </p:spPr>
        <p:txBody>
          <a:bodyPr wrap="square">
            <a:spAutoFit/>
          </a:bodyPr>
          <a:lstStyle/>
          <a:p>
            <a:pPr defTabSz="685800">
              <a:lnSpc>
                <a:spcPct val="100000"/>
              </a:lnSpc>
              <a:spcBef>
                <a:spcPts val="750"/>
              </a:spcBef>
              <a:buFont typeface="Wingdings 2" pitchFamily="18" charset="2"/>
            </a:pP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“无论哪个位置，每个观察者所看到的宇宙景象都是一样的。</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这种说法</a:t>
            </a:r>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纯粹是一个假设</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a:t>
            </a:r>
          </a:p>
          <a:p>
            <a:pPr defTabSz="685800">
              <a:lnSpc>
                <a:spcPct val="100000"/>
              </a:lnSpc>
              <a:spcBef>
                <a:spcPts val="750"/>
              </a:spcBef>
              <a:buFont typeface="Wingdings 2" pitchFamily="18" charset="2"/>
            </a:pP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然而，这种假设被采纳了。宇宙间必须不存在一个特殊的位置，没有中心，没有边界，宇宙各处看起来必须都是一模一样的。”</a:t>
            </a:r>
          </a:p>
        </p:txBody>
      </p:sp>
      <p:pic>
        <p:nvPicPr>
          <p:cNvPr id="6" name="Picture 2" descr="http://www.phys-astro.sonoma.edu/brucemedalists/hubble/hubble.jpg">
            <a:extLst>
              <a:ext uri="{FF2B5EF4-FFF2-40B4-BE49-F238E27FC236}">
                <a16:creationId xmlns:a16="http://schemas.microsoft.com/office/drawing/2014/main" id="{DFD330A6-506D-46F3-A1AA-C32DE1947B7E}"/>
              </a:ext>
            </a:extLst>
          </p:cNvPr>
          <p:cNvPicPr>
            <a:picLocks noChangeAspect="1" noChangeArrowheads="1"/>
          </p:cNvPicPr>
          <p:nvPr/>
        </p:nvPicPr>
        <p:blipFill>
          <a:blip r:embed="rId3" cstate="print"/>
          <a:srcRect/>
          <a:stretch>
            <a:fillRect/>
          </a:stretch>
        </p:blipFill>
        <p:spPr bwMode="auto">
          <a:xfrm>
            <a:off x="7032104" y="1412776"/>
            <a:ext cx="3393413" cy="4320480"/>
          </a:xfrm>
          <a:prstGeom prst="rect">
            <a:avLst/>
          </a:prstGeom>
          <a:noFill/>
        </p:spPr>
      </p:pic>
    </p:spTree>
    <p:extLst>
      <p:ext uri="{BB962C8B-B14F-4D97-AF65-F5344CB8AC3E}">
        <p14:creationId xmlns:p14="http://schemas.microsoft.com/office/powerpoint/2010/main" val="275779376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8"/>
          <p:cNvGrpSpPr/>
          <p:nvPr/>
        </p:nvGrpSpPr>
        <p:grpSpPr>
          <a:xfrm>
            <a:off x="2999656" y="355456"/>
            <a:ext cx="6192688" cy="6192688"/>
            <a:chOff x="2999656" y="116632"/>
            <a:chExt cx="6192688" cy="6192688"/>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7" name="矩形 6"/>
            <p:cNvSpPr/>
            <p:nvPr/>
          </p:nvSpPr>
          <p:spPr>
            <a:xfrm>
              <a:off x="5015880" y="404664"/>
              <a:ext cx="2236510" cy="584775"/>
            </a:xfrm>
            <a:prstGeom prst="rect">
              <a:avLst/>
            </a:prstGeom>
            <a:effectLst>
              <a:softEdge rad="12700"/>
            </a:effectLst>
          </p:spPr>
          <p:txBody>
            <a:bodyPr wrap="none">
              <a:spAutoFit/>
            </a:bodyPr>
            <a:lstStyle/>
            <a:p>
              <a:r>
                <a:rPr lang="zh-CN" altLang="en-US" sz="3200" b="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宇宙进化论</a:t>
              </a:r>
              <a:endPar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7"/>
            <p:cNvGrpSpPr/>
            <p:nvPr/>
          </p:nvGrpSpPr>
          <p:grpSpPr>
            <a:xfrm>
              <a:off x="4511824" y="5301208"/>
              <a:ext cx="3234442" cy="872807"/>
              <a:chOff x="4511824" y="5301208"/>
              <a:chExt cx="3234442" cy="872807"/>
            </a:xfrm>
          </p:grpSpPr>
          <p:sp>
            <p:nvSpPr>
              <p:cNvPr id="28" name="矩形 27"/>
              <p:cNvSpPr/>
              <p:nvPr/>
            </p:nvSpPr>
            <p:spPr>
              <a:xfrm rot="1486075">
                <a:off x="4511824" y="5426861"/>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行星、</a:t>
                </a:r>
              </a:p>
            </p:txBody>
          </p:sp>
          <p:sp>
            <p:nvSpPr>
              <p:cNvPr id="29" name="矩形 28"/>
              <p:cNvSpPr/>
              <p:nvPr/>
            </p:nvSpPr>
            <p:spPr>
              <a:xfrm>
                <a:off x="5591944" y="5589240"/>
                <a:ext cx="1415772"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恒星、</a:t>
                </a:r>
              </a:p>
            </p:txBody>
          </p:sp>
          <p:sp>
            <p:nvSpPr>
              <p:cNvPr id="30" name="矩形 29"/>
              <p:cNvSpPr/>
              <p:nvPr/>
            </p:nvSpPr>
            <p:spPr>
              <a:xfrm rot="19982563">
                <a:off x="6740863" y="5301208"/>
                <a:ext cx="1005403" cy="584775"/>
              </a:xfrm>
              <a:prstGeom prst="rect">
                <a:avLst/>
              </a:prstGeom>
            </p:spPr>
            <p:txBody>
              <a:bodyPr wrap="none">
                <a:spAutoFit/>
              </a:bodyPr>
              <a:lstStyle/>
              <a:p>
                <a:r>
                  <a:rPr lang="zh-CN" altLang="en-US" sz="32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星系</a:t>
                </a:r>
              </a:p>
            </p:txBody>
          </p:sp>
        </p:grpSp>
      </p:grpSp>
      <p:grpSp>
        <p:nvGrpSpPr>
          <p:cNvPr id="10" name="组合 18"/>
          <p:cNvGrpSpPr/>
          <p:nvPr/>
        </p:nvGrpSpPr>
        <p:grpSpPr>
          <a:xfrm>
            <a:off x="3024166" y="238824"/>
            <a:ext cx="6192688" cy="6192688"/>
            <a:chOff x="2999656" y="116632"/>
            <a:chExt cx="6192688" cy="6192688"/>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656" y="116632"/>
              <a:ext cx="6192688" cy="6192688"/>
            </a:xfrm>
            <a:prstGeom prst="rect">
              <a:avLst/>
            </a:prstGeom>
          </p:spPr>
        </p:pic>
        <p:sp>
          <p:nvSpPr>
            <p:cNvPr id="24" name="矩形 23"/>
            <p:cNvSpPr/>
            <p:nvPr/>
          </p:nvSpPr>
          <p:spPr>
            <a:xfrm>
              <a:off x="5015880" y="1268760"/>
              <a:ext cx="2236510" cy="584775"/>
            </a:xfrm>
            <a:prstGeom prst="rect">
              <a:avLst/>
            </a:prstGeom>
            <a:effectLst>
              <a:softEdge rad="12700"/>
            </a:effectLst>
          </p:spPr>
          <p:txBody>
            <a:bodyPr wrap="none">
              <a:spAutoFit/>
            </a:bodyPr>
            <a:lstStyle/>
            <a:p>
              <a:r>
                <a:rPr lang="zh-CN" altLang="en-US" sz="3200" b="1">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地质进化论</a:t>
              </a:r>
              <a:endPar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7" name="矩形 26"/>
            <p:cNvSpPr/>
            <p:nvPr/>
          </p:nvSpPr>
          <p:spPr>
            <a:xfrm>
              <a:off x="5591944" y="4725144"/>
              <a:ext cx="1005403" cy="584775"/>
            </a:xfrm>
            <a:prstGeom prst="rect">
              <a:avLst/>
            </a:prstGeom>
            <a:effectLst>
              <a:softEdge rad="12700"/>
            </a:effectLst>
          </p:spPr>
          <p:txBody>
            <a:bodyPr wrap="none">
              <a:spAutoFit/>
            </a:bodyPr>
            <a:lstStyle/>
            <a:p>
              <a:r>
                <a:rPr lang="zh-CN" altLang="en-US" sz="32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地球</a:t>
              </a:r>
            </a:p>
          </p:txBody>
        </p:sp>
      </p:grpSp>
      <p:grpSp>
        <p:nvGrpSpPr>
          <p:cNvPr id="11" name="组合 19"/>
          <p:cNvGrpSpPr/>
          <p:nvPr/>
        </p:nvGrpSpPr>
        <p:grpSpPr>
          <a:xfrm>
            <a:off x="3024166" y="332656"/>
            <a:ext cx="6192688" cy="6192688"/>
            <a:chOff x="3095604" y="93832"/>
            <a:chExt cx="6192688" cy="6192688"/>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604" y="93832"/>
              <a:ext cx="6192688" cy="6192688"/>
            </a:xfrm>
            <a:prstGeom prst="rect">
              <a:avLst/>
            </a:prstGeom>
          </p:spPr>
        </p:pic>
        <p:sp>
          <p:nvSpPr>
            <p:cNvPr id="25" name="矩形 24"/>
            <p:cNvSpPr/>
            <p:nvPr/>
          </p:nvSpPr>
          <p:spPr>
            <a:xfrm>
              <a:off x="5073936" y="2060848"/>
              <a:ext cx="2236510" cy="584775"/>
            </a:xfrm>
            <a:prstGeom prst="rect">
              <a:avLst/>
            </a:prstGeom>
            <a:effectLst>
              <a:softEdge rad="12700"/>
            </a:effectLst>
          </p:spPr>
          <p:txBody>
            <a:bodyPr wrap="none">
              <a:spAutoFit/>
            </a:bodyPr>
            <a:lstStyle/>
            <a:p>
              <a:r>
                <a:rPr lang="zh-CN" altLang="en-US" sz="32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生物进化论</a:t>
              </a:r>
              <a:endPar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矩形 25"/>
            <p:cNvSpPr/>
            <p:nvPr/>
          </p:nvSpPr>
          <p:spPr>
            <a:xfrm>
              <a:off x="5591944" y="3861048"/>
              <a:ext cx="1005403" cy="584775"/>
            </a:xfrm>
            <a:prstGeom prst="rect">
              <a:avLst/>
            </a:prstGeom>
            <a:effectLst>
              <a:softEdge rad="12700"/>
            </a:effectLst>
          </p:spPr>
          <p:txBody>
            <a:bodyPr wrap="none">
              <a:spAutoFit/>
            </a:bodyPr>
            <a:lstStyle/>
            <a:p>
              <a:r>
                <a:rPr lang="zh-CN" altLang="en-US" sz="3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生命</a:t>
              </a:r>
            </a:p>
          </p:txBody>
        </p:sp>
      </p:grpSp>
      <p:sp>
        <p:nvSpPr>
          <p:cNvPr id="35" name="Text Box 6"/>
          <p:cNvSpPr txBox="1">
            <a:spLocks noChangeArrowheads="1"/>
          </p:cNvSpPr>
          <p:nvPr/>
        </p:nvSpPr>
        <p:spPr bwMode="auto">
          <a:xfrm>
            <a:off x="2029922" y="2339866"/>
            <a:ext cx="8280920" cy="2185214"/>
          </a:xfrm>
          <a:prstGeom prst="rect">
            <a:avLst/>
          </a:prstGeom>
          <a:solidFill>
            <a:srgbClr val="024B8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Aft>
                <a:spcPct val="0"/>
              </a:spcAft>
              <a:defRPr/>
            </a:pP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都是建</a:t>
            </a: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立在唯物论</a:t>
            </a:r>
            <a:endParaRPr lang="en-US" altLang="zh-CN"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a:p>
            <a:pPr algn="ctr" fontAlgn="base">
              <a:spcAft>
                <a:spcPct val="0"/>
              </a:spcAft>
              <a:defRPr/>
            </a:pPr>
            <a:r>
              <a:rPr lang="zh-CN" altLang="en-US" sz="680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哲</a:t>
            </a:r>
            <a:r>
              <a:rPr lang="zh-CN" alt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学基础之上的假设</a:t>
            </a:r>
            <a:endParaRPr lang="en-US" sz="68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
        <p:nvSpPr>
          <p:cNvPr id="36" name="Rectangle 7"/>
          <p:cNvSpPr>
            <a:spLocks noChangeArrowheads="1"/>
          </p:cNvSpPr>
          <p:nvPr/>
        </p:nvSpPr>
        <p:spPr bwMode="auto">
          <a:xfrm>
            <a:off x="2595538" y="1953312"/>
            <a:ext cx="7251576" cy="2971800"/>
          </a:xfrm>
          <a:prstGeom prst="rect">
            <a:avLst/>
          </a:prstGeom>
          <a:solidFill>
            <a:srgbClr val="002954"/>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r>
              <a:rPr lang="zh-CN" altLang="en-US"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 虚构！</a:t>
            </a:r>
            <a:endParaRPr lang="en-US" altLang="zh-CN" sz="20000" b="1"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0358"/>
            <a:ext cx="12191999" cy="163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905" y="2800358"/>
            <a:ext cx="12199247" cy="45719"/>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4" name="Rectangle 5"/>
          <p:cNvSpPr>
            <a:spLocks noChangeArrowheads="1"/>
          </p:cNvSpPr>
          <p:nvPr/>
        </p:nvSpPr>
        <p:spPr bwMode="auto">
          <a:xfrm>
            <a:off x="-6336" y="4437112"/>
            <a:ext cx="12199244" cy="889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1350">
              <a:solidFill>
                <a:prstClr val="black"/>
              </a:solidFill>
            </a:endParaRPr>
          </a:p>
        </p:txBody>
      </p:sp>
      <p:sp>
        <p:nvSpPr>
          <p:cNvPr id="15" name="Rectangle 3"/>
          <p:cNvSpPr txBox="1">
            <a:spLocks noChangeArrowheads="1"/>
          </p:cNvSpPr>
          <p:nvPr/>
        </p:nvSpPr>
        <p:spPr bwMode="auto">
          <a:xfrm>
            <a:off x="2441059" y="3322439"/>
            <a:ext cx="7255341"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prstClr val="white"/>
                </a:solidFill>
                <a:latin typeface="微软雅黑" panose="020B0503020204020204" pitchFamily="34" charset="-122"/>
                <a:ea typeface="微软雅黑" panose="020B0503020204020204" pitchFamily="34" charset="-122"/>
              </a:rPr>
              <a:t>谢谢大家！</a:t>
            </a:r>
          </a:p>
        </p:txBody>
      </p:sp>
    </p:spTree>
    <p:extLst>
      <p:ext uri="{BB962C8B-B14F-4D97-AF65-F5344CB8AC3E}">
        <p14:creationId xmlns:p14="http://schemas.microsoft.com/office/powerpoint/2010/main" val="197148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D30E6804-E633-49F6-8140-81DD149820D4}"/>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0" y="161925"/>
            <a:ext cx="12192000" cy="466725"/>
          </a:xfrm>
          <a:prstGeom prst="rect">
            <a:avLst/>
          </a:prstGeom>
        </p:spPr>
        <p:txBody>
          <a:bodyPr>
            <a:noAutofit/>
          </a:bodyPr>
          <a:lstStyle/>
          <a:p>
            <a:pPr algn="ctr">
              <a:defRPr/>
            </a:pPr>
            <a:r>
              <a:rPr lang="zh-CN" altLang="en-US" sz="11500" b="1" dirty="0">
                <a:solidFill>
                  <a:srgbClr val="FF0000"/>
                </a:solidFill>
                <a:latin typeface="Arial" pitchFamily="34" charset="0"/>
              </a:rPr>
              <a:t>下来的大概不会用，除非是问答时间中</a:t>
            </a:r>
            <a:endParaRPr lang="en-US" altLang="zh-CN" sz="11500" b="1" dirty="0">
              <a:solidFill>
                <a:srgbClr val="FF0000"/>
              </a:solidFill>
              <a:latin typeface="Arial" pitchFamily="34" charset="0"/>
            </a:endParaRPr>
          </a:p>
        </p:txBody>
      </p:sp>
    </p:spTree>
    <p:extLst>
      <p:ext uri="{BB962C8B-B14F-4D97-AF65-F5344CB8AC3E}">
        <p14:creationId xmlns:p14="http://schemas.microsoft.com/office/powerpoint/2010/main" val="94288384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C3FD1B5F-5046-4703-A75D-7FFC871B7352}"/>
              </a:ext>
            </a:extLst>
          </p:cNvPr>
          <p:cNvSpPr>
            <a:spLocks noGrp="1"/>
          </p:cNvSpPr>
          <p:nvPr>
            <p:ph type="title"/>
          </p:nvPr>
        </p:nvSpPr>
        <p:spPr/>
        <p:txBody>
          <a:bodyPr/>
          <a:lstStyle/>
          <a:p>
            <a:endParaRPr lang="zh-CN" altLang="en-US"/>
          </a:p>
        </p:txBody>
      </p:sp>
      <p:sp>
        <p:nvSpPr>
          <p:cNvPr id="3" name="内容占位符 2"/>
          <p:cNvSpPr>
            <a:spLocks noGrp="1"/>
          </p:cNvSpPr>
          <p:nvPr>
            <p:ph sz="quarter" idx="4294967295"/>
          </p:nvPr>
        </p:nvSpPr>
        <p:spPr>
          <a:xfrm>
            <a:off x="0" y="161925"/>
            <a:ext cx="12192000" cy="466725"/>
          </a:xfrm>
          <a:prstGeom prst="rect">
            <a:avLst/>
          </a:prstGeom>
        </p:spPr>
        <p:txBody>
          <a:bodyPr>
            <a:noAutofit/>
          </a:bodyPr>
          <a:lstStyle/>
          <a:p>
            <a:pPr algn="ctr">
              <a:defRPr/>
            </a:pPr>
            <a:r>
              <a:rPr lang="en-US" altLang="zh-CN" sz="11500" b="1">
                <a:solidFill>
                  <a:srgbClr val="FF0000"/>
                </a:solidFill>
                <a:latin typeface="Arial" pitchFamily="34" charset="0"/>
              </a:rPr>
              <a:t>Stopped here 2019.10; c. 1½ hr</a:t>
            </a:r>
            <a:endParaRPr lang="en-US" altLang="zh-CN" sz="11500" b="1" dirty="0">
              <a:solidFill>
                <a:srgbClr val="FF0000"/>
              </a:solidFill>
              <a:latin typeface="Arial"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2"/>
          <p:cNvSpPr txBox="1"/>
          <p:nvPr/>
        </p:nvSpPr>
        <p:spPr>
          <a:xfrm>
            <a:off x="2166910" y="1000109"/>
            <a:ext cx="7889530" cy="3847207"/>
          </a:xfrm>
          <a:prstGeom prst="rect">
            <a:avLst/>
          </a:prstGeom>
        </p:spPr>
        <p:txBody>
          <a:bodyPr vert="horz" lIns="91440" tIns="45720" rIns="91440" bIns="45720" rtlCol="0">
            <a:noAutofit/>
          </a:bodyPr>
          <a:lstStyle>
            <a:defPPr>
              <a:defRPr lang="zh-CN"/>
            </a:defPPr>
            <a:lvl1pPr marL="457200" indent="-457200">
              <a:lnSpc>
                <a:spcPct val="100000"/>
              </a:lnSpc>
              <a:spcBef>
                <a:spcPts val="0"/>
              </a:spcBef>
              <a:buFont typeface="Arial" panose="020B0604020202020204" pitchFamily="34" charset="0"/>
              <a:buChar char="•"/>
              <a:defRPr sz="3400">
                <a:solidFill>
                  <a:srgbClr val="052262"/>
                </a:solidFill>
                <a:latin typeface="Arial" panose="020B0604020202020204" pitchFamily="34" charset="0"/>
                <a:ea typeface="华文中宋" panose="0201060004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None/>
            </a:pPr>
            <a:r>
              <a:rPr lang="zh-CN" altLang="en-US" sz="4000" dirty="0">
                <a:solidFill>
                  <a:schemeClr val="tx1"/>
                </a:solidFill>
                <a:ea typeface="汉仪大宋简" panose="02010609000101010101" pitchFamily="49" charset="-122"/>
              </a:rPr>
              <a:t>在此之前，教会明白：</a:t>
            </a:r>
            <a:endParaRPr lang="en-US" altLang="zh-CN" sz="4000" dirty="0">
              <a:solidFill>
                <a:schemeClr val="tx1"/>
              </a:solidFill>
              <a:ea typeface="汉仪大宋简" panose="02010609000101010101" pitchFamily="49" charset="-122"/>
            </a:endParaRPr>
          </a:p>
          <a:p>
            <a:pPr>
              <a:buNone/>
            </a:pPr>
            <a:endParaRPr lang="en-US" altLang="zh-CN" sz="1800" dirty="0">
              <a:solidFill>
                <a:schemeClr val="tx1"/>
              </a:solidFill>
              <a:ea typeface="汉仪大宋简" panose="02010609000101010101" pitchFamily="49" charset="-122"/>
            </a:endParaRPr>
          </a:p>
          <a:p>
            <a:r>
              <a:rPr lang="zh-CN" altLang="en-US" sz="4000" dirty="0">
                <a:solidFill>
                  <a:schemeClr val="tx1"/>
                </a:solidFill>
                <a:ea typeface="汉仪大宋简" panose="02010609000101010101" pitchFamily="49" charset="-122"/>
              </a:rPr>
              <a:t>地球在几千年前新近的创造；</a:t>
            </a:r>
          </a:p>
          <a:p>
            <a:r>
              <a:rPr lang="zh-CN" altLang="en-US" sz="4000" dirty="0">
                <a:solidFill>
                  <a:schemeClr val="tx1"/>
                </a:solidFill>
                <a:ea typeface="汉仪大宋简" panose="02010609000101010101" pitchFamily="49" charset="-122"/>
              </a:rPr>
              <a:t>生命都是上帝直接创造的。</a:t>
            </a:r>
          </a:p>
          <a:p>
            <a:pPr>
              <a:buNone/>
            </a:pPr>
            <a:endParaRPr lang="zh-CN" altLang="en-US" sz="1800" dirty="0">
              <a:solidFill>
                <a:schemeClr val="tx1"/>
              </a:solidFill>
              <a:ea typeface="汉仪大宋简" panose="02010609000101010101" pitchFamily="49" charset="-122"/>
            </a:endParaRPr>
          </a:p>
          <a:p>
            <a:pPr marL="0" indent="0">
              <a:buNone/>
            </a:pPr>
            <a:r>
              <a:rPr lang="zh-CN" altLang="en-US" sz="4000" dirty="0">
                <a:solidFill>
                  <a:schemeClr val="tx1"/>
                </a:solidFill>
                <a:ea typeface="汉仪大宋简" panose="02010609000101010101" pitchFamily="49" charset="-122"/>
              </a:rPr>
              <a:t>而此时，教会中的很多人，包括福音性信徒都已经开始妥协。</a:t>
            </a:r>
            <a:endParaRPr lang="en-US" altLang="zh-CN" sz="4000" dirty="0">
              <a:solidFill>
                <a:schemeClr val="tx1"/>
              </a:solidFill>
              <a:ea typeface="汉仪大宋简" panose="02010609000101010101" pitchFamily="49" charset="-122"/>
            </a:endParaRPr>
          </a:p>
          <a:p>
            <a:pPr marL="0" indent="0">
              <a:buNone/>
            </a:pPr>
            <a:endParaRPr lang="en-US" altLang="zh-CN" sz="1800" dirty="0">
              <a:solidFill>
                <a:schemeClr val="tx1"/>
              </a:solidFill>
              <a:ea typeface="汉仪大宋简" panose="02010609000101010101" pitchFamily="49" charset="-122"/>
            </a:endParaRPr>
          </a:p>
          <a:p>
            <a:pPr marL="0" indent="0">
              <a:buNone/>
            </a:pPr>
            <a:r>
              <a:rPr lang="zh-CN" altLang="en-US" sz="4000" dirty="0">
                <a:solidFill>
                  <a:schemeClr val="tx1"/>
                </a:solidFill>
                <a:ea typeface="汉仪大宋简" panose="02010609000101010101" pitchFamily="49" charset="-122"/>
              </a:rPr>
              <a:t>他们改变了他们对圣经的理解，将圣经与错误的“科学”融合。</a:t>
            </a:r>
            <a:endParaRPr lang="en-US" sz="4000" dirty="0">
              <a:solidFill>
                <a:schemeClr val="tx1"/>
              </a:solidFill>
              <a:ea typeface="汉仪大宋简" panose="02010609000101010101" pitchFamily="49" charset="-122"/>
            </a:endParaRPr>
          </a:p>
        </p:txBody>
      </p:sp>
      <p:sp>
        <p:nvSpPr>
          <p:cNvPr id="2" name="标题 1"/>
          <p:cNvSpPr>
            <a:spLocks noGrp="1"/>
          </p:cNvSpPr>
          <p:nvPr>
            <p:ph type="title"/>
          </p:nvPr>
        </p:nvSpPr>
        <p:spPr/>
        <p:txBody>
          <a:bodyPr/>
          <a:lstStyle/>
          <a:p>
            <a:r>
              <a:rPr lang="en-US" altLang="zh-CN"/>
              <a:t>1800-1850</a:t>
            </a:r>
            <a:r>
              <a:rPr lang="zh-CN" altLang="en-US"/>
              <a:t>年：教会中的妥协</a:t>
            </a:r>
            <a:endParaRPr lang="zh-CN" altLang="en-US" dirty="0"/>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2639616" y="1700808"/>
            <a:ext cx="6696744" cy="1584176"/>
          </a:xfrm>
          <a:prstGeom prst="rect">
            <a:avLst/>
          </a:prstGeom>
          <a:ln w="25400">
            <a:solidFill>
              <a:schemeClr val="tx1"/>
            </a:solidFill>
            <a:prstDash val="dash"/>
          </a:ln>
        </p:spPr>
        <p:txBody>
          <a:bodyPr vert="horz" lIns="91440" tIns="45720" rIns="91440" bIns="45720" rtlCol="0">
            <a:noAutofit/>
          </a:bodyPr>
          <a:lstStyle/>
          <a:p>
            <a:r>
              <a:rPr lang="zh-CN" altLang="en-US" sz="4600" dirty="0">
                <a:latin typeface="汉仪大宋简" panose="02010609000101010101" pitchFamily="49" charset="-122"/>
                <a:ea typeface="汉仪大宋简" panose="02010609000101010101" pitchFamily="49" charset="-122"/>
                <a:cs typeface="Arial" panose="020B0604020202020204" pitchFamily="34" charset="0"/>
              </a:rPr>
              <a:t>福音性信徒向反对基督教的‘科学家’的错误妥协</a:t>
            </a:r>
          </a:p>
        </p:txBody>
      </p:sp>
      <p:sp>
        <p:nvSpPr>
          <p:cNvPr id="13" name="矩形 12"/>
          <p:cNvSpPr/>
          <p:nvPr/>
        </p:nvSpPr>
        <p:spPr>
          <a:xfrm>
            <a:off x="2639616" y="3573016"/>
            <a:ext cx="6768752" cy="1872208"/>
          </a:xfrm>
          <a:prstGeom prst="rect">
            <a:avLst/>
          </a:prstGeom>
          <a:solidFill>
            <a:srgbClr val="002A68"/>
          </a:solidFill>
        </p:spPr>
        <p:txBody>
          <a:bodyPr vert="horz" lIns="91440" tIns="45720" rIns="91440" bIns="45720" rtlCol="0">
            <a:noAutofit/>
          </a:bodyPr>
          <a:lstStyle/>
          <a:p>
            <a:r>
              <a:rPr lang="zh-CN" altLang="en-US"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这都始于1800之前， </a:t>
            </a:r>
            <a:endParaRPr lang="en-US" altLang="zh-CN"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endParaRPr>
          </a:p>
          <a:p>
            <a:r>
              <a:rPr lang="zh-CN" altLang="en-US" sz="5600" dirty="0">
                <a:solidFill>
                  <a:schemeClr val="bg1"/>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cs typeface="Arial" panose="020B0604020202020204" pitchFamily="34" charset="0"/>
              </a:rPr>
              <a:t>达尔文之前…… </a:t>
            </a:r>
          </a:p>
        </p:txBody>
      </p:sp>
      <p:sp>
        <p:nvSpPr>
          <p:cNvPr id="14" name="标题 13"/>
          <p:cNvSpPr>
            <a:spLocks noGrp="1"/>
          </p:cNvSpPr>
          <p:nvPr>
            <p:ph type="title"/>
          </p:nvPr>
        </p:nvSpPr>
        <p:spPr/>
        <p:txBody>
          <a:bodyPr>
            <a:normAutofit fontScale="90000"/>
          </a:bodyPr>
          <a:lstStyle/>
          <a:p>
            <a:r>
              <a:rPr lang="zh-CN" altLang="en-US" sz="4000" dirty="0"/>
              <a:t>为何会出现这样的转变？</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a:cs typeface="+mj-cs"/>
              </a:rPr>
              <a:t>Scientist and theologian</a:t>
            </a:r>
          </a:p>
        </p:txBody>
      </p:sp>
      <p:pic>
        <p:nvPicPr>
          <p:cNvPr id="334850" name="Picture 3" descr="Gap Scientist + Theologian 008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
            <a:ext cx="9144000" cy="633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1316" name="Text Box 4"/>
          <p:cNvSpPr txBox="1">
            <a:spLocks noChangeArrowheads="1"/>
          </p:cNvSpPr>
          <p:nvPr/>
        </p:nvSpPr>
        <p:spPr bwMode="auto">
          <a:xfrm>
            <a:off x="8096264" y="304800"/>
            <a:ext cx="2357454" cy="149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95000"/>
              </a:lnSpc>
              <a:spcAft>
                <a:spcPct val="0"/>
              </a:spcAft>
              <a:defRPr/>
            </a:pPr>
            <a:r>
              <a:rPr lang="zh-TW" altLang="en-US" sz="2300" b="1" dirty="0">
                <a:solidFill>
                  <a:srgbClr val="000000"/>
                </a:solidFill>
              </a:rPr>
              <a:t>我</a:t>
            </a:r>
            <a:r>
              <a:rPr lang="zh-CN" altLang="en-US" sz="2300" b="1" dirty="0">
                <a:solidFill>
                  <a:srgbClr val="000000"/>
                </a:solidFill>
              </a:rPr>
              <a:t>只能</a:t>
            </a:r>
            <a:r>
              <a:rPr lang="zh-TW" altLang="en-US" sz="2300" b="1" dirty="0">
                <a:solidFill>
                  <a:srgbClr val="000000"/>
                </a:solidFill>
              </a:rPr>
              <a:t>接受</a:t>
            </a:r>
            <a:endParaRPr lang="en-US" altLang="zh-TW" sz="2300" b="1" dirty="0">
              <a:solidFill>
                <a:srgbClr val="000000"/>
              </a:solidFill>
            </a:endParaRPr>
          </a:p>
          <a:p>
            <a:pPr algn="ctr" fontAlgn="t">
              <a:lnSpc>
                <a:spcPct val="95000"/>
              </a:lnSpc>
              <a:spcAft>
                <a:spcPct val="0"/>
              </a:spcAft>
              <a:defRPr/>
            </a:pPr>
            <a:r>
              <a:rPr lang="zh-CN" altLang="en-US" sz="2300" b="1" dirty="0">
                <a:solidFill>
                  <a:srgbClr val="000000"/>
                </a:solidFill>
              </a:rPr>
              <a:t>这</a:t>
            </a:r>
            <a:r>
              <a:rPr lang="zh-TW" altLang="en-US" sz="2300" b="1" dirty="0">
                <a:solidFill>
                  <a:srgbClr val="000000"/>
                </a:solidFill>
              </a:rPr>
              <a:t>数百万年</a:t>
            </a:r>
            <a:r>
              <a:rPr lang="zh-CN" altLang="en-US" sz="2300" b="1" dirty="0">
                <a:solidFill>
                  <a:srgbClr val="000000"/>
                </a:solidFill>
              </a:rPr>
              <a:t>的理论</a:t>
            </a:r>
            <a:r>
              <a:rPr lang="zh-TW" altLang="en-US" sz="2300" b="1" dirty="0">
                <a:solidFill>
                  <a:srgbClr val="000000"/>
                </a:solidFill>
              </a:rPr>
              <a:t>，</a:t>
            </a:r>
            <a:r>
              <a:rPr lang="zh-CN" altLang="en-US" sz="2300" b="1" dirty="0">
                <a:solidFill>
                  <a:srgbClr val="000000"/>
                </a:solidFill>
              </a:rPr>
              <a:t>把这时间</a:t>
            </a:r>
            <a:r>
              <a:rPr lang="zh-TW" altLang="en-US" sz="2300" b="1" dirty="0">
                <a:solidFill>
                  <a:srgbClr val="000000"/>
                </a:solidFill>
              </a:rPr>
              <a:t>添加到圣经</a:t>
            </a:r>
            <a:r>
              <a:rPr lang="zh-CN" altLang="en-US" sz="2300" b="1" dirty="0">
                <a:solidFill>
                  <a:srgbClr val="000000"/>
                </a:solidFill>
              </a:rPr>
              <a:t>里</a:t>
            </a:r>
            <a:r>
              <a:rPr lang="en-US" sz="2300" b="1" dirty="0">
                <a:solidFill>
                  <a:srgbClr val="000000"/>
                </a:solidFill>
              </a:rPr>
              <a:t>!</a:t>
            </a:r>
          </a:p>
        </p:txBody>
      </p:sp>
      <p:sp>
        <p:nvSpPr>
          <p:cNvPr id="5261317" name="Text Box 5"/>
          <p:cNvSpPr txBox="1">
            <a:spLocks noChangeArrowheads="1"/>
          </p:cNvSpPr>
          <p:nvPr/>
        </p:nvSpPr>
        <p:spPr bwMode="auto">
          <a:xfrm>
            <a:off x="1676400" y="228601"/>
            <a:ext cx="2895600" cy="174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t">
              <a:lnSpc>
                <a:spcPct val="85000"/>
              </a:lnSpc>
              <a:spcAft>
                <a:spcPct val="0"/>
              </a:spcAft>
              <a:defRPr/>
            </a:pPr>
            <a:r>
              <a:rPr lang="zh-TW" altLang="en-US" sz="2500" b="1" dirty="0">
                <a:solidFill>
                  <a:srgbClr val="000000"/>
                </a:solidFill>
              </a:rPr>
              <a:t>这些岩石</a:t>
            </a:r>
            <a:r>
              <a:rPr lang="zh-CN" altLang="en-US" sz="2500" b="1" dirty="0">
                <a:solidFill>
                  <a:srgbClr val="000000"/>
                </a:solidFill>
              </a:rPr>
              <a:t>已</a:t>
            </a:r>
            <a:endParaRPr lang="en-US" altLang="zh-CN" sz="2500" b="1" dirty="0">
              <a:solidFill>
                <a:srgbClr val="000000"/>
              </a:solidFill>
            </a:endParaRPr>
          </a:p>
          <a:p>
            <a:pPr algn="ctr" fontAlgn="t">
              <a:lnSpc>
                <a:spcPct val="85000"/>
              </a:lnSpc>
              <a:spcAft>
                <a:spcPct val="0"/>
              </a:spcAft>
              <a:defRPr/>
            </a:pPr>
            <a:r>
              <a:rPr lang="zh-CN" altLang="en-US" sz="2500" b="1" dirty="0">
                <a:solidFill>
                  <a:srgbClr val="000000"/>
                </a:solidFill>
              </a:rPr>
              <a:t>有</a:t>
            </a:r>
            <a:r>
              <a:rPr lang="zh-TW" altLang="en-US" sz="2500" b="1" dirty="0">
                <a:solidFill>
                  <a:srgbClr val="000000"/>
                </a:solidFill>
              </a:rPr>
              <a:t>几百万年的历史</a:t>
            </a:r>
            <a:r>
              <a:rPr lang="zh-CN" altLang="en-US" sz="2500" b="1" dirty="0">
                <a:solidFill>
                  <a:srgbClr val="000000"/>
                </a:solidFill>
              </a:rPr>
              <a:t>。</a:t>
            </a:r>
            <a:r>
              <a:rPr lang="zh-TW" altLang="en-US" sz="2500" b="1" dirty="0">
                <a:solidFill>
                  <a:srgbClr val="000000"/>
                </a:solidFill>
              </a:rPr>
              <a:t>你一定要相信我，因为我是一个</a:t>
            </a:r>
            <a:endParaRPr lang="en-US" altLang="zh-TW" sz="2500" b="1" dirty="0">
              <a:solidFill>
                <a:srgbClr val="000000"/>
              </a:solidFill>
            </a:endParaRPr>
          </a:p>
          <a:p>
            <a:pPr algn="ctr" fontAlgn="t">
              <a:lnSpc>
                <a:spcPct val="85000"/>
              </a:lnSpc>
              <a:spcAft>
                <a:spcPct val="0"/>
              </a:spcAft>
              <a:defRPr/>
            </a:pPr>
            <a:r>
              <a:rPr lang="zh-CN" altLang="en-US" sz="2500" b="1" dirty="0">
                <a:solidFill>
                  <a:srgbClr val="000000"/>
                </a:solidFill>
              </a:rPr>
              <a:t>    </a:t>
            </a:r>
            <a:r>
              <a:rPr lang="zh-TW" altLang="en-US" sz="2500" b="1" dirty="0">
                <a:solidFill>
                  <a:srgbClr val="000000"/>
                </a:solidFill>
              </a:rPr>
              <a:t>科学家</a:t>
            </a:r>
            <a:r>
              <a:rPr lang="zh-CN" altLang="en-US" sz="2500" b="1" dirty="0">
                <a:solidFill>
                  <a:srgbClr val="000000"/>
                </a:solidFill>
              </a:rPr>
              <a:t>。</a:t>
            </a:r>
            <a:endParaRPr lang="en-US" sz="2500" b="1" dirty="0">
              <a:solidFill>
                <a:srgbClr val="000000"/>
              </a:solidFill>
            </a:endParaRPr>
          </a:p>
        </p:txBody>
      </p:sp>
      <p:sp>
        <p:nvSpPr>
          <p:cNvPr id="5261318" name="Text Box 6"/>
          <p:cNvSpPr txBox="1">
            <a:spLocks noChangeArrowheads="1"/>
          </p:cNvSpPr>
          <p:nvPr/>
        </p:nvSpPr>
        <p:spPr bwMode="auto">
          <a:xfrm>
            <a:off x="4724400" y="1425714"/>
            <a:ext cx="26670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岩石层</a:t>
            </a:r>
            <a:endParaRPr lang="en-US" sz="4000" b="1" dirty="0">
              <a:solidFill>
                <a:srgbClr val="FFFFFF"/>
              </a:solidFill>
              <a:latin typeface="Arial Black" charset="0"/>
            </a:endParaRPr>
          </a:p>
        </p:txBody>
      </p:sp>
      <p:sp>
        <p:nvSpPr>
          <p:cNvPr id="5261319" name="Text Box 7"/>
          <p:cNvSpPr txBox="1">
            <a:spLocks noChangeArrowheads="1"/>
          </p:cNvSpPr>
          <p:nvPr/>
        </p:nvSpPr>
        <p:spPr bwMode="auto">
          <a:xfrm>
            <a:off x="4724400" y="2187714"/>
            <a:ext cx="28194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t">
              <a:spcBef>
                <a:spcPct val="50000"/>
              </a:spcBef>
              <a:spcAft>
                <a:spcPct val="0"/>
              </a:spcAft>
              <a:defRPr/>
            </a:pPr>
            <a:r>
              <a:rPr lang="zh-TW" altLang="en-US" sz="4000" b="1" dirty="0">
                <a:solidFill>
                  <a:srgbClr val="FFFFFF"/>
                </a:solidFill>
                <a:latin typeface="Arial Black" charset="0"/>
              </a:rPr>
              <a:t>数百万年</a:t>
            </a:r>
            <a:endParaRPr lang="en-US" sz="4000" b="1" dirty="0">
              <a:solidFill>
                <a:srgbClr val="FFFFFF"/>
              </a:solidFill>
              <a:latin typeface="Arial Black" charset="0"/>
            </a:endParaRPr>
          </a:p>
        </p:txBody>
      </p:sp>
      <p:sp>
        <p:nvSpPr>
          <p:cNvPr id="5261320" name="Text Box 8"/>
          <p:cNvSpPr txBox="1">
            <a:spLocks noChangeArrowheads="1"/>
          </p:cNvSpPr>
          <p:nvPr/>
        </p:nvSpPr>
        <p:spPr bwMode="auto">
          <a:xfrm>
            <a:off x="1600200" y="3429001"/>
            <a:ext cx="685800" cy="22159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TW" altLang="en-US" sz="4000" b="1" dirty="0">
                <a:solidFill>
                  <a:srgbClr val="000000"/>
                </a:solidFill>
              </a:rPr>
              <a:t>科学家</a:t>
            </a:r>
            <a:endParaRPr lang="en-US" sz="4000" b="1" dirty="0">
              <a:solidFill>
                <a:srgbClr val="000000"/>
              </a:solidFill>
            </a:endParaRPr>
          </a:p>
        </p:txBody>
      </p:sp>
      <p:sp>
        <p:nvSpPr>
          <p:cNvPr id="10" name="Text Box 8"/>
          <p:cNvSpPr txBox="1">
            <a:spLocks noChangeArrowheads="1"/>
          </p:cNvSpPr>
          <p:nvPr/>
        </p:nvSpPr>
        <p:spPr bwMode="auto">
          <a:xfrm>
            <a:off x="9829800" y="3352801"/>
            <a:ext cx="685800" cy="22159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182880" bIns="182880" anchor="ctr">
            <a:spAutoFit/>
          </a:bodyPr>
          <a:lstStyle/>
          <a:p>
            <a:pPr algn="ctr" fontAlgn="t">
              <a:spcBef>
                <a:spcPct val="50000"/>
              </a:spcBef>
              <a:spcAft>
                <a:spcPct val="0"/>
              </a:spcAft>
              <a:defRPr/>
            </a:pPr>
            <a:r>
              <a:rPr lang="zh-CN" altLang="en-US" sz="4000" b="1" dirty="0">
                <a:solidFill>
                  <a:srgbClr val="000000"/>
                </a:solidFill>
              </a:rPr>
              <a:t>神学家</a:t>
            </a:r>
            <a:endParaRPr lang="en-US" sz="4000" b="1" dirty="0">
              <a:solidFill>
                <a:srgbClr val="000000"/>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63714" name="Rectangle 2"/>
          <p:cNvSpPr>
            <a:spLocks noGrp="1" noChangeArrowheads="1"/>
          </p:cNvSpPr>
          <p:nvPr>
            <p:ph type="title"/>
          </p:nvPr>
        </p:nvSpPr>
        <p:spPr/>
        <p:txBody>
          <a:bodyPr>
            <a:normAutofit fontScale="90000"/>
          </a:bodyPr>
          <a:lstStyle/>
          <a:p>
            <a:pPr eaLnBrk="1" hangingPunct="1">
              <a:defRPr/>
            </a:pPr>
            <a:r>
              <a:rPr lang="en-US" dirty="0">
                <a:solidFill>
                  <a:schemeClr val="accent2"/>
                </a:solidFill>
                <a:latin typeface="+mj-ea"/>
              </a:rPr>
              <a:t>Genesis &amp; Geology: 19C #1</a:t>
            </a:r>
          </a:p>
        </p:txBody>
      </p:sp>
      <p:graphicFrame>
        <p:nvGraphicFramePr>
          <p:cNvPr id="14" name="表格 13"/>
          <p:cNvGraphicFramePr>
            <a:graphicFrameLocks noGrp="1"/>
          </p:cNvGraphicFramePr>
          <p:nvPr>
            <p:extLst>
              <p:ext uri="{D42A27DB-BD31-4B8C-83A1-F6EECF244321}">
                <p14:modId xmlns:p14="http://schemas.microsoft.com/office/powerpoint/2010/main" val="815866907"/>
              </p:ext>
            </p:extLst>
          </p:nvPr>
        </p:nvGraphicFramePr>
        <p:xfrm>
          <a:off x="-11989840" y="188640"/>
          <a:ext cx="11882478" cy="6351272"/>
        </p:xfrm>
        <a:graphic>
          <a:graphicData uri="http://schemas.openxmlformats.org/drawingml/2006/table">
            <a:tbl>
              <a:tblPr firstRow="1" bandRow="1">
                <a:tableStyleId>{5C22544A-7EE6-4342-B048-85BDC9FD1C3A}</a:tableStyleId>
              </a:tblPr>
              <a:tblGrid>
                <a:gridCol w="11882478">
                  <a:extLst>
                    <a:ext uri="{9D8B030D-6E8A-4147-A177-3AD203B41FA5}">
                      <a16:colId xmlns:a16="http://schemas.microsoft.com/office/drawing/2014/main" val="20000"/>
                    </a:ext>
                  </a:extLst>
                </a:gridCol>
              </a:tblGrid>
              <a:tr h="285752">
                <a:tc>
                  <a:txBody>
                    <a:bodyPr/>
                    <a:lstStyle/>
                    <a:p>
                      <a:pPr algn="ctr"/>
                      <a:endParaRPr lang="zh-CN" altLang="en-US" sz="700" dirty="0">
                        <a:latin typeface="微软雅黑" panose="020B0503020204020204" pitchFamily="34" charset="-122"/>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0"/>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1810</a:t>
                      </a:r>
                      <a:r>
                        <a:rPr lang="zh-CN" altLang="en-US" sz="3600" dirty="0">
                          <a:latin typeface="Arial" panose="020B0604020202020204" pitchFamily="34" charset="0"/>
                          <a:ea typeface="华文中宋" panose="02010600040101010101" pitchFamily="2" charset="-122"/>
                          <a:cs typeface="Arial" panose="020B0604020202020204" pitchFamily="34" charset="0"/>
                        </a:rPr>
                        <a:t>年代：间隔论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查莫斯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Gap Theory</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(Chalmers)</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1"/>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1820</a:t>
                      </a:r>
                      <a:r>
                        <a:rPr lang="zh-CN" altLang="en-US" sz="3600" dirty="0">
                          <a:latin typeface="Arial" panose="020B0604020202020204" pitchFamily="34" charset="0"/>
                          <a:ea typeface="华文中宋" panose="02010600040101010101" pitchFamily="2" charset="-122"/>
                          <a:cs typeface="Arial" panose="020B0604020202020204" pitchFamily="34" charset="0"/>
                        </a:rPr>
                        <a:t>年代：一日一纪论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费伯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Day-Age</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Theory (Faber)</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2"/>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1830</a:t>
                      </a:r>
                      <a:r>
                        <a:rPr lang="zh-CN" altLang="en-US" sz="3600" dirty="0">
                          <a:latin typeface="Arial" panose="020B0604020202020204" pitchFamily="34" charset="0"/>
                          <a:ea typeface="华文中宋" panose="02010600040101010101" pitchFamily="2" charset="-122"/>
                          <a:cs typeface="Arial" panose="020B0604020202020204" pitchFamily="34" charset="0"/>
                        </a:rPr>
                        <a:t>年代：局部洪水论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派</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斯密斯</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Local Flood</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Theory (</a:t>
                      </a:r>
                      <a:r>
                        <a:rPr lang="en-US" altLang="zh-CN" sz="3600" baseline="0" dirty="0" err="1">
                          <a:latin typeface="Arial" panose="020B0604020202020204" pitchFamily="34" charset="0"/>
                          <a:ea typeface="华文中宋" panose="02010600040101010101" pitchFamily="2" charset="-122"/>
                          <a:cs typeface="Arial" panose="020B0604020202020204" pitchFamily="34" charset="0"/>
                        </a:rPr>
                        <a:t>Pye</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Smith)</a:t>
                      </a:r>
                    </a:p>
                    <a:p>
                      <a:endParaRPr lang="en-US" altLang="zh-CN" sz="1400" dirty="0">
                        <a:latin typeface="Arial" panose="020B0604020202020204" pitchFamily="34" charset="0"/>
                        <a:ea typeface="华文中宋" panose="02010600040101010101" pitchFamily="2" charset="-122"/>
                        <a:cs typeface="Arial" panose="020B0604020202020204" pitchFamily="34" charset="0"/>
                      </a:endParaRPr>
                    </a:p>
                    <a:p>
                      <a:r>
                        <a:rPr lang="en-US" altLang="zh-CN" sz="3600" dirty="0">
                          <a:latin typeface="Arial" panose="020B0604020202020204" pitchFamily="34" charset="0"/>
                          <a:ea typeface="华文中宋" panose="02010600040101010101" pitchFamily="2" charset="-122"/>
                          <a:cs typeface="Arial" panose="020B0604020202020204" pitchFamily="34" charset="0"/>
                        </a:rPr>
                        <a:t>[1830</a:t>
                      </a:r>
                      <a:r>
                        <a:rPr lang="zh-CN" altLang="en-US" sz="3600" dirty="0">
                          <a:latin typeface="Arial" panose="020B0604020202020204" pitchFamily="34" charset="0"/>
                          <a:ea typeface="华文中宋" panose="02010600040101010101" pitchFamily="2" charset="-122"/>
                          <a:cs typeface="Arial" panose="020B0604020202020204" pitchFamily="34" charset="0"/>
                        </a:rPr>
                        <a:t>年代：创世记是神话 </a:t>
                      </a:r>
                      <a:r>
                        <a:rPr lang="en-US" altLang="zh-CN" sz="3600" dirty="0">
                          <a:latin typeface="Arial" panose="020B0604020202020204" pitchFamily="34" charset="0"/>
                          <a:ea typeface="华文中宋" panose="02010600040101010101" pitchFamily="2" charset="-122"/>
                          <a:cs typeface="Arial" panose="020B0604020202020204" pitchFamily="34" charset="0"/>
                        </a:rPr>
                        <a:t>(</a:t>
                      </a:r>
                      <a:r>
                        <a:rPr lang="zh-CN" altLang="en-US" sz="3600" dirty="0">
                          <a:latin typeface="Arial" panose="020B0604020202020204" pitchFamily="34" charset="0"/>
                          <a:ea typeface="华文中宋" panose="02010600040101010101" pitchFamily="2" charset="-122"/>
                          <a:cs typeface="Arial" panose="020B0604020202020204" pitchFamily="34" charset="0"/>
                        </a:rPr>
                        <a:t>自由派</a:t>
                      </a:r>
                      <a:r>
                        <a:rPr lang="en-US" altLang="zh-CN" sz="3600" dirty="0">
                          <a:latin typeface="Arial" panose="020B0604020202020204" pitchFamily="34" charset="0"/>
                          <a:ea typeface="华文中宋" panose="02010600040101010101" pitchFamily="2" charset="-122"/>
                          <a:cs typeface="Arial" panose="020B0604020202020204" pitchFamily="34" charset="0"/>
                        </a:rPr>
                        <a:t>)]</a:t>
                      </a:r>
                    </a:p>
                    <a:p>
                      <a:r>
                        <a:rPr lang="en-US" altLang="zh-CN" sz="3600" dirty="0">
                          <a:latin typeface="Arial" panose="020B0604020202020204" pitchFamily="34" charset="0"/>
                          <a:ea typeface="华文中宋" panose="02010600040101010101" pitchFamily="2" charset="-122"/>
                          <a:cs typeface="Arial" panose="020B0604020202020204" pitchFamily="34" charset="0"/>
                        </a:rPr>
                        <a:t>                   [Genesis is myth</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(Liberals)]</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3"/>
                  </a:ext>
                </a:extLst>
              </a:tr>
              <a:tr h="668646">
                <a:tc>
                  <a:txBody>
                    <a:bodyPr/>
                    <a:lstStyle/>
                    <a:p>
                      <a:r>
                        <a:rPr lang="en-US" altLang="zh-CN" sz="3600" dirty="0">
                          <a:latin typeface="Arial" panose="020B0604020202020204" pitchFamily="34" charset="0"/>
                          <a:ea typeface="华文中宋" panose="02010600040101010101" pitchFamily="2" charset="-122"/>
                          <a:cs typeface="Arial" panose="020B0604020202020204" pitchFamily="34" charset="0"/>
                        </a:rPr>
                        <a:t>1850</a:t>
                      </a:r>
                      <a:r>
                        <a:rPr lang="zh-CN" altLang="en-US" sz="3600" dirty="0">
                          <a:latin typeface="Arial" panose="020B0604020202020204" pitchFamily="34" charset="0"/>
                          <a:ea typeface="华文中宋" panose="02010600040101010101" pitchFamily="2" charset="-122"/>
                          <a:cs typeface="Arial" panose="020B0604020202020204" pitchFamily="34" charset="0"/>
                        </a:rPr>
                        <a:t>年代：多数学者都接受间隔或一日一纪论。</a:t>
                      </a:r>
                      <a:endParaRPr lang="en-US" altLang="zh-CN" sz="3600" dirty="0">
                        <a:latin typeface="Arial" panose="020B0604020202020204" pitchFamily="34" charset="0"/>
                        <a:ea typeface="华文中宋" panose="02010600040101010101" pitchFamily="2" charset="-122"/>
                        <a:cs typeface="Arial" panose="020B0604020202020204" pitchFamily="34" charset="0"/>
                      </a:endParaRPr>
                    </a:p>
                    <a:p>
                      <a:r>
                        <a:rPr lang="en-US" altLang="zh-CN" sz="3600" dirty="0">
                          <a:latin typeface="Arial" panose="020B0604020202020204" pitchFamily="34" charset="0"/>
                          <a:ea typeface="华文中宋" panose="02010600040101010101" pitchFamily="2" charset="-122"/>
                          <a:cs typeface="Arial" panose="020B0604020202020204" pitchFamily="34" charset="0"/>
                        </a:rPr>
                        <a:t>            Most evangelical</a:t>
                      </a:r>
                      <a:r>
                        <a:rPr lang="en-US" altLang="zh-CN" sz="3600" baseline="0" dirty="0">
                          <a:latin typeface="Arial" panose="020B0604020202020204" pitchFamily="34" charset="0"/>
                          <a:ea typeface="华文中宋" panose="02010600040101010101" pitchFamily="2" charset="-122"/>
                          <a:cs typeface="Arial" panose="020B0604020202020204" pitchFamily="34" charset="0"/>
                        </a:rPr>
                        <a:t> scholars accept Gap or Day-Age</a:t>
                      </a:r>
                      <a:endParaRPr lang="zh-CN" altLang="en-US" sz="3600" dirty="0">
                        <a:latin typeface="Arial" panose="020B0604020202020204" pitchFamily="34" charset="0"/>
                        <a:ea typeface="华文中宋" panose="02010600040101010101" pitchFamily="2"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2" name="表格 1"/>
          <p:cNvGraphicFramePr>
            <a:graphicFrameLocks noGrp="1"/>
          </p:cNvGraphicFramePr>
          <p:nvPr>
            <p:extLst>
              <p:ext uri="{D42A27DB-BD31-4B8C-83A1-F6EECF244321}">
                <p14:modId xmlns:p14="http://schemas.microsoft.com/office/powerpoint/2010/main" val="1247777005"/>
              </p:ext>
            </p:extLst>
          </p:nvPr>
        </p:nvGraphicFramePr>
        <p:xfrm>
          <a:off x="13906544" y="214290"/>
          <a:ext cx="8784976" cy="613183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520280">
                  <a:extLst>
                    <a:ext uri="{9D8B030D-6E8A-4147-A177-3AD203B41FA5}">
                      <a16:colId xmlns:a16="http://schemas.microsoft.com/office/drawing/2014/main" val="20000"/>
                    </a:ext>
                  </a:extLst>
                </a:gridCol>
                <a:gridCol w="6264696">
                  <a:extLst>
                    <a:ext uri="{9D8B030D-6E8A-4147-A177-3AD203B41FA5}">
                      <a16:colId xmlns:a16="http://schemas.microsoft.com/office/drawing/2014/main" val="20001"/>
                    </a:ext>
                  </a:extLst>
                </a:gridCol>
              </a:tblGrid>
              <a:tr h="1012994">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1810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间隔论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查莫斯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Gap Theory</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(Chalmers)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1012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latin typeface="Arial" panose="020B0604020202020204" pitchFamily="34" charset="0"/>
                          <a:ea typeface="汉仪大宋简" panose="02010609000101010101" pitchFamily="49" charset="-122"/>
                          <a:cs typeface="Arial" panose="020B0604020202020204" pitchFamily="34" charset="0"/>
                        </a:rPr>
                        <a:t>1820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一日一纪论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费伯</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Day-Age</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Theory (Faber)</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1106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latin typeface="Arial" panose="020B0604020202020204" pitchFamily="34" charset="0"/>
                          <a:ea typeface="汉仪大宋简" panose="02010609000101010101" pitchFamily="49" charset="-122"/>
                          <a:cs typeface="Arial" panose="020B0604020202020204" pitchFamily="34" charset="0"/>
                        </a:rPr>
                        <a:t>1830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局部洪水论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派</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斯密斯</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Local Flood</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Theory (</a:t>
                      </a:r>
                      <a:r>
                        <a:rPr lang="en-US" altLang="zh-CN" sz="2800" baseline="0" dirty="0" err="1">
                          <a:latin typeface="Arial" panose="020B0604020202020204" pitchFamily="34" charset="0"/>
                          <a:ea typeface="汉仪大宋简" panose="02010609000101010101" pitchFamily="49" charset="-122"/>
                          <a:cs typeface="Arial" panose="020B0604020202020204" pitchFamily="34" charset="0"/>
                        </a:rPr>
                        <a:t>Pye</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Smith)</a:t>
                      </a:r>
                    </a:p>
                  </a:txBody>
                  <a:tcPr/>
                </a:tc>
                <a:extLst>
                  <a:ext uri="{0D108BD9-81ED-4DB2-BD59-A6C34878D82A}">
                    <a16:rowId xmlns:a16="http://schemas.microsoft.com/office/drawing/2014/main" val="10002"/>
                  </a:ext>
                </a:extLst>
              </a:tr>
              <a:tr h="1012994">
                <a:tc>
                  <a:txBody>
                    <a:bodyPr/>
                    <a:lstStyle/>
                    <a:p>
                      <a:r>
                        <a:rPr lang="en-US" altLang="zh-CN" sz="3600">
                          <a:latin typeface="Arial" panose="020B0604020202020204" pitchFamily="34" charset="0"/>
                          <a:ea typeface="汉仪大宋简" panose="02010609000101010101" pitchFamily="49" charset="-122"/>
                          <a:cs typeface="Arial" panose="020B0604020202020204" pitchFamily="34" charset="0"/>
                        </a:rPr>
                        <a:t>1830</a:t>
                      </a:r>
                      <a:r>
                        <a:rPr lang="zh-CN" altLang="en-US" sz="3600" dirty="0">
                          <a:latin typeface="Arial" panose="020B0604020202020204" pitchFamily="34" charset="0"/>
                          <a:ea typeface="汉仪大宋简" panose="02010609000101010101" pitchFamily="49" charset="-122"/>
                          <a:cs typeface="Arial" panose="020B0604020202020204" pitchFamily="34" charset="0"/>
                        </a:rPr>
                        <a:t>年</a:t>
                      </a:r>
                      <a:r>
                        <a:rPr lang="zh-CN" altLang="en-US" sz="3600">
                          <a:latin typeface="Arial" panose="020B0604020202020204" pitchFamily="34" charset="0"/>
                          <a:ea typeface="汉仪大宋简" panose="02010609000101010101" pitchFamily="49" charset="-122"/>
                          <a:cs typeface="Arial" panose="020B0604020202020204" pitchFamily="34" charset="0"/>
                        </a:rPr>
                        <a:t>代：</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创世记是神话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自由派</a:t>
                      </a:r>
                      <a:r>
                        <a:rPr lang="en-US" altLang="zh-CN" sz="360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[Genesis is myth</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(Liberals)]</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1620790">
                <a:tc>
                  <a:txBody>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1850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a:latin typeface="Arial" panose="020B0604020202020204" pitchFamily="34" charset="0"/>
                          <a:ea typeface="汉仪大宋简" panose="02010609000101010101" pitchFamily="49" charset="-122"/>
                          <a:cs typeface="Arial" panose="020B0604020202020204" pitchFamily="34" charset="0"/>
                        </a:rPr>
                        <a:t>多数福音派学</a:t>
                      </a:r>
                      <a:r>
                        <a:rPr lang="zh-CN" altLang="en-US" sz="3600" dirty="0">
                          <a:latin typeface="Arial" panose="020B0604020202020204" pitchFamily="34" charset="0"/>
                          <a:ea typeface="汉仪大宋简" panose="02010609000101010101" pitchFamily="49" charset="-122"/>
                          <a:cs typeface="Arial" panose="020B0604020202020204" pitchFamily="34" charset="0"/>
                        </a:rPr>
                        <a:t>者都接受间隔或一日一纪论</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en-US" altLang="zh-CN" sz="2800">
                          <a:latin typeface="Arial" panose="020B0604020202020204" pitchFamily="34" charset="0"/>
                          <a:ea typeface="汉仪大宋简" panose="02010609000101010101" pitchFamily="49" charset="-122"/>
                          <a:cs typeface="Arial" panose="020B0604020202020204" pitchFamily="34" charset="0"/>
                        </a:rPr>
                        <a:t>Most evang.</a:t>
                      </a:r>
                      <a:r>
                        <a:rPr lang="en-US" altLang="zh-CN" sz="2800" baseline="0">
                          <a:latin typeface="Arial" panose="020B0604020202020204" pitchFamily="34" charset="0"/>
                          <a:ea typeface="汉仪大宋简" panose="02010609000101010101" pitchFamily="49" charset="-122"/>
                          <a:cs typeface="Arial" panose="020B0604020202020204" pitchFamily="34" charset="0"/>
                        </a:rPr>
                        <a:t> schlars: </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Gap or Day-Age</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16" name="表格 1"/>
          <p:cNvGraphicFramePr>
            <a:graphicFrameLocks noGrp="1"/>
          </p:cNvGraphicFramePr>
          <p:nvPr>
            <p:extLst>
              <p:ext uri="{D42A27DB-BD31-4B8C-83A1-F6EECF244321}">
                <p14:modId xmlns:p14="http://schemas.microsoft.com/office/powerpoint/2010/main" val="1247777005"/>
              </p:ext>
            </p:extLst>
          </p:nvPr>
        </p:nvGraphicFramePr>
        <p:xfrm>
          <a:off x="1524000" y="-24"/>
          <a:ext cx="9144000" cy="10668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1810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间隔论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查莫斯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Gap Theory</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(Chalmers)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17" name="表格 1"/>
          <p:cNvGraphicFramePr>
            <a:graphicFrameLocks noGrp="1"/>
          </p:cNvGraphicFramePr>
          <p:nvPr>
            <p:extLst>
              <p:ext uri="{D42A27DB-BD31-4B8C-83A1-F6EECF244321}">
                <p14:modId xmlns:p14="http://schemas.microsoft.com/office/powerpoint/2010/main" val="1247777005"/>
              </p:ext>
            </p:extLst>
          </p:nvPr>
        </p:nvGraphicFramePr>
        <p:xfrm>
          <a:off x="1524000" y="1071546"/>
          <a:ext cx="9144000" cy="118872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0" dirty="0">
                          <a:latin typeface="Arial" panose="020B0604020202020204" pitchFamily="34" charset="0"/>
                          <a:ea typeface="汉仪大宋简" panose="02010609000101010101" pitchFamily="49" charset="-122"/>
                          <a:cs typeface="Arial" panose="020B0604020202020204" pitchFamily="34" charset="0"/>
                        </a:rPr>
                        <a:t>1820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一日一纪论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费伯</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Day-Age</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Theory (Faber)</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8" name="表格 1"/>
          <p:cNvGraphicFramePr>
            <a:graphicFrameLocks noGrp="1"/>
          </p:cNvGraphicFramePr>
          <p:nvPr>
            <p:extLst>
              <p:ext uri="{D42A27DB-BD31-4B8C-83A1-F6EECF244321}">
                <p14:modId xmlns:p14="http://schemas.microsoft.com/office/powerpoint/2010/main" val="1247777005"/>
              </p:ext>
            </p:extLst>
          </p:nvPr>
        </p:nvGraphicFramePr>
        <p:xfrm>
          <a:off x="1524000" y="2285992"/>
          <a:ext cx="9144000" cy="118872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106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0" dirty="0">
                          <a:latin typeface="Arial" panose="020B0604020202020204" pitchFamily="34" charset="0"/>
                          <a:ea typeface="汉仪大宋简" panose="02010609000101010101" pitchFamily="49" charset="-122"/>
                          <a:cs typeface="Arial" panose="020B0604020202020204" pitchFamily="34" charset="0"/>
                        </a:rPr>
                        <a:t>1830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局部洪水论 </a:t>
                      </a:r>
                      <a:r>
                        <a:rPr lang="en-US" altLang="zh-CN" sz="3600" b="0">
                          <a:latin typeface="Arial" panose="020B0604020202020204" pitchFamily="34" charset="0"/>
                          <a:ea typeface="汉仪大宋简" panose="02010609000101010101" pitchFamily="49" charset="-122"/>
                          <a:cs typeface="Arial" panose="020B0604020202020204" pitchFamily="34" charset="0"/>
                        </a:rPr>
                        <a:t>(</a:t>
                      </a:r>
                      <a:r>
                        <a:rPr lang="zh-CN" altLang="en-US" sz="3600" b="0">
                          <a:latin typeface="Arial" panose="020B0604020202020204" pitchFamily="34" charset="0"/>
                          <a:ea typeface="汉仪大宋简" panose="02010609000101010101" pitchFamily="49" charset="-122"/>
                          <a:cs typeface="Arial" panose="020B0604020202020204" pitchFamily="34" charset="0"/>
                        </a:rPr>
                        <a:t>派</a:t>
                      </a:r>
                      <a:r>
                        <a:rPr lang="en-US" altLang="zh-CN" sz="3600">
                          <a:latin typeface="Arial" panose="020B0604020202020204" pitchFamily="34" charset="0"/>
                          <a:ea typeface="汉仪大宋简" panose="02010609000101010101" pitchFamily="49" charset="-122"/>
                          <a:cs typeface="Arial" panose="020B0604020202020204" pitchFamily="34" charset="0"/>
                        </a:rPr>
                        <a:t>‧</a:t>
                      </a:r>
                      <a:r>
                        <a:rPr lang="zh-CN" altLang="en-US" sz="3600" b="0">
                          <a:latin typeface="Arial" panose="020B0604020202020204" pitchFamily="34" charset="0"/>
                          <a:ea typeface="汉仪大宋简" panose="02010609000101010101" pitchFamily="49" charset="-122"/>
                          <a:cs typeface="Arial" panose="020B0604020202020204" pitchFamily="34" charset="0"/>
                        </a:rPr>
                        <a:t>斯</a:t>
                      </a:r>
                      <a:r>
                        <a:rPr lang="zh-CN" altLang="en-US" sz="3600" b="0" dirty="0">
                          <a:latin typeface="Arial" panose="020B0604020202020204" pitchFamily="34" charset="0"/>
                          <a:ea typeface="汉仪大宋简" panose="02010609000101010101" pitchFamily="49" charset="-122"/>
                          <a:cs typeface="Arial" panose="020B0604020202020204" pitchFamily="34" charset="0"/>
                        </a:rPr>
                        <a:t>密斯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Local Flood</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Theory (</a:t>
                      </a:r>
                      <a:r>
                        <a:rPr lang="en-US" altLang="zh-CN" sz="2800" b="0" baseline="0" dirty="0" err="1">
                          <a:latin typeface="Arial" panose="020B0604020202020204" pitchFamily="34" charset="0"/>
                          <a:ea typeface="汉仪大宋简" panose="02010609000101010101" pitchFamily="49" charset="-122"/>
                          <a:cs typeface="Arial" panose="020B0604020202020204" pitchFamily="34" charset="0"/>
                        </a:rPr>
                        <a:t>Pye</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Smith)</a:t>
                      </a:r>
                    </a:p>
                  </a:txBody>
                  <a:tcPr/>
                </a:tc>
                <a:extLst>
                  <a:ext uri="{0D108BD9-81ED-4DB2-BD59-A6C34878D82A}">
                    <a16:rowId xmlns:a16="http://schemas.microsoft.com/office/drawing/2014/main" val="10000"/>
                  </a:ext>
                </a:extLst>
              </a:tr>
            </a:tbl>
          </a:graphicData>
        </a:graphic>
      </p:graphicFrame>
      <p:graphicFrame>
        <p:nvGraphicFramePr>
          <p:cNvPr id="19" name="表格 1"/>
          <p:cNvGraphicFramePr>
            <a:graphicFrameLocks noGrp="1"/>
          </p:cNvGraphicFramePr>
          <p:nvPr>
            <p:extLst>
              <p:ext uri="{D42A27DB-BD31-4B8C-83A1-F6EECF244321}">
                <p14:modId xmlns:p14="http://schemas.microsoft.com/office/powerpoint/2010/main" val="1247777005"/>
              </p:ext>
            </p:extLst>
          </p:nvPr>
        </p:nvGraphicFramePr>
        <p:xfrm>
          <a:off x="13477916" y="2285992"/>
          <a:ext cx="9144000" cy="613183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1810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dirty="0">
                          <a:latin typeface="Arial" panose="020B0604020202020204" pitchFamily="34" charset="0"/>
                          <a:ea typeface="汉仪大宋简" panose="02010609000101010101" pitchFamily="49" charset="-122"/>
                          <a:cs typeface="Arial" panose="020B0604020202020204" pitchFamily="34" charset="0"/>
                        </a:rPr>
                        <a:t>间隔论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查莫斯</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Gap Theory</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(Chalmers)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r h="1012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latin typeface="Arial" panose="020B0604020202020204" pitchFamily="34" charset="0"/>
                          <a:ea typeface="汉仪大宋简" panose="02010609000101010101" pitchFamily="49" charset="-122"/>
                          <a:cs typeface="Arial" panose="020B0604020202020204" pitchFamily="34" charset="0"/>
                        </a:rPr>
                        <a:t>1820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一日一纪论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费伯</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Day-Age</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Theory (Faber)</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1106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latin typeface="Arial" panose="020B0604020202020204" pitchFamily="34" charset="0"/>
                          <a:ea typeface="汉仪大宋简" panose="02010609000101010101" pitchFamily="49" charset="-122"/>
                          <a:cs typeface="Arial" panose="020B0604020202020204" pitchFamily="34" charset="0"/>
                        </a:rPr>
                        <a:t>1830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p>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局部洪水论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派</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斯密斯</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Local Flood</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Theory (</a:t>
                      </a:r>
                      <a:r>
                        <a:rPr lang="en-US" altLang="zh-CN" sz="2800" baseline="0" dirty="0" err="1">
                          <a:latin typeface="Arial" panose="020B0604020202020204" pitchFamily="34" charset="0"/>
                          <a:ea typeface="汉仪大宋简" panose="02010609000101010101" pitchFamily="49" charset="-122"/>
                          <a:cs typeface="Arial" panose="020B0604020202020204" pitchFamily="34" charset="0"/>
                        </a:rPr>
                        <a:t>Pye</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Smith)</a:t>
                      </a:r>
                    </a:p>
                  </a:txBody>
                  <a:tcPr/>
                </a:tc>
                <a:extLst>
                  <a:ext uri="{0D108BD9-81ED-4DB2-BD59-A6C34878D82A}">
                    <a16:rowId xmlns:a16="http://schemas.microsoft.com/office/drawing/2014/main" val="10002"/>
                  </a:ext>
                </a:extLst>
              </a:tr>
              <a:tr h="1012994">
                <a:tc>
                  <a:txBody>
                    <a:bodyPr/>
                    <a:lstStyle/>
                    <a:p>
                      <a:r>
                        <a:rPr lang="en-US" altLang="zh-CN" sz="3600">
                          <a:latin typeface="Arial" panose="020B0604020202020204" pitchFamily="34" charset="0"/>
                          <a:ea typeface="汉仪大宋简" panose="02010609000101010101" pitchFamily="49" charset="-122"/>
                          <a:cs typeface="Arial" panose="020B0604020202020204" pitchFamily="34" charset="0"/>
                        </a:rPr>
                        <a:t>1830</a:t>
                      </a:r>
                      <a:r>
                        <a:rPr lang="zh-CN" altLang="en-US" sz="3600" dirty="0">
                          <a:latin typeface="Arial" panose="020B0604020202020204" pitchFamily="34" charset="0"/>
                          <a:ea typeface="汉仪大宋简" panose="02010609000101010101" pitchFamily="49" charset="-122"/>
                          <a:cs typeface="Arial" panose="020B0604020202020204" pitchFamily="34" charset="0"/>
                        </a:rPr>
                        <a:t>年</a:t>
                      </a:r>
                      <a:r>
                        <a:rPr lang="zh-CN" altLang="en-US" sz="3600">
                          <a:latin typeface="Arial" panose="020B0604020202020204" pitchFamily="34" charset="0"/>
                          <a:ea typeface="汉仪大宋简" panose="02010609000101010101" pitchFamily="49" charset="-122"/>
                          <a:cs typeface="Arial" panose="020B0604020202020204" pitchFamily="34" charset="0"/>
                        </a:rPr>
                        <a:t>代：</a:t>
                      </a:r>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创世记是神话 </a:t>
                      </a:r>
                      <a:r>
                        <a:rPr lang="en-US" altLang="zh-CN"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a:latin typeface="Arial" panose="020B0604020202020204" pitchFamily="34" charset="0"/>
                          <a:ea typeface="汉仪大宋简" panose="02010609000101010101" pitchFamily="49" charset="-122"/>
                          <a:cs typeface="Arial" panose="020B0604020202020204" pitchFamily="34" charset="0"/>
                        </a:rPr>
                        <a:t>自由派</a:t>
                      </a:r>
                      <a:r>
                        <a:rPr lang="en-US" altLang="zh-CN" sz="360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dirty="0">
                          <a:latin typeface="Arial" panose="020B0604020202020204" pitchFamily="34" charset="0"/>
                          <a:ea typeface="汉仪大宋简" panose="02010609000101010101" pitchFamily="49" charset="-122"/>
                          <a:cs typeface="Arial" panose="020B0604020202020204" pitchFamily="34" charset="0"/>
                        </a:rPr>
                        <a:t>[Genesis is myth</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 (Liberals)]</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1620790">
                <a:tc>
                  <a:txBody>
                    <a:bodyPr/>
                    <a:lstStyle/>
                    <a:p>
                      <a:r>
                        <a:rPr lang="en-US" altLang="zh-CN" sz="3600" dirty="0">
                          <a:latin typeface="Arial" panose="020B0604020202020204" pitchFamily="34" charset="0"/>
                          <a:ea typeface="汉仪大宋简" panose="02010609000101010101" pitchFamily="49" charset="-122"/>
                          <a:cs typeface="Arial" panose="020B0604020202020204" pitchFamily="34" charset="0"/>
                        </a:rPr>
                        <a:t>1850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a:latin typeface="Arial" panose="020B0604020202020204" pitchFamily="34" charset="0"/>
                          <a:ea typeface="汉仪大宋简" panose="02010609000101010101" pitchFamily="49" charset="-122"/>
                          <a:cs typeface="Arial" panose="020B0604020202020204" pitchFamily="34" charset="0"/>
                        </a:rPr>
                        <a:t>多数福音派学</a:t>
                      </a:r>
                      <a:r>
                        <a:rPr lang="zh-CN" altLang="en-US" sz="3600" dirty="0">
                          <a:latin typeface="Arial" panose="020B0604020202020204" pitchFamily="34" charset="0"/>
                          <a:ea typeface="汉仪大宋简" panose="02010609000101010101" pitchFamily="49" charset="-122"/>
                          <a:cs typeface="Arial" panose="020B0604020202020204" pitchFamily="34" charset="0"/>
                        </a:rPr>
                        <a:t>者都接受间隔或一日一纪论</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r>
                        <a:rPr lang="en-US" altLang="zh-CN" sz="2800">
                          <a:latin typeface="Arial" panose="020B0604020202020204" pitchFamily="34" charset="0"/>
                          <a:ea typeface="汉仪大宋简" panose="02010609000101010101" pitchFamily="49" charset="-122"/>
                          <a:cs typeface="Arial" panose="020B0604020202020204" pitchFamily="34" charset="0"/>
                        </a:rPr>
                        <a:t>Most evang.</a:t>
                      </a:r>
                      <a:r>
                        <a:rPr lang="en-US" altLang="zh-CN" sz="2800" baseline="0">
                          <a:latin typeface="Arial" panose="020B0604020202020204" pitchFamily="34" charset="0"/>
                          <a:ea typeface="汉仪大宋简" panose="02010609000101010101" pitchFamily="49" charset="-122"/>
                          <a:cs typeface="Arial" panose="020B0604020202020204" pitchFamily="34" charset="0"/>
                        </a:rPr>
                        <a:t> schlars: </a:t>
                      </a:r>
                      <a:r>
                        <a:rPr lang="en-US" altLang="zh-CN" sz="2800" baseline="0" dirty="0">
                          <a:latin typeface="Arial" panose="020B0604020202020204" pitchFamily="34" charset="0"/>
                          <a:ea typeface="汉仪大宋简" panose="02010609000101010101" pitchFamily="49" charset="-122"/>
                          <a:cs typeface="Arial" panose="020B0604020202020204" pitchFamily="34" charset="0"/>
                        </a:rPr>
                        <a:t>Gap or Day-Age</a:t>
                      </a:r>
                      <a:endParaRPr lang="zh-CN" altLang="en-US"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graphicFrame>
        <p:nvGraphicFramePr>
          <p:cNvPr id="20" name="表格 1"/>
          <p:cNvGraphicFramePr>
            <a:graphicFrameLocks noGrp="1"/>
          </p:cNvGraphicFramePr>
          <p:nvPr>
            <p:extLst>
              <p:ext uri="{D42A27DB-BD31-4B8C-83A1-F6EECF244321}">
                <p14:modId xmlns:p14="http://schemas.microsoft.com/office/powerpoint/2010/main" val="1247777005"/>
              </p:ext>
            </p:extLst>
          </p:nvPr>
        </p:nvGraphicFramePr>
        <p:xfrm>
          <a:off x="1524000" y="4665730"/>
          <a:ext cx="9144000" cy="162079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620790">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1850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年代：</a:t>
                      </a:r>
                    </a:p>
                  </a:txBody>
                  <a:tcPr/>
                </a:tc>
                <a:tc>
                  <a:txBody>
                    <a:bodyPr/>
                    <a:lstStyle/>
                    <a:p>
                      <a:r>
                        <a:rPr lang="zh-CN" altLang="en-US" sz="3600" b="0">
                          <a:latin typeface="Arial" panose="020B0604020202020204" pitchFamily="34" charset="0"/>
                          <a:ea typeface="汉仪大宋简" panose="02010609000101010101" pitchFamily="49" charset="-122"/>
                          <a:cs typeface="Arial" panose="020B0604020202020204" pitchFamily="34" charset="0"/>
                        </a:rPr>
                        <a:t>多数福音派学</a:t>
                      </a:r>
                      <a:r>
                        <a:rPr lang="zh-CN" altLang="en-US" sz="3600" b="0" dirty="0">
                          <a:latin typeface="Arial" panose="020B0604020202020204" pitchFamily="34" charset="0"/>
                          <a:ea typeface="汉仪大宋简" panose="02010609000101010101" pitchFamily="49" charset="-122"/>
                          <a:cs typeface="Arial" panose="020B0604020202020204" pitchFamily="34" charset="0"/>
                        </a:rPr>
                        <a:t>者都接受间隔或一日一纪论</a:t>
                      </a:r>
                      <a:endParaRPr lang="en-US" altLang="zh-CN" sz="3600" b="0" dirty="0">
                        <a:latin typeface="Arial" panose="020B0604020202020204" pitchFamily="34" charset="0"/>
                        <a:ea typeface="汉仪大宋简" panose="02010609000101010101" pitchFamily="49" charset="-122"/>
                        <a:cs typeface="Arial" panose="020B0604020202020204" pitchFamily="34" charset="0"/>
                      </a:endParaRPr>
                    </a:p>
                    <a:p>
                      <a:r>
                        <a:rPr lang="en-US" altLang="zh-CN" sz="2800" b="0">
                          <a:latin typeface="Arial" panose="020B0604020202020204" pitchFamily="34" charset="0"/>
                          <a:ea typeface="汉仪大宋简" panose="02010609000101010101" pitchFamily="49" charset="-122"/>
                          <a:cs typeface="Arial" panose="020B0604020202020204" pitchFamily="34" charset="0"/>
                        </a:rPr>
                        <a:t>Most evang.</a:t>
                      </a:r>
                      <a:r>
                        <a:rPr lang="en-US" altLang="zh-CN" sz="2800" b="0" baseline="0">
                          <a:latin typeface="Arial" panose="020B0604020202020204" pitchFamily="34" charset="0"/>
                          <a:ea typeface="汉仪大宋简" panose="02010609000101010101" pitchFamily="49" charset="-122"/>
                          <a:cs typeface="Arial" panose="020B0604020202020204" pitchFamily="34" charset="0"/>
                        </a:rPr>
                        <a:t> schlars: </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Gap or Day-Age</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graphicFrame>
        <p:nvGraphicFramePr>
          <p:cNvPr id="21" name="表格 1"/>
          <p:cNvGraphicFramePr>
            <a:graphicFrameLocks noGrp="1"/>
          </p:cNvGraphicFramePr>
          <p:nvPr>
            <p:extLst>
              <p:ext uri="{D42A27DB-BD31-4B8C-83A1-F6EECF244321}">
                <p14:modId xmlns:p14="http://schemas.microsoft.com/office/powerpoint/2010/main" val="1247777005"/>
              </p:ext>
            </p:extLst>
          </p:nvPr>
        </p:nvGraphicFramePr>
        <p:xfrm>
          <a:off x="1524000" y="3505208"/>
          <a:ext cx="9144000" cy="1066800"/>
        </p:xfrm>
        <a:graphic>
          <a:graphicData uri="http://schemas.openxmlformats.org/drawingml/2006/table">
            <a:tbl>
              <a:tblPr firstRow="1" bandRow="1">
                <a:effectLst>
                  <a:outerShdw blurRad="50800" dist="38100" dir="5400000" algn="t" rotWithShape="0">
                    <a:prstClr val="black">
                      <a:alpha val="40000"/>
                    </a:prstClr>
                  </a:outerShdw>
                </a:effectLst>
                <a:tableStyleId>{69CF1AB2-1976-4502-BF36-3FF5EA218861}</a:tableStyleId>
              </a:tblPr>
              <a:tblGrid>
                <a:gridCol w="2623279">
                  <a:extLst>
                    <a:ext uri="{9D8B030D-6E8A-4147-A177-3AD203B41FA5}">
                      <a16:colId xmlns:a16="http://schemas.microsoft.com/office/drawing/2014/main" val="20000"/>
                    </a:ext>
                  </a:extLst>
                </a:gridCol>
                <a:gridCol w="6520721">
                  <a:extLst>
                    <a:ext uri="{9D8B030D-6E8A-4147-A177-3AD203B41FA5}">
                      <a16:colId xmlns:a16="http://schemas.microsoft.com/office/drawing/2014/main" val="20001"/>
                    </a:ext>
                  </a:extLst>
                </a:gridCol>
              </a:tblGrid>
              <a:tr h="1012994">
                <a:tc>
                  <a:txBody>
                    <a:bodyPr/>
                    <a:lstStyle/>
                    <a:p>
                      <a:r>
                        <a:rPr lang="en-US" altLang="zh-CN" sz="3600" b="0">
                          <a:latin typeface="Arial" panose="020B0604020202020204" pitchFamily="34" charset="0"/>
                          <a:ea typeface="汉仪大宋简" panose="02010609000101010101" pitchFamily="49" charset="-122"/>
                          <a:cs typeface="Arial" panose="020B0604020202020204" pitchFamily="34" charset="0"/>
                        </a:rPr>
                        <a:t>1830</a:t>
                      </a:r>
                      <a:r>
                        <a:rPr lang="zh-CN" altLang="en-US" sz="3600" b="0" dirty="0">
                          <a:latin typeface="Arial" panose="020B0604020202020204" pitchFamily="34" charset="0"/>
                          <a:ea typeface="汉仪大宋简" panose="02010609000101010101" pitchFamily="49" charset="-122"/>
                          <a:cs typeface="Arial" panose="020B0604020202020204" pitchFamily="34" charset="0"/>
                        </a:rPr>
                        <a:t>年</a:t>
                      </a:r>
                      <a:r>
                        <a:rPr lang="zh-CN" altLang="en-US" sz="3600" b="0">
                          <a:latin typeface="Arial" panose="020B0604020202020204" pitchFamily="34" charset="0"/>
                          <a:ea typeface="汉仪大宋简" panose="02010609000101010101" pitchFamily="49" charset="-122"/>
                          <a:cs typeface="Arial" panose="020B0604020202020204" pitchFamily="34" charset="0"/>
                        </a:rPr>
                        <a:t>代：</a:t>
                      </a:r>
                      <a:endParaRPr lang="zh-CN" altLang="en-US" sz="36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tc>
                  <a:txBody>
                    <a:bodyPr/>
                    <a:lstStyle/>
                    <a:p>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创世记是神话 </a:t>
                      </a:r>
                      <a:r>
                        <a:rPr lang="en-US" altLang="zh-CN" sz="3600" b="0" dirty="0">
                          <a:latin typeface="Arial" panose="020B0604020202020204" pitchFamily="34" charset="0"/>
                          <a:ea typeface="汉仪大宋简" panose="02010609000101010101" pitchFamily="49" charset="-122"/>
                          <a:cs typeface="Arial" panose="020B0604020202020204" pitchFamily="34" charset="0"/>
                        </a:rPr>
                        <a:t>(</a:t>
                      </a:r>
                      <a:r>
                        <a:rPr lang="zh-CN" altLang="en-US" sz="3600" b="0" dirty="0">
                          <a:latin typeface="Arial" panose="020B0604020202020204" pitchFamily="34" charset="0"/>
                          <a:ea typeface="汉仪大宋简" panose="02010609000101010101" pitchFamily="49" charset="-122"/>
                          <a:cs typeface="Arial" panose="020B0604020202020204" pitchFamily="34" charset="0"/>
                        </a:rPr>
                        <a:t>自由派</a:t>
                      </a:r>
                      <a:r>
                        <a:rPr lang="en-US" altLang="zh-CN" sz="3600" b="0" dirty="0">
                          <a:latin typeface="Arial" panose="020B0604020202020204" pitchFamily="34" charset="0"/>
                          <a:ea typeface="汉仪大宋简" panose="02010609000101010101" pitchFamily="49" charset="-122"/>
                          <a:cs typeface="Arial" panose="020B0604020202020204" pitchFamily="34" charset="0"/>
                        </a:rPr>
                        <a:t>)] </a:t>
                      </a:r>
                    </a:p>
                    <a:p>
                      <a:r>
                        <a:rPr lang="en-US" altLang="zh-CN" sz="2800" b="0" dirty="0">
                          <a:latin typeface="Arial" panose="020B0604020202020204" pitchFamily="34" charset="0"/>
                          <a:ea typeface="汉仪大宋简" panose="02010609000101010101" pitchFamily="49" charset="-122"/>
                          <a:cs typeface="Arial" panose="020B0604020202020204" pitchFamily="34" charset="0"/>
                        </a:rPr>
                        <a:t>[Genesis is myth</a:t>
                      </a:r>
                      <a:r>
                        <a:rPr lang="en-US" altLang="zh-CN" sz="2800" b="0" baseline="0" dirty="0">
                          <a:latin typeface="Arial" panose="020B0604020202020204" pitchFamily="34" charset="0"/>
                          <a:ea typeface="汉仪大宋简" panose="02010609000101010101" pitchFamily="49" charset="-122"/>
                          <a:cs typeface="Arial" panose="020B0604020202020204" pitchFamily="34" charset="0"/>
                        </a:rPr>
                        <a:t> (Liberals)]</a:t>
                      </a:r>
                      <a:endParaRPr lang="zh-CN" altLang="en-US" sz="2800" b="0" dirty="0">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矩形 12"/>
          <p:cNvSpPr/>
          <p:nvPr/>
        </p:nvSpPr>
        <p:spPr>
          <a:xfrm>
            <a:off x="1775520" y="5949280"/>
            <a:ext cx="8748464" cy="400110"/>
          </a:xfrm>
          <a:prstGeom prst="rect">
            <a:avLst/>
          </a:prstGeom>
        </p:spPr>
        <p:txBody>
          <a:bodyPr wrap="square">
            <a:spAutoFit/>
          </a:bodyPr>
          <a:lstStyle/>
          <a:p>
            <a:r>
              <a:rPr lang="zh-CN" altLang="en-US"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约拿单</a:t>
            </a:r>
            <a:r>
              <a:rPr lang="en-US" altLang="zh-CN"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a:t>
            </a:r>
            <a:r>
              <a:rPr lang="zh-CN" altLang="en-US" sz="2000" dirty="0">
                <a:solidFill>
                  <a:schemeClr val="bg2">
                    <a:lumMod val="25000"/>
                  </a:schemeClr>
                </a:solidFill>
                <a:latin typeface="Adobe 黑体 Std R" panose="020B0400000000000000" pitchFamily="34" charset="-122"/>
                <a:ea typeface="Adobe 黑体 Std R" panose="020B0400000000000000" pitchFamily="34" charset="-122"/>
                <a:cs typeface="Arial" panose="020B0604020202020204" pitchFamily="34" charset="0"/>
              </a:rPr>
              <a:t>萨法提</a:t>
            </a:r>
            <a:r>
              <a:rPr lang="en-US" altLang="zh-CN" sz="2000" dirty="0">
                <a:solidFill>
                  <a:schemeClr val="bg2">
                    <a:lumMod val="25000"/>
                  </a:schemeClr>
                </a:solidFill>
                <a:latin typeface="Arial" panose="020B0604020202020204" pitchFamily="34" charset="0"/>
                <a:cs typeface="Arial" panose="020B0604020202020204" pitchFamily="34" charset="0"/>
              </a:rPr>
              <a:t>Jonathan </a:t>
            </a:r>
            <a:r>
              <a:rPr lang="en-US" altLang="zh-CN" sz="2000" dirty="0" err="1">
                <a:solidFill>
                  <a:schemeClr val="bg2">
                    <a:lumMod val="25000"/>
                  </a:schemeClr>
                </a:solidFill>
                <a:latin typeface="Arial" panose="020B0604020202020204" pitchFamily="34" charset="0"/>
                <a:cs typeface="Arial" panose="020B0604020202020204" pitchFamily="34" charset="0"/>
              </a:rPr>
              <a:t>Sarfati</a:t>
            </a:r>
            <a:r>
              <a:rPr lang="en-US" altLang="zh-CN" sz="2000" dirty="0">
                <a:solidFill>
                  <a:schemeClr val="bg2">
                    <a:lumMod val="25000"/>
                  </a:schemeClr>
                </a:solidFill>
                <a:latin typeface="Arial" panose="020B0604020202020204" pitchFamily="34" charset="0"/>
                <a:cs typeface="Arial" panose="020B0604020202020204" pitchFamily="34" charset="0"/>
              </a:rPr>
              <a:t>, creation.com/chamberlain-and-the-church</a:t>
            </a:r>
            <a:endParaRPr lang="zh-CN" altLang="en-US" sz="2000" dirty="0">
              <a:solidFill>
                <a:schemeClr val="bg2">
                  <a:lumMod val="25000"/>
                </a:schemeClr>
              </a:solidFill>
              <a:latin typeface="Arial" panose="020B0604020202020204" pitchFamily="34" charset="0"/>
              <a:cs typeface="Arial" panose="020B0604020202020204" pitchFamily="34" charset="0"/>
            </a:endParaRPr>
          </a:p>
        </p:txBody>
      </p:sp>
      <p:sp>
        <p:nvSpPr>
          <p:cNvPr id="3" name="TextBox 2"/>
          <p:cNvSpPr txBox="1"/>
          <p:nvPr/>
        </p:nvSpPr>
        <p:spPr>
          <a:xfrm>
            <a:off x="1919536" y="836712"/>
            <a:ext cx="8352928" cy="4032448"/>
          </a:xfrm>
          <a:prstGeom prst="rect">
            <a:avLst/>
          </a:prstGeom>
          <a:ln w="6350">
            <a:noFill/>
            <a:prstDash val="dash"/>
          </a:ln>
        </p:spPr>
        <p:txBody>
          <a:bodyPr vert="horz" lIns="91440" tIns="45720" rIns="91440" bIns="45720" rtlCol="0">
            <a:noAutofit/>
          </a:bodyPr>
          <a:lstStyle>
            <a:defPPr>
              <a:defRPr lang="zh-CN"/>
            </a:defPPr>
            <a:lvl1pPr>
              <a:defRPr sz="3800">
                <a:solidFill>
                  <a:srgbClr val="052262"/>
                </a:solidFill>
                <a:latin typeface="Arial" panose="020B0604020202020204" pitchFamily="34" charset="0"/>
                <a:ea typeface="华文中宋" panose="02010600040101010101" pitchFamily="2" charset="-122"/>
                <a:cs typeface="Arial" panose="020B0604020202020204" pitchFamily="34" charset="0"/>
              </a:defRPr>
            </a:lvl1pPr>
          </a:lstStyle>
          <a:p>
            <a:r>
              <a:rPr lang="zh-CN" altLang="en-US" sz="3400">
                <a:solidFill>
                  <a:schemeClr val="tx1"/>
                </a:solidFill>
                <a:ea typeface="汉仪大宋简" panose="02010609000101010101" pitchFamily="49" charset="-122"/>
              </a:rPr>
              <a:t>长时论却为进化论做了铺垫：</a:t>
            </a:r>
            <a:endParaRPr lang="en-US" sz="3400">
              <a:solidFill>
                <a:schemeClr val="tx1"/>
              </a:solidFill>
              <a:ea typeface="汉仪大宋简" panose="02010609000101010101" pitchFamily="49" charset="-122"/>
            </a:endParaRPr>
          </a:p>
          <a:p>
            <a:pPr>
              <a:lnSpc>
                <a:spcPts val="1000"/>
              </a:lnSpc>
            </a:pPr>
            <a:endParaRPr lang="en-US" sz="3400" dirty="0">
              <a:solidFill>
                <a:schemeClr val="tx1"/>
              </a:solidFill>
              <a:ea typeface="汉仪大宋简" panose="02010609000101010101" pitchFamily="49" charset="-122"/>
            </a:endParaRPr>
          </a:p>
          <a:p>
            <a:r>
              <a:rPr lang="zh-CN" altLang="en-US" sz="3400" dirty="0">
                <a:solidFill>
                  <a:schemeClr val="tx1"/>
                </a:solidFill>
                <a:ea typeface="汉仪大宋简" panose="02010609000101010101" pitchFamily="49" charset="-122"/>
              </a:rPr>
              <a:t>“</a:t>
            </a:r>
            <a:r>
              <a:rPr lang="en-US" altLang="zh-CN" sz="3400" dirty="0">
                <a:solidFill>
                  <a:schemeClr val="tx1"/>
                </a:solidFill>
                <a:ea typeface="汉仪大宋简" panose="02010609000101010101" pitchFamily="49" charset="-122"/>
              </a:rPr>
              <a:t>19</a:t>
            </a:r>
            <a:r>
              <a:rPr lang="zh-CN" altLang="en-US" sz="3400" dirty="0">
                <a:solidFill>
                  <a:schemeClr val="tx1"/>
                </a:solidFill>
                <a:ea typeface="汉仪大宋简" panose="02010609000101010101" pitchFamily="49" charset="-122"/>
              </a:rPr>
              <a:t>世纪早期，很多教会都屈从于赫顿和莱尔的长时论教条，不理会忠实于圣经的地质学家对其中存在的科学问题和属灵问题的警戒。当他们接受了地质进化论以后，他们就无力否认达尔文的生物进化论了。”</a:t>
            </a:r>
            <a:endParaRPr lang="en-US" altLang="zh-CN" sz="3400" dirty="0">
              <a:solidFill>
                <a:schemeClr val="tx1"/>
              </a:solidFill>
              <a:ea typeface="汉仪大宋简" panose="02010609000101010101" pitchFamily="49" charset="-122"/>
            </a:endParaRPr>
          </a:p>
        </p:txBody>
      </p:sp>
      <p:sp>
        <p:nvSpPr>
          <p:cNvPr id="2" name="标题 1"/>
          <p:cNvSpPr>
            <a:spLocks noGrp="1"/>
          </p:cNvSpPr>
          <p:nvPr>
            <p:ph type="title"/>
          </p:nvPr>
        </p:nvSpPr>
        <p:spPr/>
        <p:txBody>
          <a:bodyPr/>
          <a:lstStyle/>
          <a:p>
            <a:r>
              <a:rPr lang="zh-CN" altLang="en-US" dirty="0"/>
              <a:t>年老地球论必然导致接受进化论</a:t>
            </a:r>
          </a:p>
        </p:txBody>
      </p:sp>
      <p:sp>
        <p:nvSpPr>
          <p:cNvPr id="5" name="Rectangle 4"/>
          <p:cNvSpPr/>
          <p:nvPr/>
        </p:nvSpPr>
        <p:spPr>
          <a:xfrm>
            <a:off x="-9612560" y="228601"/>
            <a:ext cx="9144000" cy="6186309"/>
          </a:xfrm>
          <a:prstGeom prst="rect">
            <a:avLst/>
          </a:prstGeom>
        </p:spPr>
        <p:txBody>
          <a:bodyPr wrap="square">
            <a:spAutoFit/>
          </a:bodyPr>
          <a:lstStyle/>
          <a:p>
            <a:r>
              <a:rPr lang="en-US"/>
              <a:t>In the early19</a:t>
            </a:r>
            <a:r>
              <a:rPr lang="en-US" baseline="30000"/>
              <a:t>th</a:t>
            </a:r>
            <a:r>
              <a:rPr lang="en-US"/>
              <a:t> century, many in the church capitulated to the long-age dogma of Hutton and Lyell, ignoring the scientific problems and spiritual warnings of the Scriptural Geologists.</a:t>
            </a:r>
            <a:r>
              <a:rPr lang="en-US" baseline="30000">
                <a:hlinkClick r:id="rId3"/>
              </a:rPr>
              <a:t>4</a:t>
            </a:r>
            <a:r>
              <a:rPr lang="en-US"/>
              <a:t> And after they had accepted geological evolution, they were powerless to resist Darwin’s biological evolution.</a:t>
            </a:r>
            <a:r>
              <a:rPr lang="en-US" baseline="30000">
                <a:hlinkClick r:id="rId4"/>
              </a:rPr>
              <a:t>5</a:t>
            </a:r>
            <a:r>
              <a:rPr lang="en-US"/>
              <a:t> First, they had already jettisoned Genesis as a source of authority. Second, Darwin could link slow and gradual</a:t>
            </a:r>
            <a:r>
              <a:rPr lang="en-US" i="1"/>
              <a:t>geological</a:t>
            </a:r>
            <a:r>
              <a:rPr lang="en-US"/>
              <a:t> processes with slow and gradual </a:t>
            </a:r>
            <a:r>
              <a:rPr lang="en-US" i="1"/>
              <a:t>biological</a:t>
            </a:r>
            <a:r>
              <a:rPr lang="en-US"/>
              <a:t> processes. Third, without the history of Creation, Fall, Flood and dispersion, they had no real history at all. Darwin could easily refute the counterfeit creation ideas of the compromised church. These included God creating disease germs and carnivores </a:t>
            </a:r>
            <a:r>
              <a:rPr lang="en-US" i="1"/>
              <a:t>as such</a:t>
            </a:r>
            <a:r>
              <a:rPr lang="en-US"/>
              <a:t> (ignoring the Fall and Flood),</a:t>
            </a:r>
            <a:r>
              <a:rPr lang="en-US" baseline="30000">
                <a:hlinkClick r:id="rId5"/>
              </a:rPr>
              <a:t>6</a:t>
            </a:r>
            <a:r>
              <a:rPr lang="en-US"/>
              <a:t> extinctions (Flood), and creatures in their </a:t>
            </a:r>
            <a:r>
              <a:rPr lang="en-US" i="1"/>
              <a:t>present</a:t>
            </a:r>
            <a:r>
              <a:rPr lang="en-US"/>
              <a:t> location (ignoring the Flood and dispersion).</a:t>
            </a:r>
          </a:p>
          <a:p>
            <a:r>
              <a:rPr lang="en-US"/>
              <a:t>And like Hitler, why should atheists make any concessions when the enemy is displaying such craven weakness? In reality, all the concessions are on the churchian side. The atheists concede nothing of value in return. Why shouldn’t they hold out for still more appeasement, while they use the Christians’ weapons against them?</a:t>
            </a:r>
          </a:p>
          <a:p>
            <a:r>
              <a:rPr lang="en-US"/>
              <a:t>A recent example of the continued appeasement is Howard van Till of Calvin College, who argued for decades that evolution was no threat to Christianity, and his college supported him. But after retirement, he showed his true colours (which blind Freddy’s deaf guide dog could have discerned) by abandoning any pretence of believing in any supernatural God. One report says, ‘Over the next two decades, he became the heretic his critics had suspected.’</a:t>
            </a:r>
            <a:r>
              <a:rPr lang="en-US" baseline="30000">
                <a:hlinkClick r:id="rId6"/>
              </a:rPr>
              <a:t>7</a:t>
            </a:r>
            <a:r>
              <a:rPr lang="en-US"/>
              <a:t> Thus Van Till is just the latest in the long line of apostates, whose slippery slide began with appeasement on Genesis, e.g. Billy Graham’s fellow evangelist Charles Templeton (1915–2001).</a:t>
            </a:r>
            <a:r>
              <a:rPr lang="en-US" baseline="30000">
                <a:hlinkClick r:id="rId7"/>
              </a:rPr>
              <a:t>8</a:t>
            </a:r>
            <a:endParaRPr lang="en-US" baseline="30000"/>
          </a:p>
          <a:p>
            <a:r>
              <a:rPr lang="en-US"/>
              <a:t>Jonathan Sarfati, http://creation.com/chamberlain-and-the-church</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Dino tree Sereno 1999 blanked.gif"/>
          <p:cNvPicPr>
            <a:picLocks/>
          </p:cNvPicPr>
          <p:nvPr/>
        </p:nvPicPr>
        <p:blipFill>
          <a:blip r:embed="rId3" cstate="print"/>
          <a:srcRect/>
          <a:stretch>
            <a:fillRect/>
          </a:stretch>
        </p:blipFill>
        <p:spPr bwMode="auto">
          <a:xfrm>
            <a:off x="1893000" y="828000"/>
            <a:ext cx="8406000" cy="5396400"/>
          </a:xfrm>
          <a:prstGeom prst="rect">
            <a:avLst/>
          </a:prstGeom>
          <a:noFill/>
          <a:ln w="3175">
            <a:solidFill>
              <a:schemeClr val="tx1"/>
            </a:solidFill>
          </a:ln>
        </p:spPr>
      </p:pic>
      <p:sp>
        <p:nvSpPr>
          <p:cNvPr id="6" name="标题 5">
            <a:extLst>
              <a:ext uri="{FF2B5EF4-FFF2-40B4-BE49-F238E27FC236}">
                <a16:creationId xmlns:a16="http://schemas.microsoft.com/office/drawing/2014/main" id="{1120F976-C417-48C0-B4D3-D0C33AF0743C}"/>
              </a:ext>
            </a:extLst>
          </p:cNvPr>
          <p:cNvSpPr>
            <a:spLocks noGrp="1"/>
          </p:cNvSpPr>
          <p:nvPr>
            <p:ph type="title"/>
          </p:nvPr>
        </p:nvSpPr>
        <p:spPr>
          <a:xfrm>
            <a:off x="0" y="185984"/>
            <a:ext cx="12192000" cy="584775"/>
          </a:xfrm>
        </p:spPr>
        <p:txBody>
          <a:bodyPr/>
          <a:lstStyle/>
          <a:p>
            <a:r>
              <a:rPr lang="zh-CN" altLang="en-US" dirty="0"/>
              <a:t>创造的证据：化石记录  </a:t>
            </a:r>
            <a:r>
              <a:rPr lang="en-US" altLang="zh-CN" dirty="0"/>
              <a:t>『</a:t>
            </a:r>
            <a:r>
              <a:rPr lang="zh-CN" altLang="en-US" dirty="0"/>
              <a:t>恐龙的进化</a:t>
            </a:r>
            <a:r>
              <a:rPr lang="en-US" altLang="zh-CN" dirty="0"/>
              <a:t>』《</a:t>
            </a:r>
            <a:r>
              <a:rPr lang="zh-CN" altLang="en-US" dirty="0"/>
              <a:t>科学</a:t>
            </a:r>
            <a:r>
              <a:rPr lang="en-US" altLang="zh-CN" dirty="0"/>
              <a:t>》</a:t>
            </a:r>
            <a:r>
              <a:rPr lang="zh-CN" altLang="en-US" dirty="0"/>
              <a:t>杂志</a:t>
            </a:r>
            <a:r>
              <a:rPr lang="en-US" altLang="zh-CN" dirty="0"/>
              <a:t>1999</a:t>
            </a:r>
            <a:r>
              <a:rPr lang="zh-CN" altLang="en-US" dirty="0"/>
              <a:t>年</a:t>
            </a:r>
          </a:p>
        </p:txBody>
      </p:sp>
      <p:sp>
        <p:nvSpPr>
          <p:cNvPr id="10" name="副标题 1">
            <a:extLst>
              <a:ext uri="{FF2B5EF4-FFF2-40B4-BE49-F238E27FC236}">
                <a16:creationId xmlns:a16="http://schemas.microsoft.com/office/drawing/2014/main" id="{9DB02C37-46AB-48D7-9FDA-D3B6B0F67FF7}"/>
              </a:ext>
            </a:extLst>
          </p:cNvPr>
          <p:cNvSpPr>
            <a:spLocks noGrp="1"/>
          </p:cNvSpPr>
          <p:nvPr/>
        </p:nvSpPr>
        <p:spPr>
          <a:xfrm>
            <a:off x="0" y="-566117"/>
            <a:ext cx="12192000" cy="466725"/>
          </a:xfrm>
          <a:prstGeom prst="rect">
            <a:avLst/>
          </a:prstGeom>
        </p:spPr>
        <p:txBody>
          <a:bodyPr>
            <a:noAutofit/>
          </a:bodyPr>
          <a:lstStyle>
            <a:lvl1pPr marL="205740" indent="-205740" algn="l" rtl="0" eaLnBrk="1" latinLnBrk="0" hangingPunct="1">
              <a:spcBef>
                <a:spcPts val="450"/>
              </a:spcBef>
              <a:buClr>
                <a:schemeClr val="accent1"/>
              </a:buClr>
              <a:buSzPct val="76000"/>
              <a:buFontTx/>
              <a:buNone/>
              <a:defRPr kumimoji="0" sz="1950" kern="1200">
                <a:solidFill>
                  <a:schemeClr val="tx1"/>
                </a:solidFill>
                <a:latin typeface="+mn-lt"/>
                <a:ea typeface="+mn-ea"/>
                <a:cs typeface="+mn-cs"/>
              </a:defRPr>
            </a:lvl1pPr>
            <a:lvl2pPr marL="411480" indent="-205740" algn="l" rtl="0" eaLnBrk="1" latinLnBrk="0" hangingPunct="1">
              <a:spcBef>
                <a:spcPts val="375"/>
              </a:spcBef>
              <a:buClr>
                <a:schemeClr val="accent2"/>
              </a:buClr>
              <a:buSzPct val="76000"/>
              <a:buFontTx/>
              <a:buNone/>
              <a:defRPr kumimoji="0" sz="1725" kern="1200">
                <a:solidFill>
                  <a:schemeClr val="tx2"/>
                </a:solidFill>
                <a:latin typeface="+mn-lt"/>
                <a:ea typeface="+mn-ea"/>
                <a:cs typeface="+mn-cs"/>
              </a:defRPr>
            </a:lvl2pPr>
            <a:lvl3pPr marL="617220" indent="-171450" algn="l" rtl="0" eaLnBrk="1" latinLnBrk="0" hangingPunct="1">
              <a:spcBef>
                <a:spcPts val="375"/>
              </a:spcBef>
              <a:buClr>
                <a:schemeClr val="bg1">
                  <a:shade val="50000"/>
                </a:schemeClr>
              </a:buClr>
              <a:buSzPct val="76000"/>
              <a:buFontTx/>
              <a:buNone/>
              <a:defRPr kumimoji="0" sz="1500" kern="1200">
                <a:solidFill>
                  <a:schemeClr val="tx1"/>
                </a:solidFill>
                <a:latin typeface="+mn-lt"/>
                <a:ea typeface="+mn-ea"/>
                <a:cs typeface="+mn-cs"/>
              </a:defRPr>
            </a:lvl3pPr>
            <a:lvl4pPr marL="822960" indent="-171450" algn="l" rtl="0" eaLnBrk="1" latinLnBrk="0" hangingPunct="1">
              <a:spcBef>
                <a:spcPts val="300"/>
              </a:spcBef>
              <a:buClr>
                <a:schemeClr val="accent2">
                  <a:shade val="75000"/>
                </a:schemeClr>
              </a:buClr>
              <a:buSzPct val="70000"/>
              <a:buFontTx/>
              <a:buNone/>
              <a:defRPr kumimoji="0" sz="1350" kern="1200">
                <a:solidFill>
                  <a:schemeClr val="tx1"/>
                </a:solidFill>
                <a:latin typeface="+mn-lt"/>
                <a:ea typeface="+mn-ea"/>
                <a:cs typeface="+mn-cs"/>
              </a:defRPr>
            </a:lvl4pPr>
            <a:lvl5pPr marL="1028700" indent="-171450" algn="l" rtl="0" eaLnBrk="1" latinLnBrk="0" hangingPunct="1">
              <a:spcBef>
                <a:spcPts val="225"/>
              </a:spcBef>
              <a:buClr>
                <a:schemeClr val="accent2"/>
              </a:buClr>
              <a:buSzPct val="70000"/>
              <a:buFontTx/>
              <a:buNone/>
              <a:defRPr kumimoji="0"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altLang="zh-CN" sz="2800" dirty="0">
                <a:latin typeface="Arial"/>
                <a:cs typeface="Arial"/>
              </a:rPr>
              <a:t>Dino fossil record: Chart 3</a:t>
            </a:r>
            <a:endParaRPr lang="zh-CN" altLang="en-US"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2"/>
          <p:cNvSpPr txBox="1"/>
          <p:nvPr/>
        </p:nvSpPr>
        <p:spPr>
          <a:xfrm>
            <a:off x="1775520" y="980728"/>
            <a:ext cx="8640960" cy="5647700"/>
          </a:xfrm>
          <a:prstGeom prst="rect">
            <a:avLst/>
          </a:prstGeom>
          <a:noFill/>
          <a:ln>
            <a:noFill/>
          </a:ln>
        </p:spPr>
        <p:txBody>
          <a:bodyPr wrap="square" rtlCol="0">
            <a:spAutoFit/>
          </a:bodyPr>
          <a:lstStyle/>
          <a:p>
            <a:pPr>
              <a:buFont typeface="Arial" pitchFamily="34" charset="0"/>
              <a:buChar char="•"/>
            </a:pP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创世记</a:t>
            </a:r>
            <a:r>
              <a:rPr lang="en-US" altLang="zh-CN" sz="3600" dirty="0">
                <a:latin typeface="汉仪大宋简" panose="02010609000101010101" pitchFamily="49" charset="-122"/>
                <a:ea typeface="汉仪大宋简" panose="02010609000101010101" pitchFamily="49" charset="-122"/>
              </a:rPr>
              <a:t>》</a:t>
            </a:r>
            <a:r>
              <a:rPr lang="zh-CN" altLang="en-US" sz="3600" dirty="0">
                <a:latin typeface="汉仪大宋简" panose="02010609000101010101" pitchFamily="49" charset="-122"/>
                <a:ea typeface="汉仪大宋简" panose="02010609000101010101" pitchFamily="49" charset="-122"/>
              </a:rPr>
              <a:t>不是关于起源问题的可靠、权威的历史记载</a:t>
            </a:r>
            <a:endParaRPr lang="en-US" altLang="zh-CN" sz="3600" dirty="0">
              <a:latin typeface="汉仪大宋简" panose="02010609000101010101" pitchFamily="49" charset="-122"/>
              <a:ea typeface="汉仪大宋简" panose="02010609000101010101" pitchFamily="49" charset="-122"/>
            </a:endParaRPr>
          </a:p>
          <a:p>
            <a:pPr>
              <a:lnSpc>
                <a:spcPts val="1500"/>
              </a:lnSpc>
              <a:buFont typeface="Arial" pitchFamily="34" charset="0"/>
              <a:buChar char="•"/>
            </a:pPr>
            <a:endParaRPr lang="en-US" altLang="zh-CN" sz="3600" dirty="0">
              <a:latin typeface="汉仪大宋简" panose="02010609000101010101" pitchFamily="49" charset="-122"/>
              <a:ea typeface="汉仪大宋简" panose="02010609000101010101" pitchFamily="49" charset="-122"/>
            </a:endParaRPr>
          </a:p>
          <a:p>
            <a:pPr>
              <a:buFont typeface="Arial" pitchFamily="34" charset="0"/>
              <a:buChar char="•"/>
            </a:pPr>
            <a:r>
              <a:rPr lang="zh-CN" altLang="en-US" sz="3600">
                <a:latin typeface="汉仪大宋简" panose="02010609000101010101" pitchFamily="49" charset="-122"/>
                <a:ea typeface="汉仪大宋简" panose="02010609000101010101" pitchFamily="49" charset="-122"/>
              </a:rPr>
              <a:t>疾病、痛苦、死亡和肉食动物不是人类堕落的后果</a:t>
            </a:r>
            <a:endParaRPr lang="en-US" sz="3600">
              <a:latin typeface="汉仪大宋简" panose="02010609000101010101" pitchFamily="49" charset="-122"/>
              <a:ea typeface="汉仪大宋简" panose="02010609000101010101" pitchFamily="49" charset="-122"/>
            </a:endParaRPr>
          </a:p>
          <a:p>
            <a:pPr>
              <a:lnSpc>
                <a:spcPts val="1500"/>
              </a:lnSpc>
              <a:buFont typeface="Arial" pitchFamily="34" charset="0"/>
              <a:buChar char="•"/>
            </a:pPr>
            <a:endParaRPr lang="en-US" altLang="zh-CN" sz="3600">
              <a:latin typeface="汉仪大宋简" panose="02010609000101010101" pitchFamily="49" charset="-122"/>
              <a:ea typeface="汉仪大宋简" panose="02010609000101010101" pitchFamily="49" charset="-122"/>
            </a:endParaRPr>
          </a:p>
          <a:p>
            <a:pPr>
              <a:buFont typeface="Arial" pitchFamily="34" charset="0"/>
              <a:buChar char="•"/>
            </a:pPr>
            <a:r>
              <a:rPr lang="zh-CN" altLang="en-US" sz="3600">
                <a:latin typeface="汉仪大宋简" panose="02010609000101010101" pitchFamily="49" charset="-122"/>
                <a:ea typeface="汉仪大宋简" panose="02010609000101010101" pitchFamily="49" charset="-122"/>
              </a:rPr>
              <a:t>化石记录被误当做漫长岁月中的沉积，因此很容易引向进化论</a:t>
            </a:r>
            <a:endParaRPr lang="en-US" altLang="zh-CN" sz="3600">
              <a:latin typeface="汉仪大宋简" panose="02010609000101010101" pitchFamily="49" charset="-122"/>
              <a:ea typeface="汉仪大宋简" panose="02010609000101010101" pitchFamily="49" charset="-122"/>
            </a:endParaRPr>
          </a:p>
          <a:p>
            <a:endParaRPr lang="en-US" altLang="zh-CN" sz="3600">
              <a:latin typeface="汉仪大宋简" panose="02010609000101010101" pitchFamily="49" charset="-122"/>
              <a:ea typeface="汉仪大宋简" panose="02010609000101010101" pitchFamily="49" charset="-122"/>
            </a:endParaRPr>
          </a:p>
          <a:p>
            <a:pPr algn="ctr"/>
            <a:r>
              <a:rPr lang="zh-CN" altLang="en-US" sz="4800" b="1">
                <a:solidFill>
                  <a:srgbClr val="FF0000"/>
                </a:solidFill>
                <a:latin typeface="汉仪大宋简" panose="02010609000101010101" pitchFamily="49" charset="-122"/>
                <a:ea typeface="汉仪大宋简" panose="02010609000101010101" pitchFamily="49" charset="-122"/>
              </a:rPr>
              <a:t>关键错误：接受长时论</a:t>
            </a:r>
            <a:endParaRPr lang="en-US" altLang="zh-CN" sz="4800" b="1">
              <a:solidFill>
                <a:srgbClr val="FF0000"/>
              </a:solidFill>
              <a:latin typeface="汉仪大宋简" panose="02010609000101010101" pitchFamily="49" charset="-122"/>
              <a:ea typeface="汉仪大宋简" panose="02010609000101010101" pitchFamily="49" charset="-122"/>
            </a:endParaRPr>
          </a:p>
          <a:p>
            <a:pPr>
              <a:buFont typeface="Arial" pitchFamily="34" charset="0"/>
              <a:buChar char="•"/>
            </a:pPr>
            <a:endParaRPr lang="zh-CN" altLang="en-US" sz="3600">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normAutofit fontScale="90000"/>
          </a:bodyPr>
          <a:lstStyle/>
          <a:p>
            <a:r>
              <a:rPr lang="zh-CN" altLang="en-US" dirty="0"/>
              <a:t>长时论必然削弱对圣经和创造者的信心</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449209739"/>
              </p:ext>
            </p:extLst>
          </p:nvPr>
        </p:nvGraphicFramePr>
        <p:xfrm>
          <a:off x="1631504" y="1052736"/>
          <a:ext cx="8856984" cy="3566160"/>
        </p:xfrm>
        <a:graphic>
          <a:graphicData uri="http://schemas.openxmlformats.org/drawingml/2006/table">
            <a:tbl>
              <a:tblPr firstRow="1" bandRow="1">
                <a:tableStyleId>{7DF18680-E054-41AD-8BC1-D1AEF772440D}</a:tableStyleId>
              </a:tblPr>
              <a:tblGrid>
                <a:gridCol w="3330831">
                  <a:extLst>
                    <a:ext uri="{9D8B030D-6E8A-4147-A177-3AD203B41FA5}">
                      <a16:colId xmlns:a16="http://schemas.microsoft.com/office/drawing/2014/main" val="20000"/>
                    </a:ext>
                  </a:extLst>
                </a:gridCol>
                <a:gridCol w="5526153">
                  <a:extLst>
                    <a:ext uri="{9D8B030D-6E8A-4147-A177-3AD203B41FA5}">
                      <a16:colId xmlns:a16="http://schemas.microsoft.com/office/drawing/2014/main" val="20001"/>
                    </a:ext>
                  </a:extLst>
                </a:gridCol>
              </a:tblGrid>
              <a:tr h="370840">
                <a:tc gridSpan="2">
                  <a:txBody>
                    <a:bodyPr/>
                    <a:lstStyle/>
                    <a:p>
                      <a:pPr algn="ctr"/>
                      <a:r>
                        <a:rPr lang="zh-CN" altLang="en-US" sz="3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下滑过程</a:t>
                      </a:r>
                    </a:p>
                  </a:txBody>
                  <a:tcPr/>
                </a:tc>
                <a:tc hMerge="1">
                  <a:txBody>
                    <a:bodyPr/>
                    <a:lstStyle/>
                    <a:p>
                      <a:endParaRPr lang="zh-CN" altLang="en-US" dirty="0"/>
                    </a:p>
                  </a:txBody>
                  <a:tcPr/>
                </a:tc>
                <a:extLst>
                  <a:ext uri="{0D108BD9-81ED-4DB2-BD59-A6C34878D82A}">
                    <a16:rowId xmlns:a16="http://schemas.microsoft.com/office/drawing/2014/main" val="10000"/>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1.</a:t>
                      </a:r>
                      <a:r>
                        <a:rPr lang="zh-CN" altLang="en-US" sz="3400" dirty="0">
                          <a:latin typeface="Arial" panose="020B0604020202020204" pitchFamily="34" charset="0"/>
                          <a:ea typeface="汉仪大宋简" panose="02010609000101010101" pitchFamily="49" charset="-122"/>
                          <a:cs typeface="Arial" panose="020B0604020202020204" pitchFamily="34" charset="0"/>
                        </a:rPr>
                        <a:t>长时论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间隔论</a:t>
                      </a:r>
                    </a:p>
                  </a:txBody>
                  <a:tcPr/>
                </a:tc>
                <a:extLst>
                  <a:ext uri="{0D108BD9-81ED-4DB2-BD59-A6C34878D82A}">
                    <a16:rowId xmlns:a16="http://schemas.microsoft.com/office/drawing/2014/main" val="10001"/>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2.</a:t>
                      </a:r>
                      <a:r>
                        <a:rPr lang="zh-CN" altLang="en-US" sz="3400" dirty="0">
                          <a:latin typeface="Arial" panose="020B0604020202020204" pitchFamily="34" charset="0"/>
                          <a:ea typeface="汉仪大宋简" panose="02010609000101010101" pitchFamily="49" charset="-122"/>
                          <a:cs typeface="Arial" panose="020B0604020202020204" pitchFamily="34" charset="0"/>
                        </a:rPr>
                        <a:t>有神进化论</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一日一纪论，渐进创造论</a:t>
                      </a:r>
                    </a:p>
                  </a:txBody>
                  <a:tcPr/>
                </a:tc>
                <a:extLst>
                  <a:ext uri="{0D108BD9-81ED-4DB2-BD59-A6C34878D82A}">
                    <a16:rowId xmlns:a16="http://schemas.microsoft.com/office/drawing/2014/main" val="10002"/>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3. </a:t>
                      </a:r>
                      <a:r>
                        <a:rPr lang="zh-CN" altLang="en-US" sz="3400" dirty="0">
                          <a:latin typeface="Arial" panose="020B0604020202020204" pitchFamily="34" charset="0"/>
                          <a:ea typeface="汉仪大宋简" panose="02010609000101010101" pitchFamily="49" charset="-122"/>
                          <a:cs typeface="Arial" panose="020B0604020202020204" pitchFamily="34" charset="0"/>
                        </a:rPr>
                        <a:t>史上不存在</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亚当夏娃</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自由神学，以及所谓的</a:t>
                      </a:r>
                    </a:p>
                    <a:p>
                      <a:r>
                        <a:rPr lang="zh-CN" altLang="en-US" sz="3400" dirty="0">
                          <a:latin typeface="Arial" panose="020B0604020202020204" pitchFamily="34" charset="0"/>
                          <a:ea typeface="汉仪大宋简" panose="02010609000101010101" pitchFamily="49" charset="-122"/>
                          <a:cs typeface="Arial" panose="020B0604020202020204" pitchFamily="34" charset="0"/>
                        </a:rPr>
                        <a:t>“福音性”文体框架论</a:t>
                      </a:r>
                    </a:p>
                  </a:txBody>
                  <a:tcPr/>
                </a:tc>
                <a:extLst>
                  <a:ext uri="{0D108BD9-81ED-4DB2-BD59-A6C34878D82A}">
                    <a16:rowId xmlns:a16="http://schemas.microsoft.com/office/drawing/2014/main" val="10003"/>
                  </a:ext>
                </a:extLst>
              </a:tr>
              <a:tr h="370840">
                <a:tc>
                  <a:txBody>
                    <a:bodyPr/>
                    <a:lstStyle/>
                    <a:p>
                      <a:r>
                        <a:rPr lang="en-US" altLang="zh-CN" sz="3400" dirty="0">
                          <a:latin typeface="Arial" panose="020B0604020202020204" pitchFamily="34" charset="0"/>
                          <a:ea typeface="汉仪大宋简" panose="02010609000101010101" pitchFamily="49" charset="-122"/>
                          <a:cs typeface="Arial" panose="020B0604020202020204" pitchFamily="34" charset="0"/>
                        </a:rPr>
                        <a:t>    4. </a:t>
                      </a:r>
                      <a:r>
                        <a:rPr lang="zh-CN" altLang="en-US" sz="3400" dirty="0">
                          <a:latin typeface="Arial" panose="020B0604020202020204" pitchFamily="34" charset="0"/>
                          <a:ea typeface="汉仪大宋简" panose="02010609000101010101" pitchFamily="49" charset="-122"/>
                          <a:cs typeface="Arial" panose="020B0604020202020204" pitchFamily="34" charset="0"/>
                        </a:rPr>
                        <a:t>拒绝基督教</a:t>
                      </a:r>
                    </a:p>
                  </a:txBody>
                  <a:tcPr/>
                </a:tc>
                <a:tc>
                  <a:txBody>
                    <a:bodyPr/>
                    <a:lstStyle/>
                    <a:p>
                      <a:r>
                        <a:rPr lang="zh-CN" altLang="en-US" sz="3400" dirty="0">
                          <a:latin typeface="Arial" panose="020B0604020202020204" pitchFamily="34" charset="0"/>
                          <a:ea typeface="汉仪大宋简" panose="02010609000101010101" pitchFamily="49" charset="-122"/>
                          <a:cs typeface="Arial" panose="020B0604020202020204" pitchFamily="34" charset="0"/>
                        </a:rPr>
                        <a:t>自然神论 </a:t>
                      </a:r>
                      <a:r>
                        <a:rPr lang="en-US" altLang="zh-CN" sz="3400" dirty="0">
                          <a:latin typeface="Arial" panose="020B0604020202020204" pitchFamily="34" charset="0"/>
                          <a:ea typeface="汉仪大宋简" panose="02010609000101010101" pitchFamily="49" charset="-122"/>
                          <a:cs typeface="Arial" panose="020B0604020202020204" pitchFamily="34" charset="0"/>
                        </a:rPr>
                        <a:t>/  </a:t>
                      </a:r>
                      <a:r>
                        <a:rPr lang="zh-CN" altLang="en-US" sz="3400" dirty="0">
                          <a:latin typeface="Arial" panose="020B0604020202020204" pitchFamily="34" charset="0"/>
                          <a:ea typeface="汉仪大宋简" panose="02010609000101010101" pitchFamily="49" charset="-122"/>
                          <a:cs typeface="Arial" panose="020B0604020202020204" pitchFamily="34" charset="0"/>
                        </a:rPr>
                        <a:t>无神论</a:t>
                      </a:r>
                    </a:p>
                  </a:txBody>
                  <a:tcPr/>
                </a:tc>
                <a:extLst>
                  <a:ext uri="{0D108BD9-81ED-4DB2-BD59-A6C34878D82A}">
                    <a16:rowId xmlns:a16="http://schemas.microsoft.com/office/drawing/2014/main" val="10004"/>
                  </a:ext>
                </a:extLst>
              </a:tr>
            </a:tbl>
          </a:graphicData>
        </a:graphic>
      </p:graphicFrame>
      <p:sp>
        <p:nvSpPr>
          <p:cNvPr id="13" name="虚尾箭头 12"/>
          <p:cNvSpPr/>
          <p:nvPr/>
        </p:nvSpPr>
        <p:spPr>
          <a:xfrm rot="5400000">
            <a:off x="1663509" y="1668805"/>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虚尾箭头 13"/>
          <p:cNvSpPr/>
          <p:nvPr/>
        </p:nvSpPr>
        <p:spPr>
          <a:xfrm rot="5400000">
            <a:off x="1663509" y="2324879"/>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虚尾箭头 14"/>
          <p:cNvSpPr/>
          <p:nvPr/>
        </p:nvSpPr>
        <p:spPr>
          <a:xfrm rot="5400000">
            <a:off x="1663509" y="3188975"/>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虚尾箭头 15"/>
          <p:cNvSpPr/>
          <p:nvPr/>
        </p:nvSpPr>
        <p:spPr>
          <a:xfrm rot="5400000">
            <a:off x="1663509" y="4045069"/>
            <a:ext cx="512057" cy="576064"/>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3215680" y="4725144"/>
            <a:ext cx="5832648" cy="1224136"/>
            <a:chOff x="3215680" y="4869160"/>
            <a:chExt cx="5832648" cy="1224136"/>
          </a:xfrm>
        </p:grpSpPr>
        <p:sp>
          <p:nvSpPr>
            <p:cNvPr id="17" name="虚尾箭头 16"/>
            <p:cNvSpPr/>
            <p:nvPr/>
          </p:nvSpPr>
          <p:spPr>
            <a:xfrm rot="5400000">
              <a:off x="5519936" y="2564904"/>
              <a:ext cx="1224136" cy="5832648"/>
            </a:xfrm>
            <a:prstGeom prst="stripedRightArrow">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087888" y="5013176"/>
              <a:ext cx="2236510" cy="923330"/>
            </a:xfrm>
            <a:prstGeom prst="rect">
              <a:avLst/>
            </a:prstGeom>
          </p:spPr>
          <p:txBody>
            <a:bodyPr wrap="none">
              <a:spAutoFit/>
            </a:bodyPr>
            <a:lstStyle/>
            <a:p>
              <a:r>
                <a:rPr lang="zh-CN" altLang="en-US" sz="5400" b="1" dirty="0">
                  <a:solidFill>
                    <a:srgbClr val="FFFF00"/>
                  </a:solidFill>
                  <a:latin typeface="微软雅黑" panose="020B0503020204020204" pitchFamily="34" charset="-122"/>
                  <a:ea typeface="微软雅黑" panose="020B0503020204020204" pitchFamily="34" charset="-122"/>
                </a:rPr>
                <a:t>结果…</a:t>
              </a:r>
            </a:p>
          </p:txBody>
        </p:sp>
      </p:grpSp>
      <p:sp>
        <p:nvSpPr>
          <p:cNvPr id="3" name="标题 2"/>
          <p:cNvSpPr>
            <a:spLocks noGrp="1"/>
          </p:cNvSpPr>
          <p:nvPr>
            <p:ph type="title"/>
          </p:nvPr>
        </p:nvSpPr>
        <p:spPr/>
        <p:txBody>
          <a:bodyPr/>
          <a:lstStyle/>
          <a:p>
            <a:r>
              <a:rPr lang="zh-CN" altLang="en-US" dirty="0"/>
              <a:t>下滑过程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down)">
                                      <p:cBhvr>
                                        <p:cTn id="13" dur="500"/>
                                        <p:tgtEl>
                                          <p:spTgt spid="14"/>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par>
                          <p:cTn id="19" fill="hold">
                            <p:stCondLst>
                              <p:cond delay="1500"/>
                            </p:stCondLst>
                            <p:childTnLst>
                              <p:par>
                                <p:cTn id="20" presetID="1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ppt_y</p:attrName>
                                        </p:attrNameLst>
                                      </p:cBhvr>
                                      <p:tavLst>
                                        <p:tav tm="0">
                                          <p:val>
                                            <p:strVal val="#ppt_y-#ppt_h*1.125000"/>
                                          </p:val>
                                        </p:tav>
                                        <p:tav tm="100000">
                                          <p:val>
                                            <p:strVal val="#ppt_y"/>
                                          </p:val>
                                        </p:tav>
                                      </p:tavLst>
                                    </p:anim>
                                    <p:animEffect transition="in" filter="wipe(down)">
                                      <p:cBhvr>
                                        <p:cTn id="23" dur="500"/>
                                        <p:tgtEl>
                                          <p:spTgt spid="16"/>
                                        </p:tgtEl>
                                      </p:cBhvr>
                                    </p:animEffect>
                                  </p:childTnLst>
                                </p:cTn>
                              </p:par>
                            </p:childTnLst>
                          </p:cTn>
                        </p:par>
                        <p:par>
                          <p:cTn id="24" fill="hold">
                            <p:stCondLst>
                              <p:cond delay="2000"/>
                            </p:stCondLst>
                            <p:childTnLst>
                              <p:par>
                                <p:cTn id="25" presetID="12" presetClass="entr" presetSubtype="1" fill="hold" nodeType="after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991544" y="1340769"/>
            <a:ext cx="5040560" cy="4298613"/>
          </a:xfrm>
          <a:prstGeom prst="rect">
            <a:avLst/>
          </a:prstGeom>
          <a:noFill/>
        </p:spPr>
        <p:txBody>
          <a:bodyPr wrap="square" rtlCol="0">
            <a:spAutoFit/>
          </a:bodyPr>
          <a:lstStyle>
            <a:defPPr>
              <a:defRPr lang="zh-CN"/>
            </a:defPPr>
            <a:lvl1pPr>
              <a:buFont typeface="Arial" pitchFamily="34" charset="0"/>
              <a:buChar char="•"/>
              <a:defRPr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4000" b="0" dirty="0">
                <a:solidFill>
                  <a:schemeClr val="tx1"/>
                </a:solidFill>
                <a:latin typeface="汉仪粗宋简" panose="02010609000101010101" pitchFamily="49" charset="-122"/>
                <a:ea typeface="汉仪粗宋简" panose="02010609000101010101" pitchFamily="49" charset="-122"/>
              </a:rPr>
              <a:t>纳粹背后也是同样道理</a:t>
            </a:r>
            <a:endParaRPr lang="en-US" altLang="zh-CN" sz="4000" b="0" dirty="0">
              <a:solidFill>
                <a:schemeClr val="tx1"/>
              </a:solidFill>
              <a:latin typeface="汉仪粗宋简" panose="02010609000101010101" pitchFamily="49" charset="-122"/>
              <a:ea typeface="汉仪粗宋简" panose="02010609000101010101" pitchFamily="49" charset="-122"/>
            </a:endParaRPr>
          </a:p>
          <a:p>
            <a:pPr>
              <a:lnSpc>
                <a:spcPts val="2000"/>
              </a:lnSpc>
              <a:buNone/>
            </a:pPr>
            <a:endParaRPr lang="en-US" sz="4000" b="0" dirty="0">
              <a:solidFill>
                <a:schemeClr val="tx1"/>
              </a:solidFill>
              <a:latin typeface="汉仪粗宋简" panose="02010609000101010101" pitchFamily="49" charset="-122"/>
              <a:ea typeface="汉仪粗宋简" panose="02010609000101010101" pitchFamily="49" charset="-122"/>
            </a:endParaRPr>
          </a:p>
          <a:p>
            <a:r>
              <a:rPr lang="zh-CN" altLang="en-US" sz="4000" b="0" dirty="0">
                <a:solidFill>
                  <a:schemeClr val="tx1"/>
                </a:solidFill>
                <a:latin typeface="汉仪粗宋简" panose="02010609000101010101" pitchFamily="49" charset="-122"/>
                <a:ea typeface="汉仪粗宋简" panose="02010609000101010101" pitchFamily="49" charset="-122"/>
              </a:rPr>
              <a:t>希特勒是狂热的达尔文主义者</a:t>
            </a:r>
            <a:endParaRPr lang="en-US" altLang="zh-CN" sz="4000" b="0" dirty="0">
              <a:solidFill>
                <a:schemeClr val="tx1"/>
              </a:solidFill>
              <a:latin typeface="汉仪粗宋简" panose="02010609000101010101" pitchFamily="49" charset="-122"/>
              <a:ea typeface="汉仪粗宋简" panose="02010609000101010101" pitchFamily="49" charset="-122"/>
            </a:endParaRPr>
          </a:p>
          <a:p>
            <a:pPr>
              <a:lnSpc>
                <a:spcPts val="2000"/>
              </a:lnSpc>
              <a:buNone/>
            </a:pPr>
            <a:endParaRPr lang="en-US" sz="4000" b="0" dirty="0">
              <a:solidFill>
                <a:schemeClr val="tx1"/>
              </a:solidFill>
              <a:latin typeface="汉仪粗宋简" panose="02010609000101010101" pitchFamily="49" charset="-122"/>
              <a:ea typeface="汉仪粗宋简" panose="02010609000101010101" pitchFamily="49" charset="-122"/>
            </a:endParaRPr>
          </a:p>
          <a:p>
            <a:r>
              <a:rPr lang="zh-CN" altLang="en-US" sz="4000" b="0" dirty="0">
                <a:solidFill>
                  <a:schemeClr val="tx1"/>
                </a:solidFill>
                <a:latin typeface="汉仪粗宋简" panose="02010609000101010101" pitchFamily="49" charset="-122"/>
                <a:ea typeface="汉仪粗宋简" panose="02010609000101010101" pitchFamily="49" charset="-122"/>
              </a:rPr>
              <a:t>大屠杀直接由纳粹进化论思想导致</a:t>
            </a:r>
            <a:endParaRPr lang="en-US" sz="4000" b="0" dirty="0">
              <a:solidFill>
                <a:schemeClr val="tx1"/>
              </a:solidFill>
              <a:latin typeface="汉仪粗宋简" panose="02010609000101010101" pitchFamily="49" charset="-122"/>
              <a:ea typeface="汉仪粗宋简" panose="02010609000101010101" pitchFamily="49" charset="-122"/>
            </a:endParaRPr>
          </a:p>
        </p:txBody>
      </p:sp>
      <p:sp>
        <p:nvSpPr>
          <p:cNvPr id="2" name="标题 1"/>
          <p:cNvSpPr>
            <a:spLocks noGrp="1"/>
          </p:cNvSpPr>
          <p:nvPr>
            <p:ph type="title"/>
          </p:nvPr>
        </p:nvSpPr>
        <p:spPr/>
        <p:txBody>
          <a:bodyPr>
            <a:normAutofit fontScale="90000"/>
          </a:bodyPr>
          <a:lstStyle/>
          <a:p>
            <a:r>
              <a:rPr lang="zh-CN" altLang="en-US" dirty="0"/>
              <a:t>进化论是纳粹思想的基石</a:t>
            </a:r>
          </a:p>
        </p:txBody>
      </p:sp>
      <p:pic>
        <p:nvPicPr>
          <p:cNvPr id="6" name="Picture 2" descr="Adolf Hitler"/>
          <p:cNvPicPr>
            <a:picLocks noChangeAspect="1" noChangeArrowheads="1"/>
          </p:cNvPicPr>
          <p:nvPr/>
        </p:nvPicPr>
        <p:blipFill>
          <a:blip r:embed="rId3" cstate="print"/>
          <a:srcRect/>
          <a:stretch>
            <a:fillRect/>
          </a:stretch>
        </p:blipFill>
        <p:spPr bwMode="auto">
          <a:xfrm>
            <a:off x="7032105" y="1340769"/>
            <a:ext cx="3196765" cy="4262353"/>
          </a:xfrm>
          <a:prstGeom prst="rect">
            <a:avLst/>
          </a:prstGeom>
          <a:noFill/>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559496" y="714356"/>
            <a:ext cx="8928992" cy="3416320"/>
          </a:xfrm>
          <a:prstGeom prst="rect">
            <a:avLst/>
          </a:prstGeom>
          <a:noFill/>
        </p:spPr>
        <p:txBody>
          <a:bodyPr wrap="square" rtlCol="0">
            <a:spAutoFit/>
          </a:bodyPr>
          <a:lstStyle/>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无宗派人士可能超过</a:t>
            </a:r>
            <a:r>
              <a:rPr lang="en-US" altLang="zh-CN" sz="3600" dirty="0">
                <a:latin typeface="Arial" panose="020B0604020202020204" pitchFamily="34" charset="0"/>
                <a:ea typeface="汉仪大宋简" panose="02010609000101010101" pitchFamily="49" charset="-122"/>
                <a:cs typeface="Arial" panose="020B0604020202020204" pitchFamily="34" charset="0"/>
              </a:rPr>
              <a:t> 50</a:t>
            </a:r>
            <a:r>
              <a:rPr lang="en-US" sz="3600" dirty="0">
                <a:latin typeface="Arial" panose="020B0604020202020204" pitchFamily="34" charset="0"/>
                <a:ea typeface="汉仪大宋简" panose="02010609000101010101" pitchFamily="49" charset="-122"/>
                <a:cs typeface="Arial" panose="020B0604020202020204" pitchFamily="34" charset="0"/>
              </a:rPr>
              <a:t>% </a:t>
            </a:r>
            <a:r>
              <a:rPr lang="zh-CN" altLang="en-US" sz="3600" dirty="0">
                <a:latin typeface="Arial" panose="020B0604020202020204" pitchFamily="34" charset="0"/>
                <a:ea typeface="汉仪大宋简" panose="02010609000101010101" pitchFamily="49" charset="-122"/>
                <a:cs typeface="Arial" panose="020B0604020202020204" pitchFamily="34" charset="0"/>
              </a:rPr>
              <a:t>并持续上升。</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参加任何形式的教会礼拜的德国人可能不到 </a:t>
            </a:r>
            <a:r>
              <a:rPr lang="en-US" altLang="zh-CN" sz="3600" dirty="0">
                <a:latin typeface="Arial" panose="020B0604020202020204" pitchFamily="34" charset="0"/>
                <a:ea typeface="汉仪大宋简" panose="02010609000101010101" pitchFamily="49" charset="-122"/>
                <a:cs typeface="Arial" panose="020B0604020202020204" pitchFamily="34" charset="0"/>
              </a:rPr>
              <a:t>4% </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德国福音派信徒大约</a:t>
            </a:r>
            <a:r>
              <a:rPr lang="en-US" sz="3600" dirty="0">
                <a:latin typeface="Arial" panose="020B0604020202020204" pitchFamily="34" charset="0"/>
                <a:ea typeface="汉仪大宋简" panose="02010609000101010101" pitchFamily="49" charset="-122"/>
                <a:cs typeface="Arial" panose="020B0604020202020204" pitchFamily="34" charset="0"/>
              </a:rPr>
              <a:t> 2% </a:t>
            </a:r>
            <a:r>
              <a:rPr lang="zh-CN" altLang="en-US" sz="3600" dirty="0">
                <a:latin typeface="Arial" panose="020B0604020202020204" pitchFamily="34" charset="0"/>
                <a:ea typeface="汉仪大宋简" panose="02010609000101010101" pitchFamily="49" charset="-122"/>
                <a:cs typeface="Arial" panose="020B0604020202020204" pitchFamily="34" charset="0"/>
              </a:rPr>
              <a:t>，而且多数已经超过</a:t>
            </a:r>
            <a:r>
              <a:rPr lang="en-US" altLang="zh-CN" sz="3600" dirty="0">
                <a:latin typeface="Arial" panose="020B0604020202020204" pitchFamily="34" charset="0"/>
                <a:ea typeface="汉仪大宋简" panose="02010609000101010101" pitchFamily="49" charset="-122"/>
                <a:cs typeface="Arial" panose="020B0604020202020204" pitchFamily="34" charset="0"/>
              </a:rPr>
              <a:t>50</a:t>
            </a:r>
            <a:r>
              <a:rPr lang="zh-CN" altLang="en-US" sz="3600" dirty="0">
                <a:latin typeface="Arial" panose="020B0604020202020204" pitchFamily="34" charset="0"/>
                <a:ea typeface="汉仪大宋简" panose="02010609000101010101" pitchFamily="49" charset="-122"/>
                <a:cs typeface="Arial" panose="020B0604020202020204" pitchFamily="34" charset="0"/>
              </a:rPr>
              <a:t>岁。</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600" dirty="0">
                <a:latin typeface="Arial" panose="020B0604020202020204" pitchFamily="34" charset="0"/>
                <a:ea typeface="汉仪大宋简" panose="02010609000101010101" pitchFamily="49" charset="-122"/>
                <a:cs typeface="Arial" panose="020B0604020202020204" pitchFamily="34" charset="0"/>
              </a:rPr>
              <a:t>有统计表明：周日去教会的男性</a:t>
            </a:r>
            <a:r>
              <a:rPr lang="en-US" sz="3600" dirty="0">
                <a:latin typeface="Arial" panose="020B0604020202020204" pitchFamily="34" charset="0"/>
                <a:ea typeface="汉仪大宋简" panose="02010609000101010101" pitchFamily="49" charset="-122"/>
                <a:cs typeface="Arial" panose="020B0604020202020204" pitchFamily="34" charset="0"/>
              </a:rPr>
              <a:t> &lt;1% </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6" name="标题 5"/>
          <p:cNvSpPr>
            <a:spLocks noGrp="1"/>
          </p:cNvSpPr>
          <p:nvPr>
            <p:ph type="title"/>
          </p:nvPr>
        </p:nvSpPr>
        <p:spPr/>
        <p:txBody>
          <a:bodyPr/>
          <a:lstStyle/>
          <a:p>
            <a:r>
              <a:rPr lang="en-US" altLang="zh-CN"/>
              <a:t>21</a:t>
            </a:r>
            <a:r>
              <a:rPr lang="zh-CN" altLang="en-US"/>
              <a:t>世纪的德国</a:t>
            </a:r>
            <a:endParaRPr lang="zh-CN" altLang="en-US" dirty="0"/>
          </a:p>
        </p:txBody>
      </p:sp>
      <p:sp>
        <p:nvSpPr>
          <p:cNvPr id="21" name="Rectangle 20"/>
          <p:cNvSpPr/>
          <p:nvPr/>
        </p:nvSpPr>
        <p:spPr>
          <a:xfrm>
            <a:off x="12763536" y="2025908"/>
            <a:ext cx="9144000" cy="4832092"/>
          </a:xfrm>
          <a:prstGeom prst="rect">
            <a:avLst/>
          </a:prstGeom>
        </p:spPr>
        <p:txBody>
          <a:bodyPr wrap="square">
            <a:spAutoFit/>
          </a:bodyPr>
          <a:lstStyle/>
          <a:p>
            <a:r>
              <a:rPr lang="en-US" sz="2800"/>
              <a:t>pewresearch.org/fact-tank/2017/04/05/christians-remain-worlds-largest-religious-group-but-they-are-dying-out-in-europe/ </a:t>
            </a:r>
          </a:p>
          <a:p>
            <a:r>
              <a:rPr lang="en-US" sz="2800"/>
              <a:t>Between 2010 and 2015…</a:t>
            </a:r>
          </a:p>
          <a:p>
            <a:r>
              <a:rPr lang="en-US" sz="2800"/>
              <a:t> But among Christians in Europe the reverse is true: Deaths outnumbered births by nearly 6 million during this brief period. In Germany alone, there were an estimated 1.4 million more Christian deaths than births from 2010 to 2015. This natural </a:t>
            </a:r>
            <a:r>
              <a:rPr lang="en-US" sz="2800" i="1"/>
              <a:t>decrease</a:t>
            </a:r>
            <a:r>
              <a:rPr lang="en-US" sz="2800"/>
              <a:t> in Europe’s aging Christian population was unique compared with Christians in other parts of the world and other religious groups.</a:t>
            </a:r>
          </a:p>
        </p:txBody>
      </p:sp>
      <p:sp>
        <p:nvSpPr>
          <p:cNvPr id="22" name="Rectangle 21"/>
          <p:cNvSpPr/>
          <p:nvPr/>
        </p:nvSpPr>
        <p:spPr>
          <a:xfrm>
            <a:off x="-3048000" y="-1785974"/>
            <a:ext cx="4572000" cy="12834283"/>
          </a:xfrm>
          <a:prstGeom prst="rect">
            <a:avLst/>
          </a:prstGeom>
        </p:spPr>
        <p:txBody>
          <a:bodyPr>
            <a:spAutoFit/>
          </a:bodyPr>
          <a:lstStyle/>
          <a:p>
            <a:r>
              <a:rPr lang="en-US"/>
              <a:t>20 April 2012</a:t>
            </a:r>
          </a:p>
          <a:p>
            <a:r>
              <a:rPr lang="en-US"/>
              <a:t>16:20 CEST+02:00</a:t>
            </a:r>
          </a:p>
          <a:p>
            <a:r>
              <a:rPr lang="en-US" b="1"/>
              <a:t>The former East Germany is officially one of least religious places on the planet, with more than half of people living there saying they do not believe in God.</a:t>
            </a:r>
          </a:p>
          <a:p>
            <a:r>
              <a:rPr lang="en-US"/>
              <a:t>A study by social scientists at the University of Chicago showed that the legacy of the state atheism of the formerly Soviet-controlled East was still keenly felt, with 52 percent saying they did not believe in God.</a:t>
            </a:r>
          </a:p>
          <a:p>
            <a:r>
              <a:rPr lang="en-US"/>
              <a:t>Just eight percent of East Germans surveyed said they believed in a God “personally concerned with every human being.”</a:t>
            </a:r>
          </a:p>
          <a:p>
            <a:r>
              <a:rPr lang="en-US"/>
              <a:t>The study used data from 1991, 1998 and 2008 in 30 different countries, </a:t>
            </a:r>
            <a:r>
              <a:rPr lang="en-US" i="1"/>
              <a:t>Die Welt</a:t>
            </a:r>
            <a:r>
              <a:rPr lang="en-US"/>
              <a:t> newspaper said this week. In West Germany just 10 percent of those asked said they did not believe in God.</a:t>
            </a:r>
          </a:p>
          <a:p>
            <a:r>
              <a:rPr lang="en-US"/>
              <a:t>Neighbouring Poland is far more religious than either part of Germany, with almost 60 percent saying they believed in God.</a:t>
            </a:r>
          </a:p>
          <a:p>
            <a:r>
              <a:rPr lang="en-US"/>
              <a:t>Author of the study Tom Smith said, “Countries with high atheism (and low strong belief) tend to be ex-socialist states and countries in northwest Europe.”</a:t>
            </a:r>
          </a:p>
          <a:p>
            <a:r>
              <a:rPr lang="en-US"/>
              <a:t>But he said Poland was an exception due to the strong influence of the Catholic Church. He described the former East Germany as “anchoring the secular pole internationally”.</a:t>
            </a:r>
          </a:p>
          <a:p>
            <a:r>
              <a:rPr lang="en-US"/>
              <a:t>The report indicated that faith was far stronger in former West Germany, where 54 percent of people surveyed said they believed in God and always had – a much higher proportion than in other developed Western European nations like Sweden, France and Great Britain.</a:t>
            </a:r>
          </a:p>
          <a:p>
            <a:endParaRPr lang="en-US"/>
          </a:p>
          <a:p>
            <a:r>
              <a:rPr lang="en-US"/>
              <a:t>In former West Germany, 36 percent of over-68-year-olds said they believed in God, compared with 18 percent of people younger than 28.</a:t>
            </a:r>
          </a:p>
          <a:p>
            <a:r>
              <a:rPr lang="en-US"/>
              <a:t>In the former East, the figure was 12 percent for those over 68, while not a single under-28-year-old surveyed said they believed in God.</a:t>
            </a:r>
          </a:p>
          <a:p>
            <a:endParaRPr lang="en-US"/>
          </a:p>
        </p:txBody>
      </p:sp>
      <p:pic>
        <p:nvPicPr>
          <p:cNvPr id="140290" name="Picture 2" descr="https://upload.wikimedia.org/wikipedia/commons/thumb/a/a0/1529MartinLuther.jpg/239px-1529MartinLuther.jpg"/>
          <p:cNvPicPr>
            <a:picLocks noChangeAspect="1" noChangeArrowheads="1"/>
          </p:cNvPicPr>
          <p:nvPr/>
        </p:nvPicPr>
        <p:blipFill>
          <a:blip r:embed="rId3" cstate="print"/>
          <a:srcRect/>
          <a:stretch>
            <a:fillRect/>
          </a:stretch>
        </p:blipFill>
        <p:spPr bwMode="auto">
          <a:xfrm>
            <a:off x="8024827" y="4071943"/>
            <a:ext cx="2276475" cy="2286001"/>
          </a:xfrm>
          <a:prstGeom prst="rect">
            <a:avLst/>
          </a:prstGeom>
          <a:noFill/>
        </p:spPr>
      </p:pic>
      <p:sp>
        <p:nvSpPr>
          <p:cNvPr id="7" name="TextBox 6"/>
          <p:cNvSpPr txBox="1"/>
          <p:nvPr/>
        </p:nvSpPr>
        <p:spPr>
          <a:xfrm>
            <a:off x="1953322" y="4286256"/>
            <a:ext cx="5785752" cy="1754326"/>
          </a:xfrm>
          <a:prstGeom prst="rect">
            <a:avLst/>
          </a:prstGeom>
          <a:noFill/>
          <a:ln w="25400">
            <a:solidFill>
              <a:schemeClr val="accent1"/>
            </a:solidFill>
          </a:ln>
        </p:spPr>
        <p:txBody>
          <a:bodyPr wrap="square" rtlCol="0">
            <a:spAutoFit/>
          </a:bodyPr>
          <a:lstStyle/>
          <a:p>
            <a:r>
              <a:rPr lang="zh-CN" altLang="en-US" sz="3600" dirty="0">
                <a:latin typeface="Arial" panose="020B0604020202020204" pitchFamily="34" charset="0"/>
                <a:ea typeface="汉仪大宋简" panose="02010609000101010101" pitchFamily="49" charset="-122"/>
                <a:cs typeface="Arial" panose="020B0604020202020204" pitchFamily="34" charset="0"/>
              </a:rPr>
              <a:t>在</a:t>
            </a:r>
            <a:r>
              <a:rPr lang="zh-CN" altLang="en-US" sz="3600">
                <a:latin typeface="Arial" panose="020B0604020202020204" pitchFamily="34" charset="0"/>
                <a:ea typeface="汉仪大宋简" panose="02010609000101010101" pitchFamily="49" charset="-122"/>
                <a:cs typeface="Arial" panose="020B0604020202020204" pitchFamily="34" charset="0"/>
              </a:rPr>
              <a:t>马丁</a:t>
            </a:r>
            <a:r>
              <a:rPr lang="en-US" altLang="zh-CN" sz="3600">
                <a:latin typeface="+mj-lt"/>
                <a:ea typeface="汉仪大宋简" panose="02010609000101010101" pitchFamily="49" charset="-122"/>
                <a:cs typeface="Arial" panose="020B0604020202020204" pitchFamily="34" charset="0"/>
              </a:rPr>
              <a:t>‧</a:t>
            </a:r>
            <a:r>
              <a:rPr lang="zh-CN" altLang="en-US" sz="3600">
                <a:latin typeface="Arial" panose="020B0604020202020204" pitchFamily="34" charset="0"/>
                <a:ea typeface="汉仪大宋简" panose="02010609000101010101" pitchFamily="49" charset="-122"/>
                <a:cs typeface="Arial" panose="020B0604020202020204" pitchFamily="34" charset="0"/>
              </a:rPr>
              <a:t>路</a:t>
            </a:r>
            <a:r>
              <a:rPr lang="zh-CN" altLang="en-US" sz="3600" dirty="0">
                <a:latin typeface="Arial" panose="020B0604020202020204" pitchFamily="34" charset="0"/>
                <a:ea typeface="汉仪大宋简" panose="02010609000101010101" pitchFamily="49" charset="-122"/>
                <a:cs typeface="Arial" panose="020B0604020202020204" pitchFamily="34" charset="0"/>
              </a:rPr>
              <a:t>德的出生地，萨</a:t>
            </a:r>
            <a:r>
              <a:rPr lang="zh-CN" altLang="en-US" sz="3600">
                <a:latin typeface="Arial" panose="020B0604020202020204" pitchFamily="34" charset="0"/>
                <a:ea typeface="汉仪大宋简" panose="02010609000101010101" pitchFamily="49" charset="-122"/>
                <a:cs typeface="Arial" panose="020B0604020202020204" pitchFamily="34" charset="0"/>
              </a:rPr>
              <a:t>克森</a:t>
            </a:r>
            <a:r>
              <a:rPr lang="en-US" altLang="zh-CN" sz="3600">
                <a:solidFill>
                  <a:prstClr val="black"/>
                </a:solidFill>
                <a:latin typeface="汉仪大宋简"/>
                <a:ea typeface="汉仪大宋简" panose="02010609000101010101" pitchFamily="49" charset="-122"/>
                <a:cs typeface="Arial" panose="020B0604020202020204" pitchFamily="34" charset="0"/>
              </a:rPr>
              <a:t>‧</a:t>
            </a:r>
            <a:r>
              <a:rPr lang="zh-CN" altLang="en-US" sz="3600">
                <a:latin typeface="Arial" panose="020B0604020202020204" pitchFamily="34" charset="0"/>
                <a:ea typeface="汉仪大宋简" panose="02010609000101010101" pitchFamily="49" charset="-122"/>
                <a:cs typeface="Arial" panose="020B0604020202020204" pitchFamily="34" charset="0"/>
              </a:rPr>
              <a:t>安</a:t>
            </a:r>
            <a:r>
              <a:rPr lang="zh-CN" altLang="en-US" sz="3600" dirty="0">
                <a:latin typeface="Arial" panose="020B0604020202020204" pitchFamily="34" charset="0"/>
                <a:ea typeface="汉仪大宋简" panose="02010609000101010101" pitchFamily="49" charset="-122"/>
                <a:cs typeface="Arial" panose="020B0604020202020204" pitchFamily="34" charset="0"/>
              </a:rPr>
              <a:t>哈尔特州，有</a:t>
            </a:r>
            <a:r>
              <a:rPr lang="en-US" sz="3600" dirty="0">
                <a:latin typeface="Arial" panose="020B0604020202020204" pitchFamily="34" charset="0"/>
                <a:ea typeface="汉仪大宋简" panose="02010609000101010101" pitchFamily="49" charset="-122"/>
                <a:cs typeface="Arial" panose="020B0604020202020204" pitchFamily="34" charset="0"/>
              </a:rPr>
              <a:t>80% </a:t>
            </a:r>
            <a:r>
              <a:rPr lang="zh-CN" altLang="en-US" sz="3600" dirty="0">
                <a:latin typeface="Arial" panose="020B0604020202020204" pitchFamily="34" charset="0"/>
                <a:ea typeface="汉仪大宋简" panose="02010609000101010101" pitchFamily="49" charset="-122"/>
                <a:cs typeface="Arial" panose="020B0604020202020204" pitchFamily="34" charset="0"/>
              </a:rPr>
              <a:t>都是无宗派人士。</a:t>
            </a:r>
            <a:endParaRPr lang="en-US" sz="36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duotone>
              <a:schemeClr val="bg2">
                <a:shade val="45000"/>
                <a:satMod val="135000"/>
              </a:schemeClr>
              <a:prstClr val="white"/>
            </a:duotone>
          </a:blip>
          <a:srcRect t="2649"/>
          <a:stretch>
            <a:fillRect/>
          </a:stretch>
        </p:blipFill>
        <p:spPr bwMode="auto">
          <a:xfrm>
            <a:off x="3738546" y="785794"/>
            <a:ext cx="4370070" cy="5214974"/>
          </a:xfrm>
          <a:prstGeom prst="rect">
            <a:avLst/>
          </a:prstGeom>
          <a:noFill/>
          <a:ln w="9525">
            <a:noFill/>
            <a:miter lim="800000"/>
            <a:headEnd/>
            <a:tailEnd/>
          </a:ln>
          <a:effectLst/>
        </p:spPr>
      </p:pic>
      <p:sp>
        <p:nvSpPr>
          <p:cNvPr id="6" name="Text Box 3"/>
          <p:cNvSpPr txBox="1">
            <a:spLocks noChangeArrowheads="1"/>
          </p:cNvSpPr>
          <p:nvPr/>
        </p:nvSpPr>
        <p:spPr bwMode="auto">
          <a:xfrm>
            <a:off x="1919536" y="1408848"/>
            <a:ext cx="8352928" cy="3172280"/>
          </a:xfrm>
          <a:prstGeom prst="rect">
            <a:avLst/>
          </a:prstGeom>
          <a:noFill/>
          <a:ln w="12700">
            <a:noFill/>
            <a:miter lim="800000"/>
            <a:headEnd/>
            <a:tailEnd/>
          </a:ln>
          <a:effectLst/>
        </p:spPr>
        <p:txBody>
          <a:bodyPr wrap="square" lIns="90000" tIns="46800" rIns="90000" bIns="46800">
            <a:spAutoFit/>
          </a:bodyPr>
          <a:lstStyle/>
          <a:p>
            <a:pPr>
              <a:spcBef>
                <a:spcPct val="50000"/>
              </a:spcBef>
            </a:pPr>
            <a:r>
              <a:rPr lang="en-US" altLang="zh-TW" sz="40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4000" dirty="0">
                <a:latin typeface="汉仪大宋简" panose="02010609000101010101" pitchFamily="49" charset="-122"/>
                <a:ea typeface="汉仪大宋简" panose="02010609000101010101" pitchFamily="49" charset="-122"/>
                <a:cs typeface="Arial" panose="020B0604020202020204" pitchFamily="34" charset="0"/>
              </a:rPr>
              <a:t>我相</a:t>
            </a:r>
            <a:r>
              <a:rPr lang="zh-TW" altLang="en-US" sz="4000">
                <a:latin typeface="汉仪大宋简" panose="02010609000101010101" pitchFamily="49" charset="-122"/>
                <a:ea typeface="汉仪大宋简" panose="02010609000101010101" pitchFamily="49" charset="-122"/>
                <a:cs typeface="Arial" panose="020B0604020202020204" pitchFamily="34" charset="0"/>
              </a:rPr>
              <a:t>信在</a:t>
            </a:r>
            <a:r>
              <a:rPr lang="zh-CN" altLang="en-US" sz="4000">
                <a:latin typeface="汉仪大宋简" panose="02010609000101010101" pitchFamily="49" charset="-122"/>
                <a:ea typeface="汉仪大宋简" panose="02010609000101010101" pitchFamily="49" charset="-122"/>
                <a:cs typeface="Arial" panose="020B0604020202020204" pitchFamily="34" charset="0"/>
              </a:rPr>
              <a:t>英国</a:t>
            </a:r>
            <a:r>
              <a:rPr lang="zh-TW" altLang="en-US" sz="4000">
                <a:latin typeface="汉仪大宋简" panose="02010609000101010101" pitchFamily="49" charset="-122"/>
                <a:ea typeface="汉仪大宋简" panose="02010609000101010101" pitchFamily="49" charset="-122"/>
                <a:cs typeface="Arial" panose="020B0604020202020204" pitchFamily="34" charset="0"/>
              </a:rPr>
              <a:t>，</a:t>
            </a:r>
            <a:r>
              <a:rPr lang="zh-CN" altLang="en-US" sz="4000" dirty="0">
                <a:latin typeface="汉仪大宋简" panose="02010609000101010101" pitchFamily="49" charset="-122"/>
                <a:ea typeface="汉仪大宋简" panose="02010609000101010101" pitchFamily="49" charset="-122"/>
                <a:cs typeface="Arial" panose="020B0604020202020204" pitchFamily="34" charset="0"/>
              </a:rPr>
              <a:t>是</a:t>
            </a:r>
            <a:r>
              <a:rPr lang="zh-TW" altLang="en-US" sz="4000" dirty="0">
                <a:latin typeface="汉仪大宋简" panose="02010609000101010101" pitchFamily="49" charset="-122"/>
                <a:ea typeface="汉仪大宋简" panose="02010609000101010101" pitchFamily="49" charset="-122"/>
                <a:cs typeface="Arial" panose="020B0604020202020204" pitchFamily="34" charset="0"/>
              </a:rPr>
              <a:t>地质学和进化论把我们由基督教国家变成非基督教国家。</a:t>
            </a:r>
            <a:r>
              <a:rPr lang="en-US" altLang="zh-TW" sz="4000" dirty="0">
                <a:latin typeface="汉仪大宋简" panose="02010609000101010101" pitchFamily="49" charset="-122"/>
                <a:ea typeface="汉仪大宋简" panose="02010609000101010101" pitchFamily="49" charset="-122"/>
                <a:cs typeface="Arial" panose="020B0604020202020204" pitchFamily="34" charset="0"/>
              </a:rPr>
              <a:t>” </a:t>
            </a:r>
          </a:p>
          <a:p>
            <a:pPr>
              <a:spcBef>
                <a:spcPct val="50000"/>
              </a:spcBef>
            </a:pPr>
            <a:r>
              <a:rPr lang="en-US" altLang="zh-TW" sz="32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latin typeface="汉仪大宋简" panose="02010609000101010101" pitchFamily="49" charset="-122"/>
                <a:ea typeface="汉仪大宋简" panose="02010609000101010101" pitchFamily="49" charset="-122"/>
                <a:cs typeface="Arial" panose="020B0604020202020204" pitchFamily="34" charset="0"/>
              </a:rPr>
              <a:t>舍伍德</a:t>
            </a:r>
            <a:r>
              <a:rPr lang="en-US" altLang="zh-TW" sz="3200" dirty="0">
                <a:latin typeface="汉仪大宋简" panose="02010609000101010101" pitchFamily="49" charset="-122"/>
                <a:ea typeface="汉仪大宋简" panose="02010609000101010101" pitchFamily="49" charset="-122"/>
                <a:cs typeface="Arial" panose="020B0604020202020204" pitchFamily="34" charset="0"/>
              </a:rPr>
              <a:t>‧</a:t>
            </a:r>
            <a:r>
              <a:rPr lang="zh-TW" altLang="en-US" sz="3200" dirty="0">
                <a:latin typeface="汉仪大宋简" panose="02010609000101010101" pitchFamily="49" charset="-122"/>
                <a:ea typeface="汉仪大宋简" panose="02010609000101010101" pitchFamily="49" charset="-122"/>
                <a:cs typeface="Arial" panose="020B0604020202020204" pitchFamily="34" charset="0"/>
              </a:rPr>
              <a:t>泰勒</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，牛津科学历史博物馆馆长，</a:t>
            </a:r>
            <a:r>
              <a:rPr lang="en-US" altLang="zh-CN" sz="3200" dirty="0">
                <a:latin typeface="汉仪大宋简" panose="02010609000101010101" pitchFamily="49" charset="-122"/>
                <a:ea typeface="汉仪大宋简" panose="02010609000101010101" pitchFamily="49" charset="-122"/>
                <a:cs typeface="Arial" panose="020B0604020202020204" pitchFamily="34" charset="0"/>
              </a:rPr>
              <a:t>1949</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年</a:t>
            </a:r>
            <a:endParaRPr lang="en-GB" altLang="zh-HK"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7" name="Text Box 4"/>
          <p:cNvSpPr txBox="1">
            <a:spLocks noChangeArrowheads="1"/>
          </p:cNvSpPr>
          <p:nvPr/>
        </p:nvSpPr>
        <p:spPr bwMode="auto">
          <a:xfrm>
            <a:off x="1524001" y="5791819"/>
            <a:ext cx="9148907" cy="646331"/>
          </a:xfrm>
          <a:prstGeom prst="rect">
            <a:avLst/>
          </a:prstGeom>
          <a:noFill/>
          <a:ln w="9525">
            <a:noFill/>
            <a:miter lim="800000"/>
            <a:headEnd/>
            <a:tailEnd/>
          </a:ln>
          <a:effectLst/>
        </p:spPr>
        <p:txBody>
          <a:bodyPr wrap="square">
            <a:spAutoFit/>
          </a:bodyPr>
          <a:lstStyle/>
          <a:p>
            <a:pPr>
              <a:spcBef>
                <a:spcPct val="50000"/>
              </a:spcBef>
            </a:pPr>
            <a:r>
              <a:rPr lang="en-GB" altLang="zh-HK" b="1" dirty="0">
                <a:latin typeface="Arial" panose="020B0604020202020204" pitchFamily="34" charset="0"/>
                <a:ea typeface="Adobe 黑体 Std R" panose="020B0400000000000000" pitchFamily="34" charset="-122"/>
                <a:cs typeface="Arial" panose="020B0604020202020204" pitchFamily="34" charset="0"/>
              </a:rPr>
              <a:t>F. Sherwood Taylor</a:t>
            </a:r>
            <a:r>
              <a:rPr lang="en-US" altLang="zh-HK" b="1">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 Geology </a:t>
            </a:r>
            <a:r>
              <a:rPr lang="en-GB" dirty="0">
                <a:latin typeface="Arial" panose="020B0604020202020204" pitchFamily="34" charset="0"/>
                <a:ea typeface="Adobe 黑体 Std R" panose="020B0400000000000000" pitchFamily="34" charset="-122"/>
                <a:cs typeface="Arial" panose="020B0604020202020204" pitchFamily="34" charset="0"/>
              </a:rPr>
              <a:t>changes </a:t>
            </a:r>
            <a:r>
              <a:rPr lang="en-GB">
                <a:latin typeface="Arial" panose="020B0604020202020204" pitchFamily="34" charset="0"/>
                <a:ea typeface="Adobe 黑体 Std R" panose="020B0400000000000000" pitchFamily="34" charset="-122"/>
                <a:cs typeface="Arial" panose="020B0604020202020204" pitchFamily="34" charset="0"/>
              </a:rPr>
              <a:t>the outlook</a:t>
            </a:r>
            <a:r>
              <a:rPr lang="zh-TW" altLang="en-US">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Ideas </a:t>
            </a:r>
            <a:r>
              <a:rPr lang="en-GB" dirty="0">
                <a:latin typeface="Arial" panose="020B0604020202020204" pitchFamily="34" charset="0"/>
                <a:ea typeface="Adobe 黑体 Std R" panose="020B0400000000000000" pitchFamily="34" charset="-122"/>
                <a:cs typeface="Arial" panose="020B0604020202020204" pitchFamily="34" charset="0"/>
              </a:rPr>
              <a:t>and Beliefs of </a:t>
            </a:r>
            <a:r>
              <a:rPr lang="en-GB">
                <a:latin typeface="Arial" panose="020B0604020202020204" pitchFamily="34" charset="0"/>
                <a:ea typeface="Adobe 黑体 Std R" panose="020B0400000000000000" pitchFamily="34" charset="-122"/>
                <a:cs typeface="Arial" panose="020B0604020202020204" pitchFamily="34" charset="0"/>
              </a:rPr>
              <a:t>the Victorians</a:t>
            </a:r>
            <a:r>
              <a:rPr lang="en-GB" i="1">
                <a:latin typeface="Arial" panose="020B0604020202020204" pitchFamily="34" charset="0"/>
                <a:ea typeface="Adobe 黑体 Std R" panose="020B0400000000000000" pitchFamily="34" charset="-122"/>
                <a:cs typeface="Arial" panose="020B0604020202020204" pitchFamily="34" charset="0"/>
              </a:rPr>
              <a:t>,</a:t>
            </a:r>
            <a:r>
              <a:rPr lang="en-GB">
                <a:latin typeface="Arial" panose="020B0604020202020204" pitchFamily="34" charset="0"/>
                <a:ea typeface="Adobe 黑体 Std R" panose="020B0400000000000000" pitchFamily="34" charset="-122"/>
                <a:cs typeface="Arial" panose="020B0604020202020204" pitchFamily="34" charset="0"/>
              </a:rPr>
              <a:t> </a:t>
            </a:r>
            <a:r>
              <a:rPr lang="en-GB" dirty="0">
                <a:latin typeface="Arial" panose="020B0604020202020204" pitchFamily="34" charset="0"/>
                <a:ea typeface="Adobe 黑体 Std R" panose="020B0400000000000000" pitchFamily="34" charset="-122"/>
                <a:cs typeface="Arial" panose="020B0604020202020204" pitchFamily="34" charset="0"/>
              </a:rPr>
              <a:t>Sylvan Press Ltd</a:t>
            </a:r>
            <a:r>
              <a:rPr lang="zh-TW" altLang="en-US" dirty="0">
                <a:latin typeface="Arial" panose="020B0604020202020204" pitchFamily="34" charset="0"/>
                <a:ea typeface="Adobe 黑体 Std R" panose="020B0400000000000000" pitchFamily="34" charset="-122"/>
                <a:cs typeface="Arial" panose="020B0604020202020204" pitchFamily="34" charset="0"/>
              </a:rPr>
              <a:t>出版</a:t>
            </a:r>
            <a:r>
              <a:rPr lang="en-GB" dirty="0">
                <a:latin typeface="Arial" panose="020B0604020202020204" pitchFamily="34" charset="0"/>
                <a:ea typeface="Adobe 黑体 Std R" panose="020B0400000000000000" pitchFamily="34" charset="-122"/>
                <a:cs typeface="Arial" panose="020B0604020202020204" pitchFamily="34" charset="0"/>
              </a:rPr>
              <a:t>, </a:t>
            </a:r>
            <a:r>
              <a:rPr lang="zh-TW" altLang="en-US" dirty="0">
                <a:latin typeface="Arial" panose="020B0604020202020204" pitchFamily="34" charset="0"/>
                <a:ea typeface="Adobe 黑体 Std R" panose="020B0400000000000000" pitchFamily="34" charset="-122"/>
                <a:cs typeface="Arial" panose="020B0604020202020204" pitchFamily="34" charset="0"/>
              </a:rPr>
              <a:t>伦敦</a:t>
            </a:r>
            <a:r>
              <a:rPr lang="en-GB" dirty="0">
                <a:latin typeface="Arial" panose="020B0604020202020204" pitchFamily="34" charset="0"/>
                <a:ea typeface="Adobe 黑体 Std R" panose="020B0400000000000000" pitchFamily="34" charset="-122"/>
                <a:cs typeface="Arial" panose="020B0604020202020204" pitchFamily="34" charset="0"/>
              </a:rPr>
              <a:t>, 195</a:t>
            </a:r>
            <a:r>
              <a:rPr lang="zh-TW" altLang="en-US" dirty="0">
                <a:latin typeface="Arial" panose="020B0604020202020204" pitchFamily="34" charset="0"/>
                <a:ea typeface="Adobe 黑体 Std R" panose="020B0400000000000000" pitchFamily="34" charset="-122"/>
                <a:cs typeface="Arial" panose="020B0604020202020204" pitchFamily="34" charset="0"/>
              </a:rPr>
              <a:t>页</a:t>
            </a:r>
            <a:r>
              <a:rPr lang="en-GB" dirty="0">
                <a:latin typeface="Arial" panose="020B0604020202020204" pitchFamily="34" charset="0"/>
                <a:ea typeface="Adobe 黑体 Std R" panose="020B0400000000000000" pitchFamily="34" charset="-122"/>
                <a:cs typeface="Arial" panose="020B0604020202020204" pitchFamily="34" charset="0"/>
              </a:rPr>
              <a:t> </a:t>
            </a:r>
            <a:r>
              <a:rPr lang="en-US" altLang="zh-TW" dirty="0">
                <a:latin typeface="Arial" panose="020B0604020202020204" pitchFamily="34" charset="0"/>
                <a:ea typeface="Adobe 黑体 Std R" panose="020B0400000000000000" pitchFamily="34" charset="-122"/>
                <a:cs typeface="Arial" panose="020B0604020202020204" pitchFamily="34" charset="0"/>
              </a:rPr>
              <a:t>,</a:t>
            </a:r>
            <a:r>
              <a:rPr lang="en-GB" dirty="0">
                <a:latin typeface="Arial" panose="020B0604020202020204" pitchFamily="34" charset="0"/>
                <a:ea typeface="Adobe 黑体 Std R" panose="020B0400000000000000" pitchFamily="34" charset="-122"/>
                <a:cs typeface="Arial" panose="020B0604020202020204" pitchFamily="34" charset="0"/>
              </a:rPr>
              <a:t>1949</a:t>
            </a:r>
            <a:r>
              <a:rPr lang="zh-TW" altLang="en-US" dirty="0">
                <a:latin typeface="Arial" panose="020B0604020202020204" pitchFamily="34" charset="0"/>
                <a:ea typeface="Adobe 黑体 Std R" panose="020B0400000000000000" pitchFamily="34" charset="-122"/>
                <a:cs typeface="Arial" panose="020B0604020202020204" pitchFamily="34" charset="0"/>
              </a:rPr>
              <a:t>年</a:t>
            </a:r>
            <a:r>
              <a:rPr lang="en-GB" dirty="0">
                <a:latin typeface="Arial" panose="020B0604020202020204" pitchFamily="34" charset="0"/>
                <a:ea typeface="Adobe 黑体 Std R" panose="020B0400000000000000" pitchFamily="34" charset="-122"/>
                <a:cs typeface="Arial" panose="020B0604020202020204" pitchFamily="34" charset="0"/>
              </a:rPr>
              <a:t> (</a:t>
            </a:r>
            <a:r>
              <a:rPr lang="zh-TW" altLang="en-US" dirty="0">
                <a:latin typeface="Arial" panose="020B0604020202020204" pitchFamily="34" charset="0"/>
                <a:ea typeface="Adobe 黑体 Std R" panose="020B0400000000000000" pitchFamily="34" charset="-122"/>
                <a:cs typeface="Arial" panose="020B0604020202020204" pitchFamily="34" charset="0"/>
              </a:rPr>
              <a:t>英国广播公司电台专题节目系列</a:t>
            </a:r>
            <a:r>
              <a:rPr lang="en-GB" dirty="0">
                <a:latin typeface="Arial" panose="020B0604020202020204" pitchFamily="34" charset="0"/>
                <a:ea typeface="Adobe 黑体 Std R" panose="020B0400000000000000" pitchFamily="34" charset="-122"/>
                <a:cs typeface="Arial" panose="020B0604020202020204" pitchFamily="34" charset="0"/>
              </a:rPr>
              <a:t>)</a:t>
            </a:r>
            <a:endParaRPr lang="en-US" dirty="0">
              <a:latin typeface="Arial" panose="020B0604020202020204" pitchFamily="34" charset="0"/>
              <a:ea typeface="Adobe 黑体 Std R" panose="020B0400000000000000" pitchFamily="34" charset="-122"/>
              <a:cs typeface="Arial" panose="020B0604020202020204" pitchFamily="34" charset="0"/>
            </a:endParaRPr>
          </a:p>
        </p:txBody>
      </p:sp>
      <p:sp>
        <p:nvSpPr>
          <p:cNvPr id="2" name="标题 1"/>
          <p:cNvSpPr>
            <a:spLocks noGrp="1"/>
          </p:cNvSpPr>
          <p:nvPr>
            <p:ph type="title"/>
          </p:nvPr>
        </p:nvSpPr>
        <p:spPr/>
        <p:txBody>
          <a:bodyPr/>
          <a:lstStyle/>
          <a:p>
            <a:r>
              <a:rPr lang="zh-CN" altLang="en-US"/>
              <a:t>英国如</a:t>
            </a:r>
            <a:r>
              <a:rPr lang="zh-CN" altLang="en-US" dirty="0"/>
              <a:t>何变成非基督教国家</a:t>
            </a:r>
            <a:r>
              <a:rPr lang="en-US" altLang="zh-CN" dirty="0"/>
              <a:t>?</a:t>
            </a:r>
            <a:endParaRPr lang="zh-CN" altLang="en-US" dirty="0"/>
          </a:p>
        </p:txBody>
      </p:sp>
    </p:spTree>
  </p:cSld>
  <p:clrMapOvr>
    <a:masterClrMapping/>
  </p:clrMapOvr>
  <p:transition advClick="0"/>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559496" y="701931"/>
            <a:ext cx="9108504" cy="2292935"/>
          </a:xfrm>
          <a:prstGeom prst="rect">
            <a:avLst/>
          </a:prstGeom>
          <a:noFill/>
        </p:spPr>
        <p:txBody>
          <a:bodyPr wrap="square" rtlCol="0">
            <a:spAutoFit/>
          </a:bodyPr>
          <a:lstStyle/>
          <a:p>
            <a:pPr>
              <a:spcAft>
                <a:spcPts val="850"/>
              </a:spcAft>
              <a:buFont typeface="Arial" pitchFamily="34" charset="0"/>
              <a:buChar char="•"/>
            </a:pP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19</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世</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纪英国向全球各地，包括中国差派传</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教士</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spcAft>
                <a:spcPts val="850"/>
              </a:spcAft>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教会参与率在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1840-60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年达到</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巅峰</a:t>
            </a: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后</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来开始</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下滑</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spcAft>
                <a:spcPts val="850"/>
              </a:spcAft>
              <a:buFont typeface="Arial"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英国的最后一次大型复兴发生于</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1859</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正是达尔文发表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物种起源</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的同一年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6" name="标题 5"/>
          <p:cNvSpPr>
            <a:spLocks noGrp="1"/>
          </p:cNvSpPr>
          <p:nvPr>
            <p:ph type="title"/>
          </p:nvPr>
        </p:nvSpPr>
        <p:spPr/>
        <p:txBody>
          <a:bodyPr>
            <a:normAutofit fontScale="90000"/>
          </a:bodyPr>
          <a:lstStyle/>
          <a:p>
            <a:r>
              <a:rPr lang="zh-CN" altLang="en-US" dirty="0"/>
              <a:t>英国：基督徒显著减少</a:t>
            </a:r>
          </a:p>
        </p:txBody>
      </p:sp>
      <p:sp>
        <p:nvSpPr>
          <p:cNvPr id="11" name="Rectangle 10"/>
          <p:cNvSpPr/>
          <p:nvPr/>
        </p:nvSpPr>
        <p:spPr>
          <a:xfrm>
            <a:off x="7239008" y="-2143164"/>
            <a:ext cx="4572000" cy="369332"/>
          </a:xfrm>
          <a:prstGeom prst="rect">
            <a:avLst/>
          </a:prstGeom>
        </p:spPr>
        <p:txBody>
          <a:bodyPr>
            <a:spAutoFit/>
          </a:bodyPr>
          <a:lstStyle/>
          <a:p>
            <a:endParaRPr lang="en-US">
              <a:solidFill>
                <a:prstClr val="black"/>
              </a:solidFill>
            </a:endParaRPr>
          </a:p>
        </p:txBody>
      </p:sp>
      <p:sp>
        <p:nvSpPr>
          <p:cNvPr id="34" name="TextBox 33"/>
          <p:cNvSpPr txBox="1"/>
          <p:nvPr/>
        </p:nvSpPr>
        <p:spPr>
          <a:xfrm>
            <a:off x="8524892" y="3000372"/>
            <a:ext cx="1928794" cy="3282696"/>
          </a:xfrm>
          <a:prstGeom prst="rect">
            <a:avLst/>
          </a:prstGeom>
          <a:noFill/>
          <a:ln w="38100">
            <a:solidFill>
              <a:schemeClr val="accent1"/>
            </a:solidFill>
          </a:ln>
        </p:spPr>
        <p:txBody>
          <a:bodyPr wrap="square" rtlCol="0" anchor="ctr">
            <a:no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教会参加人的平均年龄：</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1980: 37</a:t>
            </a:r>
          </a:p>
          <a:p>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2005: 51</a:t>
            </a:r>
          </a:p>
          <a:p>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2019: </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p:txBody>
      </p:sp>
      <p:graphicFrame>
        <p:nvGraphicFramePr>
          <p:cNvPr id="8" name="Chart 7"/>
          <p:cNvGraphicFramePr/>
          <p:nvPr>
            <p:extLst>
              <p:ext uri="{D42A27DB-BD31-4B8C-83A1-F6EECF244321}">
                <p14:modId xmlns:p14="http://schemas.microsoft.com/office/powerpoint/2010/main" val="1328857219"/>
              </p:ext>
            </p:extLst>
          </p:nvPr>
        </p:nvGraphicFramePr>
        <p:xfrm>
          <a:off x="12763536" y="1428736"/>
          <a:ext cx="719140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14549486" y="214291"/>
            <a:ext cx="4365298" cy="646331"/>
          </a:xfrm>
          <a:prstGeom prst="rect">
            <a:avLst/>
          </a:prstGeom>
        </p:spPr>
        <p:txBody>
          <a:bodyPr wrap="none">
            <a:spAutoFit/>
          </a:bodyPr>
          <a:lstStyle/>
          <a:p>
            <a:r>
              <a:rPr lang="en-US" altLang="zh-CN" sz="3600">
                <a:solidFill>
                  <a:prstClr val="black"/>
                </a:solidFill>
                <a:latin typeface="Arial" panose="020B0604020202020204" pitchFamily="34" charset="0"/>
                <a:ea typeface="汉仪大宋简" panose="02010609000101010101" pitchFamily="49" charset="-122"/>
                <a:cs typeface="Arial" panose="020B0604020202020204" pitchFamily="34" charset="0"/>
              </a:rPr>
              <a:t>Actual editable chart</a:t>
            </a:r>
            <a:endParaRPr lang="en-US" sz="3600">
              <a:solidFill>
                <a:prstClr val="black"/>
              </a:solidFill>
            </a:endParaRPr>
          </a:p>
        </p:txBody>
      </p:sp>
      <p:grpSp>
        <p:nvGrpSpPr>
          <p:cNvPr id="2" name="Group 37"/>
          <p:cNvGrpSpPr/>
          <p:nvPr/>
        </p:nvGrpSpPr>
        <p:grpSpPr>
          <a:xfrm>
            <a:off x="1754208" y="3043814"/>
            <a:ext cx="6556371" cy="3242707"/>
            <a:chOff x="230207" y="3043813"/>
            <a:chExt cx="6556371" cy="3242707"/>
          </a:xfrm>
        </p:grpSpPr>
        <p:pic>
          <p:nvPicPr>
            <p:cNvPr id="239618" name="Picture 2"/>
            <p:cNvPicPr>
              <a:picLocks noChangeAspect="1" noChangeArrowheads="1"/>
            </p:cNvPicPr>
            <p:nvPr/>
          </p:nvPicPr>
          <p:blipFill>
            <a:blip r:embed="rId4" cstate="print"/>
            <a:srcRect t="32237" b="1697"/>
            <a:stretch>
              <a:fillRect/>
            </a:stretch>
          </p:blipFill>
          <p:spPr bwMode="auto">
            <a:xfrm>
              <a:off x="230207" y="3043813"/>
              <a:ext cx="6556371" cy="3242707"/>
            </a:xfrm>
            <a:prstGeom prst="rect">
              <a:avLst/>
            </a:prstGeom>
            <a:noFill/>
            <a:ln w="38100">
              <a:solidFill>
                <a:schemeClr val="accent1"/>
              </a:solidFill>
              <a:miter lim="800000"/>
              <a:headEnd/>
              <a:tailEnd/>
            </a:ln>
            <a:effectLst/>
          </p:spPr>
        </p:pic>
        <p:sp>
          <p:nvSpPr>
            <p:cNvPr id="36" name="Rectangle 35"/>
            <p:cNvSpPr/>
            <p:nvPr/>
          </p:nvSpPr>
          <p:spPr>
            <a:xfrm>
              <a:off x="6072198" y="5068685"/>
              <a:ext cx="611065" cy="646331"/>
            </a:xfrm>
            <a:prstGeom prst="rect">
              <a:avLst/>
            </a:prstGeom>
            <a:ln w="38100">
              <a:noFill/>
            </a:ln>
          </p:spPr>
          <p:txBody>
            <a:bodyPr wrap="none">
              <a:spAutoFit/>
            </a:bodyPr>
            <a:lstStyle/>
            <a:p>
              <a:r>
                <a:rPr lang="en-US" sz="3600" b="1">
                  <a:solidFill>
                    <a:srgbClr val="5B9BD5">
                      <a:lumMod val="75000"/>
                    </a:srgbClr>
                  </a:solidFill>
                </a:rPr>
                <a:t>??</a:t>
              </a:r>
              <a:endParaRPr lang="en-US" b="1">
                <a:solidFill>
                  <a:srgbClr val="5B9BD5">
                    <a:lumMod val="75000"/>
                  </a:srgbClr>
                </a:solidFill>
              </a:endParaRPr>
            </a:p>
          </p:txBody>
        </p:sp>
      </p:grpSp>
      <p:sp>
        <p:nvSpPr>
          <p:cNvPr id="12" name="TextBox 11"/>
          <p:cNvSpPr txBox="1"/>
          <p:nvPr/>
        </p:nvSpPr>
        <p:spPr>
          <a:xfrm>
            <a:off x="1775520" y="3394736"/>
            <a:ext cx="8640960" cy="2554545"/>
          </a:xfrm>
          <a:prstGeom prst="rect">
            <a:avLst/>
          </a:prstGeom>
          <a:noFill/>
          <a:ln w="38100">
            <a:solidFill>
              <a:schemeClr val="accent1"/>
            </a:solidFill>
          </a:ln>
        </p:spPr>
        <p:txBody>
          <a:bodyPr wrap="square" rtlCol="0" anchor="t" anchorCtr="0">
            <a:spAutoFit/>
          </a:bodyPr>
          <a:lstStyle/>
          <a:p>
            <a:pPr algn="ctr">
              <a:buSzPct val="130000"/>
            </a:pP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lgn="ctr">
              <a:buSzPct val="130000"/>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总人口的</a:t>
            </a:r>
            <a:r>
              <a:rPr lang="en-US" sz="3200" b="1">
                <a:solidFill>
                  <a:srgbClr val="FF0000"/>
                </a:solidFill>
                <a:latin typeface="Arial" panose="020B0604020202020204" pitchFamily="34" charset="0"/>
                <a:ea typeface="汉仪大宋简" panose="02010609000101010101" pitchFamily="49" charset="-122"/>
                <a:cs typeface="Arial" panose="020B0604020202020204" pitchFamily="34" charset="0"/>
              </a:rPr>
              <a:t>3%</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是福音性信徒而每周日做礼拜</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lgn="ctr">
              <a:buSzPct val="130000"/>
            </a:pP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lgn="ctr">
              <a:buSzPct val="130000"/>
            </a:pPr>
            <a:r>
              <a:rPr lang="zh-CN" altLang="en-US" sz="3200" b="1">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b="1">
                <a:solidFill>
                  <a:srgbClr val="FF0000"/>
                </a:solidFill>
                <a:latin typeface="Arial" panose="020B0604020202020204" pitchFamily="34" charset="0"/>
                <a:ea typeface="汉仪大宋简" panose="02010609000101010101" pitchFamily="49" charset="-122"/>
                <a:cs typeface="Arial" panose="020B0604020202020204" pitchFamily="34" charset="0"/>
              </a:rPr>
              <a:t>无宗教</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人士达总人口的</a:t>
            </a: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51%</a:t>
            </a:r>
          </a:p>
          <a:p>
            <a:pPr algn="ctr">
              <a:buSzPct val="130000"/>
            </a:pP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nodeType="clickEffect">
                                  <p:stCondLst>
                                    <p:cond delay="0"/>
                                  </p:stCondLst>
                                  <p:childTnLst>
                                    <p:animEffect transition="out" filter="wipe(up)">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22" presetClass="exit" presetSubtype="1" fill="hold" grpId="1" nodeType="withEffect">
                                  <p:stCondLst>
                                    <p:cond delay="0"/>
                                  </p:stCondLst>
                                  <p:childTnLst>
                                    <p:animEffect transition="out" filter="wipe(up)">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919536" y="1340769"/>
            <a:ext cx="8461034" cy="4585871"/>
          </a:xfrm>
          <a:prstGeom prst="rect">
            <a:avLst/>
          </a:prstGeom>
          <a:noFill/>
        </p:spPr>
        <p:txBody>
          <a:bodyPr wrap="square" rtlCol="0">
            <a:spAutoFit/>
          </a:bodyPr>
          <a:lstStyle/>
          <a:p>
            <a:r>
              <a:rPr lang="en-US" altLang="zh-CN" sz="3600">
                <a:latin typeface="Arial" panose="020B0604020202020204" pitchFamily="34" charset="0"/>
                <a:ea typeface="汉仪大宋简" panose="02010609000101010101" pitchFamily="49" charset="-122"/>
                <a:cs typeface="Arial" panose="020B0604020202020204" pitchFamily="34" charset="0"/>
              </a:rPr>
              <a:t>20</a:t>
            </a:r>
            <a:r>
              <a:rPr lang="zh-CN" altLang="en-US" sz="3600">
                <a:latin typeface="Arial" panose="020B0604020202020204" pitchFamily="34" charset="0"/>
                <a:ea typeface="汉仪大宋简" panose="02010609000101010101" pitchFamily="49" charset="-122"/>
                <a:cs typeface="Arial" panose="020B0604020202020204" pitchFamily="34" charset="0"/>
              </a:rPr>
              <a:t>世</a:t>
            </a:r>
            <a:r>
              <a:rPr lang="zh-CN" altLang="en-US" sz="3600" dirty="0">
                <a:latin typeface="Arial" panose="020B0604020202020204" pitchFamily="34" charset="0"/>
                <a:ea typeface="汉仪大宋简" panose="02010609000101010101" pitchFamily="49" charset="-122"/>
                <a:cs typeface="Arial" panose="020B0604020202020204" pitchFamily="34" charset="0"/>
              </a:rPr>
              <a:t>纪</a:t>
            </a:r>
            <a:r>
              <a:rPr lang="en-US" altLang="zh-CN" sz="3600" dirty="0">
                <a:latin typeface="Arial" panose="020B0604020202020204" pitchFamily="34" charset="0"/>
                <a:ea typeface="汉仪大宋简" panose="02010609000101010101" pitchFamily="49" charset="-122"/>
                <a:cs typeface="Arial" panose="020B0604020202020204" pitchFamily="34" charset="0"/>
              </a:rPr>
              <a:t>50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年代末，美国担心会在科技方面落</a:t>
            </a:r>
            <a:r>
              <a:rPr lang="zh-CN" altLang="en-US" sz="3600">
                <a:latin typeface="Arial" panose="020B0604020202020204" pitchFamily="34" charset="0"/>
                <a:ea typeface="汉仪大宋简" panose="02010609000101010101" pitchFamily="49" charset="-122"/>
                <a:cs typeface="Arial" panose="020B0604020202020204" pitchFamily="34" charset="0"/>
              </a:rPr>
              <a:t>后于前苏联。</a:t>
            </a:r>
            <a:endParaRPr lang="en-US" altLang="zh-CN" sz="3600">
              <a:latin typeface="Arial" panose="020B0604020202020204" pitchFamily="34" charset="0"/>
              <a:ea typeface="汉仪大宋简" panose="02010609000101010101" pitchFamily="49" charset="-122"/>
              <a:cs typeface="Arial" panose="020B0604020202020204" pitchFamily="34" charset="0"/>
            </a:endParaRPr>
          </a:p>
          <a:p>
            <a:endParaRPr lang="en-US" altLang="zh-CN" sz="2000" dirty="0">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latin typeface="Arial" panose="020B0604020202020204" pitchFamily="34" charset="0"/>
                <a:ea typeface="汉仪大宋简" panose="02010609000101010101" pitchFamily="49" charset="-122"/>
                <a:cs typeface="Arial" panose="020B0604020202020204" pitchFamily="34" charset="0"/>
              </a:rPr>
              <a:t>他们决定要加强高中的科学教育。据说进化论者顺水推舟，开始在高中生物课本中推行进化论。</a:t>
            </a:r>
          </a:p>
          <a:p>
            <a:endParaRPr lang="en-US" altLang="zh-CN" sz="2000">
              <a:latin typeface="Arial" panose="020B0604020202020204" pitchFamily="34" charset="0"/>
              <a:ea typeface="汉仪大宋简" panose="02010609000101010101" pitchFamily="49" charset="-122"/>
              <a:cs typeface="Arial" panose="020B0604020202020204" pitchFamily="34" charset="0"/>
            </a:endParaRPr>
          </a:p>
          <a:p>
            <a:r>
              <a:rPr lang="zh-CN" altLang="en-US" sz="3600">
                <a:latin typeface="Arial" panose="020B0604020202020204" pitchFamily="34" charset="0"/>
                <a:ea typeface="汉仪大宋简" panose="02010609000101010101" pitchFamily="49" charset="-122"/>
                <a:cs typeface="Arial" panose="020B0604020202020204" pitchFamily="34" charset="0"/>
              </a:rPr>
              <a:t>自</a:t>
            </a:r>
            <a:r>
              <a:rPr lang="en-US" altLang="zh-CN" sz="3600" dirty="0">
                <a:latin typeface="Arial" panose="020B0604020202020204" pitchFamily="34" charset="0"/>
                <a:ea typeface="汉仪大宋简" panose="02010609000101010101" pitchFamily="49" charset="-122"/>
                <a:cs typeface="Arial" panose="020B0604020202020204" pitchFamily="34" charset="0"/>
              </a:rPr>
              <a:t>60</a:t>
            </a:r>
            <a:r>
              <a:rPr lang="zh-CN" altLang="en-US" sz="3600" dirty="0">
                <a:latin typeface="Arial" panose="020B0604020202020204" pitchFamily="34" charset="0"/>
                <a:ea typeface="汉仪大宋简" panose="02010609000101010101" pitchFamily="49" charset="-122"/>
                <a:cs typeface="Arial" panose="020B0604020202020204" pitchFamily="34" charset="0"/>
              </a:rPr>
              <a:t>年代开始，进</a:t>
            </a:r>
            <a:r>
              <a:rPr lang="zh-CN" altLang="en-US" sz="3600">
                <a:latin typeface="Arial" panose="020B0604020202020204" pitchFamily="34" charset="0"/>
                <a:ea typeface="汉仪大宋简" panose="02010609000101010101" pitchFamily="49" charset="-122"/>
                <a:cs typeface="Arial" panose="020B0604020202020204" pitchFamily="34" charset="0"/>
              </a:rPr>
              <a:t>化论普</a:t>
            </a:r>
            <a:r>
              <a:rPr lang="zh-CN" altLang="en-US" sz="3600" dirty="0">
                <a:latin typeface="Arial" panose="020B0604020202020204" pitchFamily="34" charset="0"/>
                <a:ea typeface="汉仪大宋简" panose="02010609000101010101" pitchFamily="49" charset="-122"/>
                <a:cs typeface="Arial" panose="020B0604020202020204" pitchFamily="34" charset="0"/>
              </a:rPr>
              <a:t>遍在公立学校</a:t>
            </a:r>
            <a:r>
              <a:rPr lang="zh-CN" altLang="en-US" sz="3600">
                <a:latin typeface="Arial" panose="020B0604020202020204" pitchFamily="34" charset="0"/>
                <a:ea typeface="汉仪大宋简" panose="02010609000101010101" pitchFamily="49" charset="-122"/>
                <a:cs typeface="Arial" panose="020B0604020202020204" pitchFamily="34" charset="0"/>
              </a:rPr>
              <a:t>推广。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normAutofit fontScale="90000"/>
          </a:bodyPr>
          <a:lstStyle/>
          <a:p>
            <a:r>
              <a:rPr lang="zh-CN" altLang="en-US" dirty="0"/>
              <a:t>美国：自</a:t>
            </a:r>
            <a:r>
              <a:rPr lang="en-US" altLang="zh-CN" dirty="0"/>
              <a:t>20</a:t>
            </a:r>
            <a:r>
              <a:rPr lang="zh-CN" altLang="en-US" dirty="0"/>
              <a:t>世纪</a:t>
            </a:r>
            <a:r>
              <a:rPr lang="en-US" altLang="zh-CN" dirty="0"/>
              <a:t>60</a:t>
            </a:r>
            <a:r>
              <a:rPr lang="zh-CN" altLang="en-US" dirty="0"/>
              <a:t>年代以来的巨变</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5"/>
          <p:cNvSpPr txBox="1">
            <a:spLocks/>
          </p:cNvSpPr>
          <p:nvPr/>
        </p:nvSpPr>
        <p:spPr>
          <a:xfrm>
            <a:off x="-43" y="-642966"/>
            <a:ext cx="12192043" cy="4914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Adam vs. Ape as ancestor</a:t>
            </a:r>
            <a:endParaRPr lang="en-US" dirty="0"/>
          </a:p>
        </p:txBody>
      </p:sp>
      <p:sp>
        <p:nvSpPr>
          <p:cNvPr id="2" name="标题 1"/>
          <p:cNvSpPr>
            <a:spLocks noGrp="1"/>
          </p:cNvSpPr>
          <p:nvPr>
            <p:ph type="title"/>
          </p:nvPr>
        </p:nvSpPr>
        <p:spPr/>
        <p:txBody>
          <a:bodyPr/>
          <a:lstStyle/>
          <a:p>
            <a:r>
              <a:rPr lang="zh-CN" altLang="en-US"/>
              <a:t>亚当或猿</a:t>
            </a:r>
            <a:r>
              <a:rPr lang="zh-CN" altLang="en-US" dirty="0"/>
              <a:t>猴，你的祖先是谁？</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9" y="1258632"/>
            <a:ext cx="5316335" cy="461864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098" y="1258634"/>
            <a:ext cx="3141068" cy="461863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528" y="1268760"/>
            <a:ext cx="5284286" cy="4608513"/>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129" y="1268760"/>
            <a:ext cx="3133161" cy="46085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0-ppt_w/2"/>
                                          </p:val>
                                        </p:tav>
                                      </p:tavLst>
                                    </p:anim>
                                    <p:anim calcmode="lin" valueType="num">
                                      <p:cBhvr additive="base">
                                        <p:cTn id="17" dur="500"/>
                                        <p:tgtEl>
                                          <p:spTgt spid="9"/>
                                        </p:tgtEl>
                                        <p:attrNameLst>
                                          <p:attrName>ppt_y</p:attrName>
                                        </p:attrNameLst>
                                      </p:cBhvr>
                                      <p:tavLst>
                                        <p:tav tm="0">
                                          <p:val>
                                            <p:strVal val="ppt_y"/>
                                          </p:val>
                                        </p:tav>
                                        <p:tav tm="100000">
                                          <p:val>
                                            <p:strVal val="ppt_y"/>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xit" presetSubtype="2" fill="hold" nodeType="withEffect">
                                  <p:stCondLst>
                                    <p:cond delay="0"/>
                                  </p:stCondLst>
                                  <p:childTnLst>
                                    <p:anim calcmode="lin" valueType="num">
                                      <p:cBhvr additive="base">
                                        <p:cTn id="20" dur="500"/>
                                        <p:tgtEl>
                                          <p:spTgt spid="10"/>
                                        </p:tgtEl>
                                        <p:attrNameLst>
                                          <p:attrName>ppt_x</p:attrName>
                                        </p:attrNameLst>
                                      </p:cBhvr>
                                      <p:tavLst>
                                        <p:tav tm="0">
                                          <p:val>
                                            <p:strVal val="ppt_x"/>
                                          </p:val>
                                        </p:tav>
                                        <p:tav tm="100000">
                                          <p:val>
                                            <p:strVal val="1+ppt_w/2"/>
                                          </p:val>
                                        </p:tav>
                                      </p:tavLst>
                                    </p:anim>
                                    <p:anim calcmode="lin" valueType="num">
                                      <p:cBhvr additive="base">
                                        <p:cTn id="21" dur="500"/>
                                        <p:tgtEl>
                                          <p:spTgt spid="10"/>
                                        </p:tgtEl>
                                        <p:attrNameLst>
                                          <p:attrName>ppt_y</p:attrName>
                                        </p:attrNameLst>
                                      </p:cBhvr>
                                      <p:tavLst>
                                        <p:tav tm="0">
                                          <p:val>
                                            <p:strVal val="ppt_y"/>
                                          </p:val>
                                        </p:tav>
                                        <p:tav tm="100000">
                                          <p:val>
                                            <p:strVal val="ppt_y"/>
                                          </p:val>
                                        </p:tav>
                                      </p:tavLst>
                                    </p:anim>
                                    <p:set>
                                      <p:cBhvr>
                                        <p:cTn id="22" dur="1" fill="hold">
                                          <p:stCondLst>
                                            <p:cond delay="499"/>
                                          </p:stCondLst>
                                        </p:cTn>
                                        <p:tgtEl>
                                          <p:spTgt spid="10"/>
                                        </p:tgtEl>
                                        <p:attrNameLst>
                                          <p:attrName>style.visibility</p:attrName>
                                        </p:attrNameLst>
                                      </p:cBhvr>
                                      <p:to>
                                        <p:strVal val="hidden"/>
                                      </p:to>
                                    </p:set>
                                  </p:childTnLst>
                                </p:cTn>
                              </p:par>
                            </p:childTnLst>
                          </p:cTn>
                        </p:par>
                        <p:par>
                          <p:cTn id="23" fill="hold">
                            <p:stCondLst>
                              <p:cond delay="500"/>
                            </p:stCondLst>
                            <p:childTnLst>
                              <p:par>
                                <p:cTn id="24" presetID="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1"/>
          <p:cNvSpPr txBox="1">
            <a:spLocks/>
          </p:cNvSpPr>
          <p:nvPr/>
        </p:nvSpPr>
        <p:spPr>
          <a:xfrm>
            <a:off x="1524000" y="162001"/>
            <a:ext cx="9144000" cy="590931"/>
          </a:xfrm>
          <a:prstGeom prst="rect">
            <a:avLst/>
          </a:prstGeom>
          <a:noFill/>
        </p:spPr>
        <p:txBody>
          <a:bodyPr wrap="square" rtlCol="0" anchor="b">
            <a:spAutoFit/>
          </a:bodyPr>
          <a:lstStyle/>
          <a:p>
            <a:pPr algn="ctr">
              <a:lnSpc>
                <a:spcPct val="90000"/>
              </a:lnSpc>
              <a:spcBef>
                <a:spcPct val="0"/>
              </a:spcBef>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进化论成为美国教育的主流之后：</a:t>
            </a:r>
          </a:p>
        </p:txBody>
      </p:sp>
      <p:graphicFrame>
        <p:nvGraphicFramePr>
          <p:cNvPr id="6" name="表格 5">
            <a:extLst>
              <a:ext uri="{FF2B5EF4-FFF2-40B4-BE49-F238E27FC236}">
                <a16:creationId xmlns:a16="http://schemas.microsoft.com/office/drawing/2014/main" id="{D384AA9E-8472-4195-A7D2-149050E533FE}"/>
              </a:ext>
            </a:extLst>
          </p:cNvPr>
          <p:cNvGraphicFramePr>
            <a:graphicFrameLocks noGrp="1"/>
          </p:cNvGraphicFramePr>
          <p:nvPr>
            <p:extLst>
              <p:ext uri="{D42A27DB-BD31-4B8C-83A1-F6EECF244321}">
                <p14:modId xmlns:p14="http://schemas.microsoft.com/office/powerpoint/2010/main" val="3202143364"/>
              </p:ext>
            </p:extLst>
          </p:nvPr>
        </p:nvGraphicFramePr>
        <p:xfrm>
          <a:off x="1752600" y="1066800"/>
          <a:ext cx="8673244" cy="15544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许多教会自由主义化，向进化论妥协，成员流失</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（这才是“科学”！）</a:t>
                      </a:r>
                    </a:p>
                  </a:txBody>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85F80A67-C384-4EC8-B862-3CF5D60EF055}"/>
              </a:ext>
            </a:extLst>
          </p:cNvPr>
          <p:cNvGraphicFramePr>
            <a:graphicFrameLocks noGrp="1"/>
          </p:cNvGraphicFramePr>
          <p:nvPr>
            <p:extLst>
              <p:ext uri="{D42A27DB-BD31-4B8C-83A1-F6EECF244321}">
                <p14:modId xmlns:p14="http://schemas.microsoft.com/office/powerpoint/2010/main" val="3077885392"/>
              </p:ext>
            </p:extLst>
          </p:nvPr>
        </p:nvGraphicFramePr>
        <p:xfrm>
          <a:off x="1752600" y="2618232"/>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1960s</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性解放</a:t>
                      </a:r>
                      <a:r>
                        <a:rPr lang="en-US" altLang="zh-CN" sz="32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（动物要随从本能）</a:t>
                      </a:r>
                    </a:p>
                  </a:txBody>
                  <a:tcP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表格 10">
            <a:extLst>
              <a:ext uri="{FF2B5EF4-FFF2-40B4-BE49-F238E27FC236}">
                <a16:creationId xmlns:a16="http://schemas.microsoft.com/office/drawing/2014/main" id="{E9FB6582-AEA9-49B0-A779-4A49DE2954E2}"/>
              </a:ext>
            </a:extLst>
          </p:cNvPr>
          <p:cNvGraphicFramePr>
            <a:graphicFrameLocks noGrp="1"/>
          </p:cNvGraphicFramePr>
          <p:nvPr>
            <p:extLst>
              <p:ext uri="{D42A27DB-BD31-4B8C-83A1-F6EECF244321}">
                <p14:modId xmlns:p14="http://schemas.microsoft.com/office/powerpoint/2010/main" val="1930757453"/>
              </p:ext>
            </p:extLst>
          </p:nvPr>
        </p:nvGraphicFramePr>
        <p:xfrm>
          <a:off x="1752600" y="3194304"/>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1972 </a:t>
                      </a:r>
                      <a:r>
                        <a:rPr lang="en-US" altLang="zh-CN" sz="3200" dirty="0">
                          <a:latin typeface="Arial" panose="020B0604020202020204" pitchFamily="34" charset="0"/>
                          <a:ea typeface="汉仪大宋简" panose="02010609000101010101" pitchFamily="49" charset="-122"/>
                          <a:cs typeface="Arial" panose="020B0604020202020204" pitchFamily="34" charset="0"/>
                        </a:rPr>
                        <a:t> </a:t>
                      </a:r>
                      <a:r>
                        <a:rPr lang="zh-CN" altLang="en-US" sz="3200" dirty="0">
                          <a:latin typeface="Arial" panose="020B0604020202020204" pitchFamily="34" charset="0"/>
                          <a:ea typeface="汉仪大宋简" panose="02010609000101010101" pitchFamily="49" charset="-122"/>
                          <a:cs typeface="Arial" panose="020B0604020202020204" pitchFamily="34" charset="0"/>
                        </a:rPr>
                        <a:t>后：</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堕胎（杀动物没所谓）</a:t>
                      </a:r>
                    </a:p>
                  </a:txBody>
                  <a:tcPr/>
                </a:tc>
                <a:extLst>
                  <a:ext uri="{0D108BD9-81ED-4DB2-BD59-A6C34878D82A}">
                    <a16:rowId xmlns:a16="http://schemas.microsoft.com/office/drawing/2014/main" val="10002"/>
                  </a:ext>
                </a:extLst>
              </a:tr>
            </a:tbl>
          </a:graphicData>
        </a:graphic>
      </p:graphicFrame>
      <p:graphicFrame>
        <p:nvGraphicFramePr>
          <p:cNvPr id="12" name="表格 11">
            <a:extLst>
              <a:ext uri="{FF2B5EF4-FFF2-40B4-BE49-F238E27FC236}">
                <a16:creationId xmlns:a16="http://schemas.microsoft.com/office/drawing/2014/main" id="{DC8D7E7A-3BEE-4D72-AF22-6852764D4EDE}"/>
              </a:ext>
            </a:extLst>
          </p:cNvPr>
          <p:cNvGraphicFramePr>
            <a:graphicFrameLocks noGrp="1"/>
          </p:cNvGraphicFramePr>
          <p:nvPr>
            <p:extLst>
              <p:ext uri="{D42A27DB-BD31-4B8C-83A1-F6EECF244321}">
                <p14:modId xmlns:p14="http://schemas.microsoft.com/office/powerpoint/2010/main" val="3798211795"/>
              </p:ext>
            </p:extLst>
          </p:nvPr>
        </p:nvGraphicFramePr>
        <p:xfrm>
          <a:off x="1752600" y="3770376"/>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1990s</a:t>
                      </a:r>
                      <a:r>
                        <a:rPr lang="en-US" altLang="zh-CN" sz="2800" b="1" dirty="0">
                          <a:latin typeface="Arial" panose="020B0604020202020204" pitchFamily="34" charset="0"/>
                          <a:ea typeface="汉仪大宋简" panose="02010609000101010101" pitchFamily="49" charset="-122"/>
                          <a:cs typeface="Arial" panose="020B0604020202020204" pitchFamily="34" charset="0"/>
                        </a:rPr>
                        <a:t> </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2800" dirty="0">
                          <a:latin typeface="Arial" panose="020B0604020202020204" pitchFamily="34" charset="0"/>
                          <a:ea typeface="汉仪大宋简" panose="02010609000101010101" pitchFamily="49" charset="-122"/>
                          <a:cs typeface="Arial" panose="020B0604020202020204" pitchFamily="34" charset="0"/>
                        </a:rPr>
                        <a:t>及更早</a:t>
                      </a:r>
                      <a:r>
                        <a:rPr lang="en-US" altLang="zh-CN" sz="2800" dirty="0">
                          <a:latin typeface="Arial" panose="020B0604020202020204" pitchFamily="34" charset="0"/>
                          <a:ea typeface="汉仪大宋简" panose="02010609000101010101" pitchFamily="49" charset="-122"/>
                          <a:cs typeface="Arial" panose="020B0604020202020204" pitchFamily="34" charset="0"/>
                        </a:rPr>
                        <a:t>)</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同性恋（有些动物有时候也会）</a:t>
                      </a:r>
                    </a:p>
                  </a:txBody>
                  <a:tcP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14" name="表格 13">
            <a:extLst>
              <a:ext uri="{FF2B5EF4-FFF2-40B4-BE49-F238E27FC236}">
                <a16:creationId xmlns:a16="http://schemas.microsoft.com/office/drawing/2014/main" id="{B484218D-7906-4635-8EBC-75B602201560}"/>
              </a:ext>
            </a:extLst>
          </p:cNvPr>
          <p:cNvGraphicFramePr>
            <a:graphicFrameLocks noGrp="1"/>
          </p:cNvGraphicFramePr>
          <p:nvPr>
            <p:extLst>
              <p:ext uri="{D42A27DB-BD31-4B8C-83A1-F6EECF244321}">
                <p14:modId xmlns:p14="http://schemas.microsoft.com/office/powerpoint/2010/main" val="3770722064"/>
              </p:ext>
            </p:extLst>
          </p:nvPr>
        </p:nvGraphicFramePr>
        <p:xfrm>
          <a:off x="1752600" y="4346448"/>
          <a:ext cx="8673244" cy="106680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2000s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同性婚姻 （婚姻是人类社会的产物，人类有权改变）</a:t>
                      </a:r>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C75270FD-74CE-4296-99AD-85C124DEABD0}"/>
              </a:ext>
            </a:extLst>
          </p:cNvPr>
          <p:cNvGraphicFramePr>
            <a:graphicFrameLocks noGrp="1"/>
          </p:cNvGraphicFramePr>
          <p:nvPr>
            <p:extLst>
              <p:ext uri="{D42A27DB-BD31-4B8C-83A1-F6EECF244321}">
                <p14:modId xmlns:p14="http://schemas.microsoft.com/office/powerpoint/2010/main" val="2039509602"/>
              </p:ext>
            </p:extLst>
          </p:nvPr>
        </p:nvGraphicFramePr>
        <p:xfrm>
          <a:off x="1752600" y="5410200"/>
          <a:ext cx="8673244" cy="5791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2812622">
                  <a:extLst>
                    <a:ext uri="{9D8B030D-6E8A-4147-A177-3AD203B41FA5}">
                      <a16:colId xmlns:a16="http://schemas.microsoft.com/office/drawing/2014/main" val="20000"/>
                    </a:ext>
                  </a:extLst>
                </a:gridCol>
                <a:gridCol w="5860622">
                  <a:extLst>
                    <a:ext uri="{9D8B030D-6E8A-4147-A177-3AD203B41FA5}">
                      <a16:colId xmlns:a16="http://schemas.microsoft.com/office/drawing/2014/main" val="20001"/>
                    </a:ext>
                  </a:extLst>
                </a:gridCol>
              </a:tblGrid>
              <a:tr h="370840">
                <a:tc>
                  <a:txBody>
                    <a:bodyPr/>
                    <a:lstStyle/>
                    <a:p>
                      <a:r>
                        <a:rPr lang="en-US" altLang="zh-CN" sz="3200" b="1" dirty="0">
                          <a:latin typeface="Arial" panose="020B0604020202020204" pitchFamily="34" charset="0"/>
                          <a:ea typeface="汉仪大宋简" panose="02010609000101010101" pitchFamily="49" charset="-122"/>
                          <a:cs typeface="Arial" panose="020B0604020202020204" pitchFamily="34" charset="0"/>
                        </a:rPr>
                        <a:t>2010s</a:t>
                      </a:r>
                      <a:r>
                        <a:rPr lang="zh-CN" altLang="en-US" sz="3200" dirty="0">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1">
                        <a:lumMod val="20000"/>
                        <a:lumOff val="80000"/>
                      </a:schemeClr>
                    </a:solidFill>
                  </a:tcPr>
                </a:tc>
                <a:tc>
                  <a:txBody>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变性（我的感觉一定是真的）</a:t>
                      </a: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矩形 1"/>
          <p:cNvSpPr/>
          <p:nvPr/>
        </p:nvSpPr>
        <p:spPr>
          <a:xfrm>
            <a:off x="2612740" y="2514600"/>
            <a:ext cx="6966520" cy="1754326"/>
          </a:xfrm>
          <a:prstGeom prst="rect">
            <a:avLst/>
          </a:prstGeom>
          <a:solidFill>
            <a:srgbClr val="024C89"/>
          </a:solidFill>
        </p:spPr>
        <p:txBody>
          <a:bodyPr wrap="square">
            <a:spAutoFit/>
          </a:bodyPr>
          <a:lstStyle/>
          <a:p>
            <a:pPr algn="ctr"/>
            <a:r>
              <a:rPr lang="zh-CN"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rPr>
              <a:t>上述情况都已经进入或正在逐渐进入中国</a:t>
            </a:r>
            <a:endParaRPr lang="en-US" altLang="en-US" sz="5400" dirty="0">
              <a:solidFill>
                <a:srgbClr val="FFFF00"/>
              </a:solidFill>
              <a:effectLst>
                <a:outerShdw blurRad="38100" dist="38100" dir="2700000" algn="tl">
                  <a:srgbClr val="000000">
                    <a:alpha val="43137"/>
                  </a:srgbClr>
                </a:outerShdw>
              </a:effectLst>
              <a:latin typeface="汉仪粗宋简" panose="02010609000101010101" pitchFamily="49" charset="-122"/>
              <a:ea typeface="汉仪粗宋简" panose="02010609000101010101" pitchFamily="49" charset="-122"/>
            </a:endParaRPr>
          </a:p>
        </p:txBody>
      </p:sp>
      <p:sp>
        <p:nvSpPr>
          <p:cNvPr id="16" name="标题 15">
            <a:extLst>
              <a:ext uri="{FF2B5EF4-FFF2-40B4-BE49-F238E27FC236}">
                <a16:creationId xmlns:a16="http://schemas.microsoft.com/office/drawing/2014/main" id="{A7C69ACB-407C-4E5C-9C78-456E6B2ADD55}"/>
              </a:ext>
            </a:extLst>
          </p:cNvPr>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anim calcmode="lin" valueType="num">
                                      <p:cBhvr>
                                        <p:cTn id="15" dur="250" fill="hold"/>
                                        <p:tgtEl>
                                          <p:spTgt spid="11"/>
                                        </p:tgtEl>
                                        <p:attrNameLst>
                                          <p:attrName>ppt_x</p:attrName>
                                        </p:attrNameLst>
                                      </p:cBhvr>
                                      <p:tavLst>
                                        <p:tav tm="0">
                                          <p:val>
                                            <p:strVal val="#ppt_x"/>
                                          </p:val>
                                        </p:tav>
                                        <p:tav tm="100000">
                                          <p:val>
                                            <p:strVal val="#ppt_x"/>
                                          </p:val>
                                        </p:tav>
                                      </p:tavLst>
                                    </p:anim>
                                    <p:anim calcmode="lin" valueType="num">
                                      <p:cBhvr>
                                        <p:cTn id="16"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anim calcmode="lin" valueType="num">
                                      <p:cBhvr>
                                        <p:cTn id="22" dur="250" fill="hold"/>
                                        <p:tgtEl>
                                          <p:spTgt spid="12"/>
                                        </p:tgtEl>
                                        <p:attrNameLst>
                                          <p:attrName>ppt_x</p:attrName>
                                        </p:attrNameLst>
                                      </p:cBhvr>
                                      <p:tavLst>
                                        <p:tav tm="0">
                                          <p:val>
                                            <p:strVal val="#ppt_x"/>
                                          </p:val>
                                        </p:tav>
                                        <p:tav tm="100000">
                                          <p:val>
                                            <p:strVal val="#ppt_x"/>
                                          </p:val>
                                        </p:tav>
                                      </p:tavLst>
                                    </p:anim>
                                    <p:anim calcmode="lin" valueType="num">
                                      <p:cBhvr>
                                        <p:cTn id="23"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anim calcmode="lin" valueType="num">
                                      <p:cBhvr>
                                        <p:cTn id="29" dur="250" fill="hold"/>
                                        <p:tgtEl>
                                          <p:spTgt spid="14"/>
                                        </p:tgtEl>
                                        <p:attrNameLst>
                                          <p:attrName>ppt_x</p:attrName>
                                        </p:attrNameLst>
                                      </p:cBhvr>
                                      <p:tavLst>
                                        <p:tav tm="0">
                                          <p:val>
                                            <p:strVal val="#ppt_x"/>
                                          </p:val>
                                        </p:tav>
                                        <p:tav tm="100000">
                                          <p:val>
                                            <p:strVal val="#ppt_x"/>
                                          </p:val>
                                        </p:tav>
                                      </p:tavLst>
                                    </p:anim>
                                    <p:anim calcmode="lin" valueType="num">
                                      <p:cBhvr>
                                        <p:cTn id="30"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anim calcmode="lin" valueType="num">
                                      <p:cBhvr>
                                        <p:cTn id="36" dur="250" fill="hold"/>
                                        <p:tgtEl>
                                          <p:spTgt spid="15"/>
                                        </p:tgtEl>
                                        <p:attrNameLst>
                                          <p:attrName>ppt_x</p:attrName>
                                        </p:attrNameLst>
                                      </p:cBhvr>
                                      <p:tavLst>
                                        <p:tav tm="0">
                                          <p:val>
                                            <p:strVal val="#ppt_x"/>
                                          </p:val>
                                        </p:tav>
                                        <p:tav tm="100000">
                                          <p:val>
                                            <p:strVal val="#ppt_x"/>
                                          </p:val>
                                        </p:tav>
                                      </p:tavLst>
                                    </p:anim>
                                    <p:anim calcmode="lin" valueType="num">
                                      <p:cBhvr>
                                        <p:cTn id="37"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creen Shot 2016-10-06 at 10.47.34 PM.png" descr="Screen Shot 2016-10-06 at 10.47.34 PM.png"/>
          <p:cNvPicPr>
            <a:picLocks noChangeAspect="1"/>
          </p:cNvPicPr>
          <p:nvPr/>
        </p:nvPicPr>
        <p:blipFill>
          <a:blip r:embed="rId3" cstate="print"/>
          <a:srcRect l="6741" t="9905" r="65330" b="48349"/>
          <a:stretch>
            <a:fillRect/>
          </a:stretch>
        </p:blipFill>
        <p:spPr>
          <a:xfrm>
            <a:off x="7845314" y="1916832"/>
            <a:ext cx="2643174" cy="2688828"/>
          </a:xfrm>
          <a:prstGeom prst="ellipse">
            <a:avLst/>
          </a:prstGeom>
          <a:ln w="12700">
            <a:miter lim="400000"/>
          </a:ln>
        </p:spPr>
      </p:pic>
      <p:sp>
        <p:nvSpPr>
          <p:cNvPr id="2" name="标题 1"/>
          <p:cNvSpPr>
            <a:spLocks noGrp="1"/>
          </p:cNvSpPr>
          <p:nvPr>
            <p:ph type="title"/>
          </p:nvPr>
        </p:nvSpPr>
        <p:spPr/>
        <p:txBody>
          <a:bodyPr>
            <a:normAutofit fontScale="90000"/>
          </a:bodyPr>
          <a:lstStyle/>
          <a:p>
            <a:r>
              <a:rPr lang="zh-CN" altLang="en-US" dirty="0"/>
              <a:t>提</a:t>
            </a:r>
            <a:r>
              <a:rPr lang="zh-CN" altLang="en-US"/>
              <a:t>摩太</a:t>
            </a:r>
            <a:r>
              <a:rPr lang="en-US" altLang="zh-CN">
                <a:ea typeface="汉仪大宋简" panose="02010609000101010101" pitchFamily="49" charset="-122"/>
              </a:rPr>
              <a:t>‧</a:t>
            </a:r>
            <a:r>
              <a:rPr lang="zh-CN" altLang="en-US"/>
              <a:t>凯勒：“</a:t>
            </a:r>
            <a:r>
              <a:rPr lang="zh-CN" altLang="en-US" dirty="0"/>
              <a:t>新福音派”妥协者</a:t>
            </a:r>
          </a:p>
        </p:txBody>
      </p:sp>
      <p:sp>
        <p:nvSpPr>
          <p:cNvPr id="3" name="内容占位符 2"/>
          <p:cNvSpPr>
            <a:spLocks noGrp="1"/>
          </p:cNvSpPr>
          <p:nvPr>
            <p:ph sz="quarter" idx="4294967295"/>
          </p:nvPr>
        </p:nvSpPr>
        <p:spPr>
          <a:xfrm>
            <a:off x="0" y="161925"/>
            <a:ext cx="12192000" cy="466725"/>
          </a:xfrm>
          <a:prstGeom prst="rect">
            <a:avLst/>
          </a:prstGeom>
        </p:spPr>
        <p:txBody>
          <a:bodyPr vert="horz" lIns="91440" tIns="45720" rIns="91440" bIns="45720" rtlCol="0">
            <a:noAutofit/>
          </a:bodyPr>
          <a:lstStyle/>
          <a:p>
            <a:pPr>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按照年老地球和“猿人”化石重新解读圣经。</a:t>
            </a:r>
            <a:endParaRPr lang="en-US" altLang="zh-CN" dirty="0">
              <a:latin typeface="Arial" panose="020B0604020202020204" pitchFamily="34" charset="0"/>
              <a:cs typeface="Arial" panose="020B0604020202020204" pitchFamily="34" charset="0"/>
            </a:endParaRPr>
          </a:p>
          <a:p>
            <a:pPr>
              <a:lnSpc>
                <a:spcPct val="100000"/>
              </a:lnSpc>
              <a:spcBef>
                <a:spcPts val="0"/>
              </a:spcBef>
            </a:pPr>
            <a:endParaRPr lang="en-US" altLang="zh-CN" sz="700" dirty="0">
              <a:latin typeface="Arial" panose="020B0604020202020204" pitchFamily="34" charset="0"/>
              <a:cs typeface="Arial" panose="020B0604020202020204" pitchFamily="34" charset="0"/>
            </a:endParaRPr>
          </a:p>
          <a:p>
            <a:pPr>
              <a:lnSpc>
                <a:spcPct val="100000"/>
              </a:lnSpc>
              <a:spcBef>
                <a:spcPts val="0"/>
              </a:spcBef>
              <a:buFont typeface="Arial" pitchFamily="34" charset="0"/>
              <a:buChar char="•"/>
            </a:pPr>
            <a:r>
              <a:rPr lang="zh-CN" altLang="en-US" dirty="0">
                <a:latin typeface="Arial" panose="020B0604020202020204" pitchFamily="34" charset="0"/>
                <a:cs typeface="Arial" panose="020B0604020202020204" pitchFamily="34" charset="0"/>
              </a:rPr>
              <a:t>认为亚当犯罪之前的千</a:t>
            </a:r>
            <a:r>
              <a:rPr lang="zh-CN" altLang="en-US">
                <a:latin typeface="Arial" panose="020B0604020202020204" pitchFamily="34" charset="0"/>
                <a:cs typeface="Arial" panose="020B0604020202020204" pitchFamily="34" charset="0"/>
              </a:rPr>
              <a:t>百万年一</a:t>
            </a:r>
            <a:r>
              <a:rPr lang="zh-CN" altLang="en-US" dirty="0">
                <a:latin typeface="Arial" panose="020B0604020202020204" pitchFamily="34" charset="0"/>
                <a:cs typeface="Arial" panose="020B0604020202020204" pitchFamily="34" charset="0"/>
              </a:rPr>
              <a:t>直存在死亡、疾病、自然灾害和肉食动物。</a:t>
            </a:r>
            <a:endParaRPr lang="en-US" altLang="zh-CN" dirty="0">
              <a:latin typeface="Arial" panose="020B0604020202020204" pitchFamily="34" charset="0"/>
              <a:cs typeface="Arial" panose="020B0604020202020204" pitchFamily="34" charset="0"/>
            </a:endParaRPr>
          </a:p>
        </p:txBody>
      </p:sp>
      <p:sp>
        <p:nvSpPr>
          <p:cNvPr id="6" name="内容占位符 2"/>
          <p:cNvSpPr txBox="1">
            <a:spLocks/>
          </p:cNvSpPr>
          <p:nvPr/>
        </p:nvSpPr>
        <p:spPr>
          <a:xfrm>
            <a:off x="1738282" y="2276872"/>
            <a:ext cx="7958118" cy="4176464"/>
          </a:xfrm>
          <a:prstGeom prst="rect">
            <a:avLst/>
          </a:prstGeom>
        </p:spPr>
        <p:txBody>
          <a:bodyPr vert="horz" lIns="91440" tIns="45720" rIns="91440" bIns="45720" rtlCol="0">
            <a:noAutofit/>
          </a:bodyPr>
          <a:lstStyle/>
          <a:p>
            <a:pPr>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认为亚当很可能是一个</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先存</a:t>
            </a:r>
            <a:r>
              <a:rPr lang="zh-CN" altLang="en-US" sz="3200" b="1">
                <a:solidFill>
                  <a:srgbClr val="FF0000"/>
                </a:solidFill>
                <a:latin typeface="Arial" panose="020B0604020202020204" pitchFamily="34" charset="0"/>
                <a:ea typeface="汉仪大宋简" panose="02010609000101010101" pitchFamily="49" charset="-122"/>
                <a:cs typeface="Arial" panose="020B0604020202020204" pitchFamily="34" charset="0"/>
              </a:rPr>
              <a:t>于人</a:t>
            </a:r>
            <a:endParaRPr lang="en-US" altLang="zh-CN" sz="3200" b="1">
              <a:solidFill>
                <a:srgbClr val="FF0000"/>
              </a:solidFill>
              <a:latin typeface="Arial" panose="020B0604020202020204" pitchFamily="34" charset="0"/>
              <a:ea typeface="汉仪大宋简" panose="02010609000101010101" pitchFamily="49" charset="-122"/>
              <a:cs typeface="Arial" panose="020B0604020202020204" pitchFamily="34" charset="0"/>
            </a:endParaRPr>
          </a:p>
          <a:p>
            <a:pPr>
              <a:defRPr/>
            </a:pPr>
            <a:r>
              <a:rPr lang="en-US" altLang="zh-CN" sz="3200" b="1">
                <a:solidFill>
                  <a:srgbClr val="FF0000"/>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b="1">
                <a:solidFill>
                  <a:srgbClr val="FF0000"/>
                </a:solidFill>
                <a:latin typeface="Arial" panose="020B0604020202020204" pitchFamily="34" charset="0"/>
                <a:ea typeface="汉仪大宋简" panose="02010609000101010101" pitchFamily="49" charset="-122"/>
                <a:cs typeface="Arial" panose="020B0604020202020204" pitchFamily="34" charset="0"/>
              </a:rPr>
              <a:t>类的</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高度进化的“猿人”（</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原始</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人类，</a:t>
            </a:r>
            <a:r>
              <a:rPr lang="en-US" altLang="zh-CN" sz="2800">
                <a:solidFill>
                  <a:prstClr val="black"/>
                </a:solidFill>
                <a:latin typeface="Arial" panose="020B0604020202020204" pitchFamily="34" charset="0"/>
                <a:ea typeface="汉仪大宋简" panose="02010609000101010101" pitchFamily="49" charset="-122"/>
                <a:cs typeface="Arial" panose="020B0604020202020204" pitchFamily="34" charset="0"/>
              </a:rPr>
              <a:t>“hominoid”</a:t>
            </a: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anose="020B0604020202020204" pitchFamily="34" charset="0"/>
              <a:buNone/>
              <a:defRPr/>
            </a:pPr>
            <a:endParaRPr lang="en-US" altLang="zh-CN" sz="7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称创世记一章和二章之间有矛</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盾，</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defRPr/>
            </a:pP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a:solidFill>
                  <a:prstClr val="black"/>
                </a:solidFill>
                <a:latin typeface="汉仪大宋简" panose="02010609000101010101" pitchFamily="49" charset="-122"/>
                <a:ea typeface="汉仪大宋简" panose="02010609000101010101" pitchFamily="49" charset="-122"/>
              </a:rPr>
              <a:t>将</a:t>
            </a:r>
            <a:r>
              <a:rPr lang="zh-CN" altLang="en-US" sz="3200" dirty="0">
                <a:solidFill>
                  <a:prstClr val="black"/>
                </a:solidFill>
                <a:latin typeface="汉仪大宋简" panose="02010609000101010101" pitchFamily="49" charset="-122"/>
                <a:ea typeface="汉仪大宋简" panose="02010609000101010101" pitchFamily="49" charset="-122"/>
              </a:rPr>
              <a:t>创世记第</a:t>
            </a:r>
            <a:r>
              <a:rPr lang="zh-CN" altLang="en-US" sz="3200">
                <a:solidFill>
                  <a:prstClr val="black"/>
                </a:solidFill>
                <a:latin typeface="汉仪大宋简" panose="02010609000101010101" pitchFamily="49" charset="-122"/>
                <a:ea typeface="汉仪大宋简" panose="02010609000101010101" pitchFamily="49" charset="-122"/>
              </a:rPr>
              <a:t>一章算是一</a:t>
            </a:r>
            <a:r>
              <a:rPr lang="zh-CN" altLang="en-US" sz="3200" dirty="0">
                <a:solidFill>
                  <a:prstClr val="black"/>
                </a:solidFill>
                <a:latin typeface="汉仪大宋简" panose="02010609000101010101" pitchFamily="49" charset="-122"/>
                <a:ea typeface="汉仪大宋简" panose="02010609000101010101" pitchFamily="49" charset="-122"/>
              </a:rPr>
              <a:t>类“神话”。</a:t>
            </a:r>
            <a:endParaRPr lang="en-US" altLang="zh-CN" sz="3200" dirty="0">
              <a:solidFill>
                <a:prstClr val="black"/>
              </a:solidFill>
              <a:latin typeface="汉仪大宋简" panose="02010609000101010101" pitchFamily="49" charset="-122"/>
              <a:ea typeface="汉仪大宋简" panose="02010609000101010101" pitchFamily="49" charset="-122"/>
            </a:endParaRPr>
          </a:p>
          <a:p>
            <a:pPr>
              <a:buFont typeface="Arial" panose="020B0604020202020204" pitchFamily="34" charset="0"/>
              <a:buNone/>
              <a:defRPr/>
            </a:pPr>
            <a:endParaRPr lang="en-US" altLang="zh-CN" sz="7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“新福音派”</a:t>
            </a:r>
            <a:r>
              <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自</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由</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神学的萌芽！</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defRPr/>
            </a:pPr>
            <a:endParaRPr lang="en-US" altLang="zh-CN" sz="7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defRPr/>
            </a:pPr>
            <a:r>
              <a:rPr lang="zh-CN" altLang="en-US" sz="3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凯勒书籍中有很多很好的内容：</a:t>
            </a:r>
            <a:r>
              <a:rPr lang="zh-CN" altLang="en-US" sz="3200" b="1">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扬长避短！</a:t>
            </a:r>
            <a:endParaRPr lang="en-US" altLang="zh-CN" sz="4400" b="1">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anose="020B0604020202020204" pitchFamily="34" charset="0"/>
              <a:buNone/>
              <a:defRPr/>
            </a:pPr>
            <a:r>
              <a:rPr lang="zh-CN" altLang="en-US">
                <a:solidFill>
                  <a:prstClr val="black"/>
                </a:solidFill>
                <a:latin typeface="Arial" panose="020B0604020202020204" pitchFamily="34" charset="0"/>
                <a:ea typeface="汉仪大宋简" panose="02010609000101010101" pitchFamily="49" charset="-122"/>
                <a:cs typeface="Arial" panose="020B0604020202020204" pitchFamily="34" charset="0"/>
              </a:rPr>
              <a:t>参</a:t>
            </a: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考：</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Keller, Tim. “Creation, Evolution, and Christian Laypeople,” </a:t>
            </a:r>
            <a:r>
              <a:rPr lang="en-US" altLang="zh-CN">
                <a:solidFill>
                  <a:prstClr val="black"/>
                </a:solidFill>
                <a:latin typeface="Arial" panose="020B0604020202020204" pitchFamily="34" charset="0"/>
                <a:ea typeface="汉仪大宋简" panose="02010609000101010101" pitchFamily="49" charset="-122"/>
                <a:cs typeface="Arial" panose="020B0604020202020204" pitchFamily="34" charset="0"/>
              </a:rPr>
              <a:t>2010 </a:t>
            </a:r>
            <a:endPar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sz="5400" dirty="0">
            <a:solidFill>
              <a:srgbClr val="024C89"/>
            </a:solidFill>
            <a:latin typeface="汉仪大宋简" panose="02010609000101010101" pitchFamily="49" charset="-122"/>
            <a:ea typeface="汉仪大宋简" panose="02010609000101010101" pitchFamily="49" charset="-122"/>
          </a:defRPr>
        </a:defPPr>
      </a:lstStyle>
    </a:spDef>
  </a:objectDefaults>
  <a:extraClrSchemeLst/>
</a:theme>
</file>

<file path=ppt/theme/theme2.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3.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30607</TotalTime>
  <Words>15533</Words>
  <Application>Microsoft Office PowerPoint</Application>
  <PresentationFormat>宽屏</PresentationFormat>
  <Paragraphs>1094</Paragraphs>
  <Slides>104</Slides>
  <Notes>94</Notes>
  <HiddenSlides>24</HiddenSlides>
  <MMClips>0</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104</vt:i4>
      </vt:variant>
    </vt:vector>
  </HeadingPairs>
  <TitlesOfParts>
    <vt:vector size="127" baseType="lpstr">
      <vt:lpstr>Adobe 黑体 Std R</vt:lpstr>
      <vt:lpstr>Microsoft JhengHei</vt:lpstr>
      <vt:lpstr>Segoe</vt:lpstr>
      <vt:lpstr>汉仪粗宋简</vt:lpstr>
      <vt:lpstr>汉仪大宋简</vt:lpstr>
      <vt:lpstr>黑体</vt:lpstr>
      <vt:lpstr>黑体 (正文)</vt:lpstr>
      <vt:lpstr>华文中宋</vt:lpstr>
      <vt:lpstr>宋体</vt:lpstr>
      <vt:lpstr>微软雅黑</vt:lpstr>
      <vt:lpstr>Arial</vt:lpstr>
      <vt:lpstr>Arial Black</vt:lpstr>
      <vt:lpstr>Arial MT</vt:lpstr>
      <vt:lpstr>Calibri</vt:lpstr>
      <vt:lpstr>Franklin Gothic Book</vt:lpstr>
      <vt:lpstr>Franklin Gothic Medium</vt:lpstr>
      <vt:lpstr>Times New Roman</vt:lpstr>
      <vt:lpstr>Wingdings</vt:lpstr>
      <vt:lpstr>Wingdings 2</vt:lpstr>
      <vt:lpstr>Wingdings 3</vt:lpstr>
      <vt:lpstr>HDOfficeLightV0</vt:lpstr>
      <vt:lpstr>Title above text on slide</vt:lpstr>
      <vt:lpstr>4_Title above text on slide</vt:lpstr>
      <vt:lpstr>PowerPoint 演示文稿</vt:lpstr>
      <vt:lpstr>圣经说：创造是很明显</vt:lpstr>
      <vt:lpstr>创造的证据：生命的起源</vt:lpstr>
      <vt:lpstr>创造的证据：生命的起源</vt:lpstr>
      <vt:lpstr>DNA不但含有物质，还含有信息</vt:lpstr>
      <vt:lpstr>创造的证据：生命的起源</vt:lpstr>
      <vt:lpstr>PowerPoint 演示文稿</vt:lpstr>
      <vt:lpstr>创造的证据：化石记录  『恐龙的进化』《科学》杂志1999年</vt:lpstr>
      <vt:lpstr>创造的证据：化石记录  『恐龙的进化』《科学》杂志1999年</vt:lpstr>
      <vt:lpstr>《化石记录》回播</vt:lpstr>
      <vt:lpstr>化石记录中的事实：有猿猴，有人，没有第三种</vt:lpstr>
      <vt:lpstr>人类 / 黑猩猩 基因相似度</vt:lpstr>
      <vt:lpstr>《猿人》回播</vt:lpstr>
      <vt:lpstr>生物衰减计时器</vt:lpstr>
      <vt:lpstr>地表侵蚀：太快</vt:lpstr>
      <vt:lpstr>基因熵：破坏DNA，破坏结构的功能</vt:lpstr>
      <vt:lpstr>基因熵：不断积累的突变表示地球是年轻的</vt:lpstr>
      <vt:lpstr>5月16日:年轻地球的证据    &amp;   5月19日:放射性测年代法与碳14 </vt:lpstr>
      <vt:lpstr>PowerPoint 演示文稿</vt:lpstr>
      <vt:lpstr>“科学家”是什么样的人？</vt:lpstr>
      <vt:lpstr>我们脑海中对“科学家”的概念：</vt:lpstr>
      <vt:lpstr>半人半马的神话</vt:lpstr>
      <vt:lpstr>科学家的神话：半人半电脑</vt:lpstr>
      <vt:lpstr>科学家的真实面目</vt:lpstr>
      <vt:lpstr>PowerPoint 演示文稿</vt:lpstr>
      <vt:lpstr>观察到的“事实”（证据）需要解释</vt:lpstr>
      <vt:lpstr>进化论者利用的解释框架：唯物论、无神论</vt:lpstr>
      <vt:lpstr>进化论者利用的解释框架：唯物论、无神论</vt:lpstr>
      <vt:lpstr>什么才算为科学？</vt:lpstr>
      <vt:lpstr>唯物论的偏见</vt:lpstr>
      <vt:lpstr>即便不合理，指定答案也只能是：唯物论、无神论</vt:lpstr>
      <vt:lpstr>即便不合理，指定答案也只能是：唯物论、无神论</vt:lpstr>
      <vt:lpstr>思想框架使进化论者看不到面前证据的意义</vt:lpstr>
      <vt:lpstr>PowerPoint 演示文稿</vt:lpstr>
      <vt:lpstr>PowerPoint 演示文稿</vt:lpstr>
      <vt:lpstr>同一套数据，不同的解释</vt:lpstr>
      <vt:lpstr>解释框架（世界观）</vt:lpstr>
      <vt:lpstr>解释框架（世界观）</vt:lpstr>
      <vt:lpstr>解释框架（世界观） </vt:lpstr>
      <vt:lpstr>解释框架（世界观）</vt:lpstr>
      <vt:lpstr>PowerPoint 演示文稿</vt:lpstr>
      <vt:lpstr>提醒：不可走“信仰主义”的错路！</vt:lpstr>
      <vt:lpstr>唯物论这种“思想紧身衣”，从哪儿而来？</vt:lpstr>
      <vt:lpstr>古希腊、罗马哲学家：年老地球论和进化论</vt:lpstr>
      <vt:lpstr>古希腊、罗马哲学家：年老地球论和进化论</vt:lpstr>
      <vt:lpstr>圣经产生新的世界观</vt:lpstr>
      <vt:lpstr>圣经世界观引导现代科学</vt:lpstr>
      <vt:lpstr>启蒙期哲学家拒绝基督教</vt:lpstr>
      <vt:lpstr>PowerPoint 演示文稿</vt:lpstr>
      <vt:lpstr>西方中最积极的推动进化论的人：</vt:lpstr>
      <vt:lpstr>进化论是宗教</vt:lpstr>
      <vt:lpstr>PowerPoint 演示文稿</vt:lpstr>
      <vt:lpstr>PowerPoint 演示文稿</vt:lpstr>
      <vt:lpstr> 蒲丰 (Buffon) 1707-88</vt:lpstr>
      <vt:lpstr>詹姆斯‧赫顿 (James Hutton) 1726-97</vt:lpstr>
      <vt:lpstr>詹姆斯‧赫顿 (James Hutton) 1726-97</vt:lpstr>
      <vt:lpstr>詹姆斯‧赫顿 (James Hutton) 1726-97</vt:lpstr>
      <vt:lpstr>圣经预言“均变论”以及否认诺亚洪水</vt:lpstr>
      <vt:lpstr>查尔斯‧莱尔 (Charles Lyell) 1797-1875</vt:lpstr>
      <vt:lpstr>莱尔稍微透露了他的动机</vt:lpstr>
      <vt:lpstr>莱尔有关尼亚加拉瀑布侵蚀的欺骗</vt:lpstr>
      <vt:lpstr>赫顿、莱尔：不可以有全球性洪水！</vt:lpstr>
      <vt:lpstr>赫顿、莱尔：不可以有全球性洪水！</vt:lpstr>
      <vt:lpstr>阿格尔：地质学走偏了</vt:lpstr>
      <vt:lpstr>阿格尔：快形成的岩层</vt:lpstr>
      <vt:lpstr>莱尔影响达尔文</vt:lpstr>
      <vt:lpstr>PowerPoint 演示文稿</vt:lpstr>
      <vt:lpstr>拉马克 (Lamark) 1744-1829</vt:lpstr>
      <vt:lpstr>乔治‧居维叶 (Cuvier) 1769-1832</vt:lpstr>
      <vt:lpstr>伊拉斯莫斯 ‧ 达尔文 (Erasmus Darwin) 1731-1802</vt:lpstr>
      <vt:lpstr>进化论使达尔文离开基督教</vt:lpstr>
      <vt:lpstr>达尔文不希望圣经是真实的</vt:lpstr>
      <vt:lpstr>PowerPoint 演示文稿</vt:lpstr>
      <vt:lpstr>皮埃尔‧拉布拉斯 (Pierre LaPlace) 1749-1827</vt:lpstr>
      <vt:lpstr>拉布拉斯见拿破仑</vt:lpstr>
      <vt:lpstr>太阳系的起源：星云假说</vt:lpstr>
      <vt:lpstr>角动力</vt:lpstr>
      <vt:lpstr>哈勃：位于宇宙的中心是不被许可的</vt:lpstr>
      <vt:lpstr>哈勃：位于宇宙的中心是不被许可的</vt:lpstr>
      <vt:lpstr>哈勃：位于宇宙的中心是不被许可的</vt:lpstr>
      <vt:lpstr>PowerPoint 演示文稿</vt:lpstr>
      <vt:lpstr>PowerPoint 演示文稿</vt:lpstr>
      <vt:lpstr>PowerPoint 演示文稿</vt:lpstr>
      <vt:lpstr>PowerPoint 演示文稿</vt:lpstr>
      <vt:lpstr>1800-1850年：教会中的妥协</vt:lpstr>
      <vt:lpstr>为何会出现这样的转变？</vt:lpstr>
      <vt:lpstr>Scientist and theologian</vt:lpstr>
      <vt:lpstr>Genesis &amp; Geology: 19C #1</vt:lpstr>
      <vt:lpstr>年老地球论必然导致接受进化论</vt:lpstr>
      <vt:lpstr>长时论必然削弱对圣经和创造者的信心</vt:lpstr>
      <vt:lpstr>下滑过程</vt:lpstr>
      <vt:lpstr>进化论是纳粹思想的基石</vt:lpstr>
      <vt:lpstr>21世纪的德国</vt:lpstr>
      <vt:lpstr>英国如何变成非基督教国家?</vt:lpstr>
      <vt:lpstr>英国：基督徒显著减少</vt:lpstr>
      <vt:lpstr>美国：自20世纪60年代以来的巨变</vt:lpstr>
      <vt:lpstr>亚当或猿猴，你的祖先是谁？</vt:lpstr>
      <vt:lpstr>PowerPoint 演示文稿</vt:lpstr>
      <vt:lpstr>提摩太‧凯勒：“新福音派”妥协者</vt:lpstr>
      <vt:lpstr>现代美国</vt:lpstr>
      <vt:lpstr>美国不同年代宗教信仰（2014年调查）</vt:lpstr>
      <vt:lpstr>人类的来源，2013年美国调查 (Pew Center)</vt:lpstr>
      <vt:lpstr>PowerPoint 演示文稿</vt:lpstr>
      <vt:lpstr>如何重建根基？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CR</cp:lastModifiedBy>
  <cp:revision>2328</cp:revision>
  <dcterms:created xsi:type="dcterms:W3CDTF">2014-01-09T08:42:09Z</dcterms:created>
  <dcterms:modified xsi:type="dcterms:W3CDTF">2020-05-14T04:42:55Z</dcterms:modified>
</cp:coreProperties>
</file>