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rts/chart1.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ags/tag1.xml" ContentType="application/vnd.openxmlformats-officedocument.presentationml.tags+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784" r:id="rId1"/>
    <p:sldMasterId id="2147483800" r:id="rId2"/>
    <p:sldMasterId id="2147483810" r:id="rId3"/>
    <p:sldMasterId id="2147483818" r:id="rId4"/>
    <p:sldMasterId id="2147483926" r:id="rId5"/>
    <p:sldMasterId id="2147483942" r:id="rId6"/>
    <p:sldMasterId id="2147483959" r:id="rId7"/>
  </p:sldMasterIdLst>
  <p:notesMasterIdLst>
    <p:notesMasterId r:id="rId117"/>
  </p:notesMasterIdLst>
  <p:handoutMasterIdLst>
    <p:handoutMasterId r:id="rId118"/>
  </p:handoutMasterIdLst>
  <p:sldIdLst>
    <p:sldId id="924" r:id="rId8"/>
    <p:sldId id="777" r:id="rId9"/>
    <p:sldId id="1154" r:id="rId10"/>
    <p:sldId id="987" r:id="rId11"/>
    <p:sldId id="988" r:id="rId12"/>
    <p:sldId id="989" r:id="rId13"/>
    <p:sldId id="990" r:id="rId14"/>
    <p:sldId id="787" r:id="rId15"/>
    <p:sldId id="788" r:id="rId16"/>
    <p:sldId id="1209" r:id="rId17"/>
    <p:sldId id="342" r:id="rId18"/>
    <p:sldId id="780" r:id="rId19"/>
    <p:sldId id="781" r:id="rId20"/>
    <p:sldId id="782" r:id="rId21"/>
    <p:sldId id="952" r:id="rId22"/>
    <p:sldId id="789" r:id="rId23"/>
    <p:sldId id="993" r:id="rId24"/>
    <p:sldId id="994" r:id="rId25"/>
    <p:sldId id="995" r:id="rId26"/>
    <p:sldId id="996" r:id="rId27"/>
    <p:sldId id="997" r:id="rId28"/>
    <p:sldId id="998" r:id="rId29"/>
    <p:sldId id="794" r:id="rId30"/>
    <p:sldId id="795" r:id="rId31"/>
    <p:sldId id="1048" r:id="rId32"/>
    <p:sldId id="1002" r:id="rId33"/>
    <p:sldId id="797" r:id="rId34"/>
    <p:sldId id="798" r:id="rId35"/>
    <p:sldId id="1020" r:id="rId36"/>
    <p:sldId id="1004" r:id="rId37"/>
    <p:sldId id="1021" r:id="rId38"/>
    <p:sldId id="1024" r:id="rId39"/>
    <p:sldId id="1199" r:id="rId40"/>
    <p:sldId id="1165" r:id="rId41"/>
    <p:sldId id="1019" r:id="rId42"/>
    <p:sldId id="801" r:id="rId43"/>
    <p:sldId id="802" r:id="rId44"/>
    <p:sldId id="1022" r:id="rId45"/>
    <p:sldId id="1179" r:id="rId46"/>
    <p:sldId id="1201" r:id="rId47"/>
    <p:sldId id="910" r:id="rId48"/>
    <p:sldId id="911" r:id="rId49"/>
    <p:sldId id="912" r:id="rId50"/>
    <p:sldId id="951" r:id="rId51"/>
    <p:sldId id="1050" r:id="rId52"/>
    <p:sldId id="1054" r:id="rId53"/>
    <p:sldId id="1039" r:id="rId54"/>
    <p:sldId id="913" r:id="rId55"/>
    <p:sldId id="948" r:id="rId56"/>
    <p:sldId id="947" r:id="rId57"/>
    <p:sldId id="949" r:id="rId58"/>
    <p:sldId id="914" r:id="rId59"/>
    <p:sldId id="915" r:id="rId60"/>
    <p:sldId id="916" r:id="rId61"/>
    <p:sldId id="925" r:id="rId62"/>
    <p:sldId id="950" r:id="rId63"/>
    <p:sldId id="918" r:id="rId64"/>
    <p:sldId id="805" r:id="rId65"/>
    <p:sldId id="806" r:id="rId66"/>
    <p:sldId id="808" r:id="rId67"/>
    <p:sldId id="810" r:id="rId68"/>
    <p:sldId id="957" r:id="rId69"/>
    <p:sldId id="1025" r:id="rId70"/>
    <p:sldId id="811" r:id="rId71"/>
    <p:sldId id="1058" r:id="rId72"/>
    <p:sldId id="1028" r:id="rId73"/>
    <p:sldId id="364" r:id="rId74"/>
    <p:sldId id="1029" r:id="rId75"/>
    <p:sldId id="1060" r:id="rId76"/>
    <p:sldId id="1061" r:id="rId77"/>
    <p:sldId id="1062" r:id="rId78"/>
    <p:sldId id="1063" r:id="rId79"/>
    <p:sldId id="1192" r:id="rId80"/>
    <p:sldId id="1064" r:id="rId81"/>
    <p:sldId id="1065" r:id="rId82"/>
    <p:sldId id="1066" r:id="rId83"/>
    <p:sldId id="1067" r:id="rId84"/>
    <p:sldId id="1068" r:id="rId85"/>
    <p:sldId id="1069" r:id="rId86"/>
    <p:sldId id="1071" r:id="rId87"/>
    <p:sldId id="965" r:id="rId88"/>
    <p:sldId id="981" r:id="rId89"/>
    <p:sldId id="982" r:id="rId90"/>
    <p:sldId id="983" r:id="rId91"/>
    <p:sldId id="984" r:id="rId92"/>
    <p:sldId id="944" r:id="rId93"/>
    <p:sldId id="985" r:id="rId94"/>
    <p:sldId id="1915" r:id="rId95"/>
    <p:sldId id="1193" r:id="rId96"/>
    <p:sldId id="945" r:id="rId97"/>
    <p:sldId id="932" r:id="rId98"/>
    <p:sldId id="933" r:id="rId99"/>
    <p:sldId id="934" r:id="rId100"/>
    <p:sldId id="1195" r:id="rId101"/>
    <p:sldId id="1916" r:id="rId102"/>
    <p:sldId id="1203" r:id="rId103"/>
    <p:sldId id="1026" r:id="rId104"/>
    <p:sldId id="1216" r:id="rId105"/>
    <p:sldId id="1177" r:id="rId106"/>
    <p:sldId id="1205" r:id="rId107"/>
    <p:sldId id="1917" r:id="rId108"/>
    <p:sldId id="1918" r:id="rId109"/>
    <p:sldId id="1919" r:id="rId110"/>
    <p:sldId id="1920" r:id="rId111"/>
    <p:sldId id="999" r:id="rId112"/>
    <p:sldId id="1153" r:id="rId113"/>
    <p:sldId id="1168" r:id="rId114"/>
    <p:sldId id="1169" r:id="rId115"/>
    <p:sldId id="1170" r:id="rId116"/>
  </p:sldIdLst>
  <p:sldSz cx="9144000" cy="6858000" type="screen4x3"/>
  <p:notesSz cx="6761163" cy="9942513"/>
  <p:kinsoku lang="zh-CN" invalStChars="" invalEndChars=""/>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32">
          <p15:clr>
            <a:srgbClr val="A4A3A4"/>
          </p15:clr>
        </p15:guide>
        <p15:guide id="4" pos="213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EAEFF7"/>
    <a:srgbClr val="BEDFF2"/>
    <a:srgbClr val="024780"/>
    <a:srgbClr val="99CCFF"/>
    <a:srgbClr val="66CCFF"/>
    <a:srgbClr val="8CC4F7"/>
    <a:srgbClr val="002A54"/>
    <a:srgbClr val="024C89"/>
    <a:srgbClr val="3A3A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98" autoAdjust="0"/>
    <p:restoredTop sz="72794" autoAdjust="0"/>
  </p:normalViewPr>
  <p:slideViewPr>
    <p:cSldViewPr>
      <p:cViewPr varScale="1">
        <p:scale>
          <a:sx n="65" d="100"/>
          <a:sy n="65" d="100"/>
        </p:scale>
        <p:origin x="1806" y="48"/>
      </p:cViewPr>
      <p:guideLst>
        <p:guide orient="horz" pos="2160"/>
        <p:guide pos="2880"/>
      </p:guideLst>
    </p:cSldViewPr>
  </p:slideViewPr>
  <p:outlineViewPr>
    <p:cViewPr>
      <p:scale>
        <a:sx n="33" d="100"/>
        <a:sy n="33" d="100"/>
      </p:scale>
      <p:origin x="0" y="18974"/>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45" d="100"/>
          <a:sy n="45" d="100"/>
        </p:scale>
        <p:origin x="-1426" y="-67"/>
      </p:cViewPr>
      <p:guideLst>
        <p:guide orient="horz" pos="2880"/>
        <p:guide pos="2160"/>
        <p:guide orient="horz" pos="3132"/>
        <p:guide pos="213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notesMaster" Target="notesMasters/notesMaster1.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handoutMaster" Target="handoutMasters/handoutMaster1.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presProps" Target="presProps.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27337776339236"/>
          <c:y val="0.16047662401574767"/>
          <c:w val="0.84772662223661799"/>
          <c:h val="0.69991141732285045"/>
        </c:manualLayout>
      </c:layout>
      <c:barChart>
        <c:barDir val="col"/>
        <c:grouping val="clustered"/>
        <c:varyColors val="0"/>
        <c:ser>
          <c:idx val="0"/>
          <c:order val="0"/>
          <c:tx>
            <c:strRef>
              <c:f>Sheet1!$B$2</c:f>
              <c:strCache>
                <c:ptCount val="1"/>
                <c:pt idx="0">
                  <c:v>Regular church attendence</c:v>
                </c:pt>
              </c:strCache>
            </c:strRef>
          </c:tx>
          <c:invertIfNegative val="0"/>
          <c:dLbls>
            <c:dLbl>
              <c:idx val="0"/>
              <c:tx>
                <c:rich>
                  <a:bodyPr/>
                  <a:lstStyle/>
                  <a:p>
                    <a:r>
                      <a:rPr lang="en-US"/>
                      <a:t>98-</a:t>
                    </a:r>
                    <a:fld id="{05B0B908-9689-4423-B667-0520126B3FBC}" type="VALUE">
                      <a:rPr lang="en-US" altLang="zh-CN" smtClean="0"/>
                      <a:pPr/>
                      <a:t>[值]</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E6A2-410A-B2FC-DB41510F18D2}"/>
                </c:ext>
              </c:extLst>
            </c:dLbl>
            <c:dLbl>
              <c:idx val="1"/>
              <c:layout>
                <c:manualLayout>
                  <c:x val="-5.7813717374228905E-3"/>
                  <c:y val="1.367518864222830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42D-48F7-B2DF-C03F3B24B859}"/>
                </c:ext>
              </c:extLst>
            </c:dLbl>
            <c:dLbl>
              <c:idx val="2"/>
              <c:layout>
                <c:manualLayout>
                  <c:x val="2.8906858687114388E-3"/>
                  <c:y val="1.914526409911956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3C2-754D-B0C8-C2935B5C24C8}"/>
                </c:ext>
              </c:extLst>
            </c:dLbl>
            <c:dLbl>
              <c:idx val="3"/>
              <c:layout>
                <c:manualLayout>
                  <c:x val="2.8906858687114379E-3"/>
                  <c:y val="2.735037728445660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2D-48F7-B2DF-C03F3B24B859}"/>
                </c:ext>
              </c:extLst>
            </c:dLbl>
            <c:dLbl>
              <c:idx val="4"/>
              <c:layout>
                <c:manualLayout>
                  <c:x val="4.3360288030670517E-3"/>
                  <c:y val="2.188030182756532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42D-48F7-B2DF-C03F3B24B859}"/>
                </c:ext>
              </c:extLst>
            </c:dLbl>
            <c:spPr>
              <a:noFill/>
              <a:ln>
                <a:noFill/>
              </a:ln>
              <a:effectLst/>
            </c:spPr>
            <c:txPr>
              <a:bodyPr/>
              <a:lstStyle/>
              <a:p>
                <a:pPr>
                  <a:defRPr sz="3200"/>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Sheet1!$A$3:$A$7</c:f>
              <c:strCache>
                <c:ptCount val="5"/>
                <c:pt idx="0">
                  <c:v>1980</c:v>
                </c:pt>
                <c:pt idx="1">
                  <c:v>2002</c:v>
                </c:pt>
                <c:pt idx="2">
                  <c:v>2003</c:v>
                </c:pt>
                <c:pt idx="3">
                  <c:v>2005</c:v>
                </c:pt>
                <c:pt idx="4">
                  <c:v>事实(?)</c:v>
                </c:pt>
              </c:strCache>
            </c:strRef>
          </c:cat>
          <c:val>
            <c:numRef>
              <c:f>Sheet1!$B$3:$B$7</c:f>
              <c:numCache>
                <c:formatCode>0%</c:formatCode>
                <c:ptCount val="5"/>
                <c:pt idx="0">
                  <c:v>0.99</c:v>
                </c:pt>
                <c:pt idx="1">
                  <c:v>0.95000000000000062</c:v>
                </c:pt>
                <c:pt idx="2">
                  <c:v>0.87000000000000222</c:v>
                </c:pt>
                <c:pt idx="3">
                  <c:v>0.75000000000000233</c:v>
                </c:pt>
                <c:pt idx="4">
                  <c:v>0.70000000000000062</c:v>
                </c:pt>
              </c:numCache>
            </c:numRef>
          </c:val>
          <c:extLst>
            <c:ext xmlns:c16="http://schemas.microsoft.com/office/drawing/2014/chart" uri="{C3380CC4-5D6E-409C-BE32-E72D297353CC}">
              <c16:uniqueId val="{00000001-C3C2-754D-B0C8-C2935B5C24C8}"/>
            </c:ext>
          </c:extLst>
        </c:ser>
        <c:dLbls>
          <c:showLegendKey val="0"/>
          <c:showVal val="0"/>
          <c:showCatName val="0"/>
          <c:showSerName val="0"/>
          <c:showPercent val="0"/>
          <c:showBubbleSize val="0"/>
        </c:dLbls>
        <c:gapWidth val="211"/>
        <c:axId val="161265920"/>
        <c:axId val="165438208"/>
      </c:barChart>
      <c:catAx>
        <c:axId val="161265920"/>
        <c:scaling>
          <c:orientation val="minMax"/>
        </c:scaling>
        <c:delete val="0"/>
        <c:axPos val="b"/>
        <c:numFmt formatCode="General" sourceLinked="1"/>
        <c:majorTickMark val="none"/>
        <c:minorTickMark val="none"/>
        <c:tickLblPos val="nextTo"/>
        <c:txPr>
          <a:bodyPr anchor="t" anchorCtr="0"/>
          <a:lstStyle/>
          <a:p>
            <a:pPr>
              <a:defRPr sz="2800" b="1"/>
            </a:pPr>
            <a:endParaRPr lang="zh-CN"/>
          </a:p>
        </c:txPr>
        <c:crossAx val="165438208"/>
        <c:crosses val="autoZero"/>
        <c:auto val="1"/>
        <c:lblAlgn val="ctr"/>
        <c:lblOffset val="0"/>
        <c:noMultiLvlLbl val="0"/>
      </c:catAx>
      <c:valAx>
        <c:axId val="165438208"/>
        <c:scaling>
          <c:orientation val="minMax"/>
          <c:max val="1"/>
        </c:scaling>
        <c:delete val="0"/>
        <c:axPos val="l"/>
        <c:majorGridlines/>
        <c:numFmt formatCode="0%" sourceLinked="1"/>
        <c:majorTickMark val="out"/>
        <c:minorTickMark val="none"/>
        <c:tickLblPos val="nextTo"/>
        <c:txPr>
          <a:bodyPr/>
          <a:lstStyle/>
          <a:p>
            <a:pPr>
              <a:defRPr sz="2400" b="0" i="0" baseline="0"/>
            </a:pPr>
            <a:endParaRPr lang="zh-CN"/>
          </a:p>
        </c:txPr>
        <c:crossAx val="161265920"/>
        <c:crosses val="autoZero"/>
        <c:crossBetween val="between"/>
        <c:majorUnit val="0.2"/>
      </c:valAx>
    </c:plotArea>
    <c:plotVisOnly val="1"/>
    <c:dispBlanksAs val="gap"/>
    <c:showDLblsOverMax val="0"/>
  </c:chart>
  <c:spPr>
    <a:ln w="38100" cmpd="sng">
      <a:solidFill>
        <a:schemeClr val="tx1"/>
      </a:solidFill>
    </a:ln>
  </c:spPr>
  <c:txPr>
    <a:bodyPr/>
    <a:lstStyle/>
    <a:p>
      <a:pPr>
        <a:defRPr sz="1800"/>
      </a:pPr>
      <a:endParaRPr lang="zh-CN"/>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9837" cy="49712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29761" y="0"/>
            <a:ext cx="2929837" cy="497126"/>
          </a:xfrm>
          <a:prstGeom prst="rect">
            <a:avLst/>
          </a:prstGeom>
        </p:spPr>
        <p:txBody>
          <a:bodyPr vert="horz" lIns="91440" tIns="45720" rIns="91440" bIns="45720" rtlCol="0"/>
          <a:lstStyle>
            <a:lvl1pPr algn="r">
              <a:defRPr sz="1200"/>
            </a:lvl1pPr>
          </a:lstStyle>
          <a:p>
            <a:fld id="{8F82327A-132E-4952-9B38-E81853B7B301}" type="datetimeFigureOut">
              <a:rPr lang="en-US" smtClean="0"/>
              <a:pPr/>
              <a:t>1/18/2021</a:t>
            </a:fld>
            <a:endParaRPr lang="en-US"/>
          </a:p>
        </p:txBody>
      </p:sp>
      <p:sp>
        <p:nvSpPr>
          <p:cNvPr id="4" name="Footer Placeholder 3"/>
          <p:cNvSpPr>
            <a:spLocks noGrp="1"/>
          </p:cNvSpPr>
          <p:nvPr>
            <p:ph type="ftr" sz="quarter" idx="2"/>
          </p:nvPr>
        </p:nvSpPr>
        <p:spPr>
          <a:xfrm>
            <a:off x="0" y="9443662"/>
            <a:ext cx="2929837" cy="49712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29761" y="9443662"/>
            <a:ext cx="2929837" cy="497126"/>
          </a:xfrm>
          <a:prstGeom prst="rect">
            <a:avLst/>
          </a:prstGeom>
        </p:spPr>
        <p:txBody>
          <a:bodyPr vert="horz" lIns="91440" tIns="45720" rIns="91440" bIns="45720" rtlCol="0" anchor="b"/>
          <a:lstStyle>
            <a:lvl1pPr algn="r">
              <a:defRPr sz="1200"/>
            </a:lvl1pPr>
          </a:lstStyle>
          <a:p>
            <a:fld id="{5A75A20F-C59F-4E29-8A45-2DF931D11780}" type="slidenum">
              <a:rPr lang="en-US" smtClean="0"/>
              <a:pPr/>
              <a:t>‹#›</a:t>
            </a:fld>
            <a:endParaRPr lang="en-US"/>
          </a:p>
        </p:txBody>
      </p:sp>
    </p:spTree>
    <p:extLst>
      <p:ext uri="{BB962C8B-B14F-4D97-AF65-F5344CB8AC3E}">
        <p14:creationId xmlns:p14="http://schemas.microsoft.com/office/powerpoint/2010/main" val="9637721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29837" cy="49712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29761" y="0"/>
            <a:ext cx="2929837" cy="497126"/>
          </a:xfrm>
          <a:prstGeom prst="rect">
            <a:avLst/>
          </a:prstGeom>
        </p:spPr>
        <p:txBody>
          <a:bodyPr vert="horz" lIns="91440" tIns="45720" rIns="91440" bIns="45720" rtlCol="0"/>
          <a:lstStyle>
            <a:lvl1pPr algn="r">
              <a:defRPr sz="1200"/>
            </a:lvl1pPr>
          </a:lstStyle>
          <a:p>
            <a:fld id="{32F2A48F-7A0C-4720-91B8-34BE7BBEB43D}" type="datetimeFigureOut">
              <a:rPr lang="zh-CN" altLang="en-US" smtClean="0"/>
              <a:pPr/>
              <a:t>2021/1/18</a:t>
            </a:fld>
            <a:endParaRPr lang="zh-CN" altLang="en-US"/>
          </a:p>
        </p:txBody>
      </p:sp>
      <p:sp>
        <p:nvSpPr>
          <p:cNvPr id="4" name="幻灯片图像占位符 3"/>
          <p:cNvSpPr>
            <a:spLocks noGrp="1" noRot="1" noChangeAspect="1"/>
          </p:cNvSpPr>
          <p:nvPr>
            <p:ph type="sldImg" idx="2"/>
          </p:nvPr>
        </p:nvSpPr>
        <p:spPr>
          <a:xfrm>
            <a:off x="895350" y="746125"/>
            <a:ext cx="4970463" cy="372745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6117" y="4722694"/>
            <a:ext cx="5408930" cy="4474131"/>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443662"/>
            <a:ext cx="2929837" cy="497126"/>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29761" y="9443662"/>
            <a:ext cx="2929837" cy="497126"/>
          </a:xfrm>
          <a:prstGeom prst="rect">
            <a:avLst/>
          </a:prstGeom>
        </p:spPr>
        <p:txBody>
          <a:bodyPr vert="horz" lIns="91440" tIns="45720" rIns="91440" bIns="45720" rtlCol="0" anchor="b"/>
          <a:lstStyle>
            <a:lvl1pPr algn="r">
              <a:defRPr sz="1200"/>
            </a:lvl1pPr>
          </a:lstStyle>
          <a:p>
            <a:fld id="{76344896-A9B2-4544-A0B8-D3BBA0E8AEA5}" type="slidenum">
              <a:rPr lang="zh-CN" altLang="en-US" smtClean="0"/>
              <a:pPr/>
              <a:t>‹#›</a:t>
            </a:fld>
            <a:endParaRPr lang="zh-CN" altLang="en-US"/>
          </a:p>
        </p:txBody>
      </p:sp>
    </p:spTree>
    <p:extLst>
      <p:ext uri="{BB962C8B-B14F-4D97-AF65-F5344CB8AC3E}">
        <p14:creationId xmlns:p14="http://schemas.microsoft.com/office/powerpoint/2010/main" val="3787595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今天我们要讲人类的起源，或者说“猿人”的问题</a:t>
            </a:r>
            <a:endParaRPr lang="en-US" altLang="zh-CN" dirty="0"/>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a:t>
            </a:fld>
            <a:endParaRPr lang="zh-CN" altLang="en-US"/>
          </a:p>
        </p:txBody>
      </p:sp>
    </p:spTree>
    <p:extLst>
      <p:ext uri="{BB962C8B-B14F-4D97-AF65-F5344CB8AC3E}">
        <p14:creationId xmlns:p14="http://schemas.microsoft.com/office/powerpoint/2010/main" val="256963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Arial" panose="020B0604020202020204" pitchFamily="34" charset="0"/>
                <a:cs typeface="Arial" panose="020B0604020202020204" pitchFamily="34" charset="0"/>
              </a:rPr>
              <a:t>圣经教导上帝是直接创造男人和女人，并非通过猿人进化而来。经文记载：</a:t>
            </a:r>
            <a:endParaRPr lang="en-US" altLang="zh-CN"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Arial" panose="020B0604020202020204" pitchFamily="34" charset="0"/>
                <a:cs typeface="Arial" panose="020B0604020202020204" pitchFamily="34" charset="0"/>
              </a:rPr>
              <a:t>创世记2：7耶和华神</a:t>
            </a:r>
            <a:r>
              <a:rPr lang="zh-CN" altLang="en-US" sz="1200" b="1" dirty="0">
                <a:solidFill>
                  <a:srgbClr val="FF0000"/>
                </a:solidFill>
                <a:latin typeface="Arial" panose="020B0604020202020204" pitchFamily="34" charset="0"/>
                <a:cs typeface="Arial" panose="020B0604020202020204" pitchFamily="34" charset="0"/>
              </a:rPr>
              <a:t>用地上的尘土造人</a:t>
            </a:r>
            <a:r>
              <a:rPr lang="zh-CN" altLang="en-US" sz="1200" dirty="0">
                <a:latin typeface="Arial" panose="020B0604020202020204" pitchFamily="34" charset="0"/>
                <a:cs typeface="Arial" panose="020B0604020202020204" pitchFamily="34" charset="0"/>
              </a:rPr>
              <a:t>，将生气吹在他鼻孔里，他就成了有灵的活人，名叫亚当。... 21耶和华神使他沉睡，他就睡了；於是取下他的一条肋骨，又把肉合起来。22耶和华神就</a:t>
            </a:r>
            <a:r>
              <a:rPr lang="zh-CN" altLang="en-US" sz="1200" b="1" dirty="0">
                <a:solidFill>
                  <a:srgbClr val="FF0000"/>
                </a:solidFill>
                <a:latin typeface="Arial" panose="020B0604020202020204" pitchFamily="34" charset="0"/>
                <a:cs typeface="Arial" panose="020B0604020202020204" pitchFamily="34" charset="0"/>
              </a:rPr>
              <a:t>用那人身上所取的肋骨</a:t>
            </a:r>
            <a:r>
              <a:rPr lang="zh-CN" altLang="en-US" sz="1200" dirty="0">
                <a:latin typeface="Arial" panose="020B0604020202020204" pitchFamily="34" charset="0"/>
                <a:cs typeface="Arial" panose="020B0604020202020204" pitchFamily="34" charset="0"/>
              </a:rPr>
              <a:t>，造成一个女人，领她到那人跟前。</a:t>
            </a: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247319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fontScale="4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solidFill>
                <a:ea typeface="汉仪大宋简" panose="02010609000101010101" pitchFamily="49" charset="-122"/>
              </a:rPr>
              <a:t>不同的人类谱系，突变率的确会有所不同，而且可能会随时间变化。</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prstClr val="black"/>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solidFill>
              </a:rPr>
              <a:t>如果人类历史是</a:t>
            </a:r>
            <a:r>
              <a:rPr lang="en-US" altLang="zh-CN" sz="1200" dirty="0">
                <a:solidFill>
                  <a:prstClr val="black"/>
                </a:solidFill>
              </a:rPr>
              <a:t>5</a:t>
            </a:r>
            <a:r>
              <a:rPr lang="zh-CN" altLang="en-US" sz="1200" dirty="0">
                <a:solidFill>
                  <a:prstClr val="black"/>
                </a:solidFill>
              </a:rPr>
              <a:t>万年，那么突变率最低都有</a:t>
            </a:r>
            <a:r>
              <a:rPr lang="en-US" altLang="zh-CN" sz="1200" dirty="0">
                <a:solidFill>
                  <a:prstClr val="black"/>
                </a:solidFill>
              </a:rPr>
              <a:t>170</a:t>
            </a:r>
            <a:r>
              <a:rPr lang="zh-CN" altLang="en-US" sz="1200" dirty="0">
                <a:solidFill>
                  <a:prstClr val="black"/>
                </a:solidFill>
              </a:rPr>
              <a:t>，如果人类历史只有</a:t>
            </a:r>
            <a:r>
              <a:rPr lang="en-US" altLang="zh-CN" sz="1200" dirty="0">
                <a:solidFill>
                  <a:prstClr val="black"/>
                </a:solidFill>
              </a:rPr>
              <a:t>6000</a:t>
            </a:r>
            <a:r>
              <a:rPr lang="zh-CN" altLang="en-US" sz="1200" dirty="0">
                <a:solidFill>
                  <a:prstClr val="black"/>
                </a:solidFill>
              </a:rPr>
              <a:t>年左右，那么突变率大概在</a:t>
            </a:r>
            <a:r>
              <a:rPr lang="en-US" altLang="zh-CN" sz="1200" dirty="0">
                <a:solidFill>
                  <a:prstClr val="black"/>
                </a:solidFill>
              </a:rPr>
              <a:t>20-79</a:t>
            </a:r>
            <a:r>
              <a:rPr lang="zh-CN" altLang="en-US" sz="1200" dirty="0">
                <a:solidFill>
                  <a:prstClr val="black"/>
                </a:solidFill>
              </a:rPr>
              <a:t>，而实际观察到的情况是</a:t>
            </a:r>
            <a:r>
              <a:rPr lang="en-US" altLang="zh-CN" sz="1200" dirty="0">
                <a:solidFill>
                  <a:prstClr val="black"/>
                </a:solidFill>
              </a:rPr>
              <a:t>38-40</a:t>
            </a:r>
            <a:r>
              <a:rPr lang="zh-CN" altLang="en-US" sz="1200" dirty="0">
                <a:solidFill>
                  <a:prstClr val="black"/>
                </a:solidFill>
              </a:rPr>
              <a:t>。</a:t>
            </a:r>
            <a:endParaRPr lang="en-US" altLang="zh-CN" sz="1200" dirty="0">
              <a:solidFill>
                <a:prstClr val="black"/>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prstClr val="black"/>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solidFill>
              </a:rPr>
              <a:t>实际观察情况更加符合圣经的时间框架和人类起源的</a:t>
            </a:r>
            <a:r>
              <a:rPr lang="zh-CN" altLang="en-US" sz="1200">
                <a:solidFill>
                  <a:prstClr val="black"/>
                </a:solidFill>
              </a:rPr>
              <a:t>解释。</a:t>
            </a:r>
            <a:endParaRPr lang="en-US" altLang="zh-CN" sz="1200" dirty="0">
              <a:solidFill>
                <a:prstClr val="black"/>
              </a:solidFill>
            </a:endParaRPr>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100</a:t>
            </a:fld>
            <a:endParaRPr lang="zh-CN" altLang="en-US">
              <a:solidFill>
                <a:prstClr val="black"/>
              </a:solidFill>
            </a:endParaRPr>
          </a:p>
        </p:txBody>
      </p:sp>
    </p:spTree>
    <p:extLst>
      <p:ext uri="{BB962C8B-B14F-4D97-AF65-F5344CB8AC3E}">
        <p14:creationId xmlns:p14="http://schemas.microsoft.com/office/powerpoint/2010/main" val="180220730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挪亚的儿媳妇生育后代，人类再度遍满地面，我们来看看下面创世记的经文：</a:t>
            </a:r>
            <a:r>
              <a:rPr kumimoji="0" lang="zh-CN" altLang="en-US" sz="1200" b="0"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rPr>
              <a:t>创世记</a:t>
            </a:r>
            <a:r>
              <a:rPr kumimoji="0" lang="en-US" altLang="zh-CN" sz="1200" b="0"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rPr>
              <a:t>10</a:t>
            </a:r>
            <a:r>
              <a:rPr kumimoji="0" lang="zh-CN" altLang="en-US" sz="1200" b="0"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rPr>
              <a:t>：</a:t>
            </a:r>
            <a:r>
              <a:rPr kumimoji="0" lang="en-US" altLang="zh-CN" sz="1200" b="0"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rPr>
              <a:t>1</a:t>
            </a:r>
            <a:r>
              <a:rPr kumimoji="0" lang="zh-CN" altLang="en-US" sz="1200" b="0"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rPr>
              <a:t>挪亚的儿子闪、含、雅弗的后代记在下面。洪水以后，他们都生了儿子。</a:t>
            </a:r>
            <a:r>
              <a:rPr kumimoji="0" lang="en-US" altLang="zh-CN" sz="1200" b="0"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rPr>
              <a:t>……5</a:t>
            </a:r>
            <a:r>
              <a:rPr kumimoji="0" lang="zh-CN" altLang="en-US" sz="1200" b="0"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rPr>
              <a:t>这些人的后裔将各国的地土、海岛分开居住，各随各的方言、宗族立国。</a:t>
            </a:r>
            <a:endParaRPr kumimoji="0" lang="en-US" altLang="zh-CN" sz="1200" b="0"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endParaRPr>
          </a:p>
          <a:p>
            <a:endParaRPr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1042879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圣经教导说，今天所有的人类都源自三位（或四位）从方舟下来的女性。这是进化论</a:t>
            </a:r>
            <a:r>
              <a:rPr kumimoji="0" lang="zh-CN" altLang="en-US" sz="1200" b="1" i="0" u="none" strike="noStrike" kern="1200" cap="none" spc="0" normalizeH="0" baseline="0" noProof="0" dirty="0">
                <a:ln>
                  <a:noFill/>
                </a:ln>
                <a:solidFill>
                  <a:srgbClr val="FF0000"/>
                </a:solidFill>
                <a:effectLst/>
                <a:uLnTx/>
                <a:uFillTx/>
                <a:latin typeface="Arial"/>
                <a:ea typeface="汉仪大宋简" panose="02010609000101010101" pitchFamily="49" charset="-122"/>
                <a:cs typeface="+mn-cs"/>
              </a:rPr>
              <a:t>未能预测</a:t>
            </a:r>
            <a:r>
              <a:rPr kumimoji="0" lang="zh-CN" altLang="en-US" sz="1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到的。</a:t>
            </a:r>
            <a:endParaRPr kumimoji="0" lang="en-US" altLang="zh-CN" sz="1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endParaRPr>
          </a:p>
          <a:p>
            <a:endParaRPr lang="en-US" sz="1200" dirty="0">
              <a:solidFill>
                <a:prstClr val="black"/>
              </a:solidFill>
            </a:endParaRP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5149838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solidFill>
              </a:rPr>
              <a:t>最近，遗传学的研究也是支持这个观点，说目前所有的人都是源自</a:t>
            </a:r>
            <a:r>
              <a:rPr lang="en-US" altLang="zh-CN" sz="1200" dirty="0">
                <a:solidFill>
                  <a:prstClr val="black"/>
                </a:solidFill>
              </a:rPr>
              <a:t>3</a:t>
            </a:r>
            <a:r>
              <a:rPr lang="zh-CN" altLang="en-US" sz="1200" dirty="0">
                <a:solidFill>
                  <a:prstClr val="black"/>
                </a:solidFill>
              </a:rPr>
              <a:t>个或者</a:t>
            </a:r>
            <a:r>
              <a:rPr lang="en-US" altLang="zh-CN" sz="1200" dirty="0">
                <a:solidFill>
                  <a:prstClr val="black"/>
                </a:solidFill>
              </a:rPr>
              <a:t>4</a:t>
            </a:r>
            <a:r>
              <a:rPr lang="zh-CN" altLang="en-US" sz="1200" dirty="0">
                <a:solidFill>
                  <a:prstClr val="black"/>
                </a:solidFill>
              </a:rPr>
              <a:t>个女人，哪是谁？这里写“很可能”，不过我认为可以去掉这三个字，几乎是肯定。因为圣经没有记录挪亚的太太下方舟之后没有再生孩子，所以我们也不能确定到底有或者没有，也就是说我们不能完全淘汰这个可能性。所以最近这些科学家给我们的一幅图，说人类具体是怎么发展的，</a:t>
            </a:r>
            <a:endParaRPr lang="en-US" altLang="zh-CN" sz="1200" dirty="0">
              <a:solidFill>
                <a:prstClr val="black"/>
              </a:solidFill>
            </a:endParaRP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5966838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按照这幅图，是根据</a:t>
            </a:r>
            <a:r>
              <a:rPr lang="en-US" altLang="zh-CN" dirty="0"/>
              <a:t>4</a:t>
            </a:r>
            <a:r>
              <a:rPr lang="zh-CN" altLang="en-US" dirty="0"/>
              <a:t>个女人，有的说是</a:t>
            </a:r>
            <a:r>
              <a:rPr lang="en-US" altLang="zh-CN" dirty="0"/>
              <a:t>3</a:t>
            </a:r>
            <a:r>
              <a:rPr lang="zh-CN" altLang="en-US" dirty="0"/>
              <a:t>个，我还不知道他们有没有考察。不过如果是说</a:t>
            </a:r>
            <a:r>
              <a:rPr lang="en-US" altLang="zh-CN" dirty="0"/>
              <a:t>3</a:t>
            </a:r>
            <a:r>
              <a:rPr lang="zh-CN" altLang="en-US" dirty="0"/>
              <a:t>个，那应该就是挪亚的</a:t>
            </a:r>
            <a:r>
              <a:rPr lang="en-US" altLang="zh-CN" dirty="0"/>
              <a:t>3</a:t>
            </a:r>
            <a:r>
              <a:rPr lang="zh-CN" altLang="en-US" dirty="0"/>
              <a:t>个儿媳，如果是</a:t>
            </a:r>
            <a:r>
              <a:rPr lang="en-US" altLang="zh-CN" dirty="0"/>
              <a:t>4</a:t>
            </a:r>
            <a:r>
              <a:rPr lang="zh-CN" altLang="en-US" dirty="0"/>
              <a:t>个，那就是包括挪亚的太太。不过这都是完全符合圣经所写的。你有没有想过，这不是创造论者发展出来的研究，而是进化论的科学家发表的。</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他们说非洲这里一部分，欧洲哪里一部分，中东这里一部分，亚洲一部分。后来有人从中东或者欧洲传到北美和南美，北美和南美不算，因为比较晚的，澳洲也不算。你主要看的是这里，问题是看中间这里。</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他们原来说一开始是从亚洲开始分散，后来又说是从非洲开始，不过实际上应该是中东。你还记得巴别塔吗？</a:t>
            </a:r>
            <a:r>
              <a:rPr lang="en-US" altLang="zh-CN" dirty="0"/>
              <a:t>Anyway</a:t>
            </a:r>
            <a:r>
              <a:rPr lang="zh-CN" altLang="en-US" dirty="0"/>
              <a:t>，他们给出的这个图大致上都是对的，唯一不合理的是时间框架，我们的时间是根据圣经所记载的，而他们有他们的时间框架，但在这里我们没有时间谈这个时间框架的问题。</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不过现在他们可以确定圣经所告诉你的曾经有个夏娃和有个挪亚，而且洪水之后有</a:t>
            </a:r>
            <a:r>
              <a:rPr lang="en-US" altLang="zh-CN" dirty="0"/>
              <a:t>3</a:t>
            </a:r>
            <a:r>
              <a:rPr lang="zh-CN" altLang="en-US" dirty="0"/>
              <a:t>或者</a:t>
            </a:r>
            <a:r>
              <a:rPr lang="en-US" altLang="zh-CN" dirty="0"/>
              <a:t>4</a:t>
            </a:r>
            <a:r>
              <a:rPr lang="zh-CN" altLang="en-US" dirty="0"/>
              <a:t>个妇女就重建了整个人类。你记得我说的这所有的研究是什么人做出来的吗？是那些完全不相信圣经否定创世记的人，神使用他们的研究来证明圣经。你回到圣经第</a:t>
            </a:r>
            <a:r>
              <a:rPr lang="en-US" altLang="zh-CN" dirty="0"/>
              <a:t>1</a:t>
            </a:r>
            <a:r>
              <a:rPr lang="zh-CN" altLang="en-US" dirty="0"/>
              <a:t>到第</a:t>
            </a:r>
            <a:r>
              <a:rPr lang="en-US" altLang="zh-CN" dirty="0"/>
              <a:t>10</a:t>
            </a:r>
            <a:r>
              <a:rPr lang="zh-CN" altLang="en-US" dirty="0"/>
              <a:t>章你才能知道人类的起源和来源。</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timeframes they give are based on evolutionary dating of human fossils. The actual observed mutation rates in mitochondrial DNA give (or AT LEAST allow) much lower ages.]</a:t>
            </a:r>
            <a:endParaRPr 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5717295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F3C8880-F91D-4C8E-97CF-AB3F28E116BE}" type="slidenum">
              <a:rPr lang="en-US" smtClean="0">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152786494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a:t>
            </a:r>
            <a:r>
              <a:rPr lang="zh-CN" altLang="en-US" dirty="0"/>
              <a:t>作为主要网站介绍，主要分享提供创造科学文章，推荐书籍和视频</a:t>
            </a:r>
          </a:p>
        </p:txBody>
      </p:sp>
      <p:sp>
        <p:nvSpPr>
          <p:cNvPr id="4" name="灯片编号占位符 3"/>
          <p:cNvSpPr>
            <a:spLocks noGrp="1"/>
          </p:cNvSpPr>
          <p:nvPr>
            <p:ph type="sldNum" sz="quarter" idx="10"/>
          </p:nvPr>
        </p:nvSpPr>
        <p:spPr/>
        <p:txBody>
          <a:bodyPr/>
          <a:lstStyle/>
          <a:p>
            <a:fld id="{6F3C8880-F91D-4C8E-97CF-AB3F28E116BE}" type="slidenum">
              <a:rPr lang="en-US" smtClean="0">
                <a:solidFill>
                  <a:prstClr val="black"/>
                </a:solidFill>
              </a:rPr>
              <a:pPr/>
              <a:t>106</a:t>
            </a:fld>
            <a:endParaRPr lang="en-US">
              <a:solidFill>
                <a:prstClr val="black"/>
              </a:solidFill>
            </a:endParaRPr>
          </a:p>
        </p:txBody>
      </p:sp>
    </p:spTree>
    <p:extLst>
      <p:ext uri="{BB962C8B-B14F-4D97-AF65-F5344CB8AC3E}">
        <p14:creationId xmlns:p14="http://schemas.microsoft.com/office/powerpoint/2010/main" val="292823901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这个是我们的微信公众号，大家可以扫码关注，也可以通过搜索“创造科学”进行关注，一周更新一篇创造科学方面的文章，可以推荐给你认识的弟兄姊妹或者慕道朋友。</a:t>
            </a:r>
          </a:p>
        </p:txBody>
      </p:sp>
      <p:sp>
        <p:nvSpPr>
          <p:cNvPr id="4" name="灯片编号占位符 3"/>
          <p:cNvSpPr>
            <a:spLocks noGrp="1"/>
          </p:cNvSpPr>
          <p:nvPr>
            <p:ph type="sldNum" sz="quarter" idx="10"/>
          </p:nvPr>
        </p:nvSpPr>
        <p:spPr/>
        <p:txBody>
          <a:bodyPr/>
          <a:lstStyle/>
          <a:p>
            <a:fld id="{6F3C8880-F91D-4C8E-97CF-AB3F28E116BE}" type="slidenum">
              <a:rPr lang="en-US" smtClean="0">
                <a:solidFill>
                  <a:prstClr val="black"/>
                </a:solidFill>
              </a:rPr>
              <a:pPr/>
              <a:t>107</a:t>
            </a:fld>
            <a:endParaRPr lang="en-US">
              <a:solidFill>
                <a:prstClr val="black"/>
              </a:solidFill>
            </a:endParaRPr>
          </a:p>
        </p:txBody>
      </p:sp>
    </p:spTree>
    <p:extLst>
      <p:ext uri="{BB962C8B-B14F-4D97-AF65-F5344CB8AC3E}">
        <p14:creationId xmlns:p14="http://schemas.microsoft.com/office/powerpoint/2010/main" val="89647367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6F3C8880-F91D-4C8E-97CF-AB3F28E116BE}" type="slidenum">
              <a:rPr lang="en-US" smtClean="0">
                <a:solidFill>
                  <a:prstClr val="black"/>
                </a:solidFill>
              </a:rPr>
              <a:pPr/>
              <a:t>108</a:t>
            </a:fld>
            <a:endParaRPr lang="en-US">
              <a:solidFill>
                <a:prstClr val="black"/>
              </a:solidFill>
            </a:endParaRPr>
          </a:p>
        </p:txBody>
      </p:sp>
    </p:spTree>
    <p:extLst>
      <p:ext uri="{BB962C8B-B14F-4D97-AF65-F5344CB8AC3E}">
        <p14:creationId xmlns:p14="http://schemas.microsoft.com/office/powerpoint/2010/main" val="399894335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26861" y="745689"/>
            <a:ext cx="4507442" cy="3728442"/>
          </a:xfrm>
        </p:spPr>
      </p:sp>
      <p:sp>
        <p:nvSpPr>
          <p:cNvPr id="3" name="备注占位符 2"/>
          <p:cNvSpPr>
            <a:spLocks noGrp="1"/>
          </p:cNvSpPr>
          <p:nvPr>
            <p:ph type="body" idx="1"/>
          </p:nvPr>
        </p:nvSpPr>
        <p:spPr/>
        <p:txBody>
          <a:bodyPr/>
          <a:lstStyle/>
          <a:p>
            <a:r>
              <a:rPr kumimoji="1" lang="en-US" altLang="zh-CN"/>
              <a:t>chuangzaolun@gmail.com</a:t>
            </a:r>
            <a:endParaRPr kumimoji="1" lang="zh-CN" altLang="en-US"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109</a:t>
            </a:fld>
            <a:endParaRPr lang="zh-CN" altLang="en-US">
              <a:solidFill>
                <a:prstClr val="black"/>
              </a:solidFill>
            </a:endParaRPr>
          </a:p>
        </p:txBody>
      </p:sp>
    </p:spTree>
    <p:extLst>
      <p:ext uri="{BB962C8B-B14F-4D97-AF65-F5344CB8AC3E}">
        <p14:creationId xmlns:p14="http://schemas.microsoft.com/office/powerpoint/2010/main" val="1557172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defTabSz="685800">
              <a:lnSpc>
                <a:spcPct val="100000"/>
              </a:lnSpc>
              <a:spcBef>
                <a:spcPts val="750"/>
              </a:spcBef>
            </a:pPr>
            <a:r>
              <a:rPr lang="zh-CN" altLang="en-US" dirty="0">
                <a:latin typeface="Arial" panose="020B0604020202020204" pitchFamily="34" charset="0"/>
                <a:cs typeface="Arial" panose="020B0604020202020204" pitchFamily="34" charset="0"/>
              </a:rPr>
              <a:t>圣经说，人类有上帝的形象，这是一个非物质的灵魂，人类不是单单一个身体：</a:t>
            </a:r>
            <a:endParaRPr lang="en-US" altLang="zh-CN" sz="1200" dirty="0">
              <a:latin typeface="Arial" panose="020B0604020202020204" pitchFamily="34" charset="0"/>
              <a:cs typeface="Arial" panose="020B0604020202020204" pitchFamily="34" charset="0"/>
            </a:endParaRPr>
          </a:p>
          <a:p>
            <a:endParaRPr kumimoji="1" lang="en-US" altLang="zh-CN" b="1"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Arial" panose="020B0604020202020204" pitchFamily="34" charset="0"/>
                <a:cs typeface="Arial" panose="020B0604020202020204" pitchFamily="34" charset="0"/>
              </a:rPr>
              <a:t>创世记1：26神说：“我们要</a:t>
            </a:r>
            <a:r>
              <a:rPr lang="zh-CN" altLang="en-US" sz="1200" b="1" dirty="0">
                <a:solidFill>
                  <a:srgbClr val="FF0000"/>
                </a:solidFill>
                <a:latin typeface="Arial" panose="020B0604020202020204" pitchFamily="34" charset="0"/>
                <a:cs typeface="Arial" panose="020B0604020202020204" pitchFamily="34" charset="0"/>
              </a:rPr>
              <a:t>照著我们的形象</a:t>
            </a:r>
            <a:r>
              <a:rPr lang="zh-CN" altLang="en-US" sz="1200" dirty="0">
                <a:latin typeface="Arial" panose="020B0604020202020204" pitchFamily="34" charset="0"/>
                <a:cs typeface="Arial" panose="020B0604020202020204" pitchFamily="34" charset="0"/>
              </a:rPr>
              <a:t>，按著我们的样式造人，使他们管理海里的鱼、空中的鸟、地上的牲畜和全地，并地上所爬的一切昆虫。”27神就</a:t>
            </a:r>
            <a:r>
              <a:rPr lang="zh-CN" altLang="en-US" sz="1200" b="1" dirty="0">
                <a:solidFill>
                  <a:srgbClr val="FF0000"/>
                </a:solidFill>
                <a:latin typeface="Arial" panose="020B0604020202020204" pitchFamily="34" charset="0"/>
                <a:cs typeface="Arial" panose="020B0604020202020204" pitchFamily="34" charset="0"/>
              </a:rPr>
              <a:t>照著自己的形象造人</a:t>
            </a:r>
            <a:r>
              <a:rPr lang="zh-CN" altLang="en-US" sz="1200" dirty="0">
                <a:latin typeface="Arial" panose="020B0604020202020204" pitchFamily="34" charset="0"/>
                <a:cs typeface="Arial" panose="020B0604020202020204" pitchFamily="34" charset="0"/>
              </a:rPr>
              <a:t>，乃是照著他的形象造男造女。</a:t>
            </a:r>
            <a:endParaRPr lang="en-US" altLang="zh-CN" sz="1200" dirty="0">
              <a:latin typeface="Arial" panose="020B0604020202020204" pitchFamily="34" charset="0"/>
              <a:cs typeface="Arial" panose="020B0604020202020204" pitchFamily="34" charset="0"/>
            </a:endParaRPr>
          </a:p>
          <a:p>
            <a:endParaRPr kumimoji="1" lang="en-US" altLang="zh-CN" b="1"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Arial" panose="020B0604020202020204" pitchFamily="34" charset="0"/>
                <a:cs typeface="Arial" panose="020B0604020202020204" pitchFamily="34" charset="0"/>
              </a:rPr>
              <a:t>人类与他们所要管理的动物有着本质上的区别。</a:t>
            </a:r>
            <a:endParaRPr lang="zh-CN" altLang="en-US" sz="800" dirty="0">
              <a:latin typeface="Arial" panose="020B0604020202020204" pitchFamily="34" charset="0"/>
              <a:cs typeface="Arial" panose="020B0604020202020204" pitchFamily="34" charset="0"/>
            </a:endParaRP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1014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zh-CN" altLang="en-US" dirty="0"/>
              <a:t>我们讲讲猿人队列。你有没有看过这个猿人队列？</a:t>
            </a:r>
            <a:r>
              <a:rPr lang="en-US" altLang="zh-CN" dirty="0"/>
              <a:t>—— </a:t>
            </a:r>
            <a:r>
              <a:rPr lang="zh-CN" altLang="en-US" dirty="0"/>
              <a:t>有，因为很多地方都可以看到，甚至在很多广告里面都会用到这个“猿人队列图”。</a:t>
            </a:r>
            <a:endParaRPr lang="en-US" altLang="zh-CN" dirty="0"/>
          </a:p>
          <a:p>
            <a:endParaRPr lang="en-US" altLang="zh-CN" dirty="0"/>
          </a:p>
          <a:p>
            <a:r>
              <a:rPr lang="zh-CN" altLang="en-US" dirty="0"/>
              <a:t>那到底这个猿人队列是怎么一回事呢？</a:t>
            </a:r>
            <a:endParaRPr lang="en-US" altLang="zh-CN" dirty="0"/>
          </a:p>
          <a:p>
            <a:endParaRPr lang="en-US" altLang="zh-CN" dirty="0"/>
          </a:p>
          <a:p>
            <a:r>
              <a:rPr lang="zh-CN" altLang="en-US" dirty="0"/>
              <a:t>首先我们要问一位进化论者，一个相信人是猴子演变而来的人。</a:t>
            </a:r>
            <a:endParaRPr lang="en-US" altLang="zh-CN"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12</a:t>
            </a:fld>
            <a:endParaRPr lang="zh-CN" altLang="en-US"/>
          </a:p>
        </p:txBody>
      </p:sp>
    </p:spTree>
    <p:extLst>
      <p:ext uri="{BB962C8B-B14F-4D97-AF65-F5344CB8AC3E}">
        <p14:creationId xmlns:p14="http://schemas.microsoft.com/office/powerpoint/2010/main" val="361337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en-US" altLang="zh-CN" dirty="0"/>
              <a:t>2000</a:t>
            </a:r>
            <a:r>
              <a:rPr lang="zh-CN" altLang="en-US" dirty="0"/>
              <a:t>年的时候，在</a:t>
            </a:r>
            <a:r>
              <a:rPr lang="en-US" altLang="zh-CN" dirty="0"/>
              <a:t>《</a:t>
            </a:r>
            <a:r>
              <a:rPr lang="zh-CN" altLang="en-US" dirty="0"/>
              <a:t>自然</a:t>
            </a:r>
            <a:r>
              <a:rPr lang="en-US" altLang="zh-CN" dirty="0"/>
              <a:t>》</a:t>
            </a:r>
            <a:r>
              <a:rPr lang="zh-CN" altLang="en-US" dirty="0"/>
              <a:t>杂志（就是全世界第二高权威的科学刊物）上，这位完全相信进化的进化人类学者霍布林，说</a:t>
            </a:r>
            <a:endParaRPr lang="en-US" altLang="zh-CN" dirty="0"/>
          </a:p>
          <a:p>
            <a:endParaRPr lang="en-US" altLang="zh-CN" dirty="0"/>
          </a:p>
          <a:p>
            <a:pPr>
              <a:buSzPct val="125000"/>
              <a:defRPr/>
            </a:pPr>
            <a:r>
              <a:rPr lang="zh-CN" altLang="en-US" sz="1200" dirty="0">
                <a:latin typeface="Arial" panose="020B0604020202020204" pitchFamily="34" charset="0"/>
                <a:ea typeface="汉仪大宋简" panose="02010609000101010101" pitchFamily="49" charset="-122"/>
                <a:cs typeface="Arial" panose="020B0604020202020204" pitchFamily="34" charset="0"/>
              </a:rPr>
              <a:t>“那个画了一系列由低到高、毛发越来越少的原始人队列，曾经一度被广传，但现在看来是假的。” </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a:buSzPct val="125000"/>
              <a:defRPr/>
            </a:pP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a:buSzPct val="125000"/>
              <a:defRPr/>
            </a:pPr>
            <a:r>
              <a:rPr lang="zh-CN" altLang="en-US" sz="1200" dirty="0">
                <a:latin typeface="Arial" panose="020B0604020202020204" pitchFamily="34" charset="0"/>
                <a:ea typeface="汉仪大宋简" panose="02010609000101010101" pitchFamily="49" charset="-122"/>
                <a:cs typeface="Arial" panose="020B0604020202020204" pitchFamily="34" charset="0"/>
              </a:rPr>
              <a:t>你不要误解，这个人他是完全相信人类是猿猴演变过来的进化论者，不过他承认这个猿人队列在自然界里并不存在。那接下来我们就一个一个来看这些中间性的“猿人”的部分，因为一开始的那个猿猴和队列最后的人类，都是很清楚的，没有什么异议。问题在于中间的这</a:t>
            </a:r>
            <a:r>
              <a:rPr lang="en-US" altLang="zh-CN" sz="1200" dirty="0">
                <a:latin typeface="Arial" panose="020B0604020202020204" pitchFamily="34" charset="0"/>
                <a:ea typeface="汉仪大宋简" panose="02010609000101010101" pitchFamily="49" charset="-122"/>
                <a:cs typeface="Arial" panose="020B0604020202020204" pitchFamily="34" charset="0"/>
              </a:rPr>
              <a:t>4</a:t>
            </a:r>
            <a:r>
              <a:rPr lang="zh-CN" altLang="en-US" sz="1200" dirty="0">
                <a:latin typeface="Arial" panose="020B0604020202020204" pitchFamily="34" charset="0"/>
                <a:ea typeface="汉仪大宋简" panose="02010609000101010101" pitchFamily="49" charset="-122"/>
                <a:cs typeface="Arial" panose="020B0604020202020204" pitchFamily="34" charset="0"/>
              </a:rPr>
              <a:t>位到底是怎么一回事。</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13</a:t>
            </a:fld>
            <a:endParaRPr lang="zh-CN" altLang="en-US"/>
          </a:p>
        </p:txBody>
      </p:sp>
    </p:spTree>
    <p:extLst>
      <p:ext uri="{BB962C8B-B14F-4D97-AF65-F5344CB8AC3E}">
        <p14:creationId xmlns:p14="http://schemas.microsoft.com/office/powerpoint/2010/main" val="4238290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Arial" panose="020B0604020202020204" pitchFamily="34" charset="0"/>
                <a:ea typeface="汉仪大宋简" panose="02010609000101010101" pitchFamily="49" charset="-122"/>
                <a:cs typeface="Arial" panose="020B0604020202020204" pitchFamily="34" charset="0"/>
              </a:rPr>
              <a:t>进化论的忠实追随者，纪亨利（</a:t>
            </a:r>
            <a:r>
              <a:rPr lang="en-US" altLang="zh-CN" sz="1200" dirty="0">
                <a:latin typeface="Arial" panose="020B0604020202020204" pitchFamily="34" charset="0"/>
                <a:ea typeface="汉仪大宋简" panose="02010609000101010101" pitchFamily="49" charset="-122"/>
                <a:cs typeface="Arial" panose="020B0604020202020204" pitchFamily="34" charset="0"/>
              </a:rPr>
              <a:t>Henry Gee</a:t>
            </a:r>
            <a:r>
              <a:rPr lang="zh-CN" altLang="en-US" sz="1200" dirty="0">
                <a:latin typeface="Arial" panose="020B0604020202020204" pitchFamily="34" charset="0"/>
                <a:ea typeface="汉仪大宋简" panose="02010609000101010101" pitchFamily="49" charset="-122"/>
                <a:cs typeface="Arial" panose="020B0604020202020204" pitchFamily="34" charset="0"/>
              </a:rPr>
              <a:t>）是力持进化论的著名期刊</a:t>
            </a:r>
            <a:r>
              <a:rPr lang="en-US" altLang="zh-CN" sz="1200" dirty="0">
                <a:latin typeface="Arial" panose="020B0604020202020204" pitchFamily="34" charset="0"/>
                <a:ea typeface="汉仪大宋简" panose="02010609000101010101" pitchFamily="49" charset="-122"/>
                <a:cs typeface="Arial" panose="020B0604020202020204" pitchFamily="34" charset="0"/>
              </a:rPr>
              <a:t>——《</a:t>
            </a:r>
            <a:r>
              <a:rPr lang="zh-CN" altLang="en-US" sz="1200" dirty="0">
                <a:latin typeface="Arial" panose="020B0604020202020204" pitchFamily="34" charset="0"/>
                <a:ea typeface="汉仪大宋简" panose="02010609000101010101" pitchFamily="49" charset="-122"/>
                <a:cs typeface="Arial" panose="020B0604020202020204" pitchFamily="34" charset="0"/>
              </a:rPr>
              <a:t>自然</a:t>
            </a:r>
            <a:r>
              <a:rPr lang="en-US" altLang="zh-CN" sz="1200" dirty="0">
                <a:latin typeface="Arial" panose="020B0604020202020204" pitchFamily="34" charset="0"/>
                <a:ea typeface="汉仪大宋简" panose="02010609000101010101" pitchFamily="49" charset="-122"/>
                <a:cs typeface="Arial" panose="020B0604020202020204" pitchFamily="34" charset="0"/>
              </a:rPr>
              <a:t>》</a:t>
            </a:r>
            <a:r>
              <a:rPr lang="zh-CN" altLang="en-US" sz="1200" dirty="0">
                <a:latin typeface="Arial" panose="020B0604020202020204" pitchFamily="34" charset="0"/>
                <a:ea typeface="汉仪大宋简" panose="02010609000101010101" pitchFamily="49" charset="-122"/>
                <a:cs typeface="Arial" panose="020B0604020202020204" pitchFamily="34" charset="0"/>
              </a:rPr>
              <a:t>的专稿主笔，但是对那个我们在媒体上经常看到的图片，他也提出了反对意见。</a:t>
            </a:r>
            <a:r>
              <a:rPr lang="en-US" altLang="zh-CN" sz="1200" dirty="0">
                <a:latin typeface="Arial" panose="020B0604020202020204" pitchFamily="34" charset="0"/>
                <a:ea typeface="汉仪大宋简" panose="02010609000101010101" pitchFamily="49" charset="-122"/>
                <a:cs typeface="Arial" panose="020B0604020202020204" pitchFamily="34" charset="0"/>
              </a:rPr>
              <a:t>1999</a:t>
            </a:r>
            <a:r>
              <a:rPr lang="zh-CN" altLang="en-US" sz="1200" dirty="0">
                <a:latin typeface="Arial" panose="020B0604020202020204" pitchFamily="34" charset="0"/>
                <a:ea typeface="汉仪大宋简" panose="02010609000101010101" pitchFamily="49" charset="-122"/>
                <a:cs typeface="Arial" panose="020B0604020202020204" pitchFamily="34" charset="0"/>
              </a:rPr>
              <a:t>年时，他提出这样的警告：</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endParaRPr lang="en-US" dirty="0"/>
          </a:p>
          <a:p>
            <a:r>
              <a:rPr lang="zh-CN" altLang="en-US" sz="1200" dirty="0">
                <a:latin typeface="Arial" panose="020B0604020202020204" pitchFamily="34" charset="0"/>
                <a:ea typeface="汉仪大宋简" panose="02010609000101010101" pitchFamily="49" charset="-122"/>
                <a:cs typeface="Arial" panose="020B0604020202020204" pitchFamily="34" charset="0"/>
              </a:rPr>
              <a:t>“没有一个化石是带着出生证被填埋的。</a:t>
            </a:r>
            <a:r>
              <a:rPr lang="en-US" altLang="zh-CN" sz="1200" dirty="0">
                <a:latin typeface="Arial" panose="020B0604020202020204" pitchFamily="34" charset="0"/>
                <a:ea typeface="汉仪大宋简" panose="02010609000101010101" pitchFamily="49" charset="-122"/>
                <a:cs typeface="Arial" panose="020B0604020202020204" pitchFamily="34" charset="0"/>
              </a:rPr>
              <a:t>……</a:t>
            </a:r>
            <a:r>
              <a:rPr lang="zh-CN" altLang="en-US" sz="1200" dirty="0">
                <a:latin typeface="Arial" panose="020B0604020202020204" pitchFamily="34" charset="0"/>
                <a:ea typeface="汉仪大宋简" panose="02010609000101010101" pitchFamily="49" charset="-122"/>
                <a:cs typeface="Arial" panose="020B0604020202020204" pitchFamily="34" charset="0"/>
              </a:rPr>
              <a:t>化石间的时间跨度如此之大，我们无法通过辈分血统确定它们之间的任何联系。</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14</a:t>
            </a:fld>
            <a:endParaRPr lang="zh-CN" altLang="en-US"/>
          </a:p>
        </p:txBody>
      </p:sp>
    </p:spTree>
    <p:extLst>
      <p:ext uri="{BB962C8B-B14F-4D97-AF65-F5344CB8AC3E}">
        <p14:creationId xmlns:p14="http://schemas.microsoft.com/office/powerpoint/2010/main" val="826174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050" dirty="0">
                <a:latin typeface="Arial" panose="020B0604020202020204" pitchFamily="34" charset="0"/>
                <a:ea typeface="汉仪大宋简" panose="02010609000101010101" pitchFamily="49" charset="-122"/>
                <a:cs typeface="Arial" panose="020B0604020202020204" pitchFamily="34" charset="0"/>
              </a:rPr>
              <a:t>…… [</a:t>
            </a:r>
            <a:r>
              <a:rPr lang="zh-CN" altLang="en-US" sz="1050" dirty="0">
                <a:latin typeface="Arial" panose="020B0604020202020204" pitchFamily="34" charset="0"/>
                <a:ea typeface="汉仪大宋简" panose="02010609000101010101" pitchFamily="49" charset="-122"/>
                <a:cs typeface="Arial" panose="020B0604020202020204" pitchFamily="34" charset="0"/>
              </a:rPr>
              <a:t>每个化石</a:t>
            </a:r>
            <a:r>
              <a:rPr lang="en-US" altLang="zh-CN" sz="1050" dirty="0">
                <a:latin typeface="Arial" panose="020B0604020202020204" pitchFamily="34" charset="0"/>
                <a:ea typeface="汉仪大宋简" panose="02010609000101010101" pitchFamily="49" charset="-122"/>
                <a:cs typeface="Arial" panose="020B0604020202020204" pitchFamily="34" charset="0"/>
              </a:rPr>
              <a:t>]</a:t>
            </a:r>
            <a:r>
              <a:rPr lang="zh-CN" altLang="en-US" sz="1050" dirty="0">
                <a:latin typeface="Arial" panose="020B0604020202020204" pitchFamily="34" charset="0"/>
                <a:ea typeface="汉仪大宋简" panose="02010609000101010101" pitchFamily="49" charset="-122"/>
                <a:cs typeface="Arial" panose="020B0604020202020204" pitchFamily="34" charset="0"/>
              </a:rPr>
              <a:t>都是独立的，和其他已知的化石没有任何联系，不过是漂浮于海洋的几个孤立板块而已。</a:t>
            </a:r>
            <a:r>
              <a:rPr lang="en-US" altLang="zh-CN" sz="1050" dirty="0">
                <a:latin typeface="Arial" panose="020B0604020202020204" pitchFamily="34" charset="0"/>
                <a:ea typeface="汉仪大宋简" panose="02010609000101010101" pitchFamily="49" charset="-122"/>
                <a:cs typeface="Arial" panose="020B0604020202020204" pitchFamily="34" charset="0"/>
              </a:rPr>
              <a:t>……</a:t>
            </a:r>
            <a:r>
              <a:rPr lang="zh-CN" altLang="en-US" sz="1050" dirty="0">
                <a:latin typeface="Arial" panose="020B0604020202020204" pitchFamily="34" charset="0"/>
                <a:ea typeface="汉仪大宋简" panose="02010609000101010101" pitchFamily="49" charset="-122"/>
                <a:cs typeface="Arial" panose="020B0604020202020204" pitchFamily="34" charset="0"/>
              </a:rPr>
              <a:t>用一系列的化石来说明它们所代表的谱系，这不是一个经得起考验的科学假设，而是一个可信度和睡前故事相当的断言</a:t>
            </a:r>
            <a:r>
              <a:rPr lang="en-US" altLang="zh-CN" sz="1050" dirty="0">
                <a:latin typeface="Arial" panose="020B0604020202020204" pitchFamily="34" charset="0"/>
                <a:ea typeface="汉仪大宋简" panose="02010609000101010101" pitchFamily="49" charset="-122"/>
                <a:cs typeface="Arial" panose="020B0604020202020204" pitchFamily="34" charset="0"/>
              </a:rPr>
              <a:t>——</a:t>
            </a:r>
            <a:r>
              <a:rPr lang="zh-CN" altLang="en-US" sz="1050" dirty="0">
                <a:latin typeface="Arial" panose="020B0604020202020204" pitchFamily="34" charset="0"/>
                <a:ea typeface="汉仪大宋简" panose="02010609000101010101" pitchFamily="49" charset="-122"/>
                <a:cs typeface="Arial" panose="020B0604020202020204" pitchFamily="34" charset="0"/>
              </a:rPr>
              <a:t>具有娱乐性，甚至有教育意义，但没有任何科学性。”</a:t>
            </a:r>
            <a:endParaRPr lang="en-US" altLang="zh-CN" sz="1050" dirty="0">
              <a:latin typeface="Arial" panose="020B0604020202020204" pitchFamily="34" charset="0"/>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50" kern="1200" dirty="0">
              <a:solidFill>
                <a:schemeClr val="tx1"/>
              </a:solidFill>
              <a:latin typeface="+mj-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50" kern="1200" dirty="0">
                <a:solidFill>
                  <a:schemeClr val="tx1"/>
                </a:solidFill>
                <a:latin typeface="+mj-ea"/>
                <a:ea typeface="+mn-ea"/>
                <a:cs typeface="+mn-cs"/>
              </a:rPr>
              <a:t>也就是说，这些化石完全不支持存在猿人的说法。</a:t>
            </a:r>
            <a:endParaRPr lang="en-US" sz="1050" kern="1200" dirty="0">
              <a:solidFill>
                <a:schemeClr val="tx1"/>
              </a:solidFill>
              <a:latin typeface="Arial" panose="020B0604020202020204" pitchFamily="34" charset="0"/>
              <a:ea typeface="汉仪大宋简" panose="02010609000101010101" pitchFamily="49"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15</a:t>
            </a:fld>
            <a:endParaRPr lang="zh-CN" altLang="en-US"/>
          </a:p>
        </p:txBody>
      </p:sp>
    </p:spTree>
    <p:extLst>
      <p:ext uri="{BB962C8B-B14F-4D97-AF65-F5344CB8AC3E}">
        <p14:creationId xmlns:p14="http://schemas.microsoft.com/office/powerpoint/2010/main" val="1001441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zh-CN" altLang="en-US" dirty="0"/>
              <a:t>先看第一个，叫做腊玛古猿。他们是怎么来的？</a:t>
            </a:r>
            <a:endParaRPr lang="en-US" altLang="zh-CN"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16</a:t>
            </a:fld>
            <a:endParaRPr lang="zh-CN" altLang="en-US"/>
          </a:p>
        </p:txBody>
      </p:sp>
    </p:spTree>
    <p:extLst>
      <p:ext uri="{BB962C8B-B14F-4D97-AF65-F5344CB8AC3E}">
        <p14:creationId xmlns:p14="http://schemas.microsoft.com/office/powerpoint/2010/main" val="1856219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fld id="{18D6A736-3BB9-4A0C-BBFE-AAA76C895099}" type="slidenum">
              <a:rPr lang="en-US">
                <a:solidFill>
                  <a:prstClr val="black"/>
                </a:solidFill>
              </a:rPr>
              <a:pPr/>
              <a:t>17</a:t>
            </a:fld>
            <a:endParaRPr lang="en-US">
              <a:solidFill>
                <a:prstClr val="black"/>
              </a:solidFill>
            </a:endParaRPr>
          </a:p>
        </p:txBody>
      </p:sp>
      <p:sp>
        <p:nvSpPr>
          <p:cNvPr id="392194" name="Rectangle 2"/>
          <p:cNvSpPr>
            <a:spLocks noGrp="1" noRot="1" noChangeAspect="1" noChangeArrowheads="1" noTextEdit="1"/>
          </p:cNvSpPr>
          <p:nvPr>
            <p:ph type="sldImg"/>
          </p:nvPr>
        </p:nvSpPr>
        <p:spPr>
          <a:xfrm>
            <a:off x="895350" y="746125"/>
            <a:ext cx="4970463" cy="3727450"/>
          </a:xfrm>
          <a:ln/>
          <a:extLst>
            <a:ext uri="{FAA26D3D-D897-4be2-8F04-BA451C77F1D7}">
              <ma14:placeholderFlag xmlns:ma14="http://schemas.microsoft.com/office/mac/drawingml/2011/main" xmlns="" val="1"/>
            </a:ext>
          </a:extLst>
        </p:spPr>
      </p:sp>
      <p:sp>
        <p:nvSpPr>
          <p:cNvPr id="392195"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ea typeface="ＭＳ Ｐゴシック" charset="0"/>
              </a:rPr>
              <a:t>他们在</a:t>
            </a:r>
            <a:r>
              <a:rPr lang="en-US" altLang="zh-CN" dirty="0">
                <a:ea typeface="ＭＳ Ｐゴシック" charset="0"/>
              </a:rPr>
              <a:t>30</a:t>
            </a:r>
            <a:r>
              <a:rPr lang="zh-CN" altLang="en-US" dirty="0">
                <a:ea typeface="ＭＳ Ｐゴシック" charset="0"/>
              </a:rPr>
              <a:t>年代，在印度那边，发现部分的上颌，应该还不包括这两个门牙，他们就绘制了右边这个动物。</a:t>
            </a:r>
            <a:endParaRPr lang="en-US" altLang="zh-CN" dirty="0">
              <a:ea typeface="ＭＳ Ｐゴシック" charset="0"/>
            </a:endParaRPr>
          </a:p>
        </p:txBody>
      </p:sp>
    </p:spTree>
    <p:extLst>
      <p:ext uri="{BB962C8B-B14F-4D97-AF65-F5344CB8AC3E}">
        <p14:creationId xmlns:p14="http://schemas.microsoft.com/office/powerpoint/2010/main" val="992448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pPr marL="171450" marR="0" lvl="0" indent="-171450" algn="l" defTabSz="685800" rtl="0" eaLnBrk="1" fontAlgn="auto" latinLnBrk="0" hangingPunct="1">
              <a:lnSpc>
                <a:spcPct val="90000"/>
              </a:lnSpc>
              <a:spcBef>
                <a:spcPts val="750"/>
              </a:spcBef>
              <a:spcAft>
                <a:spcPts val="0"/>
              </a:spcAft>
              <a:buClrTx/>
              <a:buSzTx/>
              <a:buFont typeface="Arial" pitchFamily="34" charset="0"/>
              <a:buNone/>
              <a:tabLst/>
              <a:defRPr/>
            </a:pPr>
            <a:r>
              <a:rPr kumimoji="0" lang="en-US" altLang="zh-CN"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1932</a:t>
            </a:r>
            <a:r>
              <a:rPr kumimoji="0" lang="zh-CN" altLang="en-US"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年，他们就发现了部分腊玛古猿颌骨的这些颌骨化石。到了</a:t>
            </a:r>
            <a:r>
              <a:rPr kumimoji="0" lang="en-US" altLang="zh-CN"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1965</a:t>
            </a:r>
            <a:r>
              <a:rPr kumimoji="0" lang="zh-CN" altLang="en-US"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年，就被很多人认为是人类最早的祖先，属于</a:t>
            </a:r>
            <a:r>
              <a:rPr kumimoji="0" lang="en-US" altLang="zh-CN"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1400</a:t>
            </a:r>
            <a:r>
              <a:rPr kumimoji="0" lang="zh-CN" altLang="en-US"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万年前。</a:t>
            </a:r>
            <a:endParaRPr kumimoji="0" lang="en-US" altLang="zh-CN"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marL="171450" marR="0" lvl="0" indent="-171450" algn="l" defTabSz="685800" rtl="0" eaLnBrk="1" fontAlgn="auto" latinLnBrk="0" hangingPunct="1">
              <a:lnSpc>
                <a:spcPct val="90000"/>
              </a:lnSpc>
              <a:spcBef>
                <a:spcPts val="750"/>
              </a:spcBef>
              <a:spcAft>
                <a:spcPts val="0"/>
              </a:spcAft>
              <a:buClrTx/>
              <a:buSzTx/>
              <a:buFont typeface="Arial" pitchFamily="34" charset="0"/>
              <a:buNone/>
              <a:tabLst/>
              <a:defRPr/>
            </a:pPr>
            <a:r>
              <a:rPr kumimoji="0" lang="zh-CN" altLang="en-US"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那么他们是怎么确定腊玛古猿的这个站立姿态的呢？</a:t>
            </a:r>
            <a:r>
              <a:rPr kumimoji="0" lang="en-US" altLang="zh-CN"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 </a:t>
            </a:r>
            <a:r>
              <a:rPr kumimoji="0" lang="zh-CN" altLang="en-US"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基本上是由牙齿和不完整的头骨而推测的。</a:t>
            </a:r>
            <a:endParaRPr kumimoji="0" lang="en-US" altLang="zh-CN"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marL="171450" marR="0" lvl="0" indent="-171450" algn="l" defTabSz="685800" rtl="0" eaLnBrk="1" fontAlgn="auto" latinLnBrk="0" hangingPunct="1">
              <a:lnSpc>
                <a:spcPct val="90000"/>
              </a:lnSpc>
              <a:spcBef>
                <a:spcPts val="750"/>
              </a:spcBef>
              <a:spcAft>
                <a:spcPts val="0"/>
              </a:spcAft>
              <a:buClrTx/>
              <a:buSzTx/>
              <a:buFont typeface="Arial" pitchFamily="34" charset="0"/>
              <a:buNone/>
              <a:tabLst/>
              <a:defRPr/>
            </a:pPr>
            <a:endParaRPr kumimoji="0" lang="en-US" altLang="zh-CN"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marL="171450" marR="0" lvl="0" indent="-171450" algn="l" defTabSz="685800" rtl="0" eaLnBrk="1" fontAlgn="auto" latinLnBrk="0" hangingPunct="1">
              <a:lnSpc>
                <a:spcPct val="90000"/>
              </a:lnSpc>
              <a:spcBef>
                <a:spcPts val="750"/>
              </a:spcBef>
              <a:spcAft>
                <a:spcPts val="0"/>
              </a:spcAft>
              <a:buClrTx/>
              <a:buSzTx/>
              <a:buFont typeface="Arial" pitchFamily="34" charset="0"/>
              <a:buNone/>
              <a:tabLst/>
              <a:defRPr/>
            </a:pPr>
            <a:r>
              <a:rPr kumimoji="0" lang="zh-CN" altLang="en-US"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你认为你的牙齿和你的头骨可以确定你的站立的姿态吗？不过他们确实就是这样推测。他们说看到了它们的发展，是向人类这个方向发展的，而且应该是已经发展到几乎跟人差不多的一种站立的姿态了，所以就给了他们这样一个形态。</a:t>
            </a:r>
            <a:endParaRPr kumimoji="0" lang="en-US" altLang="zh-CN"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marL="171450" marR="0" lvl="0" indent="-171450" algn="l" defTabSz="685800" rtl="0" eaLnBrk="1" fontAlgn="auto" latinLnBrk="0" hangingPunct="1">
              <a:lnSpc>
                <a:spcPct val="90000"/>
              </a:lnSpc>
              <a:spcBef>
                <a:spcPts val="750"/>
              </a:spcBef>
              <a:spcAft>
                <a:spcPts val="0"/>
              </a:spcAft>
              <a:buClrTx/>
              <a:buSzTx/>
              <a:buFont typeface="Arial" pitchFamily="34" charset="0"/>
              <a:buNone/>
              <a:tabLst/>
              <a:defRPr/>
            </a:pPr>
            <a:endParaRPr kumimoji="0" lang="en-US" altLang="zh-CN"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marL="171450" marR="0" lvl="0" indent="-171450" algn="l" defTabSz="685800" rtl="0" eaLnBrk="1" fontAlgn="auto" latinLnBrk="0" hangingPunct="1">
              <a:lnSpc>
                <a:spcPct val="90000"/>
              </a:lnSpc>
              <a:spcBef>
                <a:spcPts val="750"/>
              </a:spcBef>
              <a:spcAft>
                <a:spcPts val="0"/>
              </a:spcAft>
              <a:buClrTx/>
              <a:buSzTx/>
              <a:buFont typeface="Arial" pitchFamily="34" charset="0"/>
              <a:buNone/>
              <a:tabLst/>
              <a:defRPr/>
            </a:pPr>
            <a:r>
              <a:rPr kumimoji="0" lang="zh-CN" altLang="en-US"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后来怎样呢？他们发现了更多的骨架化石，而且是在中国国内，他们发现更加完整的骨架化石。</a:t>
            </a:r>
            <a:endParaRPr kumimoji="0" lang="en-US" altLang="zh-CN"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580402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6938" y="746125"/>
            <a:ext cx="4967287" cy="3727450"/>
          </a:xfrm>
        </p:spPr>
      </p:sp>
      <p:sp>
        <p:nvSpPr>
          <p:cNvPr id="3" name="Notes Placeholder 2"/>
          <p:cNvSpPr>
            <a:spLocks noGrp="1"/>
          </p:cNvSpPr>
          <p:nvPr>
            <p:ph type="body" idx="1"/>
          </p:nvPr>
        </p:nvSpPr>
        <p:spPr/>
        <p:txBody>
          <a:bodyPr>
            <a:normAutofit/>
          </a:bodyPr>
          <a:lstStyle/>
          <a:p>
            <a:pPr marL="171450" marR="0" lvl="0" indent="-171450" algn="l" defTabSz="685800" rtl="0" eaLnBrk="1" fontAlgn="auto" latinLnBrk="0" hangingPunct="1">
              <a:lnSpc>
                <a:spcPct val="90000"/>
              </a:lnSpc>
              <a:spcBef>
                <a:spcPts val="750"/>
              </a:spcBef>
              <a:spcAft>
                <a:spcPts val="0"/>
              </a:spcAft>
              <a:buClrTx/>
              <a:buSzTx/>
              <a:buFont typeface="Arial" pitchFamily="34" charset="0"/>
              <a:buNone/>
              <a:tabLst/>
              <a:defRPr/>
            </a:pPr>
            <a:r>
              <a:rPr kumimoji="0" lang="zh-CN" altLang="en-US"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在</a:t>
            </a:r>
            <a:r>
              <a:rPr kumimoji="0" lang="en-US" altLang="zh-CN"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70</a:t>
            </a:r>
            <a:r>
              <a:rPr kumimoji="0" lang="zh-CN" altLang="en-US"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年代，他们在云南的禄丰县发现了腊玛古猿同类的化石，称为“禄丰古猿”，除了这样一本书，在国内的博物馆，他们还会提到这个所谓的古猿是人类的祖先。所以他们发现了这些就很高兴，在中国可以夸口说有发现这些即便不是猿人，也起码是古猿的化石。一直到现在，你在百度上还能找到说这是人与猿猴的连接阶段。</a:t>
            </a:r>
            <a:endParaRPr kumimoji="0" lang="en-US" altLang="zh-CN"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580402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lstStyle/>
          <a:p>
            <a:r>
              <a:rPr kumimoji="1" lang="zh-CN" altLang="en-US" dirty="0"/>
              <a:t>我可不可以问你们一个比较个人性的问题？</a:t>
            </a:r>
            <a:endParaRPr kumimoji="1" lang="en-US" altLang="zh-CN" dirty="0"/>
          </a:p>
          <a:p>
            <a:endParaRPr kumimoji="1" lang="en-US" altLang="zh-CN" dirty="0"/>
          </a:p>
          <a:p>
            <a:r>
              <a:rPr kumimoji="1" lang="zh-CN" altLang="en-US" dirty="0"/>
              <a:t>这是否是你的祖父或者你的祖母？算不算亲戚呢？</a:t>
            </a:r>
            <a:endParaRPr kumimoji="1" lang="en-US" altLang="zh-CN" dirty="0"/>
          </a:p>
          <a:p>
            <a:endParaRPr kumimoji="1" lang="en-US" altLang="zh-CN" dirty="0"/>
          </a:p>
          <a:p>
            <a:r>
              <a:rPr kumimoji="1" lang="zh-CN" altLang="en-US" dirty="0"/>
              <a:t>我不要你们误解，这两个不是真实的图片，是虚构的，用</a:t>
            </a:r>
            <a:r>
              <a:rPr kumimoji="1" lang="en-US" altLang="zh-CN" dirty="0"/>
              <a:t>PHOTOSHOP</a:t>
            </a:r>
            <a:r>
              <a:rPr kumimoji="1" lang="zh-CN" altLang="en-US" dirty="0"/>
              <a:t>软件合成的。不过这是我们需要面对的问题</a:t>
            </a:r>
            <a:r>
              <a:rPr kumimoji="1" lang="en-US" altLang="zh-CN" dirty="0"/>
              <a:t>——</a:t>
            </a:r>
            <a:r>
              <a:rPr kumimoji="1" lang="zh-CN" altLang="en-US" dirty="0"/>
              <a:t>我们是不是从猴子演变而来的。</a:t>
            </a:r>
            <a:endParaRPr kumimoji="1" lang="en-US" altLang="zh-CN" dirty="0"/>
          </a:p>
          <a:p>
            <a:endParaRPr kumimoji="1" lang="en-US" altLang="zh-CN" dirty="0"/>
          </a:p>
          <a:p>
            <a:r>
              <a:rPr kumimoji="1" lang="zh-CN" altLang="en-US" dirty="0"/>
              <a:t>首先，我要给你们讲两个例子，一些“不容质疑”的证据，证明人确实是由猴子变来的，好不好？</a:t>
            </a:r>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pPr/>
              <a:t>2</a:t>
            </a:fld>
            <a:endParaRPr lang="zh-CN" altLang="en-US"/>
          </a:p>
        </p:txBody>
      </p:sp>
    </p:spTree>
    <p:extLst>
      <p:ext uri="{BB962C8B-B14F-4D97-AF65-F5344CB8AC3E}">
        <p14:creationId xmlns:p14="http://schemas.microsoft.com/office/powerpoint/2010/main" val="1557172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pPr marL="171450" indent="-171450" defTabSz="685800">
              <a:lnSpc>
                <a:spcPct val="90000"/>
              </a:lnSpc>
              <a:spcBef>
                <a:spcPts val="750"/>
              </a:spcBef>
              <a:defRPr/>
            </a:pPr>
            <a:r>
              <a:rPr lang="zh-CN" altLang="en-US" sz="1200" dirty="0">
                <a:solidFill>
                  <a:prstClr val="black"/>
                </a:solidFill>
                <a:ea typeface="汉仪大宋简" panose="02010609000101010101" pitchFamily="49" charset="-122"/>
                <a:cs typeface="Arial" panose="020B0604020202020204" pitchFamily="34" charset="0"/>
              </a:rPr>
              <a:t>直到</a:t>
            </a:r>
            <a:r>
              <a:rPr lang="en-US" altLang="zh-CN" sz="1200" dirty="0">
                <a:solidFill>
                  <a:prstClr val="black"/>
                </a:solidFill>
                <a:ea typeface="汉仪大宋简" panose="02010609000101010101" pitchFamily="49" charset="-122"/>
                <a:cs typeface="Arial" panose="020B0604020202020204" pitchFamily="34" charset="0"/>
              </a:rPr>
              <a:t>1977</a:t>
            </a:r>
            <a:r>
              <a:rPr lang="zh-CN" altLang="en-US" sz="1200" dirty="0">
                <a:solidFill>
                  <a:prstClr val="black"/>
                </a:solidFill>
                <a:ea typeface="汉仪大宋简" panose="02010609000101010101" pitchFamily="49" charset="-122"/>
                <a:cs typeface="Arial" panose="020B0604020202020204" pitchFamily="34" charset="0"/>
              </a:rPr>
              <a:t>年，那些专家们还会断言：</a:t>
            </a:r>
            <a:r>
              <a:rPr lang="ja-JP" altLang="en-US" sz="1200" dirty="0">
                <a:solidFill>
                  <a:prstClr val="black"/>
                </a:solidFill>
                <a:ea typeface="汉仪大宋简" panose="02010609000101010101" pitchFamily="49" charset="-122"/>
                <a:cs typeface="Arial" panose="020B0604020202020204" pitchFamily="34" charset="0"/>
              </a:rPr>
              <a:t>“</a:t>
            </a:r>
            <a:r>
              <a:rPr lang="zh-CN" altLang="en-US" sz="1200" dirty="0">
                <a:solidFill>
                  <a:prstClr val="black"/>
                </a:solidFill>
                <a:ea typeface="汉仪大宋简" panose="02010609000101010101" pitchFamily="49" charset="-122"/>
                <a:cs typeface="Arial" panose="020B0604020202020204" pitchFamily="34" charset="0"/>
              </a:rPr>
              <a:t>腊玛古猿的结构是理想的人类祖先。如果它不是，我们就没有其他选择了。</a:t>
            </a:r>
            <a:r>
              <a:rPr lang="ja-JP" altLang="en-US" sz="1200" dirty="0">
                <a:solidFill>
                  <a:prstClr val="black"/>
                </a:solidFill>
                <a:ea typeface="汉仪大宋简" panose="02010609000101010101" pitchFamily="49" charset="-122"/>
                <a:cs typeface="Arial" panose="020B0604020202020204" pitchFamily="34" charset="0"/>
              </a:rPr>
              <a:t>” </a:t>
            </a:r>
            <a:r>
              <a:rPr lang="zh-CN" altLang="en-US" sz="1200" dirty="0">
                <a:solidFill>
                  <a:prstClr val="black"/>
                </a:solidFill>
                <a:ea typeface="汉仪大宋简" panose="02010609000101010101" pitchFamily="49" charset="-122"/>
                <a:cs typeface="Arial" panose="020B0604020202020204" pitchFamily="34" charset="0"/>
              </a:rPr>
              <a:t>确实，队列图上一边是猿猴，一边是人，他们需要有一个连接，所以这就必须是那个连接。</a:t>
            </a:r>
            <a:endParaRPr lang="en-US" altLang="ja-JP" sz="1200" dirty="0">
              <a:solidFill>
                <a:prstClr val="black"/>
              </a:solidFill>
              <a:ea typeface="汉仪大宋简" panose="02010609000101010101" pitchFamily="49"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580402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en-US" altLang="zh-CN" dirty="0"/>
              <a:t>1976</a:t>
            </a:r>
            <a:r>
              <a:rPr lang="zh-CN" altLang="en-US" dirty="0"/>
              <a:t>年，这些专家们发现了完整的腊玛古猿的颌骨化石，发现这明显就是一只猿猴的颌骨。所以到了</a:t>
            </a:r>
            <a:r>
              <a:rPr lang="en-US" altLang="zh-CN" dirty="0"/>
              <a:t>20</a:t>
            </a:r>
            <a:r>
              <a:rPr lang="zh-CN" altLang="en-US" dirty="0"/>
              <a:t>世纪</a:t>
            </a:r>
            <a:r>
              <a:rPr lang="en-US" altLang="zh-CN" dirty="0"/>
              <a:t>80</a:t>
            </a:r>
            <a:r>
              <a:rPr lang="zh-CN" altLang="en-US" dirty="0"/>
              <a:t>年代中期，这个腊玛古猿就已经被淘汰了。</a:t>
            </a:r>
            <a:endParaRPr lang="en-US" altLang="zh-CN" dirty="0"/>
          </a:p>
          <a:p>
            <a:endParaRPr lang="en-US" altLang="zh-CN" dirty="0"/>
          </a:p>
          <a:p>
            <a:r>
              <a:rPr lang="zh-CN" altLang="en-US" dirty="0"/>
              <a:t>所以根据他们的发现，我们可以看到，实际上他们在上颌化石里，连两个门牙都还没有找到，结果后来他们找到了下颌的化石，就很明显可以看出这不是人的化石，反过来却很像黑猩猩的。</a:t>
            </a:r>
            <a:endParaRPr lang="en-US" altLang="zh-CN" dirty="0"/>
          </a:p>
          <a:p>
            <a:endParaRPr lang="en-US" altLang="zh-CN" dirty="0"/>
          </a:p>
          <a:p>
            <a:r>
              <a:rPr lang="zh-CN" altLang="en-US" dirty="0"/>
              <a:t>这就是他们根据一些碎片就绘制了一个腊玛古猿的形象。</a:t>
            </a:r>
            <a:endParaRPr lang="en-US" altLang="zh-CN"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960748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chemeClr val="tx1"/>
                </a:solidFill>
                <a:effectLst/>
                <a:uLnTx/>
                <a:uFillTx/>
                <a:latin typeface="Arial" pitchFamily="34" charset="0"/>
                <a:cs typeface="Arial" pitchFamily="34" charset="0"/>
              </a:rPr>
              <a:t>在</a:t>
            </a:r>
            <a:r>
              <a:rPr kumimoji="0" lang="en-US" altLang="zh-CN" sz="1200" b="0" i="0" u="none" strike="noStrike" kern="1200" cap="none" spc="0" normalizeH="0" baseline="0" noProof="0" dirty="0">
                <a:ln>
                  <a:noFill/>
                </a:ln>
                <a:solidFill>
                  <a:schemeClr val="tx1"/>
                </a:solidFill>
                <a:effectLst/>
                <a:uLnTx/>
                <a:uFillTx/>
                <a:latin typeface="Arial" pitchFamily="34" charset="0"/>
                <a:cs typeface="Arial" pitchFamily="34" charset="0"/>
              </a:rPr>
              <a:t>2003</a:t>
            </a:r>
            <a:r>
              <a:rPr kumimoji="0" lang="zh-CN" altLang="en-US" sz="1200" b="0" i="0" u="none" strike="noStrike" kern="1200" cap="none" spc="0" normalizeH="0" baseline="0" noProof="0" dirty="0">
                <a:ln>
                  <a:noFill/>
                </a:ln>
                <a:solidFill>
                  <a:schemeClr val="tx1"/>
                </a:solidFill>
                <a:effectLst/>
                <a:uLnTx/>
                <a:uFillTx/>
                <a:latin typeface="Arial" pitchFamily="34" charset="0"/>
                <a:cs typeface="Arial" pitchFamily="34" charset="0"/>
              </a:rPr>
              <a:t>年，一个</a:t>
            </a:r>
            <a:r>
              <a:rPr lang="zh-CN" altLang="en-US" sz="1200" dirty="0">
                <a:solidFill>
                  <a:prstClr val="black"/>
                </a:solidFill>
                <a:ea typeface="汉仪大宋简" panose="02010609000101010101" pitchFamily="49" charset="-122"/>
                <a:cs typeface="Arial" panose="020B0604020202020204" pitchFamily="34" charset="0"/>
              </a:rPr>
              <a:t>英语国家的人体人类学课程教授说：“15年前我还会告诉大家腊玛古猿是人类的祖先。但是现在我们知道它不过是一只猿猴。</a:t>
            </a:r>
            <a:r>
              <a:rPr lang="en-US" altLang="zh-CN" sz="1200" dirty="0">
                <a:solidFill>
                  <a:prstClr val="black"/>
                </a:solidFill>
                <a:ea typeface="汉仪大宋简" panose="02010609000101010101" pitchFamily="49" charset="-122"/>
                <a:cs typeface="Arial" panose="020B0604020202020204" pitchFamily="34" charset="0"/>
              </a:rPr>
              <a:t>—— </a:t>
            </a:r>
            <a:r>
              <a:rPr lang="zh-CN" altLang="en-US" sz="1200" dirty="0">
                <a:solidFill>
                  <a:prstClr val="black"/>
                </a:solidFill>
                <a:ea typeface="汉仪大宋简" panose="02010609000101010101" pitchFamily="49" charset="-122"/>
                <a:cs typeface="Arial" panose="020B0604020202020204" pitchFamily="34" charset="0"/>
              </a:rPr>
              <a:t>你要特别留意，这里的科学家告诉你”但是我们知道</a:t>
            </a:r>
            <a:r>
              <a:rPr lang="en-US" altLang="zh-CN" sz="1200" dirty="0">
                <a:solidFill>
                  <a:prstClr val="black"/>
                </a:solidFill>
                <a:ea typeface="汉仪大宋简" panose="02010609000101010101" pitchFamily="49" charset="-122"/>
                <a:cs typeface="Arial" panose="020B0604020202020204" pitchFamily="34" charset="0"/>
              </a:rPr>
              <a:t>…</a:t>
            </a:r>
            <a:r>
              <a:rPr lang="zh-CN" altLang="en-US" sz="1200" dirty="0">
                <a:solidFill>
                  <a:prstClr val="black"/>
                </a:solidFill>
                <a:ea typeface="汉仪大宋简" panose="02010609000101010101" pitchFamily="49" charset="-122"/>
                <a:cs typeface="Arial" panose="020B0604020202020204" pitchFamily="34" charset="0"/>
              </a:rPr>
              <a:t>，意思就是“哎呀，过去的那些科学家稀里糊涂不懂事，不过现在我们有一个很大的进步了，我们现在已经知道</a:t>
            </a:r>
            <a:r>
              <a:rPr lang="en-US" altLang="zh-CN" sz="1200" dirty="0">
                <a:solidFill>
                  <a:prstClr val="black"/>
                </a:solidFill>
                <a:ea typeface="汉仪大宋简" panose="02010609000101010101" pitchFamily="49" charset="-122"/>
                <a:cs typeface="Arial" panose="020B0604020202020204" pitchFamily="34" charset="0"/>
              </a:rPr>
              <a:t>...</a:t>
            </a:r>
            <a:r>
              <a:rPr lang="zh-CN" altLang="en-US" sz="1200" dirty="0">
                <a:solidFill>
                  <a:prstClr val="black"/>
                </a:solidFill>
                <a:ea typeface="汉仪大宋简" panose="02010609000101010101" pitchFamily="49" charset="-122"/>
                <a:cs typeface="Arial" panose="020B0604020202020204" pitchFamily="34" charset="0"/>
              </a:rPr>
              <a:t>。所以，现在他们”已经知道的“也有可能过几年又会被淘汰。所以你不要太快相信科学家。</a:t>
            </a:r>
            <a:endParaRPr lang="en-US" altLang="zh-CN" sz="1200" dirty="0">
              <a:solidFill>
                <a:prstClr val="black"/>
              </a:solidFill>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Arial"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solidFill>
                <a:ea typeface="汉仪大宋简" panose="02010609000101010101" pitchFamily="49" charset="-122"/>
                <a:cs typeface="Arial" panose="020B0604020202020204" pitchFamily="34" charset="0"/>
              </a:rPr>
              <a:t>同一位教授(和该课程的教科书)在2003年依然在教导桦尺蛾是进化论的证据。</a:t>
            </a:r>
            <a:r>
              <a:rPr lang="en-US" altLang="zh-CN" sz="1200" dirty="0">
                <a:solidFill>
                  <a:prstClr val="black"/>
                </a:solidFill>
                <a:ea typeface="汉仪大宋简" panose="02010609000101010101" pitchFamily="49" charset="-122"/>
                <a:cs typeface="Arial" panose="020B0604020202020204" pitchFamily="34" charset="0"/>
              </a:rPr>
              <a:t>—— </a:t>
            </a:r>
            <a:r>
              <a:rPr lang="zh-CN" altLang="en-US" sz="1200" dirty="0">
                <a:solidFill>
                  <a:prstClr val="black"/>
                </a:solidFill>
                <a:ea typeface="汉仪大宋简" panose="02010609000101010101" pitchFamily="49" charset="-122"/>
                <a:cs typeface="Arial" panose="020B0604020202020204" pitchFamily="34" charset="0"/>
              </a:rPr>
              <a:t>所以你看到，一个科学家淘汰了一个错误，但他还有另外的错误存在。（我们已经讲过桦尺蛾的进化也是假的）。</a:t>
            </a:r>
            <a:endParaRPr lang="en-US" altLang="zh-CN" sz="1200" dirty="0">
              <a:solidFill>
                <a:prstClr val="black"/>
              </a:solidFill>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Arial"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Arial" pitchFamily="34" charset="0"/>
                <a:ea typeface="汉仪大宋简" panose="02010609000101010101" pitchFamily="49" charset="-122"/>
                <a:cs typeface="Arial" panose="020B0604020202020204" pitchFamily="34" charset="0"/>
              </a:rPr>
              <a:t>更不用说禄丰古猿（实际上就是腊玛古猿）现在还会常常被视为是人类的祖先。</a:t>
            </a:r>
            <a:endParaRPr kumimoji="0" lang="en-US" altLang="zh-CN" sz="1200" b="0" i="0" u="none" strike="noStrike" kern="1200" cap="none" spc="0" normalizeH="0" baseline="0" noProof="0" dirty="0">
              <a:ln>
                <a:noFill/>
              </a:ln>
              <a:solidFill>
                <a:prstClr val="black"/>
              </a:solidFill>
              <a:effectLst/>
              <a:uLnTx/>
              <a:uFillTx/>
              <a:latin typeface="Arial"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Arial"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Arial" pitchFamily="34" charset="0"/>
                <a:ea typeface="汉仪大宋简" panose="02010609000101010101" pitchFamily="49" charset="-122"/>
                <a:cs typeface="Arial" panose="020B0604020202020204" pitchFamily="34" charset="0"/>
              </a:rPr>
              <a:t>到这里，你可以得出一个结论，你如果在百度或者网络上找到的一些信息，你不要太快盲目的相信。很可能这些信息或者结论已经被这些主流的相信进化论的科学家淘汰了。</a:t>
            </a:r>
            <a:endParaRPr kumimoji="0" lang="en-US" altLang="zh-CN" sz="1200" b="0"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368783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zh-CN" altLang="en-US" dirty="0"/>
              <a:t>到这里，我们可以把腊玛古猿淘汰了。</a:t>
            </a:r>
            <a:endParaRPr lang="en-US" altLang="zh-CN"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23</a:t>
            </a:fld>
            <a:endParaRPr lang="zh-CN" altLang="en-US"/>
          </a:p>
        </p:txBody>
      </p:sp>
    </p:spTree>
    <p:extLst>
      <p:ext uri="{BB962C8B-B14F-4D97-AF65-F5344CB8AC3E}">
        <p14:creationId xmlns:p14="http://schemas.microsoft.com/office/powerpoint/2010/main" val="504680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24</a:t>
            </a:fld>
            <a:endParaRPr lang="zh-CN" altLang="en-US"/>
          </a:p>
        </p:txBody>
      </p:sp>
    </p:spTree>
    <p:extLst>
      <p:ext uri="{BB962C8B-B14F-4D97-AF65-F5344CB8AC3E}">
        <p14:creationId xmlns:p14="http://schemas.microsoft.com/office/powerpoint/2010/main" val="4189991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接下来我们就讲南方古猿，</a:t>
            </a:r>
            <a:r>
              <a:rPr lang="zh-CN" altLang="en-US" sz="1200" dirty="0">
                <a:latin typeface="SimSun" pitchFamily="2" charset="-122"/>
                <a:ea typeface="SimSun" pitchFamily="2" charset="-122"/>
              </a:rPr>
              <a:t>有没有听说过露西呢？露西被认为是南方古猿</a:t>
            </a:r>
            <a:r>
              <a:rPr lang="en-US" altLang="zh-CN" sz="1200" dirty="0">
                <a:latin typeface="SimSun" pitchFamily="2" charset="-122"/>
                <a:ea typeface="SimSun" pitchFamily="2" charset="-122"/>
              </a:rPr>
              <a:t>,</a:t>
            </a:r>
            <a:r>
              <a:rPr lang="en-US" altLang="zh-CN" sz="1200" baseline="0" dirty="0">
                <a:latin typeface="SimSun" pitchFamily="2" charset="-122"/>
                <a:ea typeface="SimSun" pitchFamily="2" charset="-122"/>
              </a:rPr>
              <a:t> </a:t>
            </a:r>
            <a:r>
              <a:rPr lang="zh-CN" altLang="en-US" sz="1200" dirty="0">
                <a:latin typeface="SimSun" pitchFamily="2" charset="-122"/>
                <a:ea typeface="SimSun" pitchFamily="2" charset="-122"/>
              </a:rPr>
              <a:t>它是最出名的南方古猿代表了，那么我们接下来就讲露西。</a:t>
            </a:r>
            <a:endParaRPr lang="en-US" altLang="zh-CN" sz="1200" dirty="0">
              <a:latin typeface="SimSun" pitchFamily="2" charset="-122"/>
              <a:ea typeface="SimSun"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25</a:t>
            </a:fld>
            <a:endParaRPr lang="zh-CN" altLang="en-US"/>
          </a:p>
        </p:txBody>
      </p:sp>
    </p:spTree>
    <p:extLst>
      <p:ext uri="{BB962C8B-B14F-4D97-AF65-F5344CB8AC3E}">
        <p14:creationId xmlns:p14="http://schemas.microsoft.com/office/powerpoint/2010/main" val="4189991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zh-CN" altLang="en-US" sz="1200" dirty="0">
                <a:latin typeface="SimSun" pitchFamily="2" charset="-122"/>
                <a:ea typeface="SimSun" pitchFamily="2" charset="-122"/>
              </a:rPr>
              <a:t>这个是伦敦博物馆</a:t>
            </a:r>
            <a:r>
              <a:rPr lang="en-US" altLang="zh-CN" sz="1200" dirty="0">
                <a:latin typeface="SimSun" pitchFamily="2" charset="-122"/>
                <a:ea typeface="SimSun" pitchFamily="2" charset="-122"/>
              </a:rPr>
              <a:t>2009</a:t>
            </a:r>
            <a:r>
              <a:rPr lang="zh-CN" altLang="en-US" sz="1200" dirty="0">
                <a:latin typeface="SimSun" pitchFamily="2" charset="-122"/>
                <a:ea typeface="SimSun" pitchFamily="2" charset="-122"/>
              </a:rPr>
              <a:t>年展出的露西的样子，你看它站在那里是站立姿态的，像人一样站得很直。你看它的手和它的脚</a:t>
            </a:r>
            <a:r>
              <a:rPr lang="en-US" altLang="zh-CN" sz="1200" dirty="0">
                <a:latin typeface="SimSun" pitchFamily="2" charset="-122"/>
                <a:ea typeface="SimSun" pitchFamily="2" charset="-122"/>
              </a:rPr>
              <a:t>, </a:t>
            </a:r>
            <a:r>
              <a:rPr lang="zh-CN" altLang="en-US" sz="1200" dirty="0">
                <a:latin typeface="SimSun" pitchFamily="2" charset="-122"/>
                <a:ea typeface="SimSun" pitchFamily="2" charset="-122"/>
              </a:rPr>
              <a:t>都是跟人的差不多，除了它的头部的样子不像人，以及身上毛发比较多，其他你看起来跟人几乎都一样。</a:t>
            </a:r>
            <a:endParaRPr lang="en-US" altLang="zh-CN" sz="1200" dirty="0">
              <a:latin typeface="SimSun" pitchFamily="2" charset="-122"/>
              <a:ea typeface="SimSun" pitchFamily="2" charset="-122"/>
            </a:endParaRPr>
          </a:p>
          <a:p>
            <a:endParaRPr lang="en-US" altLang="zh-CN" sz="1200" dirty="0">
              <a:latin typeface="SimSun" pitchFamily="2" charset="-122"/>
              <a:ea typeface="SimSun" pitchFamily="2" charset="-122"/>
            </a:endParaRPr>
          </a:p>
          <a:p>
            <a:r>
              <a:rPr lang="zh-CN" altLang="en-US" sz="1200" dirty="0">
                <a:latin typeface="SimSun" pitchFamily="2" charset="-122"/>
                <a:ea typeface="SimSun" pitchFamily="2" charset="-122"/>
              </a:rPr>
              <a:t>右边的图是找到的露西的化石，你看这些骨头化石里面，你找得到露西的手和脚吗？</a:t>
            </a:r>
            <a:r>
              <a:rPr lang="en-US" altLang="zh-CN" sz="1200" dirty="0">
                <a:latin typeface="SimSun" pitchFamily="2" charset="-122"/>
                <a:ea typeface="SimSun" pitchFamily="2" charset="-122"/>
              </a:rPr>
              <a:t>—— </a:t>
            </a:r>
            <a:r>
              <a:rPr lang="zh-CN" altLang="en-US" sz="1200" dirty="0">
                <a:latin typeface="SimSun" pitchFamily="2" charset="-122"/>
                <a:ea typeface="SimSun" pitchFamily="2" charset="-122"/>
              </a:rPr>
              <a:t>找不到。那为什么没有呢？因为当时没有找到手和脚的化石。</a:t>
            </a:r>
            <a:endParaRPr lang="en-US" altLang="zh-CN" sz="1200" dirty="0">
              <a:latin typeface="SimSun" pitchFamily="2" charset="-122"/>
              <a:ea typeface="SimSun" pitchFamily="2" charset="-122"/>
            </a:endParaRPr>
          </a:p>
          <a:p>
            <a:endParaRPr lang="en-US" altLang="zh-CN" sz="1200" dirty="0">
              <a:latin typeface="SimSun" pitchFamily="2" charset="-122"/>
              <a:ea typeface="SimSun" pitchFamily="2" charset="-122"/>
            </a:endParaRPr>
          </a:p>
          <a:p>
            <a:r>
              <a:rPr lang="zh-CN" altLang="en-US" sz="1200" dirty="0">
                <a:latin typeface="SimSun" pitchFamily="2" charset="-122"/>
                <a:ea typeface="SimSun" pitchFamily="2" charset="-122"/>
              </a:rPr>
              <a:t>那你如果偏向于质疑的话，你应该会问，既然没有找到相应的化石，那怎么复原出它的手跟脚出来呢？</a:t>
            </a:r>
            <a:r>
              <a:rPr lang="en-US" altLang="zh-CN" sz="1200" dirty="0">
                <a:latin typeface="SimSun" pitchFamily="2" charset="-122"/>
                <a:ea typeface="SimSun" pitchFamily="2" charset="-122"/>
              </a:rPr>
              <a:t>—— </a:t>
            </a:r>
            <a:r>
              <a:rPr lang="zh-CN" altLang="en-US" sz="1200" dirty="0">
                <a:latin typeface="SimSun" pitchFamily="2" charset="-122"/>
                <a:ea typeface="SimSun" pitchFamily="2" charset="-122"/>
              </a:rPr>
              <a:t>凭着他们的想象。</a:t>
            </a:r>
            <a:endParaRPr lang="en-US" altLang="zh-CN" sz="1200" dirty="0">
              <a:latin typeface="SimSun" pitchFamily="2" charset="-122"/>
              <a:ea typeface="SimSun" pitchFamily="2" charset="-122"/>
            </a:endParaRPr>
          </a:p>
          <a:p>
            <a:r>
              <a:rPr lang="zh-CN" altLang="en-US" sz="1200" dirty="0">
                <a:latin typeface="SimSun" pitchFamily="2" charset="-122"/>
                <a:ea typeface="SimSun" pitchFamily="2" charset="-122"/>
              </a:rPr>
              <a:t>接下来给你看看后来他们的发现是怎样。</a:t>
            </a:r>
            <a:endParaRPr lang="en-US" altLang="zh-CN" sz="1200" dirty="0">
              <a:latin typeface="SimSun" pitchFamily="2" charset="-122"/>
              <a:ea typeface="SimSun"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26</a:t>
            </a:fld>
            <a:endParaRPr lang="zh-CN" altLang="en-US"/>
          </a:p>
        </p:txBody>
      </p:sp>
    </p:spTree>
    <p:extLst>
      <p:ext uri="{BB962C8B-B14F-4D97-AF65-F5344CB8AC3E}">
        <p14:creationId xmlns:p14="http://schemas.microsoft.com/office/powerpoint/2010/main" val="41899912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zh-CN" altLang="en-US" dirty="0"/>
              <a:t>或者对比另外两个，</a:t>
            </a:r>
            <a:r>
              <a:rPr lang="en-US" altLang="zh-CN" dirty="0"/>
              <a:t>1995</a:t>
            </a:r>
            <a:r>
              <a:rPr lang="zh-CN" altLang="en-US" dirty="0"/>
              <a:t>年在圣路易斯展出的复原露西，以及在</a:t>
            </a:r>
            <a:r>
              <a:rPr lang="en-US" altLang="zh-CN" dirty="0"/>
              <a:t>2006</a:t>
            </a:r>
            <a:r>
              <a:rPr lang="zh-CN" altLang="en-US" dirty="0"/>
              <a:t>年在芝加哥展出的复原露西。你看到这些复原的手和脚，如果剪除一些毛发，根本就是人类的手和脚，对吗？</a:t>
            </a:r>
            <a:endParaRPr lang="en-US" altLang="zh-CN" dirty="0"/>
          </a:p>
          <a:p>
            <a:r>
              <a:rPr lang="zh-CN" altLang="en-US" dirty="0"/>
              <a:t>甚至你看到圣路易斯的这个复原露西，它的样子好像在思考，因为你能看到它的眼神，因为它的眼睛有眼白的部分。但是猿猴是没有眼白的。所以这个也是那些专家刻意这样做在复原品上的。因为他们根本不可能挖出眼睛，对吧？所以他们纯粹是根据他们的思想和认定，而做出这样的复原传达给人这样的一个“像人”印象。</a:t>
            </a:r>
            <a:endParaRPr lang="en-US" altLang="zh-CN"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27</a:t>
            </a:fld>
            <a:endParaRPr lang="zh-CN" altLang="en-US"/>
          </a:p>
        </p:txBody>
      </p:sp>
    </p:spTree>
    <p:extLst>
      <p:ext uri="{BB962C8B-B14F-4D97-AF65-F5344CB8AC3E}">
        <p14:creationId xmlns:p14="http://schemas.microsoft.com/office/powerpoint/2010/main" val="4189991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lstStyle/>
          <a:p>
            <a:pPr>
              <a:buNone/>
            </a:pPr>
            <a:r>
              <a:rPr lang="zh-CN" altLang="en-US" sz="1200" dirty="0"/>
              <a:t>在圣路易斯动物园附近的华盛顿大学的教授，他是一位人体和神经学教授，他名字叫做大卫蒙顿。他早在</a:t>
            </a:r>
            <a:r>
              <a:rPr lang="en-US" altLang="zh-CN" sz="1200" dirty="0"/>
              <a:t>1989</a:t>
            </a:r>
            <a:r>
              <a:rPr lang="zh-CN" altLang="en-US" sz="1200" dirty="0"/>
              <a:t>年，也就是在那些专家们已经挖出来其他的南方古猿的化石之后，发现实际上化石的手和脚是猿猴的手脚而非人类的手脚的时候， 这位教授就指出了这个错误。</a:t>
            </a:r>
            <a:endParaRPr lang="en-US" altLang="zh-CN" sz="1200" dirty="0"/>
          </a:p>
          <a:p>
            <a:pPr>
              <a:buNone/>
            </a:pPr>
            <a:endParaRPr lang="en-US" altLang="zh-CN" sz="1200" dirty="0"/>
          </a:p>
          <a:p>
            <a:r>
              <a:rPr lang="zh-CN" altLang="en-US" sz="1200" dirty="0"/>
              <a:t>不过那个动物园的教育主任拒绝改变，他说：</a:t>
            </a:r>
            <a:r>
              <a:rPr lang="zh-CN" altLang="en-US" sz="1200" dirty="0">
                <a:latin typeface="Arial" panose="020B0604020202020204" pitchFamily="34" charset="0"/>
                <a:ea typeface="汉仪大宋简" panose="02010609000101010101" pitchFamily="49" charset="-122"/>
                <a:cs typeface="Arial" panose="020B0604020202020204" pitchFamily="34" charset="0"/>
              </a:rPr>
              <a:t> “我们不能根据每一片新的发现来更新我们的展览，我们要看的是展览的整体和给观众的印象。我们认为，展览给人的整体印象是正确的。” </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r>
              <a:rPr lang="zh-CN" altLang="en-US" sz="1200" dirty="0">
                <a:latin typeface="Arial" panose="020B0604020202020204" pitchFamily="34" charset="0"/>
                <a:ea typeface="汉仪大宋简" panose="02010609000101010101" pitchFamily="49" charset="-122"/>
                <a:cs typeface="Arial" panose="020B0604020202020204" pitchFamily="34" charset="0"/>
              </a:rPr>
              <a:t>（回到上一页）你再看一眼这个展览，给你什么印象？就是接近一个人的样子了，对吗？这就是他要给你的印象，尽管他们找到了手和脚和更多的化石碎片，但他们要达到的目标是给你一个“像人”的印象，而且这个目标已经达到了，那就</a:t>
            </a:r>
            <a:r>
              <a:rPr lang="en-US" altLang="zh-CN" sz="1200" dirty="0">
                <a:latin typeface="Arial" panose="020B0604020202020204" pitchFamily="34" charset="0"/>
                <a:ea typeface="汉仪大宋简" panose="02010609000101010101" pitchFamily="49" charset="-122"/>
                <a:cs typeface="Arial" panose="020B0604020202020204" pitchFamily="34" charset="0"/>
              </a:rPr>
              <a:t>OK</a:t>
            </a:r>
            <a:r>
              <a:rPr lang="zh-CN" altLang="en-US" sz="1200" dirty="0">
                <a:latin typeface="Arial" panose="020B0604020202020204" pitchFamily="34" charset="0"/>
                <a:ea typeface="汉仪大宋简" panose="02010609000101010101" pitchFamily="49" charset="-122"/>
                <a:cs typeface="Arial" panose="020B0604020202020204" pitchFamily="34" charset="0"/>
              </a:rPr>
              <a:t>了。</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r>
              <a:rPr lang="zh-CN" altLang="en-US" sz="1200" dirty="0">
                <a:latin typeface="Arial" panose="020B0604020202020204" pitchFamily="34" charset="0"/>
                <a:ea typeface="汉仪大宋简" panose="02010609000101010101" pitchFamily="49" charset="-122"/>
                <a:cs typeface="Arial" panose="020B0604020202020204" pitchFamily="34" charset="0"/>
              </a:rPr>
              <a:t>贝兹</a:t>
            </a:r>
            <a:r>
              <a:rPr lang="en-US" altLang="zh-CN" sz="1200" dirty="0">
                <a:latin typeface="Arial" panose="020B0604020202020204" pitchFamily="34" charset="0"/>
                <a:ea typeface="汉仪大宋简" panose="02010609000101010101" pitchFamily="49" charset="-122"/>
                <a:cs typeface="Arial" panose="020B0604020202020204" pitchFamily="34" charset="0"/>
              </a:rPr>
              <a:t>.</a:t>
            </a:r>
            <a:r>
              <a:rPr lang="zh-CN" altLang="en-US" sz="1200" dirty="0">
                <a:latin typeface="Arial" panose="020B0604020202020204" pitchFamily="34" charset="0"/>
                <a:ea typeface="汉仪大宋简" panose="02010609000101010101" pitchFamily="49" charset="-122"/>
                <a:cs typeface="Arial" panose="020B0604020202020204" pitchFamily="34" charset="0"/>
              </a:rPr>
              <a:t>舒曼是蒙顿教授所在的大学的一位教授，同时是一位进化论专家，被问的时候承认这个雕塑的脚“大概不准确”，但是当问到雕塑是否应该被更改，她说道：“绝对不用。（</a:t>
            </a:r>
            <a:r>
              <a:rPr lang="en-US" altLang="zh-CN" sz="1200" dirty="0">
                <a:latin typeface="Arial" panose="020B0604020202020204" pitchFamily="34" charset="0"/>
                <a:ea typeface="汉仪大宋简" panose="02010609000101010101" pitchFamily="49" charset="-122"/>
                <a:cs typeface="Arial" panose="020B0604020202020204" pitchFamily="34" charset="0"/>
              </a:rPr>
              <a:t>absolutely not)</a:t>
            </a:r>
            <a:r>
              <a:rPr lang="zh-CN" altLang="en-US" sz="1200" dirty="0">
                <a:latin typeface="Arial" panose="020B0604020202020204" pitchFamily="34" charset="0"/>
                <a:ea typeface="汉仪大宋简" panose="02010609000101010101" pitchFamily="49" charset="-122"/>
                <a:cs typeface="Arial" panose="020B0604020202020204" pitchFamily="34" charset="0"/>
              </a:rPr>
              <a:t>”</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r>
              <a:rPr lang="zh-CN" altLang="en-US" sz="1200" dirty="0">
                <a:latin typeface="+mn-lt"/>
                <a:ea typeface="+mn-ea"/>
                <a:cs typeface="+mn-cs"/>
              </a:rPr>
              <a:t>为什么不用改？为什么这个脚那么重要？</a:t>
            </a:r>
            <a:endParaRPr lang="zh-CN" altLang="en-US" sz="1200" dirty="0">
              <a:latin typeface="Arial" panose="020B0604020202020204" pitchFamily="34" charset="0"/>
              <a:ea typeface="汉仪大宋简" panose="02010609000101010101" pitchFamily="49" charset="-122"/>
              <a:cs typeface="Arial" panose="020B0604020202020204" pitchFamily="34" charset="0"/>
            </a:endParaRPr>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pPr/>
              <a:t>28</a:t>
            </a:fld>
            <a:endParaRPr lang="zh-CN" altLang="en-US"/>
          </a:p>
        </p:txBody>
      </p:sp>
    </p:spTree>
    <p:extLst>
      <p:ext uri="{BB962C8B-B14F-4D97-AF65-F5344CB8AC3E}">
        <p14:creationId xmlns:p14="http://schemas.microsoft.com/office/powerpoint/2010/main" val="1557172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zh-CN" altLang="en-US" sz="1200" dirty="0">
                <a:latin typeface="+mj-ea"/>
              </a:rPr>
              <a:t>为什么这些主流的类人猿学家要把露西复原为直立站着并且行走的样子？是因为它们有一对重要的脚印来必须要填补。那这对重要的脚印是什么？接下来给你解释一下。</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29</a:t>
            </a:fld>
            <a:endParaRPr lang="zh-CN" altLang="en-US"/>
          </a:p>
        </p:txBody>
      </p:sp>
    </p:spTree>
    <p:extLst>
      <p:ext uri="{BB962C8B-B14F-4D97-AF65-F5344CB8AC3E}">
        <p14:creationId xmlns:p14="http://schemas.microsoft.com/office/powerpoint/2010/main" val="4189991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lstStyle/>
          <a:p>
            <a:endParaRPr kumimoji="1" lang="zh-CN" altLang="en-US"/>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pPr/>
              <a:t>3</a:t>
            </a:fld>
            <a:endParaRPr lang="zh-CN" altLang="en-US"/>
          </a:p>
        </p:txBody>
      </p:sp>
    </p:spTree>
    <p:extLst>
      <p:ext uri="{BB962C8B-B14F-4D97-AF65-F5344CB8AC3E}">
        <p14:creationId xmlns:p14="http://schemas.microsoft.com/office/powerpoint/2010/main" val="1557172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zh-CN" altLang="en-US" dirty="0"/>
              <a:t>这是</a:t>
            </a:r>
            <a:r>
              <a:rPr lang="en-US" altLang="zh-CN" dirty="0"/>
              <a:t>LAETOLI</a:t>
            </a:r>
            <a:r>
              <a:rPr lang="zh-CN" altLang="en-US" dirty="0"/>
              <a:t>的一些脚印，</a:t>
            </a:r>
            <a:r>
              <a:rPr lang="en-US" altLang="zh-CN" dirty="0"/>
              <a:t>LAETOLI</a:t>
            </a:r>
            <a:r>
              <a:rPr lang="zh-CN" altLang="en-US" dirty="0"/>
              <a:t>是非洲的一个地方，在这个地方发现了这些脚印的化石，他们说是来自于</a:t>
            </a:r>
            <a:r>
              <a:rPr lang="en-US" altLang="zh-CN" dirty="0"/>
              <a:t>370</a:t>
            </a:r>
            <a:r>
              <a:rPr lang="zh-CN" altLang="en-US" dirty="0"/>
              <a:t>万年前（这个</a:t>
            </a:r>
            <a:r>
              <a:rPr lang="en-US" altLang="zh-CN" dirty="0"/>
              <a:t>370</a:t>
            </a:r>
            <a:r>
              <a:rPr lang="zh-CN" altLang="en-US" dirty="0"/>
              <a:t>万年我们不相信，不过这些学者专家这么认为）。而按照进化论的时间框架，在这么早的时间里面，人还没有出现，那个时候顶多就只有猿猴或者更好的说是猿猴正在慢慢进化成人的阶段。</a:t>
            </a:r>
            <a:endParaRPr lang="en-US" altLang="zh-CN" dirty="0"/>
          </a:p>
          <a:p>
            <a:r>
              <a:rPr lang="zh-CN" altLang="en-US" dirty="0"/>
              <a:t>可是这些发现的脚印明显是人的脚印。从这些脚印化石可以看到有三个人走过，</a:t>
            </a:r>
            <a:r>
              <a:rPr lang="en-US" altLang="zh-CN" dirty="0"/>
              <a:t>2</a:t>
            </a:r>
            <a:r>
              <a:rPr lang="zh-CN" altLang="en-US" dirty="0"/>
              <a:t>个小孩和一个成年人。这里你可以看到一个小孩和一个成年人，另外一个小孩你可能看得不太清楚，应该是这个小孩跟在成年人的后面走的。它们踩着一些尘土，这些尘土是从一个火山爆发出来累积出来的尘土，这些尘土冷却下来后它们走过。走过之后火山再次爆发，就把这些脚印填埋成为化石。后来经过侵蚀这些脚印露出来，被科学家发现，很明显是人的脚印而不是猿猴的脚印，既不是露西也不是它的同类其他南方古猿的脚印。那怎么办？</a:t>
            </a:r>
            <a:endParaRPr lang="en-US" altLang="zh-CN"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30</a:t>
            </a:fld>
            <a:endParaRPr lang="zh-CN" altLang="en-US"/>
          </a:p>
        </p:txBody>
      </p:sp>
    </p:spTree>
    <p:extLst>
      <p:ext uri="{BB962C8B-B14F-4D97-AF65-F5344CB8AC3E}">
        <p14:creationId xmlns:p14="http://schemas.microsoft.com/office/powerpoint/2010/main" val="3174128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ea typeface="汉仪大宋简" panose="02010609000101010101" pitchFamily="49" charset="-122"/>
              </a:rPr>
              <a:t>进化论人类学家认为这个年代远远太早，当时不可能有现代人。</a:t>
            </a:r>
            <a:r>
              <a:rPr lang="zh-CN" altLang="en-US" dirty="0"/>
              <a:t>专家们认为这样不行，因为不能让相信进化论的人对露西和南方古猿产生困惑。</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所以他们想到最好的办法，就是给露西</a:t>
            </a:r>
            <a:r>
              <a:rPr lang="zh-CN" altLang="en-US" sz="1200" dirty="0">
                <a:ea typeface="汉仪大宋简" panose="02010609000101010101" pitchFamily="49" charset="-122"/>
              </a:rPr>
              <a:t>安上了人类的脚和直立行走的能力，这样这些脚印就可以是她留下的。</a:t>
            </a:r>
            <a:endParaRPr lang="en-US" altLang="zh-CN" sz="1200" dirty="0">
              <a:ea typeface="汉仪大宋简" panose="0201060900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ea typeface="汉仪大宋简" panose="0201060900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ea typeface="汉仪大宋简" panose="02010609000101010101" pitchFamily="49" charset="-122"/>
              </a:rPr>
              <a:t>你明白他们的逻辑吗？我很愿意你们明白这些专家们的逻辑和手段。挖出露西的时候，没有手脚。挖出类似露西的古猿化石有没有脚？有的。但那些手脚是跟猿猴的一样。而在岩层里面发现的脚印呢？是人的。所以他们说露西虽然是南方古猿，但它是另外一种的南方古猿，是有类似于人的手脚的南方古猿。一直到如今，他们还是这样认为并且这样使用来复原露西的雕像。</a:t>
            </a:r>
            <a:endParaRPr lang="en-US" altLang="zh-CN" sz="1200" dirty="0">
              <a:solidFill>
                <a:srgbClr val="FF0000"/>
              </a:solidFill>
              <a:effectLst>
                <a:outerShdw blurRad="38100" dist="38100" dir="2700000" algn="tl">
                  <a:srgbClr val="000000"/>
                </a:outerShdw>
              </a:effectLst>
              <a:ea typeface="汉仪大宋简" panose="02010609000101010101" pitchFamily="49"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31</a:t>
            </a:fld>
            <a:endParaRPr lang="zh-CN" altLang="en-US"/>
          </a:p>
        </p:txBody>
      </p:sp>
    </p:spTree>
    <p:extLst>
      <p:ext uri="{BB962C8B-B14F-4D97-AF65-F5344CB8AC3E}">
        <p14:creationId xmlns:p14="http://schemas.microsoft.com/office/powerpoint/2010/main" val="3174128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pPr>
              <a:buFont typeface="Arial" pitchFamily="34" charset="0"/>
              <a:buChar char="•"/>
            </a:pPr>
            <a:r>
              <a:rPr lang="zh-CN" altLang="en-US" sz="1200" kern="1200" dirty="0">
                <a:solidFill>
                  <a:schemeClr val="tx1"/>
                </a:solidFill>
                <a:latin typeface="+mj-ea"/>
                <a:ea typeface="+mn-ea"/>
                <a:cs typeface="+mn-cs"/>
              </a:rPr>
              <a:t>那些主流的相信进化论的科学家，他们研究露西的骨架的时候，发现露西骨盆显示</a:t>
            </a:r>
            <a:r>
              <a:rPr lang="zh-CN" altLang="en-US" sz="1200" dirty="0">
                <a:latin typeface="Arial" panose="020B0604020202020204" pitchFamily="34" charset="0"/>
                <a:ea typeface="汉仪大宋简" panose="02010609000101010101" pitchFamily="49" charset="-122"/>
                <a:cs typeface="Arial" panose="020B0604020202020204" pitchFamily="34" charset="0"/>
              </a:rPr>
              <a:t>如果它用两腿走路，膝盖是弯的，身子也是勾着的。它的</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手腕有一种特殊锁定机制，说明常用指关节行走。你如果是这样走，你很快就会觉得很累，对不对？但他们好像很舒服，因为他们有这个锁定机制，所以他们是很舒服的，这是猿猴的行走方法，他们即便虽然偶尔会站立，但它们主要的行动方式是四肢行走的。</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pPr>
              <a:buFont typeface="Arial" pitchFamily="34" charset="0"/>
              <a:buChar char="•"/>
            </a:pP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pPr>
              <a:buFont typeface="Arial" pitchFamily="34" charset="0"/>
              <a:buChar char="•"/>
            </a:pP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而这些科学家还发现其他种类的南方古猿的内耳平衡器官显示它们一般不会直着走路，不能跑也不能跳。</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altLang="zh-CN" sz="1200" kern="1200" dirty="0">
              <a:solidFill>
                <a:schemeClr val="tx1"/>
              </a:solidFill>
              <a:latin typeface="+mj-ea"/>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zh-CN" altLang="en-US" sz="1200" kern="1200" dirty="0">
                <a:solidFill>
                  <a:schemeClr val="tx1"/>
                </a:solidFill>
                <a:latin typeface="+mj-ea"/>
                <a:ea typeface="+mn-ea"/>
                <a:cs typeface="+mn-cs"/>
              </a:rPr>
              <a:t>所以根据这些特征，</a:t>
            </a:r>
            <a:endParaRPr lang="en-US" altLang="zh-CN" sz="1200" kern="1200" dirty="0">
              <a:solidFill>
                <a:schemeClr val="tx1"/>
              </a:solidFill>
              <a:latin typeface="+mj-ea"/>
              <a:ea typeface="+mn-ea"/>
              <a:cs typeface="+mn-cs"/>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32</a:t>
            </a:fld>
            <a:endParaRPr lang="zh-CN" altLang="en-US"/>
          </a:p>
        </p:txBody>
      </p:sp>
    </p:spTree>
    <p:extLst>
      <p:ext uri="{BB962C8B-B14F-4D97-AF65-F5344CB8AC3E}">
        <p14:creationId xmlns:p14="http://schemas.microsoft.com/office/powerpoint/2010/main" val="36513244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noFill/>
          <a:ln>
            <a:solidFill>
              <a:srgbClr val="000000"/>
            </a:solidFill>
            <a:miter lim="800000"/>
            <a:headEnd/>
            <a:tailEnd/>
          </a:ln>
        </p:spPr>
      </p:sp>
      <p:sp>
        <p:nvSpPr>
          <p:cNvPr id="106499" name="Rectangle 3"/>
          <p:cNvSpPr>
            <a:spLocks noGrp="1"/>
          </p:cNvSpPr>
          <p:nvPr>
            <p:ph type="body" idx="1"/>
          </p:nvPr>
        </p:nvSpPr>
        <p:spPr bwMode="auto">
          <a:noFill/>
        </p:spPr>
        <p:txBody>
          <a:bodyPr/>
          <a:lstStyle/>
          <a:p>
            <a:pPr eaLnBrk="1" hangingPunct="1"/>
            <a:r>
              <a:rPr lang="zh-CN" altLang="en-US" dirty="0"/>
              <a:t>我们先来看一个视频，看看科学家是如何重塑“露西”的骨盘来解决露西的问题。</a:t>
            </a:r>
          </a:p>
        </p:txBody>
      </p:sp>
    </p:spTree>
    <p:extLst>
      <p:ext uri="{BB962C8B-B14F-4D97-AF65-F5344CB8AC3E}">
        <p14:creationId xmlns:p14="http://schemas.microsoft.com/office/powerpoint/2010/main" val="37992354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noFill/>
          <a:ln>
            <a:solidFill>
              <a:srgbClr val="000000"/>
            </a:solidFill>
            <a:miter lim="800000"/>
            <a:headEnd/>
            <a:tailEnd/>
          </a:ln>
        </p:spPr>
      </p:sp>
      <p:sp>
        <p:nvSpPr>
          <p:cNvPr id="106499" name="Rectangle 3"/>
          <p:cNvSpPr>
            <a:spLocks noGrp="1"/>
          </p:cNvSpPr>
          <p:nvPr>
            <p:ph type="body" idx="1"/>
          </p:nvPr>
        </p:nvSpPr>
        <p:spPr bwMode="auto">
          <a:noFill/>
        </p:spPr>
        <p:txBody>
          <a:bodyPr/>
          <a:lstStyle/>
          <a:p>
            <a:pPr eaLnBrk="1" hangingPunct="1"/>
            <a:endParaRPr lang="zh-CN"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zh-CN" altLang="en-US" sz="1200" dirty="0">
                <a:latin typeface="+mj-ea"/>
              </a:rPr>
              <a:t>你会看到这幅图，这是露西的真面目。今天如果你我看到，我们会认为这顶多是一只黑猩猩而已。它的高度约</a:t>
            </a:r>
            <a:r>
              <a:rPr lang="en-US" altLang="zh-CN" sz="1200" dirty="0">
                <a:latin typeface="+mj-ea"/>
              </a:rPr>
              <a:t>1</a:t>
            </a:r>
            <a:r>
              <a:rPr lang="zh-CN" altLang="en-US" sz="1200" dirty="0">
                <a:latin typeface="+mj-ea"/>
              </a:rPr>
              <a:t>米</a:t>
            </a:r>
            <a:r>
              <a:rPr lang="en-US" altLang="zh-CN" sz="1200" dirty="0">
                <a:latin typeface="+mj-ea"/>
              </a:rPr>
              <a:t>-1</a:t>
            </a:r>
            <a:r>
              <a:rPr lang="zh-CN" altLang="en-US" sz="1200" dirty="0">
                <a:latin typeface="+mj-ea"/>
              </a:rPr>
              <a:t>米</a:t>
            </a:r>
            <a:r>
              <a:rPr lang="en-US" altLang="zh-CN" sz="1200" dirty="0">
                <a:latin typeface="+mj-ea"/>
              </a:rPr>
              <a:t>3</a:t>
            </a:r>
            <a:r>
              <a:rPr lang="zh-CN" altLang="en-US" sz="1200" dirty="0">
                <a:latin typeface="+mj-ea"/>
              </a:rPr>
              <a:t>，它有长胳膊短腿，而它们的大脑体积是</a:t>
            </a:r>
            <a:r>
              <a:rPr lang="en-US" altLang="zh-CN" sz="1200" dirty="0">
                <a:latin typeface="+mj-ea"/>
              </a:rPr>
              <a:t>400-500</a:t>
            </a:r>
            <a:r>
              <a:rPr lang="zh-CN" altLang="en-US" sz="1200" dirty="0">
                <a:latin typeface="+mj-ea"/>
              </a:rPr>
              <a:t>立方厘米，这是黑猩猩的样子和它们的身体数据。</a:t>
            </a:r>
            <a:endParaRPr lang="en-US" altLang="zh-CN" sz="1200" dirty="0">
              <a:latin typeface="+mj-ea"/>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altLang="zh-CN" sz="1200" dirty="0">
              <a:latin typeface="+mj-ea"/>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zh-CN" altLang="en-US" sz="1200" dirty="0">
                <a:latin typeface="+mj-ea"/>
              </a:rPr>
              <a:t>希望，从此以后，你能从别的角度来理解露西。并且你要确实知道露西的真相和它的复原是怎么一回事，而不要相信博物馆的复原展示。</a:t>
            </a:r>
            <a:endParaRPr lang="en-US" altLang="zh-CN" sz="1200" dirty="0">
              <a:latin typeface="+mj-ea"/>
            </a:endParaRPr>
          </a:p>
          <a:p>
            <a:pPr>
              <a:buFont typeface="Arial" pitchFamily="34" charset="0"/>
              <a:buChar char="•"/>
            </a:pPr>
            <a:endParaRPr lang="en-US" altLang="zh-CN" sz="1200" dirty="0">
              <a:latin typeface="+mj-ea"/>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35</a:t>
            </a:fld>
            <a:endParaRPr lang="zh-CN" altLang="en-US"/>
          </a:p>
        </p:txBody>
      </p:sp>
    </p:spTree>
    <p:extLst>
      <p:ext uri="{BB962C8B-B14F-4D97-AF65-F5344CB8AC3E}">
        <p14:creationId xmlns:p14="http://schemas.microsoft.com/office/powerpoint/2010/main" val="41899912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到此，我们可以把露西淘汰掉了。</a:t>
            </a:r>
            <a:endParaRPr lang="en-US" altLang="zh-CN" dirty="0"/>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36</a:t>
            </a:fld>
            <a:endParaRPr lang="zh-CN" altLang="en-US"/>
          </a:p>
        </p:txBody>
      </p:sp>
    </p:spTree>
    <p:extLst>
      <p:ext uri="{BB962C8B-B14F-4D97-AF65-F5344CB8AC3E}">
        <p14:creationId xmlns:p14="http://schemas.microsoft.com/office/powerpoint/2010/main" val="41899912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zh-CN" altLang="en-US" sz="1200" dirty="0">
                <a:latin typeface="SimSun" pitchFamily="2" charset="-122"/>
                <a:ea typeface="SimSun" pitchFamily="2" charset="-122"/>
              </a:rPr>
              <a:t>接下来我们要看直立人，你听说过直立人吗？</a:t>
            </a:r>
            <a:r>
              <a:rPr lang="en-US" altLang="zh-CN" sz="1200" dirty="0">
                <a:latin typeface="SimSun" pitchFamily="2" charset="-122"/>
                <a:ea typeface="SimSun" pitchFamily="2" charset="-122"/>
              </a:rPr>
              <a:t>—— </a:t>
            </a:r>
            <a:r>
              <a:rPr lang="zh-CN" altLang="en-US" sz="1200" dirty="0">
                <a:latin typeface="SimSun" pitchFamily="2" charset="-122"/>
                <a:ea typeface="SimSun" pitchFamily="2" charset="-122"/>
              </a:rPr>
              <a:t>可能没有。那你听说过北京猿人吗？</a:t>
            </a:r>
            <a:r>
              <a:rPr lang="en-US" altLang="zh-CN" sz="1200" dirty="0">
                <a:latin typeface="SimSun" pitchFamily="2" charset="-122"/>
                <a:ea typeface="SimSun" pitchFamily="2" charset="-122"/>
              </a:rPr>
              <a:t>—— </a:t>
            </a:r>
            <a:r>
              <a:rPr lang="zh-CN" altLang="en-US" sz="1200" dirty="0">
                <a:latin typeface="SimSun" pitchFamily="2" charset="-122"/>
                <a:ea typeface="SimSun" pitchFamily="2" charset="-122"/>
              </a:rPr>
              <a:t>有。北京猿人就是直立人。所以现在我们要谈北京猿人的样子，后面我们再决定北京猿人是否是这个样子。</a:t>
            </a:r>
            <a:endParaRPr lang="en-US" altLang="zh-CN"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37</a:t>
            </a:fld>
            <a:endParaRPr lang="zh-CN" altLang="en-US"/>
          </a:p>
        </p:txBody>
      </p:sp>
    </p:spTree>
    <p:extLst>
      <p:ext uri="{BB962C8B-B14F-4D97-AF65-F5344CB8AC3E}">
        <p14:creationId xmlns:p14="http://schemas.microsoft.com/office/powerpoint/2010/main" val="41899912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pPr marL="0" indent="0">
              <a:buFont typeface="Arial" panose="020B0604020202020204" pitchFamily="34" charset="0"/>
              <a:buNone/>
            </a:pP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直立人被称为低级猿人和现代人之间的链接环节，我们现在来看看直立人的一种</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北京人。</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38</a:t>
            </a:fld>
            <a:endParaRPr lang="zh-CN" altLang="en-US"/>
          </a:p>
        </p:txBody>
      </p:sp>
    </p:spTree>
    <p:extLst>
      <p:ext uri="{BB962C8B-B14F-4D97-AF65-F5344CB8AC3E}">
        <p14:creationId xmlns:p14="http://schemas.microsoft.com/office/powerpoint/2010/main" val="21115057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pPr marL="0" indent="0" defTabSz="685800">
              <a:lnSpc>
                <a:spcPct val="90000"/>
              </a:lnSpc>
              <a:spcBef>
                <a:spcPts val="750"/>
              </a:spcBef>
              <a:buFont typeface="Arial" pitchFamily="34" charset="0"/>
              <a:buNone/>
              <a:defRPr/>
            </a:pPr>
            <a:r>
              <a:rPr lang="zh-CN" altLang="en-US" dirty="0"/>
              <a:t>这个是最完整版本的一个直立人的骨架。相信进化论的人，就把他</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称为低级猿人和现代人之间的链接环节。实际不过是一个消失的人种：</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pPr marL="171450" indent="-171450" defTabSz="685800">
              <a:lnSpc>
                <a:spcPct val="90000"/>
              </a:lnSpc>
              <a:spcBef>
                <a:spcPts val="750"/>
              </a:spcBef>
              <a:buFont typeface="Arial" pitchFamily="34" charset="0"/>
              <a:buChar char="•"/>
              <a:defRPr/>
            </a:pP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直立人的身体像现代人一样</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pPr marL="171450" indent="-171450" defTabSz="685800">
              <a:lnSpc>
                <a:spcPct val="90000"/>
              </a:lnSpc>
              <a:spcBef>
                <a:spcPts val="750"/>
              </a:spcBef>
              <a:buFont typeface="Arial" pitchFamily="34" charset="0"/>
              <a:buChar char="•"/>
              <a:defRPr/>
            </a:pPr>
            <a:r>
              <a:rPr lang="en-US" altLang="zh-CN" sz="1200" dirty="0" err="1">
                <a:latin typeface="汉仪大宋简" panose="02010609000101010101" pitchFamily="49" charset="-122"/>
                <a:ea typeface="汉仪大宋简" panose="02010609000101010101" pitchFamily="49" charset="-122"/>
                <a:cs typeface="Arial" panose="020B0604020202020204" pitchFamily="34" charset="0"/>
              </a:rPr>
              <a:t>直立人的头型像尼安德特人</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 (</a:t>
            </a:r>
            <a:r>
              <a:rPr lang="en-US" altLang="zh-CN" sz="1200" dirty="0" err="1">
                <a:latin typeface="汉仪大宋简" panose="02010609000101010101" pitchFamily="49" charset="-122"/>
                <a:ea typeface="汉仪大宋简" panose="02010609000101010101" pitchFamily="49" charset="-122"/>
                <a:cs typeface="Arial" panose="020B0604020202020204" pitchFamily="34" charset="0"/>
              </a:rPr>
              <a:t>脸面、眉骨等</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a:t>
            </a:r>
            <a:r>
              <a:rPr lang="en-US" altLang="zh-CN" sz="1200" dirty="0" err="1">
                <a:latin typeface="汉仪大宋简" panose="02010609000101010101" pitchFamily="49" charset="-122"/>
                <a:ea typeface="汉仪大宋简" panose="02010609000101010101" pitchFamily="49" charset="-122"/>
                <a:cs typeface="Arial" panose="020B0604020202020204" pitchFamily="34" charset="0"/>
              </a:rPr>
              <a:t>只是比尼安德特人的小一些</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pPr marL="171450" indent="-171450" defTabSz="685800">
              <a:lnSpc>
                <a:spcPct val="90000"/>
              </a:lnSpc>
              <a:spcBef>
                <a:spcPts val="750"/>
              </a:spcBef>
              <a:buFont typeface="Arial" pitchFamily="34" charset="0"/>
              <a:buChar char="•"/>
              <a:defRPr/>
            </a:pP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他们会</a:t>
            </a:r>
            <a:r>
              <a:rPr lang="en-US" altLang="zh-CN" sz="1200" dirty="0" err="1">
                <a:latin typeface="汉仪大宋简" panose="02010609000101010101" pitchFamily="49" charset="-122"/>
                <a:ea typeface="汉仪大宋简" panose="02010609000101010101" pitchFamily="49" charset="-122"/>
                <a:cs typeface="Arial" panose="020B0604020202020204" pitchFamily="34" charset="0"/>
              </a:rPr>
              <a:t>使用工具和火</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pPr marL="171450" indent="-171450" defTabSz="685800">
              <a:lnSpc>
                <a:spcPct val="90000"/>
              </a:lnSpc>
              <a:spcBef>
                <a:spcPts val="750"/>
              </a:spcBef>
              <a:buFont typeface="Arial" pitchFamily="34" charset="0"/>
              <a:buChar char="•"/>
              <a:defRPr/>
            </a:pP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他们会</a:t>
            </a:r>
            <a:r>
              <a:rPr lang="en-US" altLang="zh-CN" sz="1200" dirty="0" err="1">
                <a:latin typeface="汉仪大宋简" panose="02010609000101010101" pitchFamily="49" charset="-122"/>
                <a:ea typeface="汉仪大宋简" panose="02010609000101010101" pitchFamily="49" charset="-122"/>
                <a:cs typeface="Arial" panose="020B0604020202020204" pitchFamily="34" charset="0"/>
              </a:rPr>
              <a:t>埋死人</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pPr marL="171450" indent="-171450" defTabSz="685800">
              <a:lnSpc>
                <a:spcPct val="90000"/>
              </a:lnSpc>
              <a:spcBef>
                <a:spcPts val="750"/>
              </a:spcBef>
              <a:buFont typeface="Arial" pitchFamily="34" charset="0"/>
              <a:buChar char="•"/>
              <a:defRPr/>
            </a:pPr>
            <a:r>
              <a:rPr lang="en-US" altLang="zh-CN" sz="1200" dirty="0" err="1">
                <a:latin typeface="汉仪大宋简" panose="02010609000101010101" pitchFamily="49" charset="-122"/>
                <a:ea typeface="汉仪大宋简" panose="02010609000101010101" pitchFamily="49" charset="-122"/>
                <a:cs typeface="Arial" panose="020B0604020202020204" pitchFamily="34" charset="0"/>
              </a:rPr>
              <a:t>甚至</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很</a:t>
            </a:r>
            <a:r>
              <a:rPr lang="en-US" altLang="zh-CN" sz="1200" dirty="0" err="1">
                <a:latin typeface="汉仪大宋简" panose="02010609000101010101" pitchFamily="49" charset="-122"/>
                <a:ea typeface="汉仪大宋简" panose="02010609000101010101" pitchFamily="49" charset="-122"/>
                <a:cs typeface="Arial" panose="020B0604020202020204" pitchFamily="34" charset="0"/>
              </a:rPr>
              <a:t>可能</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几乎我们可以肯定他们可以制造</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船</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只。</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pPr marL="171450" indent="-171450" defTabSz="685800">
              <a:lnSpc>
                <a:spcPct val="90000"/>
              </a:lnSpc>
              <a:spcBef>
                <a:spcPts val="750"/>
              </a:spcBef>
              <a:buFont typeface="Arial" pitchFamily="34" charset="0"/>
              <a:buChar char="•"/>
              <a:defRPr/>
            </a:pP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pPr marL="0" indent="0" defTabSz="685800">
              <a:lnSpc>
                <a:spcPct val="90000"/>
              </a:lnSpc>
              <a:spcBef>
                <a:spcPts val="750"/>
              </a:spcBef>
              <a:buFont typeface="Arial" pitchFamily="34" charset="0"/>
              <a:buNone/>
              <a:defRPr/>
            </a:pP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那我们思考一下，一个可以使用工具和火，又会埋葬死人并且还能制造船只的，是什么？</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 </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人。</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39</a:t>
            </a:fld>
            <a:endParaRPr lang="zh-CN" altLang="en-US"/>
          </a:p>
        </p:txBody>
      </p:sp>
    </p:spTree>
    <p:extLst>
      <p:ext uri="{BB962C8B-B14F-4D97-AF65-F5344CB8AC3E}">
        <p14:creationId xmlns:p14="http://schemas.microsoft.com/office/powerpoint/2010/main" val="476230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zh-CN" altLang="en-US" dirty="0"/>
              <a:t>第一个，是“皮尔当人”，他生于</a:t>
            </a:r>
            <a:r>
              <a:rPr lang="en-US" altLang="zh-CN" dirty="0"/>
              <a:t>1908</a:t>
            </a:r>
            <a:r>
              <a:rPr lang="zh-CN" altLang="en-US" dirty="0"/>
              <a:t>年，死于</a:t>
            </a:r>
            <a:r>
              <a:rPr lang="en-US" altLang="zh-CN" dirty="0"/>
              <a:t>1954</a:t>
            </a:r>
            <a:r>
              <a:rPr lang="zh-CN" altLang="en-US" dirty="0"/>
              <a:t>年。你可以看到他是一个很低等的人或者是一个很高等的猿猴。</a:t>
            </a:r>
            <a:endParaRPr lang="en-US" altLang="zh-CN" dirty="0"/>
          </a:p>
          <a:p>
            <a:endParaRPr lang="en-US" altLang="zh-CN" dirty="0"/>
          </a:p>
          <a:p>
            <a:r>
              <a:rPr lang="zh-CN" altLang="en-US" dirty="0"/>
              <a:t>接下来我们看对他的相关发现和报告。</a:t>
            </a:r>
            <a:endParaRPr lang="en-US" altLang="zh-CN"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a:t>
            </a:fld>
            <a:endParaRPr lang="zh-CN" altLang="en-US"/>
          </a:p>
        </p:txBody>
      </p:sp>
    </p:spTree>
    <p:extLst>
      <p:ext uri="{BB962C8B-B14F-4D97-AF65-F5344CB8AC3E}">
        <p14:creationId xmlns:p14="http://schemas.microsoft.com/office/powerpoint/2010/main" val="16196206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r>
              <a:rPr lang="zh-CN" altLang="en-US" dirty="0"/>
              <a:t>直立猿人被声称是在</a:t>
            </a:r>
            <a:r>
              <a:rPr lang="en-US" altLang="zh-CN" dirty="0"/>
              <a:t>2</a:t>
            </a:r>
            <a:r>
              <a:rPr lang="zh-CN" altLang="en-US" dirty="0"/>
              <a:t>百到</a:t>
            </a:r>
            <a:r>
              <a:rPr lang="en-US" altLang="zh-CN" dirty="0"/>
              <a:t>3</a:t>
            </a:r>
            <a:r>
              <a:rPr lang="zh-CN" altLang="en-US" dirty="0"/>
              <a:t>百万年前的年代，这个年代与南方古猿，尼安德特人以及现代人是重合的。后面我们就会谈到尼安德特人和现代人。现在问题是如果直立猿人跟他们同一个年代，怎么会被认为是这些人的祖宗呢？</a:t>
            </a:r>
            <a:endParaRPr lang="en-US" altLang="zh-CN"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40</a:t>
            </a:fld>
            <a:endParaRPr lang="zh-CN" altLang="en-US"/>
          </a:p>
        </p:txBody>
      </p:sp>
    </p:spTree>
    <p:extLst>
      <p:ext uri="{BB962C8B-B14F-4D97-AF65-F5344CB8AC3E}">
        <p14:creationId xmlns:p14="http://schemas.microsoft.com/office/powerpoint/2010/main" val="31617221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r>
              <a:rPr lang="zh-CN" altLang="en-US" dirty="0"/>
              <a:t>这副骨架是属于一个叫做</a:t>
            </a:r>
            <a:r>
              <a:rPr lang="en-US" altLang="zh-CN" dirty="0"/>
              <a:t>:“图</a:t>
            </a:r>
            <a:r>
              <a:rPr lang="zh-CN" altLang="en-US" dirty="0"/>
              <a:t>而</a:t>
            </a:r>
            <a:r>
              <a:rPr lang="en-US" altLang="zh-CN" dirty="0" err="1"/>
              <a:t>卡纳男孩</a:t>
            </a:r>
            <a:r>
              <a:rPr lang="en-US" altLang="zh-CN" dirty="0"/>
              <a:t>”(KNM-WT 15000</a:t>
            </a:r>
            <a:r>
              <a:rPr lang="zh-CN" altLang="en-US" dirty="0"/>
              <a:t>）的据称是</a:t>
            </a:r>
            <a:r>
              <a:rPr lang="en-US" altLang="zh-CN" dirty="0"/>
              <a:t>160</a:t>
            </a:r>
            <a:r>
              <a:rPr lang="zh-CN" altLang="en-US" dirty="0"/>
              <a:t>万年前的，他是一个大概</a:t>
            </a:r>
            <a:r>
              <a:rPr lang="en-US" altLang="zh-CN" dirty="0"/>
              <a:t>12-13岁男孩，</a:t>
            </a:r>
            <a:r>
              <a:rPr lang="zh-CN" altLang="en-US" dirty="0"/>
              <a:t>他当时身高是</a:t>
            </a:r>
            <a:r>
              <a:rPr lang="en-US" altLang="zh-CN" dirty="0"/>
              <a:t>163-168厘米，</a:t>
            </a:r>
            <a:r>
              <a:rPr lang="zh-CN" altLang="en-US" dirty="0"/>
              <a:t>如果成年的话，应该可以到</a:t>
            </a:r>
            <a:r>
              <a:rPr lang="en-US" altLang="zh-CN" dirty="0"/>
              <a:t>1</a:t>
            </a:r>
            <a:r>
              <a:rPr lang="zh-CN" altLang="en-US" dirty="0"/>
              <a:t>米</a:t>
            </a:r>
            <a:r>
              <a:rPr lang="en-US" altLang="zh-CN" dirty="0"/>
              <a:t>8</a:t>
            </a:r>
            <a:r>
              <a:rPr lang="zh-CN" altLang="en-US" dirty="0"/>
              <a:t>左右。而他成年后的脑容量大概是</a:t>
            </a:r>
            <a:r>
              <a:rPr lang="en-US" altLang="zh-CN" dirty="0"/>
              <a:t>910</a:t>
            </a:r>
            <a:r>
              <a:rPr lang="zh-CN" altLang="en-US" dirty="0"/>
              <a:t>立方厘米。</a:t>
            </a:r>
            <a:endParaRPr lang="en-US" altLang="zh-CN" dirty="0"/>
          </a:p>
          <a:p>
            <a:endParaRPr lang="en-US" altLang="zh-CN" dirty="0"/>
          </a:p>
          <a:p>
            <a:r>
              <a:rPr lang="zh-CN" altLang="en-US" dirty="0"/>
              <a:t>那么综合这样的高度和样子，你可以说他更像是人。不过你看他的头颅容量有可能不是人。你会听一些科学家说猿猴慢慢进化成人头颅的容量会慢慢变大。不过这个说法是错误的。</a:t>
            </a:r>
            <a:endParaRPr lang="en-US" altLang="zh-CN"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41</a:t>
            </a:fld>
            <a:endParaRPr lang="zh-CN" altLang="en-US"/>
          </a:p>
        </p:txBody>
      </p:sp>
    </p:spTree>
    <p:extLst>
      <p:ext uri="{BB962C8B-B14F-4D97-AF65-F5344CB8AC3E}">
        <p14:creationId xmlns:p14="http://schemas.microsoft.com/office/powerpoint/2010/main" val="9090500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solidFill>
              </a:rPr>
              <a:t>直立人和尼安德特人的头颅大小与现代人重叠，那现在我们将现代人，直立人和尼安德特人的头颅容量（体积）数据对比猩猩或者猿猴的数据来看一下。</a:t>
            </a:r>
            <a:endParaRPr lang="en-US" altLang="zh-CN"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solidFill>
              </a:rPr>
              <a:t>现代人的头颅范围是</a:t>
            </a:r>
            <a:r>
              <a:rPr lang="en-US" altLang="zh-CN" dirty="0">
                <a:solidFill>
                  <a:schemeClr val="tx1"/>
                </a:solidFill>
              </a:rPr>
              <a:t>725-2200——</a:t>
            </a:r>
            <a:r>
              <a:rPr lang="zh-CN" altLang="en-US" dirty="0">
                <a:solidFill>
                  <a:schemeClr val="tx1"/>
                </a:solidFill>
              </a:rPr>
              <a:t>这是一个很大的范围了，差不多是</a:t>
            </a:r>
            <a:r>
              <a:rPr lang="en-US" altLang="zh-CN" dirty="0">
                <a:solidFill>
                  <a:schemeClr val="tx1"/>
                </a:solidFill>
              </a:rPr>
              <a:t>3</a:t>
            </a:r>
            <a:r>
              <a:rPr lang="zh-CN" altLang="en-US" dirty="0">
                <a:solidFill>
                  <a:schemeClr val="tx1"/>
                </a:solidFill>
              </a:rPr>
              <a:t>倍的差距，这是最小的头到最大的头之间的数据范围，而且这些人之间没有“智力区别”。所以这里顺便要破除一个迷思，就是头脑小就不聪明，这是错的。头颅大小跟聪明与否没有直接关系。</a:t>
            </a:r>
            <a:endParaRPr lang="en-US" altLang="zh-CN"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solidFill>
              </a:rPr>
              <a:t>到现在为止，所发现的直立人的头颅大小范围是</a:t>
            </a:r>
            <a:r>
              <a:rPr lang="en-US" altLang="zh-CN" dirty="0">
                <a:solidFill>
                  <a:schemeClr val="tx1"/>
                </a:solidFill>
              </a:rPr>
              <a:t>725-1250+</a:t>
            </a:r>
            <a:r>
              <a:rPr lang="zh-CN" altLang="en-US" dirty="0">
                <a:solidFill>
                  <a:schemeClr val="tx1"/>
                </a:solidFill>
              </a:rPr>
              <a:t>，这个范围是完全包含在现代人的正常范围内，是吗？谁报告这个数据的？是创造论者吗？不是，是进化论者。尼安德特人呢？到现在为止发现的头颅大小数据是</a:t>
            </a:r>
            <a:r>
              <a:rPr lang="en-US" altLang="zh-CN" dirty="0">
                <a:solidFill>
                  <a:schemeClr val="tx1"/>
                </a:solidFill>
              </a:rPr>
              <a:t>1200-1750</a:t>
            </a:r>
            <a:r>
              <a:rPr lang="zh-CN" altLang="en-US" dirty="0">
                <a:solidFill>
                  <a:schemeClr val="tx1"/>
                </a:solidFill>
              </a:rPr>
              <a:t>立方厘米，完全是在现代人的范围之内。</a:t>
            </a:r>
            <a:endParaRPr lang="en-US" altLang="zh-CN"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solidFill>
              </a:rPr>
              <a:t>而猿猴或者猩猩呢？</a:t>
            </a:r>
            <a:r>
              <a:rPr lang="en-US" altLang="zh-CN" dirty="0">
                <a:solidFill>
                  <a:schemeClr val="tx1"/>
                </a:solidFill>
              </a:rPr>
              <a:t>300-500</a:t>
            </a:r>
            <a:r>
              <a:rPr lang="zh-CN" altLang="en-US" dirty="0">
                <a:solidFill>
                  <a:schemeClr val="tx1"/>
                </a:solidFill>
              </a:rPr>
              <a:t>，比人类最小的还要小，比直立人和尼安德特人还小。</a:t>
            </a:r>
            <a:endParaRPr lang="en-US" altLang="zh-CN"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solidFill>
              </a:rPr>
              <a:t>从平均数据来看，现代人是</a:t>
            </a:r>
            <a:r>
              <a:rPr lang="en-US" altLang="zh-CN" dirty="0">
                <a:solidFill>
                  <a:schemeClr val="tx1"/>
                </a:solidFill>
              </a:rPr>
              <a:t>1359</a:t>
            </a:r>
            <a:r>
              <a:rPr lang="zh-CN" altLang="en-US" dirty="0">
                <a:solidFill>
                  <a:schemeClr val="tx1"/>
                </a:solidFill>
              </a:rPr>
              <a:t>，而直立人是</a:t>
            </a:r>
            <a:r>
              <a:rPr lang="en-US" altLang="zh-CN" dirty="0">
                <a:solidFill>
                  <a:schemeClr val="tx1"/>
                </a:solidFill>
              </a:rPr>
              <a:t>973</a:t>
            </a:r>
            <a:r>
              <a:rPr lang="zh-CN" altLang="en-US" dirty="0">
                <a:solidFill>
                  <a:schemeClr val="tx1"/>
                </a:solidFill>
              </a:rPr>
              <a:t>，那直立人不如现代人聪明了吗？停留一下。看看尼安德特人的头颅是</a:t>
            </a:r>
            <a:r>
              <a:rPr lang="en-US" altLang="zh-CN" dirty="0">
                <a:solidFill>
                  <a:schemeClr val="tx1"/>
                </a:solidFill>
              </a:rPr>
              <a:t>1485</a:t>
            </a:r>
            <a:r>
              <a:rPr lang="zh-CN" altLang="en-US" dirty="0">
                <a:solidFill>
                  <a:schemeClr val="tx1"/>
                </a:solidFill>
              </a:rPr>
              <a:t>，他们比我们现代人的头颅更大，所以他们比现代人更聪明咯？没有人会这样认为，进化论者也不会这样说。</a:t>
            </a:r>
            <a:endParaRPr lang="en-US" altLang="zh-CN"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solidFill>
              </a:rPr>
              <a:t>另外，这些平均大小的数据区别并没有什么特别，都是在正常的范围以内。所以从这里你要留意到一个事实，就是很多的课本或者媒体常常会说“慢慢的大脑慢慢进化出来越来越大” ，这是完全错误的，也没有任何根据，纯粹胡说八道。</a:t>
            </a:r>
            <a:endParaRPr lang="en-US" altLang="zh-CN"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solidFill>
              </a:rPr>
              <a:t>关键不是头大，关键是里面的组织结构，你有没有遇到过一些很健壮的男孩，头挺大的，不过不太聪明？有没有认识过一些比较纤小的女孩子，不过他们在班级里总是有好成绩，常常第一名？所以其实你能很容易的意识到这个大头男孩和纤小女孩的头颅区别有可能相差很大，可能会差好几百甚至</a:t>
            </a:r>
            <a:r>
              <a:rPr lang="en-US" altLang="zh-CN" dirty="0">
                <a:solidFill>
                  <a:schemeClr val="tx1"/>
                </a:solidFill>
              </a:rPr>
              <a:t>1</a:t>
            </a:r>
            <a:r>
              <a:rPr lang="zh-CN" altLang="en-US" dirty="0">
                <a:solidFill>
                  <a:schemeClr val="tx1"/>
                </a:solidFill>
              </a:rPr>
              <a:t>千立方厘米，但聪明与否都不取决于这个差别，而且他们都是正常的人类。</a:t>
            </a:r>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42</a:t>
            </a:fld>
            <a:endParaRPr lang="zh-CN" altLang="en-US"/>
          </a:p>
        </p:txBody>
      </p:sp>
    </p:spTree>
    <p:extLst>
      <p:ext uri="{BB962C8B-B14F-4D97-AF65-F5344CB8AC3E}">
        <p14:creationId xmlns:p14="http://schemas.microsoft.com/office/powerpoint/2010/main" val="1205223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pPr marL="0" indent="0" algn="l">
              <a:lnSpc>
                <a:spcPct val="100000"/>
              </a:lnSpc>
              <a:spcBef>
                <a:spcPts val="0"/>
              </a:spcBef>
            </a:pPr>
            <a:r>
              <a:rPr lang="zh-CN" altLang="en-US" dirty="0"/>
              <a:t>就象这两个人，一个叫做阿纳多</a:t>
            </a:r>
            <a:r>
              <a:rPr lang="en-US" altLang="zh-CN" dirty="0"/>
              <a:t>.</a:t>
            </a:r>
            <a:r>
              <a:rPr lang="zh-CN" altLang="en-US" dirty="0"/>
              <a:t>法朗士，在</a:t>
            </a:r>
            <a:r>
              <a:rPr lang="en-US" altLang="zh-CN" dirty="0"/>
              <a:t>1921</a:t>
            </a:r>
            <a:r>
              <a:rPr lang="zh-CN" altLang="en-US" dirty="0"/>
              <a:t>年得诺贝尔文学奖，他的头颅比较小，大约是</a:t>
            </a:r>
            <a:r>
              <a:rPr lang="en-US" altLang="zh-CN" dirty="0"/>
              <a:t>1</a:t>
            </a:r>
            <a:r>
              <a:rPr lang="zh-CN" altLang="en-US" dirty="0"/>
              <a:t>千立方厘米。另外一个是</a:t>
            </a:r>
            <a:r>
              <a:rPr lang="en-US" altLang="zh-CN" dirty="0"/>
              <a:t>《</a:t>
            </a:r>
            <a:r>
              <a:rPr lang="zh-CN" altLang="en-US" dirty="0"/>
              <a:t>父与子</a:t>
            </a:r>
            <a:r>
              <a:rPr lang="en-US" altLang="zh-CN" dirty="0"/>
              <a:t>》</a:t>
            </a:r>
            <a:r>
              <a:rPr lang="zh-CN" altLang="en-US" dirty="0"/>
              <a:t>的作者，叫做伊万</a:t>
            </a:r>
            <a:r>
              <a:rPr lang="en-US" altLang="zh-CN" dirty="0"/>
              <a:t>.</a:t>
            </a:r>
            <a:r>
              <a:rPr lang="zh-CN" altLang="en-US" dirty="0"/>
              <a:t>屠格涅夫，他是很壮的一个人，他的头特别大，有</a:t>
            </a:r>
            <a:r>
              <a:rPr lang="en-US" altLang="zh-CN" dirty="0"/>
              <a:t>2</a:t>
            </a:r>
            <a:r>
              <a:rPr lang="zh-CN" altLang="en-US" dirty="0"/>
              <a:t>千立方厘米那么大，比阿纳多大了</a:t>
            </a:r>
            <a:r>
              <a:rPr lang="en-US" altLang="zh-CN" dirty="0"/>
              <a:t>1</a:t>
            </a:r>
            <a:r>
              <a:rPr lang="zh-CN" altLang="en-US" dirty="0"/>
              <a:t>千立方厘米，多了一倍。那是不是这个大了一倍的屠格涅夫就比阿纳多聪明更多和优秀更多呢？没有。</a:t>
            </a:r>
            <a:endParaRPr lang="en-US" altLang="zh-CN" dirty="0"/>
          </a:p>
          <a:p>
            <a:pPr marL="0" indent="0" algn="l">
              <a:lnSpc>
                <a:spcPct val="100000"/>
              </a:lnSpc>
              <a:spcBef>
                <a:spcPts val="0"/>
              </a:spcBef>
            </a:pPr>
            <a:endParaRPr lang="en-US" altLang="zh-CN" dirty="0"/>
          </a:p>
          <a:p>
            <a:pPr marL="0" indent="0" algn="l">
              <a:lnSpc>
                <a:spcPct val="100000"/>
              </a:lnSpc>
              <a:spcBef>
                <a:spcPts val="0"/>
              </a:spcBef>
            </a:pPr>
            <a:r>
              <a:rPr lang="zh-CN" altLang="en-US" dirty="0"/>
              <a:t>所以再一次，希望我们大家都不要再相信那些“头大更聪明”的误导，关键在于大脑的组织。</a:t>
            </a:r>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43</a:t>
            </a:fld>
            <a:endParaRPr lang="zh-CN" altLang="en-US"/>
          </a:p>
        </p:txBody>
      </p:sp>
    </p:spTree>
    <p:extLst>
      <p:ext uri="{BB962C8B-B14F-4D97-AF65-F5344CB8AC3E}">
        <p14:creationId xmlns:p14="http://schemas.microsoft.com/office/powerpoint/2010/main" val="6888381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Times New Roman"/>
                <a:ea typeface="SimSun"/>
              </a:rPr>
              <a:t>那这些直立人，也就是我们熟悉的北京猿人，到底是怎么样？在</a:t>
            </a:r>
            <a:r>
              <a:rPr lang="en-US" altLang="zh-CN" sz="1200" dirty="0">
                <a:latin typeface="Times New Roman"/>
                <a:ea typeface="SimSun"/>
              </a:rPr>
              <a:t>2016</a:t>
            </a:r>
            <a:r>
              <a:rPr lang="zh-CN" altLang="en-US" sz="1200" dirty="0">
                <a:latin typeface="Times New Roman"/>
                <a:ea typeface="SimSun"/>
              </a:rPr>
              <a:t>年的时候，在芝加哥的田野博物馆里有直立人“图而卡纳男孩”的复原。为什么复原成黑人呢？因为他的化石是在非洲发现的。不过他们原来的肤色是怎样？不知道。</a:t>
            </a:r>
            <a:endParaRPr lang="en-US" altLang="zh-CN" sz="1200" dirty="0">
              <a:latin typeface="Times New Roman"/>
              <a:ea typeface="SimSun"/>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Times New Roman"/>
              <a:ea typeface="SimSun"/>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Times New Roman"/>
                <a:ea typeface="SimSun"/>
              </a:rPr>
              <a:t>也不知道为什么他们要在他身上涂上这些泥土，如果你把这些泥土洗干净，然后给他穿上现代人的衣服，你看他你一点都不会怀疑他是一个人，最多你会认为他不是一个很帅的人。甚至如果我从头开始就给你看这一幅图，你应该会很自然的认为这是一个人。所以，这些主流的科学家应该是有一些进步，他们复原得比较真实了。不过在国内，</a:t>
            </a:r>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44</a:t>
            </a:fld>
            <a:endParaRPr lang="zh-CN" altLang="en-US"/>
          </a:p>
        </p:txBody>
      </p:sp>
    </p:spTree>
    <p:extLst>
      <p:ext uri="{BB962C8B-B14F-4D97-AF65-F5344CB8AC3E}">
        <p14:creationId xmlns:p14="http://schemas.microsoft.com/office/powerpoint/2010/main" val="2186477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Times New Roman"/>
                <a:ea typeface="SimSun"/>
              </a:rPr>
              <a:t>你们有没有听说过这个蓝田人？蓝田人被认为是直立人，他们目前给他的复原是这样的。这就是一个带偏见的复原，实际上他们应该更偏向人的样子。</a:t>
            </a:r>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45</a:t>
            </a:fld>
            <a:endParaRPr lang="zh-CN" altLang="en-US"/>
          </a:p>
        </p:txBody>
      </p:sp>
    </p:spTree>
    <p:extLst>
      <p:ext uri="{BB962C8B-B14F-4D97-AF65-F5344CB8AC3E}">
        <p14:creationId xmlns:p14="http://schemas.microsoft.com/office/powerpoint/2010/main" val="2186477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Times New Roman"/>
                <a:ea typeface="SimSun"/>
              </a:rPr>
              <a:t>另外，你有没有听过元谋人？元谋人更应该像一个人的样子，不过他们的复原像的头脸外貌有点像猿猴的样子。这是按照进化论的需要，而不是根据化石证据复原出来 的。他们所能找到的相关化石证据就只有两颗牙齿。按照这两颗牙齿以及其他的在附近找到的人类器具证据可以判断元谋人更应该是直立人。</a:t>
            </a:r>
            <a:endParaRPr lang="en-US" altLang="zh-CN" sz="1200" dirty="0">
              <a:latin typeface="Times New Roman"/>
              <a:ea typeface="SimSun"/>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Times New Roman"/>
              <a:ea typeface="SimSun"/>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Times New Roman"/>
                <a:ea typeface="SimSun"/>
              </a:rPr>
              <a:t>常常有人问蓝田人和元谋人，那么如果他们是直立人的话，他们就是人类而已，应该是偏向人的样子。最后一个要考虑的是</a:t>
            </a:r>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46</a:t>
            </a:fld>
            <a:endParaRPr lang="zh-CN" altLang="en-US"/>
          </a:p>
        </p:txBody>
      </p:sp>
    </p:spTree>
    <p:extLst>
      <p:ext uri="{BB962C8B-B14F-4D97-AF65-F5344CB8AC3E}">
        <p14:creationId xmlns:p14="http://schemas.microsoft.com/office/powerpoint/2010/main" val="2186477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Times New Roman"/>
                <a:ea typeface="SimSun"/>
              </a:rPr>
              <a:t>这个北京猿人，这个是北京猿人博物馆外面的的一个头像雕塑。</a:t>
            </a:r>
            <a:endParaRPr lang="en-US" altLang="zh-CN" sz="1200" dirty="0">
              <a:latin typeface="Times New Roman"/>
              <a:ea typeface="SimSun"/>
            </a:endParaRPr>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47</a:t>
            </a:fld>
            <a:endParaRPr lang="zh-CN" altLang="en-US"/>
          </a:p>
        </p:txBody>
      </p:sp>
    </p:spTree>
    <p:extLst>
      <p:ext uri="{BB962C8B-B14F-4D97-AF65-F5344CB8AC3E}">
        <p14:creationId xmlns:p14="http://schemas.microsoft.com/office/powerpoint/2010/main" val="2186477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r>
              <a:rPr lang="zh-CN" altLang="en-US" sz="1200" dirty="0">
                <a:latin typeface="Arial" panose="020B0604020202020204" pitchFamily="34" charset="0"/>
                <a:ea typeface="汉仪大宋简" panose="02010609000101010101" pitchFamily="49" charset="-122"/>
                <a:cs typeface="Arial" panose="020B0604020202020204" pitchFamily="34" charset="0"/>
              </a:rPr>
              <a:t>北京猿人据称是一种直立人。据说生活在五十到二十万年前。比较古老的。</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r>
              <a:rPr lang="zh-CN" altLang="en-US" sz="1200" dirty="0">
                <a:latin typeface="Arial" panose="020B0604020202020204" pitchFamily="34" charset="0"/>
                <a:ea typeface="汉仪大宋简" panose="02010609000101010101" pitchFamily="49" charset="-122"/>
                <a:cs typeface="Arial" panose="020B0604020202020204" pitchFamily="34" charset="0"/>
              </a:rPr>
              <a:t>但是在周口店他们实际发现的是什么？</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48</a:t>
            </a:fld>
            <a:endParaRPr lang="zh-CN" altLang="en-US"/>
          </a:p>
        </p:txBody>
      </p:sp>
    </p:spTree>
    <p:extLst>
      <p:ext uri="{BB962C8B-B14F-4D97-AF65-F5344CB8AC3E}">
        <p14:creationId xmlns:p14="http://schemas.microsoft.com/office/powerpoint/2010/main" val="2186477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fontScale="92500" lnSpcReduction="20000"/>
          </a:bodyPr>
          <a:lstStyle/>
          <a:p>
            <a:pPr marL="342900" lvl="0" indent="-342900">
              <a:spcAft>
                <a:spcPts val="0"/>
              </a:spcAft>
              <a:buFont typeface="Symbol"/>
              <a:buNone/>
            </a:pPr>
            <a:r>
              <a:rPr lang="zh-CN" altLang="en-US" sz="1200" dirty="0">
                <a:solidFill>
                  <a:srgbClr val="002A54"/>
                </a:solidFill>
                <a:latin typeface="Arial" panose="020B0604020202020204" pitchFamily="34" charset="0"/>
                <a:ea typeface="华文中宋" panose="02010600040101010101" pitchFamily="2" charset="-122"/>
                <a:cs typeface="Arial" panose="020B0604020202020204" pitchFamily="34" charset="0"/>
              </a:rPr>
              <a:t>在周口店，他们实际发现了上千个高级石器。你说什么是高级石器？你认为石器是很低等的，那是因为你没有制造过。石器制造需要有相应很高的生产制作水平，而且这些石器它们各有不同的形态和功能作用。博物馆里面展示的是一小部分。那么他们是怎么制造这些各不相同又具有实际不同功能用处的石器的呢？呃。。。。。。</a:t>
            </a:r>
            <a:endParaRPr lang="en-US" altLang="zh-CN" sz="1200" dirty="0">
              <a:solidFill>
                <a:srgbClr val="002A54"/>
              </a:solidFill>
              <a:latin typeface="Arial" panose="020B0604020202020204" pitchFamily="34" charset="0"/>
              <a:ea typeface="华文中宋" panose="02010600040101010101" pitchFamily="2" charset="-122"/>
              <a:cs typeface="Arial" panose="020B0604020202020204" pitchFamily="34" charset="0"/>
            </a:endParaRPr>
          </a:p>
          <a:p>
            <a:pPr marL="342900" lvl="0" indent="-342900">
              <a:spcAft>
                <a:spcPts val="0"/>
              </a:spcAft>
              <a:buFont typeface="Symbol"/>
              <a:buNone/>
            </a:pPr>
            <a:endParaRPr lang="en-US" altLang="zh-CN" sz="1200" dirty="0">
              <a:solidFill>
                <a:srgbClr val="002A54"/>
              </a:solidFill>
              <a:latin typeface="Arial" panose="020B0604020202020204" pitchFamily="34" charset="0"/>
              <a:ea typeface="华文中宋" panose="02010600040101010101" pitchFamily="2" charset="-122"/>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a:buNone/>
              <a:tabLst/>
              <a:defRPr/>
            </a:pPr>
            <a:r>
              <a:rPr lang="zh-CN" altLang="en-US" sz="1200" dirty="0">
                <a:latin typeface="Times New Roman"/>
                <a:ea typeface="SimSun"/>
              </a:rPr>
              <a:t>考古专家们也发现</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几堆经人加工过的石屑，是制造石器的副产品，一堆约有半米深。</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 </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你又想想，这些石屑有半米高，一堆一堆的在那里。同时在这个洞穴里面又有几千个石器。这个洞穴没有那么大，要问一下为什么有那么多石器呢？能够生活在洞穴里面的勉强就是几十个人，那他们为什么需要这么多的石器呢？而且为什么石屑又在同一个地方？这意味着有人一直在那里不断的制造石器， 那么从现代的角度来看，这样的地方叫做什么？</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 </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工场或者工厂。</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a:buNone/>
              <a:tabLst/>
              <a:defRPr/>
            </a:pP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a:buNone/>
              <a:tabLst/>
              <a:defRPr/>
            </a:pP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没错，这明显是个工场。不过他们生产那么多石器干什么？原来如果居住在那边的有几百人的话，这样的石器数量已经超过他们实际的需用，怎么会有几千个在里面？你思考一下，结合这整一个场景，他们在一个地方生产几千个石器工具为的是什么？</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 </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交易，做生意。他们用这些“产品”去交易换来他们需要用的其他东西。你有没有想过这样的场景，而这个场景所反映出来的就是这么一个事实。</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a:buNone/>
              <a:tabLst/>
              <a:defRPr/>
            </a:pP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再想想，如果他们是难以生存的一个环境，他们怎么会一群人蹲在一个地方生产那么多东西？他们应该都出去捕猎食物来为生，对吗？不会花时间蹲在那里打磨石器工具。 反过来，他们应该有分工，有另外一些人出去打猎食物，或者种地，然后用食物和粮食来交换工具。</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a:buNone/>
              <a:tabLst/>
              <a:defRPr/>
            </a:pP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a:buNone/>
              <a:tabLst/>
              <a:defRPr/>
            </a:pP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而对于这样的场景和思考，我估计你在博物馆里面他们连提都不会提，或者把重点转移到其他地方。不过考古学家和科学家的这些发现，让我们可以想到，你需要多少的知识才能做到这样一整套完整的生产和买卖的流程？黑猩猩能不能做到这样呢？你再想想能不能在没有语言交流的情况下做买卖？</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 </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不可能。</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a:buNone/>
              <a:tabLst/>
              <a:defRPr/>
            </a:pP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a:buNone/>
              <a:tabLst/>
              <a:defRPr/>
            </a:pP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所以综上所属，你很清楚，这些应该都是“人”，是一批人在那里。</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49</a:t>
            </a:fld>
            <a:endParaRPr lang="zh-CN" altLang="en-US"/>
          </a:p>
        </p:txBody>
      </p:sp>
    </p:spTree>
    <p:extLst>
      <p:ext uri="{BB962C8B-B14F-4D97-AF65-F5344CB8AC3E}">
        <p14:creationId xmlns:p14="http://schemas.microsoft.com/office/powerpoint/2010/main" val="218647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pPr marL="171450" indent="-171450" defTabSz="685800">
              <a:lnSpc>
                <a:spcPct val="90000"/>
              </a:lnSpc>
              <a:spcBef>
                <a:spcPts val="750"/>
              </a:spcBef>
            </a:pPr>
            <a:r>
              <a:rPr lang="zh-CN" altLang="en-US" sz="1800" dirty="0">
                <a:latin typeface="RS_Song"/>
                <a:ea typeface="STZhongsong"/>
              </a:rPr>
              <a:t>这是伦敦的一份报纸。在</a:t>
            </a:r>
            <a:r>
              <a:rPr lang="en-US" altLang="zh-CN" sz="1800" dirty="0">
                <a:latin typeface="RS_Song"/>
                <a:ea typeface="STZhongsong"/>
              </a:rPr>
              <a:t>1912</a:t>
            </a:r>
            <a:r>
              <a:rPr lang="zh-CN" altLang="en-US" sz="1800" dirty="0">
                <a:latin typeface="RS_Song"/>
                <a:ea typeface="STZhongsong"/>
              </a:rPr>
              <a:t>年的</a:t>
            </a:r>
            <a:r>
              <a:rPr lang="en-US" altLang="zh-CN" sz="1800" dirty="0">
                <a:latin typeface="RS_Song"/>
                <a:ea typeface="STZhongsong"/>
              </a:rPr>
              <a:t>12</a:t>
            </a:r>
            <a:r>
              <a:rPr lang="zh-CN" altLang="en-US" sz="1800" dirty="0">
                <a:latin typeface="RS_Song"/>
                <a:ea typeface="STZhongsong"/>
              </a:rPr>
              <a:t>月发表的“一个至关重要的发现</a:t>
            </a:r>
            <a:r>
              <a:rPr lang="en-US" altLang="zh-CN" sz="1800" dirty="0">
                <a:latin typeface="RS_Song"/>
                <a:ea typeface="STZhongsong"/>
              </a:rPr>
              <a:t>……</a:t>
            </a:r>
            <a:r>
              <a:rPr lang="zh-CN" altLang="en-US" sz="1800" dirty="0">
                <a:latin typeface="RS_Song"/>
                <a:ea typeface="STZhongsong"/>
              </a:rPr>
              <a:t>由地质协会（这应该是一个很由权威性的一个协会）于</a:t>
            </a:r>
            <a:r>
              <a:rPr lang="en-US" altLang="zh-CN" sz="1800" dirty="0">
                <a:latin typeface="RS_Song"/>
                <a:ea typeface="STZhongsong"/>
              </a:rPr>
              <a:t>1912</a:t>
            </a:r>
            <a:r>
              <a:rPr lang="zh-CN" altLang="en-US" sz="1800" dirty="0">
                <a:latin typeface="RS_Song"/>
                <a:ea typeface="STZhongsong"/>
              </a:rPr>
              <a:t>年</a:t>
            </a:r>
            <a:r>
              <a:rPr lang="en-US" altLang="zh-CN" sz="1800" dirty="0">
                <a:latin typeface="RS_Song"/>
                <a:ea typeface="STZhongsong"/>
              </a:rPr>
              <a:t>12</a:t>
            </a:r>
            <a:r>
              <a:rPr lang="zh-CN" altLang="en-US" sz="1800" dirty="0">
                <a:latin typeface="RS_Song"/>
                <a:ea typeface="STZhongsong"/>
              </a:rPr>
              <a:t>月</a:t>
            </a:r>
            <a:r>
              <a:rPr lang="en-US" altLang="zh-CN" sz="1800" dirty="0">
                <a:latin typeface="RS_Song"/>
                <a:ea typeface="STZhongsong"/>
              </a:rPr>
              <a:t>18</a:t>
            </a:r>
            <a:r>
              <a:rPr lang="zh-CN" altLang="en-US" sz="1800" dirty="0">
                <a:latin typeface="RS_Song"/>
                <a:ea typeface="STZhongsong"/>
              </a:rPr>
              <a:t>日宣布</a:t>
            </a:r>
            <a:r>
              <a:rPr lang="en-US" altLang="zh-CN" sz="1800" dirty="0">
                <a:latin typeface="RS_Song"/>
                <a:ea typeface="STZhongsong"/>
              </a:rPr>
              <a:t>… </a:t>
            </a:r>
            <a:r>
              <a:rPr lang="zh-CN" altLang="en-US" sz="1800" dirty="0">
                <a:latin typeface="RS_Song"/>
                <a:ea typeface="STZhongsong"/>
              </a:rPr>
              <a:t>如果不是欧洲，至少是英国的最为古老的居民</a:t>
            </a:r>
            <a:r>
              <a:rPr lang="en-US" altLang="zh-CN" sz="1800" dirty="0">
                <a:latin typeface="RS_Song"/>
                <a:ea typeface="STZhongsong"/>
              </a:rPr>
              <a:t>[</a:t>
            </a:r>
            <a:r>
              <a:rPr lang="zh-CN" altLang="en-US" sz="1800" dirty="0">
                <a:latin typeface="RS_Song"/>
                <a:ea typeface="STZhongsong"/>
              </a:rPr>
              <a:t>他们说是</a:t>
            </a:r>
            <a:r>
              <a:rPr lang="en-US" altLang="zh-CN" sz="1800" dirty="0">
                <a:latin typeface="RS_Song"/>
                <a:ea typeface="STZhongsong"/>
              </a:rPr>
              <a:t>50</a:t>
            </a:r>
            <a:r>
              <a:rPr lang="zh-CN" altLang="en-US" sz="1800" dirty="0">
                <a:latin typeface="RS_Song"/>
                <a:ea typeface="STZhongsong"/>
              </a:rPr>
              <a:t>万年前</a:t>
            </a:r>
            <a:r>
              <a:rPr lang="en-US" altLang="zh-CN" sz="1800" dirty="0">
                <a:latin typeface="RS_Song"/>
                <a:ea typeface="STZhongsong"/>
              </a:rPr>
              <a:t>]…</a:t>
            </a:r>
            <a:r>
              <a:rPr lang="zh-CN" altLang="en-US" sz="1800" dirty="0">
                <a:latin typeface="RS_Song"/>
                <a:ea typeface="STZhongsong"/>
              </a:rPr>
              <a:t>的一部分</a:t>
            </a:r>
            <a:r>
              <a:rPr lang="en-US" altLang="zh-CN" sz="1800" dirty="0">
                <a:latin typeface="RS_Song"/>
                <a:ea typeface="STZhongsong"/>
              </a:rPr>
              <a:t>……</a:t>
            </a:r>
            <a:r>
              <a:rPr lang="zh-CN" altLang="en-US" sz="1800" dirty="0">
                <a:latin typeface="RS_Song"/>
                <a:ea typeface="STZhongsong"/>
              </a:rPr>
              <a:t>目前发现的遗骸无可置疑地代表了</a:t>
            </a:r>
            <a:r>
              <a:rPr lang="en-US" altLang="zh-CN" sz="1800" dirty="0">
                <a:latin typeface="RS_Song"/>
                <a:ea typeface="STZhongsong"/>
              </a:rPr>
              <a:t>……</a:t>
            </a:r>
            <a:r>
              <a:rPr lang="zh-CN" altLang="en-US" sz="1800" dirty="0">
                <a:latin typeface="RS_Song"/>
                <a:ea typeface="STZhongsong"/>
              </a:rPr>
              <a:t>一个将我们与远古祖先</a:t>
            </a:r>
            <a:r>
              <a:rPr lang="en-US" altLang="zh-CN" sz="1800" dirty="0">
                <a:latin typeface="RS_Song"/>
                <a:ea typeface="STZhongsong"/>
              </a:rPr>
              <a:t>——</a:t>
            </a:r>
            <a:r>
              <a:rPr lang="zh-CN" altLang="en-US" sz="1800" dirty="0">
                <a:latin typeface="RS_Song"/>
                <a:ea typeface="STZhongsong"/>
              </a:rPr>
              <a:t>猿猴，连起来的一个环节。</a:t>
            </a:r>
          </a:p>
          <a:p>
            <a:pPr marL="171450" indent="-171450" defTabSz="685800">
              <a:lnSpc>
                <a:spcPct val="90000"/>
              </a:lnSpc>
              <a:spcBef>
                <a:spcPts val="750"/>
              </a:spcBef>
            </a:pPr>
            <a:endParaRPr lang="zh-CN" altLang="en-US" sz="1800" dirty="0">
              <a:latin typeface="RS_Song"/>
              <a:ea typeface="STZhongsong"/>
            </a:endParaRPr>
          </a:p>
          <a:p>
            <a:pPr marL="171450" indent="-171450" defTabSz="685800">
              <a:lnSpc>
                <a:spcPct val="90000"/>
              </a:lnSpc>
              <a:spcBef>
                <a:spcPts val="750"/>
              </a:spcBef>
            </a:pPr>
            <a:r>
              <a:rPr lang="zh-CN" altLang="en-US" sz="1800" dirty="0">
                <a:latin typeface="RS_Song"/>
                <a:ea typeface="STZhongsong"/>
              </a:rPr>
              <a:t>这看起来就很有说服力。在</a:t>
            </a:r>
            <a:r>
              <a:rPr lang="en-US" altLang="zh-CN" sz="1800" dirty="0">
                <a:latin typeface="RS_Song"/>
                <a:ea typeface="STZhongsong"/>
              </a:rPr>
              <a:t>100</a:t>
            </a:r>
            <a:r>
              <a:rPr lang="zh-CN" altLang="en-US" sz="1800" dirty="0">
                <a:latin typeface="RS_Song"/>
                <a:ea typeface="STZhongsong"/>
              </a:rPr>
              <a:t>多年前，他们发现一些头骨的碎片和一些下颌的碎片，他们就把它复原成这样的一个头颅和最右面这副图上面的样子。</a:t>
            </a:r>
            <a:endParaRPr lang="en-US" altLang="zh-CN" sz="1800" dirty="0">
              <a:latin typeface="RS_Song"/>
              <a:ea typeface="STZhongsong"/>
            </a:endParaRPr>
          </a:p>
          <a:p>
            <a:pPr marL="171450" indent="-171450" defTabSz="685800">
              <a:lnSpc>
                <a:spcPct val="90000"/>
              </a:lnSpc>
              <a:spcBef>
                <a:spcPts val="750"/>
              </a:spcBef>
            </a:pPr>
            <a:endParaRPr lang="en-US" sz="1800" dirty="0">
              <a:latin typeface="RS_Song"/>
              <a:ea typeface="STZhongsong"/>
            </a:endParaRPr>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pPr/>
              <a:t>5</a:t>
            </a:fld>
            <a:endParaRPr lang="zh-CN" altLang="en-US"/>
          </a:p>
        </p:txBody>
      </p:sp>
    </p:spTree>
    <p:extLst>
      <p:ext uri="{BB962C8B-B14F-4D97-AF65-F5344CB8AC3E}">
        <p14:creationId xmlns:p14="http://schemas.microsoft.com/office/powerpoint/2010/main" val="15571729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pPr marL="342900" lvl="0" indent="-342900">
              <a:spcAft>
                <a:spcPts val="0"/>
              </a:spcAft>
              <a:buFont typeface="Symbol"/>
              <a:buNone/>
            </a:pPr>
            <a:r>
              <a:rPr lang="zh-CN" altLang="en-US" sz="1200" dirty="0">
                <a:solidFill>
                  <a:srgbClr val="002A54"/>
                </a:solidFill>
                <a:latin typeface="Arial" panose="020B0604020202020204" pitchFamily="34" charset="0"/>
                <a:ea typeface="华文中宋" panose="02010600040101010101" pitchFamily="2" charset="-122"/>
                <a:cs typeface="Arial" panose="020B0604020202020204" pitchFamily="34" charset="0"/>
              </a:rPr>
              <a:t>除了石器工具以外，他们还发现了各种动物骨头，很多不同的动物。 甚至有完整的动物骨架化石。而且最有趣的是他们还发现了有几米深的灰坑（大概是</a:t>
            </a:r>
            <a:r>
              <a:rPr lang="en-US" altLang="zh-CN" sz="1200" dirty="0">
                <a:solidFill>
                  <a:srgbClr val="002A54"/>
                </a:solidFill>
                <a:latin typeface="Arial" panose="020B0604020202020204" pitchFamily="34" charset="0"/>
                <a:ea typeface="华文中宋" panose="02010600040101010101" pitchFamily="2" charset="-122"/>
                <a:cs typeface="Arial" panose="020B0604020202020204" pitchFamily="34" charset="0"/>
              </a:rPr>
              <a:t>6-7</a:t>
            </a:r>
            <a:r>
              <a:rPr lang="zh-CN" altLang="en-US" sz="1200" dirty="0">
                <a:solidFill>
                  <a:srgbClr val="002A54"/>
                </a:solidFill>
                <a:latin typeface="Arial" panose="020B0604020202020204" pitchFamily="34" charset="0"/>
                <a:ea typeface="华文中宋" panose="02010600040101010101" pitchFamily="2" charset="-122"/>
                <a:cs typeface="Arial" panose="020B0604020202020204" pitchFamily="34" charset="0"/>
              </a:rPr>
              <a:t>米深）。</a:t>
            </a:r>
            <a:endParaRPr lang="en-US" altLang="zh-CN" sz="1200" dirty="0">
              <a:solidFill>
                <a:srgbClr val="002A54"/>
              </a:solidFill>
              <a:latin typeface="Arial" panose="020B0604020202020204" pitchFamily="34" charset="0"/>
              <a:ea typeface="华文中宋" panose="02010600040101010101" pitchFamily="2" charset="-122"/>
              <a:cs typeface="Arial" panose="020B0604020202020204" pitchFamily="34" charset="0"/>
            </a:endParaRPr>
          </a:p>
          <a:p>
            <a:pPr marL="342900" lvl="0" indent="-342900">
              <a:spcAft>
                <a:spcPts val="0"/>
              </a:spcAft>
              <a:buFont typeface="Symbol"/>
              <a:buNone/>
            </a:pPr>
            <a:r>
              <a:rPr lang="zh-CN" altLang="en-US" sz="1200" dirty="0">
                <a:latin typeface="Times New Roman"/>
                <a:ea typeface="SimSun"/>
              </a:rPr>
              <a:t>他们发现灰坑旁边有一些土是经过高温溶解然后熔合形成的。看这个图，你以为是一块石头，但实际是一些尘土经过高温而熔合形成的石块。他们说起码要几百度的高温才能融合成这样的土块。而且这个灰坑有</a:t>
            </a:r>
            <a:r>
              <a:rPr lang="en-US" altLang="zh-CN" sz="1200" dirty="0">
                <a:latin typeface="Times New Roman"/>
                <a:ea typeface="SimSun"/>
              </a:rPr>
              <a:t>6-7</a:t>
            </a:r>
            <a:r>
              <a:rPr lang="zh-CN" altLang="en-US" sz="1200" dirty="0">
                <a:latin typeface="Times New Roman"/>
                <a:ea typeface="SimSun"/>
              </a:rPr>
              <a:t>米深。这样我们能够想到什么？</a:t>
            </a:r>
            <a:endParaRPr lang="en-US" altLang="zh-CN" sz="1200" dirty="0">
              <a:latin typeface="Times New Roman"/>
              <a:ea typeface="SimSun"/>
            </a:endParaRPr>
          </a:p>
          <a:p>
            <a:pPr marL="342900" lvl="0" indent="-342900">
              <a:spcAft>
                <a:spcPts val="0"/>
              </a:spcAft>
              <a:buFont typeface="Symbol"/>
              <a:buNone/>
            </a:pPr>
            <a:r>
              <a:rPr lang="zh-CN" altLang="en-US" sz="1200" dirty="0">
                <a:latin typeface="Times New Roman"/>
                <a:ea typeface="SimSun"/>
              </a:rPr>
              <a:t>一般会认为会不会在炼铁，不过他们没有发现铁或者其他金属在那里，所以不知道具体他们用如此高温而且要做到</a:t>
            </a:r>
            <a:r>
              <a:rPr lang="en-US" altLang="zh-CN" sz="1200" dirty="0">
                <a:latin typeface="Times New Roman"/>
                <a:ea typeface="SimSun"/>
              </a:rPr>
              <a:t>6-7</a:t>
            </a:r>
            <a:r>
              <a:rPr lang="zh-CN" altLang="en-US" sz="1200" dirty="0">
                <a:latin typeface="Times New Roman"/>
                <a:ea typeface="SimSun"/>
              </a:rPr>
              <a:t>米深的一个坑来做什么。不过我们可以确认的是他们会用火，而且懂得控制火候，需要用到几百度高温的火。关键我们还要思考，这是否是猿猴所做的事情？不可能吧，这明显是人在做的事情。</a:t>
            </a:r>
            <a:endParaRPr lang="en-US" altLang="zh-CN" sz="1200" dirty="0">
              <a:latin typeface="Times New Roman"/>
              <a:ea typeface="SimSun"/>
            </a:endParaRPr>
          </a:p>
          <a:p>
            <a:pPr marL="0" lvl="0" indent="0">
              <a:spcAft>
                <a:spcPts val="0"/>
              </a:spcAft>
              <a:buFont typeface="Symbol"/>
              <a:buNone/>
            </a:pPr>
            <a:endParaRPr lang="en-US" sz="1200" dirty="0">
              <a:latin typeface="Times New Roman"/>
              <a:ea typeface="SimSun"/>
            </a:endParaRPr>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50</a:t>
            </a:fld>
            <a:endParaRPr lang="zh-CN" altLang="en-US"/>
          </a:p>
        </p:txBody>
      </p:sp>
    </p:spTree>
    <p:extLst>
      <p:ext uri="{BB962C8B-B14F-4D97-AF65-F5344CB8AC3E}">
        <p14:creationId xmlns:p14="http://schemas.microsoft.com/office/powerpoint/2010/main" val="2186477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mj-ea"/>
                <a:ea typeface="+mn-ea"/>
                <a:cs typeface="+mn-cs"/>
              </a:rPr>
              <a:t>他们还发现还发现了： 来自大概</a:t>
            </a:r>
            <a:r>
              <a:rPr lang="en-US" altLang="zh-CN" sz="1200" kern="1200" dirty="0">
                <a:solidFill>
                  <a:schemeClr val="tx1"/>
                </a:solidFill>
                <a:latin typeface="+mj-ea"/>
                <a:ea typeface="+mn-ea"/>
                <a:cs typeface="+mn-cs"/>
              </a:rPr>
              <a:t>40</a:t>
            </a:r>
            <a:r>
              <a:rPr lang="zh-CN" altLang="en-US" sz="1200" kern="1200" dirty="0">
                <a:solidFill>
                  <a:schemeClr val="tx1"/>
                </a:solidFill>
                <a:latin typeface="+mj-ea"/>
                <a:ea typeface="+mn-ea"/>
                <a:cs typeface="+mn-cs"/>
              </a:rPr>
              <a:t>个不同的“北京猿人”的头骨碎片，和一些下颚的碎片。全部都是碎片，没有完整的。</a:t>
            </a:r>
            <a:endParaRPr lang="en-US" altLang="zh-CN" sz="1200" kern="1200" dirty="0">
              <a:solidFill>
                <a:schemeClr val="tx1"/>
              </a:solidFill>
              <a:latin typeface="+mj-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latin typeface="+mj-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mj-ea"/>
                <a:ea typeface="+mn-ea"/>
                <a:cs typeface="+mn-cs"/>
              </a:rPr>
              <a:t>而且他们还发现 一些牙齿其它的几片骨头碎片。他们说是属于“北京猿人”的。不过这些很少很少。绝大多数都是头骨碎片而已，为什么？</a:t>
            </a:r>
            <a:endParaRPr lang="en-US" altLang="zh-CN" sz="1200" kern="1200" dirty="0">
              <a:solidFill>
                <a:schemeClr val="tx1"/>
              </a:solidFill>
              <a:latin typeface="+mj-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latin typeface="+mj-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mj-ea"/>
                <a:ea typeface="+mn-ea"/>
                <a:cs typeface="+mn-cs"/>
              </a:rPr>
              <a:t>当年的科学家对所发现的头骨碎片有不同的解释。</a:t>
            </a: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j-ea"/>
              <a:ea typeface="+mn-ea"/>
              <a:cs typeface="+mn-cs"/>
            </a:endParaRPr>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51</a:t>
            </a:fld>
            <a:endParaRPr lang="zh-CN" altLang="en-US"/>
          </a:p>
        </p:txBody>
      </p:sp>
    </p:spTree>
    <p:extLst>
      <p:ext uri="{BB962C8B-B14F-4D97-AF65-F5344CB8AC3E}">
        <p14:creationId xmlns:p14="http://schemas.microsoft.com/office/powerpoint/2010/main" val="4683318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pPr marL="342900" lvl="0" indent="-342900">
              <a:spcAft>
                <a:spcPts val="0"/>
              </a:spcAft>
              <a:buFont typeface="Symbol"/>
              <a:buNone/>
              <a:tabLst>
                <a:tab pos="228600" algn="l"/>
              </a:tabLst>
            </a:pPr>
            <a:r>
              <a:rPr lang="zh-CN" altLang="en-US" sz="1200" kern="1200" dirty="0">
                <a:solidFill>
                  <a:schemeClr val="tx1"/>
                </a:solidFill>
                <a:latin typeface="+mj-ea"/>
                <a:ea typeface="+mn-ea"/>
                <a:cs typeface="+mn-cs"/>
              </a:rPr>
              <a:t>有其中一位科学家成这些</a:t>
            </a:r>
            <a:r>
              <a:rPr lang="zh-CN" altLang="en-US" sz="1200" dirty="0">
                <a:latin typeface="汉仪大宋简" panose="02010609000101010101" pitchFamily="49" charset="-122"/>
                <a:ea typeface="汉仪大宋简" panose="02010609000101010101" pitchFamily="49" charset="-122"/>
              </a:rPr>
              <a:t>头骨的平均大小约为</a:t>
            </a:r>
            <a:r>
              <a:rPr lang="en-US" altLang="zh-CN" sz="1200" dirty="0">
                <a:latin typeface="汉仪大宋简" panose="02010609000101010101" pitchFamily="49" charset="-122"/>
                <a:ea typeface="汉仪大宋简" panose="02010609000101010101" pitchFamily="49" charset="-122"/>
              </a:rPr>
              <a:t>1000</a:t>
            </a:r>
            <a:r>
              <a:rPr lang="zh-CN" altLang="en-US" sz="1200" dirty="0">
                <a:latin typeface="汉仪大宋简" panose="02010609000101010101" pitchFamily="49" charset="-122"/>
                <a:ea typeface="汉仪大宋简" panose="02010609000101010101" pitchFamily="49" charset="-122"/>
              </a:rPr>
              <a:t>立方厘米（在现代人范围内）。不过也有其他一些学者（是在发掘现场的学者）否认这个说法，认为更小。还有一些其他只是观察的学者认为这些事猴子的头骨。也不是人也不是直立人。</a:t>
            </a:r>
            <a:endParaRPr lang="en-US" altLang="zh-CN" sz="1200" dirty="0">
              <a:latin typeface="汉仪大宋简" panose="02010609000101010101" pitchFamily="49" charset="-122"/>
              <a:ea typeface="汉仪大宋简" panose="02010609000101010101" pitchFamily="49" charset="-122"/>
            </a:endParaRPr>
          </a:p>
          <a:p>
            <a:pPr marL="342900" lvl="0" indent="-342900">
              <a:spcAft>
                <a:spcPts val="0"/>
              </a:spcAft>
              <a:buFont typeface="Symbol"/>
              <a:buNone/>
              <a:tabLst>
                <a:tab pos="228600" algn="l"/>
              </a:tabLst>
            </a:pPr>
            <a:r>
              <a:rPr lang="zh-CN" altLang="en-US" sz="1200" kern="1200" dirty="0">
                <a:solidFill>
                  <a:schemeClr val="tx1"/>
                </a:solidFill>
                <a:latin typeface="+mj-ea"/>
                <a:ea typeface="+mn-ea"/>
                <a:cs typeface="+mn-cs"/>
              </a:rPr>
              <a:t>很可惜，在二战的时候这些头骨碎片都消失了，现在我们所能看到的都只是一些石膏模型而已。所以已经无法用现代科技对那些真正的化石再进行测试和确认。</a:t>
            </a:r>
            <a:endParaRPr lang="en-US" altLang="zh-CN" sz="1200" kern="1200" dirty="0">
              <a:solidFill>
                <a:schemeClr val="tx1"/>
              </a:solidFill>
              <a:latin typeface="+mj-ea"/>
              <a:ea typeface="+mn-ea"/>
              <a:cs typeface="+mn-cs"/>
            </a:endParaRPr>
          </a:p>
          <a:p>
            <a:pPr marL="342900" lvl="0" indent="-342900">
              <a:spcAft>
                <a:spcPts val="0"/>
              </a:spcAft>
              <a:buFont typeface="Symbol"/>
              <a:buNone/>
              <a:tabLst>
                <a:tab pos="228600" algn="l"/>
              </a:tabLst>
            </a:pPr>
            <a:endParaRPr lang="en-US" altLang="zh-CN" sz="1200" kern="1200" dirty="0">
              <a:solidFill>
                <a:schemeClr val="tx1"/>
              </a:solidFill>
              <a:latin typeface="+mj-ea"/>
              <a:ea typeface="+mn-ea"/>
              <a:cs typeface="+mn-cs"/>
            </a:endParaRPr>
          </a:p>
          <a:p>
            <a:pPr marL="342900" lvl="0" indent="-342900">
              <a:spcAft>
                <a:spcPts val="0"/>
              </a:spcAft>
              <a:buFont typeface="Symbol"/>
              <a:buNone/>
              <a:tabLst>
                <a:tab pos="228600" algn="l"/>
              </a:tabLst>
            </a:pPr>
            <a:r>
              <a:rPr lang="zh-CN" altLang="en-US" sz="1200" kern="1200" dirty="0">
                <a:solidFill>
                  <a:schemeClr val="tx1"/>
                </a:solidFill>
                <a:latin typeface="+mj-ea"/>
                <a:ea typeface="+mn-ea"/>
                <a:cs typeface="+mn-cs"/>
              </a:rPr>
              <a:t>那问题是那些到底是什么东西呢？</a:t>
            </a:r>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52</a:t>
            </a:fld>
            <a:endParaRPr lang="zh-CN" altLang="en-US"/>
          </a:p>
        </p:txBody>
      </p:sp>
    </p:spTree>
    <p:extLst>
      <p:ext uri="{BB962C8B-B14F-4D97-AF65-F5344CB8AC3E}">
        <p14:creationId xmlns:p14="http://schemas.microsoft.com/office/powerpoint/2010/main" val="4683318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mn-lt"/>
                <a:ea typeface="+mn-ea"/>
                <a:cs typeface="+mn-cs"/>
              </a:rPr>
              <a:t>你有没有听说过山顶洞人？在离发现北京猿人更高一点的地方，他们发现</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有几具和现代人一模一样的人类骨架，包括头骨。还有发现骨头，石器工具，和手工制品，也有很多动物骨头，甚至还发现一些葬礼的仪式痕迹。没有人会怀疑这些山顶洞人确实是人类。而“据说”是比北京猿人晚很多的人类。不过这个“据说”没有什么实际的考察根据，甚至连碳</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-14</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的方法也没有使用。</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那么到底北京猿人是谁？</a:t>
            </a:r>
          </a:p>
          <a:p>
            <a:pPr lvl="0">
              <a:buFont typeface="Arial" pitchFamily="34" charset="0"/>
              <a:buNone/>
            </a:pPr>
            <a:endParaRPr lang="en-US" sz="1200" kern="1200" baseline="0" dirty="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53</a:t>
            </a:fld>
            <a:endParaRPr lang="zh-CN" altLang="en-US"/>
          </a:p>
        </p:txBody>
      </p:sp>
    </p:spTree>
    <p:extLst>
      <p:ext uri="{BB962C8B-B14F-4D97-AF65-F5344CB8AC3E}">
        <p14:creationId xmlns:p14="http://schemas.microsoft.com/office/powerpoint/2010/main" val="7263745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lstStyle/>
          <a:p>
            <a:pPr>
              <a:spcAft>
                <a:spcPts val="0"/>
              </a:spcAft>
            </a:pPr>
            <a:r>
              <a:rPr lang="zh-CN" altLang="en-US" dirty="0">
                <a:latin typeface="Times New Roman"/>
                <a:ea typeface="SimSun"/>
              </a:rPr>
              <a:t>在这里，要给大家一个警告：你看到的雕塑都是根据不完整的头骨碎片拼合做成的。即便有一个完整的头骨也很难知道鼻子、嘴唇、耳朵或头发的样子。</a:t>
            </a:r>
          </a:p>
          <a:p>
            <a:pPr>
              <a:spcAft>
                <a:spcPts val="0"/>
              </a:spcAft>
            </a:pPr>
            <a:endParaRPr lang="zh-CN" altLang="en-US" dirty="0">
              <a:latin typeface="Times New Roman"/>
              <a:ea typeface="SimSun"/>
            </a:endParaRPr>
          </a:p>
          <a:p>
            <a:pPr>
              <a:spcAft>
                <a:spcPts val="0"/>
              </a:spcAft>
            </a:pPr>
            <a:r>
              <a:rPr lang="zh-CN" altLang="en-US" dirty="0">
                <a:latin typeface="Times New Roman"/>
                <a:ea typeface="SimSun"/>
              </a:rPr>
              <a:t> 但从来都没有人发现过一个完整的北京人头骨，大部分都是一些碎片而已。所以，到底北京猿人的样子是怎样的？</a:t>
            </a:r>
          </a:p>
          <a:p>
            <a:pPr>
              <a:spcAft>
                <a:spcPts val="0"/>
              </a:spcAft>
            </a:pPr>
            <a:endParaRPr lang="en-US" altLang="zh-CN" dirty="0">
              <a:latin typeface="Times New Roman"/>
              <a:ea typeface="SimSun"/>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54</a:t>
            </a:fld>
            <a:endParaRPr lang="zh-CN" altLang="en-US"/>
          </a:p>
        </p:txBody>
      </p:sp>
    </p:spTree>
    <p:extLst>
      <p:ext uri="{BB962C8B-B14F-4D97-AF65-F5344CB8AC3E}">
        <p14:creationId xmlns:p14="http://schemas.microsoft.com/office/powerpoint/2010/main" val="12299011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lstStyle/>
          <a:p>
            <a:pPr>
              <a:spcAft>
                <a:spcPts val="0"/>
              </a:spcAft>
            </a:pPr>
            <a:r>
              <a:rPr lang="zh-CN" altLang="en-US" dirty="0">
                <a:latin typeface="Times New Roman"/>
                <a:ea typeface="SimSun"/>
              </a:rPr>
              <a:t>第一种可能性是（读</a:t>
            </a:r>
            <a:r>
              <a:rPr lang="en-US" altLang="zh-CN" dirty="0">
                <a:latin typeface="Times New Roman"/>
                <a:ea typeface="SimSun"/>
                <a:sym typeface="Wingdings" panose="05000000000000000000" pitchFamily="2" charset="2"/>
              </a:rPr>
              <a:t>PPT</a:t>
            </a:r>
            <a:r>
              <a:rPr lang="zh-CN" altLang="en-US" dirty="0">
                <a:latin typeface="Times New Roman"/>
                <a:ea typeface="SimSun"/>
                <a:sym typeface="Wingdings" panose="05000000000000000000" pitchFamily="2" charset="2"/>
              </a:rPr>
              <a:t>）</a:t>
            </a:r>
            <a:endParaRPr lang="en-US" altLang="zh-CN" dirty="0">
              <a:latin typeface="Times New Roman"/>
              <a:ea typeface="SimSun"/>
              <a:sym typeface="Wingdings" panose="05000000000000000000" pitchFamily="2" charset="2"/>
            </a:endParaRPr>
          </a:p>
          <a:p>
            <a:pPr>
              <a:spcAft>
                <a:spcPts val="0"/>
              </a:spcAft>
            </a:pPr>
            <a:endParaRPr lang="en-US" altLang="zh-CN" dirty="0">
              <a:latin typeface="Times New Roman"/>
              <a:ea typeface="SimSun"/>
              <a:sym typeface="Wingdings" panose="05000000000000000000" pitchFamily="2" charset="2"/>
            </a:endParaRPr>
          </a:p>
          <a:p>
            <a:pPr>
              <a:spcAft>
                <a:spcPts val="0"/>
              </a:spcAft>
            </a:pPr>
            <a:r>
              <a:rPr lang="zh-CN" altLang="en-US" dirty="0">
                <a:latin typeface="Times New Roman"/>
                <a:ea typeface="SimSun"/>
              </a:rPr>
              <a:t>不过</a:t>
            </a:r>
            <a:endParaRPr lang="en-US" altLang="zh-CN" dirty="0">
              <a:latin typeface="Times New Roman"/>
              <a:ea typeface="SimSun"/>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55</a:t>
            </a:fld>
            <a:endParaRPr lang="zh-CN" altLang="en-US"/>
          </a:p>
        </p:txBody>
      </p:sp>
    </p:spTree>
    <p:extLst>
      <p:ext uri="{BB962C8B-B14F-4D97-AF65-F5344CB8AC3E}">
        <p14:creationId xmlns:p14="http://schemas.microsoft.com/office/powerpoint/2010/main" val="36136488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lstStyle/>
          <a:p>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为什么所有的北京猿人的头骨都和身体分离？一具跟身体在一起的头骨都没有找到。</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另外，为什么后脑勺都有被砸过的痕迹？为什么没有发现其他身体部位的骨头？</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停留一下，只有头骨，没有身体，而且这些头骨的后脑勺都被砸穿过。你有没有吃过猴脑？你听说过有人吃猴脑吗？在中国的南方和东南亚，现在还有猴脑这道菜。他们不吃猴子肉，因为可能不好吃。不过猴脑有人吃。</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这就让我们想到第二种可能性，而且这个可能性更加合理。山顶洞人确实是人，然后他们在住的地方下面有一个工场，也有做饭的地方，他们在那里吃猴脑，然后把吃剩的脑壳就丢在那里。他们应该不会预测到以后可能会有人说这些头骨都是我们这些人的头骨。</a:t>
            </a:r>
          </a:p>
          <a:p>
            <a:pPr>
              <a:spcAft>
                <a:spcPts val="0"/>
              </a:spcAft>
            </a:pPr>
            <a:endParaRPr lang="en-US" altLang="zh-CN" sz="1200" dirty="0">
              <a:solidFill>
                <a:srgbClr val="002A54"/>
              </a:solidFill>
              <a:latin typeface="Arial" panose="020B0604020202020204" pitchFamily="34" charset="0"/>
              <a:ea typeface="华文中宋" panose="02010600040101010101" pitchFamily="2" charset="-122"/>
              <a:cs typeface="Arial" panose="020B0604020202020204" pitchFamily="34" charset="0"/>
            </a:endParaRPr>
          </a:p>
          <a:p>
            <a:pPr>
              <a:spcAft>
                <a:spcPts val="0"/>
              </a:spcAft>
            </a:pPr>
            <a:endParaRPr lang="en-US" altLang="zh-CN" sz="1200" dirty="0">
              <a:solidFill>
                <a:srgbClr val="002A54"/>
              </a:solidFill>
              <a:latin typeface="Arial" panose="020B0604020202020204" pitchFamily="34" charset="0"/>
              <a:ea typeface="华文中宋" panose="02010600040101010101" pitchFamily="2"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56</a:t>
            </a:fld>
            <a:endParaRPr lang="zh-CN" altLang="en-US"/>
          </a:p>
        </p:txBody>
      </p:sp>
    </p:spTree>
    <p:extLst>
      <p:ext uri="{BB962C8B-B14F-4D97-AF65-F5344CB8AC3E}">
        <p14:creationId xmlns:p14="http://schemas.microsoft.com/office/powerpoint/2010/main" val="36136488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pPr marL="0" indent="0" algn="l">
              <a:lnSpc>
                <a:spcPct val="100000"/>
              </a:lnSpc>
              <a:spcBef>
                <a:spcPts val="0"/>
              </a:spcBef>
              <a:spcAft>
                <a:spcPts val="0"/>
              </a:spcAft>
            </a:pPr>
            <a:r>
              <a:rPr lang="zh-CN" altLang="en-US" dirty="0">
                <a:latin typeface="Times New Roman"/>
                <a:ea typeface="SimSun"/>
              </a:rPr>
              <a:t>那到底是怎样？北京猿人就是直立人呢？还是它们只是被吃的猿猴呢？我想这两个都有可能是对的，我们可能更偏向后者。不过我们可以肯定的是他们绝对不是“猿人”或“缺失环节”</a:t>
            </a:r>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57</a:t>
            </a:fld>
            <a:endParaRPr lang="zh-CN" altLang="en-US"/>
          </a:p>
        </p:txBody>
      </p:sp>
    </p:spTree>
    <p:extLst>
      <p:ext uri="{BB962C8B-B14F-4D97-AF65-F5344CB8AC3E}">
        <p14:creationId xmlns:p14="http://schemas.microsoft.com/office/powerpoint/2010/main" val="9948374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所以，队列中的直立猿人也被推倒了，他不是猿人也不是过渡阶段。直立人就是人。</a:t>
            </a:r>
            <a:endParaRPr lang="en-US" altLang="zh-CN"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58</a:t>
            </a:fld>
            <a:endParaRPr lang="zh-CN" altLang="en-US"/>
          </a:p>
        </p:txBody>
      </p:sp>
    </p:spTree>
    <p:extLst>
      <p:ext uri="{BB962C8B-B14F-4D97-AF65-F5344CB8AC3E}">
        <p14:creationId xmlns:p14="http://schemas.microsoft.com/office/powerpoint/2010/main" val="41899912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zh-CN" altLang="en-US" dirty="0"/>
              <a:t>最后我们要看的是尼安德特人，猿人队列里面的最后一个阶段。你的脑海中的典型的洞穴人就是尼安德特人。</a:t>
            </a:r>
            <a:endParaRPr lang="en-US" altLang="zh-CN" dirty="0"/>
          </a:p>
          <a:p>
            <a:r>
              <a:rPr lang="zh-CN" altLang="en-US" dirty="0"/>
              <a:t>接下来我要给你看尼安德特人的“进化”。</a:t>
            </a:r>
            <a:endParaRPr lang="en-US" altLang="zh-CN"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59</a:t>
            </a:fld>
            <a:endParaRPr lang="zh-CN" altLang="en-US"/>
          </a:p>
        </p:txBody>
      </p:sp>
    </p:spTree>
    <p:extLst>
      <p:ext uri="{BB962C8B-B14F-4D97-AF65-F5344CB8AC3E}">
        <p14:creationId xmlns:p14="http://schemas.microsoft.com/office/powerpoint/2010/main" val="4189991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lstStyle/>
          <a:p>
            <a:pPr>
              <a:buNone/>
            </a:pPr>
            <a:r>
              <a:rPr lang="zh-CN" altLang="en-US" sz="1800" kern="1200" dirty="0">
                <a:solidFill>
                  <a:schemeClr val="tx1"/>
                </a:solidFill>
                <a:latin typeface="+mj-ea"/>
                <a:ea typeface="+mn-ea"/>
                <a:cs typeface="+mn-cs"/>
              </a:rPr>
              <a:t>这个皮尔当人的复原作品陈列于大英博物馆，参观的人有几十万。</a:t>
            </a:r>
            <a:endParaRPr lang="en-US" altLang="zh-CN" sz="1800" kern="1200" dirty="0">
              <a:solidFill>
                <a:schemeClr val="tx1"/>
              </a:solidFill>
              <a:latin typeface="+mj-ea"/>
              <a:ea typeface="+mn-ea"/>
              <a:cs typeface="+mn-cs"/>
            </a:endParaRPr>
          </a:p>
          <a:p>
            <a:pPr>
              <a:buNone/>
            </a:pPr>
            <a:endParaRPr lang="en-US" altLang="zh-CN" sz="1800" kern="1200" dirty="0">
              <a:solidFill>
                <a:schemeClr val="tx1"/>
              </a:solidFill>
              <a:latin typeface="+mj-ea"/>
              <a:ea typeface="+mn-ea"/>
              <a:cs typeface="+mn-cs"/>
            </a:endParaRPr>
          </a:p>
          <a:p>
            <a:pPr>
              <a:buNone/>
            </a:pPr>
            <a:r>
              <a:rPr lang="zh-CN" altLang="en-US" sz="1800" kern="1200" dirty="0">
                <a:solidFill>
                  <a:schemeClr val="tx1"/>
                </a:solidFill>
                <a:latin typeface="+mj-ea"/>
                <a:ea typeface="+mn-ea"/>
                <a:cs typeface="+mn-cs"/>
              </a:rPr>
              <a:t>这些科学家发表了有数百篇关于它的文章，其中包括很多的博士论文，都是谈到这个皮尔当人。几十年来一直都被视为一个重要的“缺失环节”。后来</a:t>
            </a:r>
          </a:p>
          <a:p>
            <a:pPr>
              <a:buNone/>
            </a:pPr>
            <a:endParaRPr lang="en-US" altLang="zh-CN" sz="1800" kern="1200" dirty="0">
              <a:solidFill>
                <a:schemeClr val="tx1"/>
              </a:solidFill>
              <a:latin typeface="+mj-ea"/>
              <a:ea typeface="+mn-ea"/>
              <a:cs typeface="+mn-cs"/>
            </a:endParaRPr>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pPr/>
              <a:t>6</a:t>
            </a:fld>
            <a:endParaRPr lang="zh-CN" altLang="en-US"/>
          </a:p>
        </p:txBody>
      </p:sp>
    </p:spTree>
    <p:extLst>
      <p:ext uri="{BB962C8B-B14F-4D97-AF65-F5344CB8AC3E}">
        <p14:creationId xmlns:p14="http://schemas.microsoft.com/office/powerpoint/2010/main" val="15571729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zh-CN" altLang="en-US" dirty="0"/>
              <a:t>尼安德特人的进化速度特别快，用了</a:t>
            </a:r>
            <a:r>
              <a:rPr lang="en-US" altLang="zh-CN" dirty="0"/>
              <a:t>100</a:t>
            </a:r>
            <a:r>
              <a:rPr lang="zh-CN" altLang="en-US" dirty="0"/>
              <a:t>年，也就是一个世纪而已。就从猿人进化成真实的人。那是怎么一回事？</a:t>
            </a:r>
            <a:endParaRPr lang="en-US" altLang="zh-CN" dirty="0"/>
          </a:p>
          <a:p>
            <a:endParaRPr lang="en-US" altLang="zh-CN" dirty="0"/>
          </a:p>
          <a:p>
            <a:r>
              <a:rPr lang="zh-CN" altLang="en-US" dirty="0"/>
              <a:t>在</a:t>
            </a:r>
            <a:r>
              <a:rPr lang="en-US" altLang="zh-CN" dirty="0"/>
              <a:t>1900</a:t>
            </a:r>
            <a:r>
              <a:rPr lang="zh-CN" altLang="en-US" dirty="0"/>
              <a:t>年法国科学家画出来的它的样子，看起来确实象是站立状的猿猴的样子，样子很凶，手上顶多拿根棍子来打，也应该不会说话。过了</a:t>
            </a:r>
            <a:r>
              <a:rPr lang="en-US" altLang="zh-CN" dirty="0"/>
              <a:t>50</a:t>
            </a:r>
            <a:r>
              <a:rPr lang="zh-CN" altLang="en-US" dirty="0"/>
              <a:t>年以后，在美国的博物馆里，你看到他们对尼安德特人的描画就进步了很多，他身上的毛发明显变少了，而且站的更加直了。而且已经学会了穿一点“衣服”，能使用的工具已经是石器工具。哇，</a:t>
            </a:r>
            <a:r>
              <a:rPr lang="en-US" altLang="zh-CN" dirty="0"/>
              <a:t>50</a:t>
            </a:r>
            <a:r>
              <a:rPr lang="zh-CN" altLang="en-US" dirty="0"/>
              <a:t>年的一个大跃进了。</a:t>
            </a:r>
            <a:endParaRPr lang="en-US" altLang="zh-CN" dirty="0"/>
          </a:p>
          <a:p>
            <a:endParaRPr lang="en-US" altLang="zh-CN" dirty="0"/>
          </a:p>
          <a:p>
            <a:r>
              <a:rPr lang="zh-CN" altLang="en-US" dirty="0"/>
              <a:t>再过</a:t>
            </a:r>
            <a:r>
              <a:rPr lang="en-US" altLang="zh-CN" dirty="0"/>
              <a:t>50</a:t>
            </a:r>
            <a:r>
              <a:rPr lang="zh-CN" altLang="en-US" dirty="0"/>
              <a:t>年，他们就更加进步了，他们有了家族的概念，围在一起生活煮食，样子也更像是现代人的样子，而且看起来应该是会说话的样子，他们互相有交流。</a:t>
            </a:r>
            <a:endParaRPr lang="en-US" altLang="zh-CN" dirty="0"/>
          </a:p>
          <a:p>
            <a:endParaRPr lang="en-US" altLang="zh-CN" dirty="0"/>
          </a:p>
          <a:p>
            <a:r>
              <a:rPr lang="zh-CN" altLang="en-US" dirty="0"/>
              <a:t>仅仅</a:t>
            </a:r>
            <a:r>
              <a:rPr lang="en-US" altLang="zh-CN" dirty="0"/>
              <a:t>100</a:t>
            </a:r>
            <a:r>
              <a:rPr lang="zh-CN" altLang="en-US" dirty="0"/>
              <a:t>年，他们就进化成这样了。而这真的是“进化”吗？当然不是，这是在</a:t>
            </a:r>
            <a:r>
              <a:rPr lang="en-US" altLang="zh-CN" dirty="0"/>
              <a:t>100</a:t>
            </a:r>
            <a:r>
              <a:rPr lang="zh-CN" altLang="en-US" dirty="0"/>
              <a:t>年里面人们对尼安德特人的认识的改变。人们对尼安德特人的认识在</a:t>
            </a:r>
            <a:r>
              <a:rPr lang="en-US" altLang="zh-CN" dirty="0"/>
              <a:t>100</a:t>
            </a:r>
            <a:r>
              <a:rPr lang="zh-CN" altLang="en-US" dirty="0"/>
              <a:t>年之内有了很大的进步。实际上尼安德特人，就是</a:t>
            </a:r>
            <a:r>
              <a:rPr lang="en-US" altLang="zh-CN" dirty="0"/>
              <a:t>100%</a:t>
            </a:r>
            <a:r>
              <a:rPr lang="zh-CN" altLang="en-US" dirty="0"/>
              <a:t>人类。</a:t>
            </a:r>
            <a:endParaRPr lang="en-US" altLang="zh-CN"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60</a:t>
            </a:fld>
            <a:endParaRPr lang="zh-CN" altLang="en-US"/>
          </a:p>
        </p:txBody>
      </p:sp>
    </p:spTree>
    <p:extLst>
      <p:ext uri="{BB962C8B-B14F-4D97-AF65-F5344CB8AC3E}">
        <p14:creationId xmlns:p14="http://schemas.microsoft.com/office/powerpoint/2010/main" val="36621288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他们会制造很复杂的长矛，针和其他石器工具（我再说，不要以为制造石头工具是一件很低等很简单的事情，不信你自己去做一个试试看，确实需要技术和能力才能做出来）。他们也会用火，会用火来煮食。他们还会照顾病人，并且遵守一些埋葬的礼仪。你能找到他们的坟墓，并且可以发现一些特定的特点，可以证明他们有一些仪式。而且他们还有与现代人几乎完全相同的舌骨（舌骨是在舌头后面的一个骨头，在声带中，跟你我是一样的）。并且他们拥有语言基因 </a:t>
            </a:r>
            <a:r>
              <a:rPr lang="en-US" altLang="zh-CN" dirty="0"/>
              <a:t>FOXP2</a:t>
            </a:r>
            <a:r>
              <a:rPr lang="zh-CN" altLang="en-US" dirty="0"/>
              <a:t>，是跟我们一样的。</a:t>
            </a:r>
            <a:endParaRPr lang="en-US" altLang="zh-CN" dirty="0"/>
          </a:p>
          <a:p>
            <a:endParaRPr lang="en-US" dirty="0"/>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61</a:t>
            </a:fld>
            <a:endParaRPr lang="zh-CN" altLang="en-US"/>
          </a:p>
        </p:txBody>
      </p:sp>
    </p:spTree>
    <p:extLst>
      <p:ext uri="{BB962C8B-B14F-4D97-AF65-F5344CB8AC3E}">
        <p14:creationId xmlns:p14="http://schemas.microsoft.com/office/powerpoint/2010/main" val="19162131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zh-CN" altLang="en-US" dirty="0"/>
              <a:t>他们还有乐感，因为他们有使用熊骨做笛子。他们也会化妆，搭配贝壳作为装饰。他们也用动物毛皮搭帐篷，而不是全部都生活在洞穴里面。他们还会捕猎海洋动物，包括海豚和海豹。所以综合以上这些信息，你能确认他们确实就是</a:t>
            </a:r>
            <a:r>
              <a:rPr lang="en-US" altLang="zh-CN" dirty="0"/>
              <a:t>100%</a:t>
            </a:r>
            <a:r>
              <a:rPr lang="zh-CN" altLang="en-US" dirty="0"/>
              <a:t>的人类。</a:t>
            </a:r>
            <a:endParaRPr lang="en-US" altLang="zh-CN" dirty="0"/>
          </a:p>
          <a:p>
            <a:endParaRPr lang="en-US" dirty="0"/>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62</a:t>
            </a:fld>
            <a:endParaRPr lang="zh-CN" altLang="en-US"/>
          </a:p>
        </p:txBody>
      </p:sp>
    </p:spTree>
    <p:extLst>
      <p:ext uri="{BB962C8B-B14F-4D97-AF65-F5344CB8AC3E}">
        <p14:creationId xmlns:p14="http://schemas.microsoft.com/office/powerpoint/2010/main" val="10241157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zh-CN" altLang="en-US" sz="1200" u="none" baseline="0" dirty="0">
                <a:latin typeface="汉仪大宋简" panose="02010609000101010101" pitchFamily="49" charset="-122"/>
                <a:ea typeface="汉仪大宋简" panose="02010609000101010101" pitchFamily="49" charset="-122"/>
              </a:rPr>
              <a:t>其实，</a:t>
            </a:r>
            <a:r>
              <a:rPr lang="zh-CN" altLang="en-US" sz="1200" dirty="0">
                <a:latin typeface="汉仪大宋简" panose="02010609000101010101" pitchFamily="49" charset="-122"/>
                <a:ea typeface="汉仪大宋简" panose="02010609000101010101" pitchFamily="49" charset="-122"/>
              </a:rPr>
              <a:t>今天的亚洲人和欧洲人有少部分尼安德特基因。</a:t>
            </a:r>
            <a:endParaRPr lang="en-US" altLang="zh-CN" sz="1200" dirty="0">
              <a:latin typeface="汉仪大宋简" panose="02010609000101010101" pitchFamily="49" charset="-122"/>
              <a:ea typeface="汉仪大宋简" panose="02010609000101010101" pitchFamily="49" charset="-122"/>
            </a:endParaRPr>
          </a:p>
          <a:p>
            <a:endParaRPr lang="en-US" altLang="zh-CN" sz="1200" u="none" baseline="0" dirty="0">
              <a:latin typeface="汉仪大宋简" panose="02010609000101010101" pitchFamily="49" charset="-122"/>
              <a:ea typeface="汉仪大宋简" panose="02010609000101010101" pitchFamily="49" charset="-122"/>
            </a:endParaRPr>
          </a:p>
          <a:p>
            <a:r>
              <a:rPr lang="zh-CN" altLang="en-US" sz="1200" u="none" baseline="0" dirty="0">
                <a:latin typeface="汉仪大宋简" panose="02010609000101010101" pitchFamily="49" charset="-122"/>
                <a:ea typeface="汉仪大宋简" panose="02010609000101010101" pitchFamily="49" charset="-122"/>
              </a:rPr>
              <a:t>好像上图的俄国的拳击手，身高体壮。</a:t>
            </a:r>
            <a:r>
              <a:rPr lang="zh-CN" altLang="en-US" sz="1200" dirty="0">
                <a:latin typeface="汉仪大宋简" panose="02010609000101010101" pitchFamily="49" charset="-122"/>
                <a:ea typeface="汉仪大宋简" panose="02010609000101010101" pitchFamily="49" charset="-122"/>
              </a:rPr>
              <a:t>注意他的眉骨，他可能包含的尼安德特基因大于平均水平。</a:t>
            </a:r>
            <a:endParaRPr lang="en-US" altLang="zh-CN" sz="1200" u="none" baseline="0" dirty="0">
              <a:latin typeface="汉仪大宋简" panose="02010609000101010101" pitchFamily="49" charset="-122"/>
              <a:ea typeface="汉仪大宋简" panose="02010609000101010101" pitchFamily="49"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63</a:t>
            </a:fld>
            <a:endParaRPr lang="zh-CN" altLang="en-US"/>
          </a:p>
        </p:txBody>
      </p:sp>
    </p:spTree>
    <p:extLst>
      <p:ext uri="{BB962C8B-B14F-4D97-AF65-F5344CB8AC3E}">
        <p14:creationId xmlns:p14="http://schemas.microsoft.com/office/powerpoint/2010/main" val="10241157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所以，如果说猿人的话，尼安德特人也被排除了。那么这个猿人队列到底怎样？</a:t>
            </a:r>
            <a:endParaRPr lang="en-US" altLang="zh-CN" dirty="0"/>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64</a:t>
            </a:fld>
            <a:endParaRPr lang="zh-CN" altLang="en-US"/>
          </a:p>
        </p:txBody>
      </p:sp>
    </p:spTree>
    <p:extLst>
      <p:ext uri="{BB962C8B-B14F-4D97-AF65-F5344CB8AC3E}">
        <p14:creationId xmlns:p14="http://schemas.microsoft.com/office/powerpoint/2010/main" val="41899912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lstStyle/>
          <a:p>
            <a:r>
              <a:rPr kumimoji="1" lang="zh-CN" altLang="en-US" dirty="0"/>
              <a:t>从化石记录中，我们了解到的事实是，有猿猴，也有人，不过除了猿猴和人，就没有第三种。这些都是猿猴，另外这些都是人。看到这些你应该想起来的，是类似黑猩猩。看到这些图而卡纳男孩，直立人和现代人，他们都是人。</a:t>
            </a:r>
            <a:endParaRPr kumimoji="1" lang="en-US" altLang="zh-CN" dirty="0"/>
          </a:p>
          <a:p>
            <a:endParaRPr kumimoji="1" lang="en-US" altLang="zh-CN" dirty="0"/>
          </a:p>
          <a:p>
            <a:r>
              <a:rPr kumimoji="1" lang="zh-CN" altLang="en-US" dirty="0"/>
              <a:t>这些才是直到今天所发现和研究到的化石记录的真实还原。</a:t>
            </a:r>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65</a:t>
            </a:fld>
            <a:endParaRPr lang="zh-CN" altLang="en-US">
              <a:solidFill>
                <a:prstClr val="black"/>
              </a:solidFill>
            </a:endParaRPr>
          </a:p>
        </p:txBody>
      </p:sp>
    </p:spTree>
    <p:extLst>
      <p:ext uri="{BB962C8B-B14F-4D97-AF65-F5344CB8AC3E}">
        <p14:creationId xmlns:p14="http://schemas.microsoft.com/office/powerpoint/2010/main" val="15571729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lstStyle/>
          <a:p>
            <a:r>
              <a:rPr lang="zh-CN" altLang="en-US" sz="1200" kern="1200" dirty="0">
                <a:solidFill>
                  <a:schemeClr val="tx1"/>
                </a:solidFill>
                <a:latin typeface="+mj-ea"/>
                <a:ea typeface="+mn-ea"/>
                <a:cs typeface="+mn-cs"/>
              </a:rPr>
              <a:t>接下来还要跟大家讲两个问题。首先是人类是怎么来的？第二是人种是怎样出现的？</a:t>
            </a:r>
            <a:endParaRPr lang="en-US" altLang="zh-CN" sz="1200" kern="1200" dirty="0">
              <a:solidFill>
                <a:schemeClr val="tx1"/>
              </a:solidFill>
              <a:latin typeface="+mj-ea"/>
              <a:ea typeface="+mn-ea"/>
              <a:cs typeface="+mn-cs"/>
            </a:endParaRPr>
          </a:p>
          <a:p>
            <a:endParaRPr lang="en-US" altLang="zh-CN" sz="1200" kern="1200" dirty="0">
              <a:solidFill>
                <a:schemeClr val="tx1"/>
              </a:solidFill>
              <a:latin typeface="+mj-ea"/>
              <a:ea typeface="+mn-ea"/>
              <a:cs typeface="+mn-cs"/>
            </a:endParaRPr>
          </a:p>
          <a:p>
            <a:r>
              <a:rPr lang="zh-CN" altLang="en-US" sz="1200" kern="1200" dirty="0">
                <a:solidFill>
                  <a:schemeClr val="tx1"/>
                </a:solidFill>
                <a:latin typeface="+mj-ea"/>
                <a:ea typeface="+mn-ea"/>
                <a:cs typeface="+mn-cs"/>
              </a:rPr>
              <a:t>有没有听说过一个说法： 人和黑猩猩的</a:t>
            </a:r>
            <a:r>
              <a:rPr lang="en-US" altLang="zh-CN" sz="1200" kern="1200" dirty="0">
                <a:solidFill>
                  <a:schemeClr val="tx1"/>
                </a:solidFill>
                <a:latin typeface="+mj-ea"/>
                <a:ea typeface="+mn-ea"/>
                <a:cs typeface="+mn-cs"/>
              </a:rPr>
              <a:t>DNA</a:t>
            </a:r>
            <a:r>
              <a:rPr lang="zh-CN" altLang="en-US" sz="1200" kern="1200" dirty="0">
                <a:solidFill>
                  <a:schemeClr val="tx1"/>
                </a:solidFill>
                <a:latin typeface="+mj-ea"/>
                <a:ea typeface="+mn-ea"/>
                <a:cs typeface="+mn-cs"/>
              </a:rPr>
              <a:t>有</a:t>
            </a:r>
            <a:r>
              <a:rPr lang="en-US" altLang="zh-CN" sz="1200" kern="1200" dirty="0">
                <a:solidFill>
                  <a:schemeClr val="tx1"/>
                </a:solidFill>
                <a:latin typeface="+mj-ea"/>
                <a:ea typeface="+mn-ea"/>
                <a:cs typeface="+mn-cs"/>
              </a:rPr>
              <a:t>99%</a:t>
            </a:r>
            <a:r>
              <a:rPr lang="zh-CN" altLang="en-US" sz="1200" kern="1200" dirty="0">
                <a:solidFill>
                  <a:schemeClr val="tx1"/>
                </a:solidFill>
                <a:latin typeface="+mj-ea"/>
                <a:ea typeface="+mn-ea"/>
                <a:cs typeface="+mn-cs"/>
              </a:rPr>
              <a:t>是一致的。你听说过吗？有的人有，有的没有。</a:t>
            </a:r>
            <a:endParaRPr lang="en-US" altLang="zh-CN" sz="1200" kern="1200" dirty="0">
              <a:solidFill>
                <a:schemeClr val="tx1"/>
              </a:solidFill>
              <a:latin typeface="+mj-ea"/>
              <a:ea typeface="+mn-ea"/>
              <a:cs typeface="+mn-cs"/>
            </a:endParaRPr>
          </a:p>
          <a:p>
            <a:pPr marL="0" indent="0" defTabSz="685800">
              <a:buSzPct val="70000"/>
              <a:buFont typeface="Wingdings" panose="05000000000000000000" pitchFamily="2" charset="2"/>
              <a:buNone/>
              <a:defRPr/>
            </a:pPr>
            <a:r>
              <a:rPr lang="zh-CN" altLang="en-US" sz="1200" dirty="0">
                <a:latin typeface="Arial" panose="020B0604020202020204" pitchFamily="34" charset="0"/>
                <a:ea typeface="汉仪大宋简" panose="02010609000101010101" pitchFamily="49" charset="-122"/>
                <a:cs typeface="Arial" panose="020B0604020202020204" pitchFamily="34" charset="0"/>
              </a:rPr>
              <a:t>基于</a:t>
            </a:r>
            <a:r>
              <a:rPr lang="en-US" altLang="zh-CN" sz="1200" dirty="0">
                <a:latin typeface="Arial" panose="020B0604020202020204" pitchFamily="34" charset="0"/>
                <a:ea typeface="汉仪大宋简" panose="02010609000101010101" pitchFamily="49" charset="-122"/>
                <a:cs typeface="Arial" panose="020B0604020202020204" pitchFamily="34" charset="0"/>
              </a:rPr>
              <a:t>20</a:t>
            </a:r>
            <a:r>
              <a:rPr lang="zh-CN" altLang="en-US" sz="1200" dirty="0">
                <a:latin typeface="Arial" panose="020B0604020202020204" pitchFamily="34" charset="0"/>
                <a:ea typeface="汉仪大宋简" panose="02010609000101010101" pitchFamily="49" charset="-122"/>
                <a:cs typeface="Arial" panose="020B0604020202020204" pitchFamily="34" charset="0"/>
              </a:rPr>
              <a:t>世纪</a:t>
            </a:r>
            <a:r>
              <a:rPr lang="en-US" altLang="zh-CN" sz="1200" dirty="0">
                <a:latin typeface="Arial" panose="020B0604020202020204" pitchFamily="34" charset="0"/>
                <a:ea typeface="汉仪大宋简" panose="02010609000101010101" pitchFamily="49" charset="-122"/>
                <a:cs typeface="Arial" panose="020B0604020202020204" pitchFamily="34" charset="0"/>
              </a:rPr>
              <a:t>70</a:t>
            </a:r>
            <a:r>
              <a:rPr lang="zh-CN" altLang="en-US" sz="1200" dirty="0">
                <a:latin typeface="Arial" panose="020B0604020202020204" pitchFamily="34" charset="0"/>
                <a:ea typeface="汉仪大宋简" panose="02010609000101010101" pitchFamily="49" charset="-122"/>
                <a:cs typeface="Arial" panose="020B0604020202020204" pitchFamily="34" charset="0"/>
              </a:rPr>
              <a:t>年代，一个非常非常粗糙的计算方法，是什么方法呢？</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indent="0" defTabSz="685800">
              <a:buSzPct val="70000"/>
              <a:buFont typeface="Wingdings" panose="05000000000000000000" pitchFamily="2" charset="2"/>
              <a:buNone/>
              <a:defRPr/>
            </a:pPr>
            <a:r>
              <a:rPr lang="zh-CN" altLang="en-US" sz="1200" dirty="0">
                <a:latin typeface="Arial" panose="020B0604020202020204" pitchFamily="34" charset="0"/>
                <a:ea typeface="汉仪大宋简" panose="02010609000101010101" pitchFamily="49" charset="-122"/>
                <a:cs typeface="Arial" panose="020B0604020202020204" pitchFamily="34" charset="0"/>
              </a:rPr>
              <a:t> </a:t>
            </a:r>
            <a:r>
              <a:rPr lang="en-US" altLang="zh-CN" sz="1200" dirty="0">
                <a:latin typeface="Arial" panose="020B0604020202020204" pitchFamily="34" charset="0"/>
                <a:ea typeface="汉仪大宋简" panose="02010609000101010101" pitchFamily="49" charset="-122"/>
                <a:cs typeface="Arial" panose="020B0604020202020204" pitchFamily="34" charset="0"/>
              </a:rPr>
              <a:t>—— </a:t>
            </a:r>
            <a:r>
              <a:rPr lang="zh-CN" altLang="en-US" sz="1200" dirty="0">
                <a:latin typeface="Arial" panose="020B0604020202020204" pitchFamily="34" charset="0"/>
                <a:ea typeface="汉仪大宋简" panose="02010609000101010101" pitchFamily="49" charset="-122"/>
                <a:cs typeface="Arial" panose="020B0604020202020204" pitchFamily="34" charset="0"/>
              </a:rPr>
              <a:t>他们在那个年代，就仔细筛选了几个蛋白质，人和黑猩猩的几个蛋白质。他们实际上是挑选了几个本来就非常相似的蛋白质，所以他们已经知道这些蛋白质非常相似，然后就对比这些蛋白质，然后就说</a:t>
            </a:r>
            <a:r>
              <a:rPr lang="en-US" altLang="zh-CN" sz="1200" dirty="0">
                <a:latin typeface="Arial" panose="020B0604020202020204" pitchFamily="34" charset="0"/>
                <a:ea typeface="汉仪大宋简" panose="02010609000101010101" pitchFamily="49" charset="-122"/>
                <a:cs typeface="Arial" panose="020B0604020202020204" pitchFamily="34" charset="0"/>
              </a:rPr>
              <a:t>99%</a:t>
            </a:r>
            <a:r>
              <a:rPr lang="zh-CN" altLang="en-US" sz="1200" dirty="0">
                <a:latin typeface="Arial" panose="020B0604020202020204" pitchFamily="34" charset="0"/>
                <a:ea typeface="汉仪大宋简" panose="02010609000101010101" pitchFamily="49" charset="-122"/>
                <a:cs typeface="Arial" panose="020B0604020202020204" pitchFamily="34" charset="0"/>
              </a:rPr>
              <a:t>相似。从这几个蛋白质他们就 “推测” 出整个人类和黑猩猩的蛋白质是非常相似。所以，这是完全完全不科学的一个方法。</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indent="0" defTabSz="685800">
              <a:buSzPct val="70000"/>
              <a:buFont typeface="Wingdings" panose="05000000000000000000" pitchFamily="2" charset="2"/>
              <a:buNone/>
              <a:defRPr/>
            </a:pPr>
            <a:r>
              <a:rPr lang="en-US" altLang="zh-CN" sz="1200" dirty="0">
                <a:latin typeface="Arial" panose="020B0604020202020204" pitchFamily="34" charset="0"/>
                <a:ea typeface="汉仪大宋简" panose="02010609000101010101" pitchFamily="49" charset="-122"/>
                <a:cs typeface="Arial" panose="020B0604020202020204" pitchFamily="34" charset="0"/>
              </a:rPr>
              <a:t> </a:t>
            </a:r>
          </a:p>
          <a:p>
            <a:pPr marL="0" indent="0" defTabSz="685800">
              <a:buSzPct val="70000"/>
              <a:buFont typeface="Wingdings" panose="05000000000000000000" pitchFamily="2" charset="2"/>
              <a:buNone/>
              <a:defRPr/>
            </a:pPr>
            <a:r>
              <a:rPr lang="zh-CN" altLang="en-US" sz="1200" kern="1200" dirty="0">
                <a:solidFill>
                  <a:schemeClr val="tx1"/>
                </a:solidFill>
                <a:latin typeface="Arial" panose="020B0604020202020204" pitchFamily="34" charset="0"/>
                <a:ea typeface="汉仪大宋简" panose="02010609000101010101" pitchFamily="49" charset="-122"/>
                <a:cs typeface="Arial" panose="020B0604020202020204" pitchFamily="34" charset="0"/>
              </a:rPr>
              <a:t>具体我们来看一下</a:t>
            </a:r>
            <a:endParaRPr lang="en-US" altLang="zh-CN" sz="1200" kern="1200" dirty="0">
              <a:solidFill>
                <a:schemeClr val="tx1"/>
              </a:solidFill>
              <a:latin typeface="+mj-ea"/>
              <a:ea typeface="+mn-ea"/>
              <a:cs typeface="+mn-cs"/>
            </a:endParaRPr>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pPr/>
              <a:t>66</a:t>
            </a:fld>
            <a:endParaRPr lang="zh-CN" altLang="en-US"/>
          </a:p>
        </p:txBody>
      </p:sp>
    </p:spTree>
    <p:extLst>
      <p:ext uri="{BB962C8B-B14F-4D97-AF65-F5344CB8AC3E}">
        <p14:creationId xmlns:p14="http://schemas.microsoft.com/office/powerpoint/2010/main" val="30616091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我们挑选了吉普车和坦克的所有零配件里面，有意识的挑选一些只是大小不同的螺母，结果螺母的相似度有</a:t>
            </a:r>
            <a:r>
              <a:rPr lang="en-US" altLang="zh-CN" dirty="0"/>
              <a:t>98%</a:t>
            </a:r>
            <a:r>
              <a:rPr lang="zh-CN" altLang="en-US" dirty="0"/>
              <a:t>以上。</a:t>
            </a:r>
            <a:endParaRPr lang="en-US" altLang="zh-CN" dirty="0"/>
          </a:p>
          <a:p>
            <a:endParaRPr lang="en-US" altLang="zh-CN" dirty="0"/>
          </a:p>
          <a:p>
            <a:r>
              <a:rPr lang="zh-CN" altLang="en-US" dirty="0"/>
              <a:t>然后给出一个结论，吉普车和坦克车的相似度有</a:t>
            </a:r>
            <a:r>
              <a:rPr lang="en-US" altLang="zh-CN" dirty="0"/>
              <a:t>98%</a:t>
            </a:r>
            <a:r>
              <a:rPr lang="zh-CN" altLang="en-US" dirty="0"/>
              <a:t>，你觉得这样的测算方法和结论合理吗？</a:t>
            </a:r>
            <a:endParaRPr lang="en-US" altLang="zh-CN" dirty="0"/>
          </a:p>
          <a:p>
            <a:endParaRPr lang="en-US" altLang="zh-CN" dirty="0"/>
          </a:p>
          <a:p>
            <a:r>
              <a:rPr lang="zh-CN" altLang="en-US" dirty="0"/>
              <a:t>这就是人类与黑猩猩有</a:t>
            </a:r>
            <a:r>
              <a:rPr lang="en-US" altLang="zh-CN" dirty="0"/>
              <a:t>99%</a:t>
            </a:r>
            <a:r>
              <a:rPr lang="zh-CN" altLang="en-US" dirty="0"/>
              <a:t>相似度的推测手法。简直就是荒谬，不是吗</a:t>
            </a:r>
            <a:r>
              <a:rPr lang="en-US" altLang="zh-CN" dirty="0"/>
              <a:t>? </a:t>
            </a:r>
            <a:r>
              <a:rPr lang="zh-CN" altLang="en-US" dirty="0"/>
              <a:t>也正因为荒谬，连科学家自己也坐不住了</a:t>
            </a:r>
          </a:p>
        </p:txBody>
      </p:sp>
      <p:sp>
        <p:nvSpPr>
          <p:cNvPr id="4" name="灯片编号占位符 3"/>
          <p:cNvSpPr>
            <a:spLocks noGrp="1"/>
          </p:cNvSpPr>
          <p:nvPr>
            <p:ph type="sldNum" sz="quarter" idx="10"/>
          </p:nvPr>
        </p:nvSpPr>
        <p:spPr/>
        <p:txBody>
          <a:bodyPr/>
          <a:lstStyle/>
          <a:p>
            <a:fld id="{19BEAC82-EFF5-4B9D-9E45-C6F1A9C54782}" type="slidenum">
              <a:rPr lang="zh-CN" altLang="en-US" smtClean="0"/>
              <a:t>67</a:t>
            </a:fld>
            <a:endParaRPr lang="zh-CN" altLang="en-US"/>
          </a:p>
        </p:txBody>
      </p:sp>
    </p:spTree>
    <p:extLst>
      <p:ext uri="{BB962C8B-B14F-4D97-AF65-F5344CB8AC3E}">
        <p14:creationId xmlns:p14="http://schemas.microsoft.com/office/powerpoint/2010/main" val="17149005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fontScale="85000" lnSpcReduction="20000"/>
          </a:bodyPr>
          <a:lstStyle/>
          <a:p>
            <a:pPr rtl="0" eaLnBrk="1" latinLnBrk="0" hangingPunct="1"/>
            <a:r>
              <a:rPr lang="zh-CN" altLang="en-US" sz="1200" kern="1200" dirty="0">
                <a:solidFill>
                  <a:schemeClr val="tx1"/>
                </a:solidFill>
                <a:latin typeface="+mn-lt"/>
                <a:ea typeface="+mn-ea"/>
                <a:cs typeface="+mn-cs"/>
              </a:rPr>
              <a:t>在</a:t>
            </a:r>
            <a:r>
              <a:rPr lang="en-US" altLang="zh-CN" sz="1200" kern="1200" dirty="0">
                <a:solidFill>
                  <a:schemeClr val="tx1"/>
                </a:solidFill>
                <a:latin typeface="+mn-lt"/>
                <a:ea typeface="+mn-ea"/>
                <a:cs typeface="+mn-cs"/>
              </a:rPr>
              <a:t>1980</a:t>
            </a:r>
            <a:r>
              <a:rPr lang="zh-CN" altLang="en-US" sz="1200" kern="1200" dirty="0">
                <a:solidFill>
                  <a:schemeClr val="tx1"/>
                </a:solidFill>
                <a:latin typeface="+mn-lt"/>
                <a:ea typeface="+mn-ea"/>
                <a:cs typeface="+mn-cs"/>
              </a:rPr>
              <a:t>年，基于几个在</a:t>
            </a:r>
            <a:r>
              <a:rPr lang="en-US" altLang="zh-CN" sz="1200" kern="1200" dirty="0">
                <a:solidFill>
                  <a:schemeClr val="tx1"/>
                </a:solidFill>
                <a:latin typeface="+mn-lt"/>
                <a:ea typeface="+mn-ea"/>
                <a:cs typeface="+mn-cs"/>
              </a:rPr>
              <a:t>70</a:t>
            </a:r>
            <a:r>
              <a:rPr lang="zh-CN" altLang="en-US" sz="1200" kern="1200" dirty="0">
                <a:solidFill>
                  <a:schemeClr val="tx1"/>
                </a:solidFill>
                <a:latin typeface="+mn-lt"/>
                <a:ea typeface="+mn-ea"/>
                <a:cs typeface="+mn-cs"/>
              </a:rPr>
              <a:t>年代所对比的相似的蛋白质而已，他们得出的结论是</a:t>
            </a:r>
            <a:r>
              <a:rPr lang="en-US" altLang="zh-CN" sz="1200" kern="1200" dirty="0">
                <a:solidFill>
                  <a:schemeClr val="tx1"/>
                </a:solidFill>
                <a:latin typeface="+mn-lt"/>
                <a:ea typeface="+mn-ea"/>
                <a:cs typeface="+mn-cs"/>
              </a:rPr>
              <a:t>: </a:t>
            </a:r>
            <a:r>
              <a:rPr lang="zh-CN" altLang="en-US" sz="1200" kern="1200" dirty="0">
                <a:solidFill>
                  <a:schemeClr val="tx1"/>
                </a:solidFill>
                <a:latin typeface="+mn-lt"/>
                <a:ea typeface="+mn-ea"/>
                <a:cs typeface="+mn-cs"/>
              </a:rPr>
              <a:t>人类和黑猩猩的基因相似度是</a:t>
            </a:r>
            <a:r>
              <a:rPr lang="en-US" altLang="zh-CN" sz="1200" kern="1200" dirty="0">
                <a:solidFill>
                  <a:schemeClr val="tx1"/>
                </a:solidFill>
                <a:latin typeface="+mn-lt"/>
                <a:ea typeface="+mn-ea"/>
                <a:cs typeface="+mn-cs"/>
              </a:rPr>
              <a:t>98-99% </a:t>
            </a:r>
          </a:p>
          <a:p>
            <a:pPr rtl="0" eaLnBrk="1" latinLnBrk="0" hangingPunct="1"/>
            <a:endParaRPr lang="en-US" altLang="zh-CN" sz="1200" kern="1200" dirty="0">
              <a:solidFill>
                <a:schemeClr val="tx1"/>
              </a:solidFill>
              <a:latin typeface="+mn-lt"/>
              <a:ea typeface="+mn-ea"/>
              <a:cs typeface="+mn-cs"/>
            </a:endParaRPr>
          </a:p>
          <a:p>
            <a:pPr rtl="0" eaLnBrk="1" latinLnBrk="0" hangingPunct="1"/>
            <a:r>
              <a:rPr lang="zh-CN" altLang="en-US" sz="1200" kern="1200" dirty="0">
                <a:solidFill>
                  <a:schemeClr val="tx1"/>
                </a:solidFill>
                <a:latin typeface="+mn-lt"/>
                <a:ea typeface="+mn-ea"/>
                <a:cs typeface="+mn-cs"/>
              </a:rPr>
              <a:t>到了</a:t>
            </a:r>
            <a:r>
              <a:rPr lang="en-US" altLang="zh-CN" sz="1200" kern="1200" dirty="0">
                <a:solidFill>
                  <a:schemeClr val="tx1"/>
                </a:solidFill>
                <a:latin typeface="+mn-lt"/>
                <a:ea typeface="+mn-ea"/>
                <a:cs typeface="+mn-cs"/>
              </a:rPr>
              <a:t>2002</a:t>
            </a:r>
            <a:r>
              <a:rPr lang="zh-CN" altLang="en-US" sz="1200" kern="1200" dirty="0">
                <a:solidFill>
                  <a:schemeClr val="tx1"/>
                </a:solidFill>
                <a:latin typeface="+mn-lt"/>
                <a:ea typeface="+mn-ea"/>
                <a:cs typeface="+mn-cs"/>
              </a:rPr>
              <a:t>年</a:t>
            </a:r>
            <a:r>
              <a:rPr lang="en-US" altLang="zh-CN" sz="1200" kern="1200" dirty="0">
                <a:solidFill>
                  <a:schemeClr val="tx1"/>
                </a:solidFill>
                <a:latin typeface="+mn-lt"/>
                <a:ea typeface="+mn-ea"/>
                <a:cs typeface="+mn-cs"/>
              </a:rPr>
              <a:t>: </a:t>
            </a:r>
            <a:r>
              <a:rPr lang="zh-CN" altLang="en-US" sz="1200" kern="1200" dirty="0">
                <a:solidFill>
                  <a:schemeClr val="tx1"/>
                </a:solidFill>
                <a:latin typeface="+mn-lt"/>
                <a:ea typeface="+mn-ea"/>
                <a:cs typeface="+mn-cs"/>
              </a:rPr>
              <a:t>他们开始检查更多的人的</a:t>
            </a:r>
            <a:r>
              <a:rPr lang="en-US" altLang="zh-CN" sz="1200" kern="1200" dirty="0">
                <a:solidFill>
                  <a:schemeClr val="tx1"/>
                </a:solidFill>
                <a:latin typeface="+mn-lt"/>
                <a:ea typeface="+mn-ea"/>
                <a:cs typeface="+mn-cs"/>
              </a:rPr>
              <a:t>DNA</a:t>
            </a:r>
            <a:r>
              <a:rPr lang="zh-CN" altLang="en-US" sz="1200" kern="1200" dirty="0">
                <a:solidFill>
                  <a:schemeClr val="tx1"/>
                </a:solidFill>
                <a:latin typeface="+mn-lt"/>
                <a:ea typeface="+mn-ea"/>
                <a:cs typeface="+mn-cs"/>
              </a:rPr>
              <a:t>和黑猩猩的</a:t>
            </a:r>
            <a:r>
              <a:rPr lang="en-US" altLang="zh-CN" sz="1200" kern="1200" dirty="0">
                <a:solidFill>
                  <a:schemeClr val="tx1"/>
                </a:solidFill>
                <a:latin typeface="+mn-lt"/>
                <a:ea typeface="+mn-ea"/>
                <a:cs typeface="+mn-cs"/>
              </a:rPr>
              <a:t>DNA</a:t>
            </a:r>
            <a:r>
              <a:rPr lang="zh-CN" altLang="en-US" sz="1200" kern="1200" dirty="0">
                <a:solidFill>
                  <a:schemeClr val="tx1"/>
                </a:solidFill>
                <a:latin typeface="+mn-lt"/>
                <a:ea typeface="+mn-ea"/>
                <a:cs typeface="+mn-cs"/>
              </a:rPr>
              <a:t>，他们说原来的结论不太对，实际是</a:t>
            </a:r>
            <a:r>
              <a:rPr lang="en-US" altLang="zh-CN" sz="1200" kern="1200" dirty="0">
                <a:solidFill>
                  <a:schemeClr val="tx1"/>
                </a:solidFill>
                <a:latin typeface="+mn-lt"/>
                <a:ea typeface="+mn-ea"/>
                <a:cs typeface="+mn-cs"/>
              </a:rPr>
              <a:t>95%</a:t>
            </a:r>
            <a:r>
              <a:rPr lang="zh-CN" altLang="en-US" sz="1200" kern="1200" dirty="0">
                <a:solidFill>
                  <a:schemeClr val="tx1"/>
                </a:solidFill>
                <a:latin typeface="+mn-lt"/>
                <a:ea typeface="+mn-ea"/>
                <a:cs typeface="+mn-cs"/>
              </a:rPr>
              <a:t>左右。但他们这次检测的是整个基因组的</a:t>
            </a:r>
            <a:r>
              <a:rPr lang="en-US" altLang="zh-CN" sz="1200" kern="1200" dirty="0">
                <a:solidFill>
                  <a:schemeClr val="tx1"/>
                </a:solidFill>
                <a:latin typeface="+mn-lt"/>
                <a:ea typeface="+mn-ea"/>
                <a:cs typeface="+mn-cs"/>
              </a:rPr>
              <a:t>0.03%</a:t>
            </a:r>
            <a:r>
              <a:rPr lang="zh-CN" altLang="en-US" sz="1200" kern="1200" dirty="0">
                <a:solidFill>
                  <a:schemeClr val="tx1"/>
                </a:solidFill>
                <a:latin typeface="+mn-lt"/>
                <a:ea typeface="+mn-ea"/>
                <a:cs typeface="+mn-cs"/>
              </a:rPr>
              <a:t>。可能这个选样的比例很小，不过还是比</a:t>
            </a:r>
            <a:r>
              <a:rPr lang="en-US" altLang="zh-CN" sz="1200" kern="1200" dirty="0">
                <a:solidFill>
                  <a:schemeClr val="tx1"/>
                </a:solidFill>
                <a:latin typeface="+mn-lt"/>
                <a:ea typeface="+mn-ea"/>
                <a:cs typeface="+mn-cs"/>
              </a:rPr>
              <a:t>1980</a:t>
            </a:r>
            <a:r>
              <a:rPr lang="zh-CN" altLang="en-US" sz="1200" kern="1200" dirty="0">
                <a:solidFill>
                  <a:schemeClr val="tx1"/>
                </a:solidFill>
                <a:latin typeface="+mn-lt"/>
                <a:ea typeface="+mn-ea"/>
                <a:cs typeface="+mn-cs"/>
              </a:rPr>
              <a:t>年的用几个蛋白质作检测有进步了。</a:t>
            </a:r>
            <a:endParaRPr lang="en-US" altLang="zh-CN" sz="1200" kern="1200" dirty="0">
              <a:solidFill>
                <a:schemeClr val="tx1"/>
              </a:solidFill>
              <a:latin typeface="+mn-lt"/>
              <a:ea typeface="+mn-ea"/>
              <a:cs typeface="+mn-cs"/>
            </a:endParaRPr>
          </a:p>
          <a:p>
            <a:pPr rtl="0" eaLnBrk="1" latinLnBrk="0" hangingPunct="1"/>
            <a:endParaRPr lang="en-US" altLang="zh-CN" sz="1200" kern="1200" dirty="0">
              <a:solidFill>
                <a:schemeClr val="tx1"/>
              </a:solidFill>
              <a:latin typeface="+mn-lt"/>
              <a:ea typeface="+mn-ea"/>
              <a:cs typeface="+mn-cs"/>
            </a:endParaRPr>
          </a:p>
          <a:p>
            <a:pPr rtl="0" eaLnBrk="1" latinLnBrk="0" hangingPunct="1"/>
            <a:r>
              <a:rPr lang="en-US" altLang="zh-CN" sz="1200" kern="1200" dirty="0">
                <a:solidFill>
                  <a:schemeClr val="tx1"/>
                </a:solidFill>
                <a:latin typeface="+mn-lt"/>
                <a:ea typeface="+mn-ea"/>
                <a:cs typeface="+mn-cs"/>
              </a:rPr>
              <a:t>2003</a:t>
            </a:r>
            <a:r>
              <a:rPr lang="zh-CN" altLang="en-US" sz="1200" kern="1200" dirty="0">
                <a:solidFill>
                  <a:schemeClr val="tx1"/>
                </a:solidFill>
                <a:latin typeface="+mn-lt"/>
                <a:ea typeface="+mn-ea"/>
                <a:cs typeface="+mn-cs"/>
              </a:rPr>
              <a:t>年</a:t>
            </a:r>
            <a:r>
              <a:rPr lang="en-US" altLang="zh-CN" sz="1200" kern="1200" dirty="0">
                <a:solidFill>
                  <a:schemeClr val="tx1"/>
                </a:solidFill>
                <a:latin typeface="+mn-lt"/>
                <a:ea typeface="+mn-ea"/>
                <a:cs typeface="+mn-cs"/>
              </a:rPr>
              <a:t>: </a:t>
            </a:r>
            <a:r>
              <a:rPr lang="zh-CN" altLang="en-US" sz="1200" kern="1200" dirty="0">
                <a:solidFill>
                  <a:schemeClr val="tx1"/>
                </a:solidFill>
                <a:latin typeface="+mn-lt"/>
                <a:ea typeface="+mn-ea"/>
                <a:cs typeface="+mn-cs"/>
              </a:rPr>
              <a:t>基于人类的基因组的</a:t>
            </a:r>
            <a:r>
              <a:rPr lang="en-US" altLang="zh-CN" sz="1200" kern="1200" dirty="0">
                <a:solidFill>
                  <a:schemeClr val="tx1"/>
                </a:solidFill>
                <a:latin typeface="+mn-lt"/>
                <a:ea typeface="+mn-ea"/>
                <a:cs typeface="+mn-cs"/>
              </a:rPr>
              <a:t>0.06%</a:t>
            </a:r>
            <a:r>
              <a:rPr lang="zh-CN" altLang="en-US" sz="1200" kern="1200" dirty="0">
                <a:solidFill>
                  <a:schemeClr val="tx1"/>
                </a:solidFill>
                <a:latin typeface="+mn-lt"/>
                <a:ea typeface="+mn-ea"/>
                <a:cs typeface="+mn-cs"/>
              </a:rPr>
              <a:t>（抽样多了一点），就比对出</a:t>
            </a:r>
            <a:r>
              <a:rPr lang="en-US" altLang="zh-CN" sz="1200" kern="1200" dirty="0">
                <a:solidFill>
                  <a:schemeClr val="tx1"/>
                </a:solidFill>
                <a:latin typeface="+mn-lt"/>
                <a:ea typeface="+mn-ea"/>
                <a:cs typeface="+mn-cs"/>
              </a:rPr>
              <a:t>87% </a:t>
            </a:r>
            <a:r>
              <a:rPr lang="zh-CN" altLang="en-US" sz="1200" kern="1200" dirty="0">
                <a:solidFill>
                  <a:schemeClr val="tx1"/>
                </a:solidFill>
                <a:latin typeface="+mn-lt"/>
                <a:ea typeface="+mn-ea"/>
                <a:cs typeface="+mn-cs"/>
              </a:rPr>
              <a:t>的相似度。</a:t>
            </a:r>
            <a:endParaRPr lang="en-US" altLang="zh-CN" sz="1200" kern="1200" dirty="0">
              <a:solidFill>
                <a:schemeClr val="tx1"/>
              </a:solidFill>
              <a:latin typeface="+mn-lt"/>
              <a:ea typeface="+mn-ea"/>
              <a:cs typeface="+mn-cs"/>
            </a:endParaRPr>
          </a:p>
          <a:p>
            <a:pPr rtl="0" eaLnBrk="1" latinLnBrk="0" hangingPunct="1"/>
            <a:endParaRPr lang="en-US" altLang="zh-CN" sz="1200" kern="1200" dirty="0">
              <a:solidFill>
                <a:schemeClr val="tx1"/>
              </a:solidFill>
              <a:latin typeface="+mn-lt"/>
              <a:ea typeface="+mn-ea"/>
              <a:cs typeface="+mn-cs"/>
            </a:endParaRPr>
          </a:p>
          <a:p>
            <a:pPr rtl="0" eaLnBrk="1" latinLnBrk="0" hangingPunct="1"/>
            <a:r>
              <a:rPr lang="en-US" altLang="zh-CN" sz="1200" kern="1200" dirty="0">
                <a:solidFill>
                  <a:schemeClr val="tx1"/>
                </a:solidFill>
                <a:latin typeface="+mn-lt"/>
                <a:ea typeface="+mn-ea"/>
                <a:cs typeface="+mn-cs"/>
              </a:rPr>
              <a:t>2005</a:t>
            </a:r>
            <a:r>
              <a:rPr lang="zh-CN" altLang="en-US" sz="1200" kern="1200" dirty="0">
                <a:solidFill>
                  <a:schemeClr val="tx1"/>
                </a:solidFill>
                <a:latin typeface="+mn-lt"/>
                <a:ea typeface="+mn-ea"/>
                <a:cs typeface="+mn-cs"/>
              </a:rPr>
              <a:t>年</a:t>
            </a:r>
            <a:r>
              <a:rPr lang="en-US" altLang="zh-CN" sz="1200" kern="1200" dirty="0">
                <a:solidFill>
                  <a:schemeClr val="tx1"/>
                </a:solidFill>
                <a:latin typeface="+mn-lt"/>
                <a:ea typeface="+mn-ea"/>
                <a:cs typeface="+mn-cs"/>
              </a:rPr>
              <a:t>: </a:t>
            </a:r>
            <a:r>
              <a:rPr lang="zh-CN" altLang="en-US" sz="1200" kern="1200" dirty="0">
                <a:solidFill>
                  <a:schemeClr val="tx1"/>
                </a:solidFill>
                <a:latin typeface="+mn-lt"/>
                <a:ea typeface="+mn-ea"/>
                <a:cs typeface="+mn-cs"/>
              </a:rPr>
              <a:t>基于整个基因组，基本上就是确定这个相似度</a:t>
            </a:r>
            <a:r>
              <a:rPr lang="en-US" altLang="zh-CN" sz="1200" kern="1200" dirty="0">
                <a:solidFill>
                  <a:schemeClr val="tx1"/>
                </a:solidFill>
                <a:latin typeface="+mn-lt"/>
                <a:ea typeface="+mn-ea"/>
                <a:cs typeface="+mn-cs"/>
              </a:rPr>
              <a:t>&lt;75% </a:t>
            </a:r>
            <a:r>
              <a:rPr lang="zh-CN" altLang="en-US" sz="1200" kern="1200" dirty="0">
                <a:solidFill>
                  <a:schemeClr val="tx1"/>
                </a:solidFill>
                <a:latin typeface="+mn-lt"/>
                <a:ea typeface="+mn-ea"/>
                <a:cs typeface="+mn-cs"/>
              </a:rPr>
              <a:t>，不过他们一般不会承认。不过实际的数字确实这样。</a:t>
            </a:r>
            <a:endParaRPr lang="en-US" altLang="zh-CN" sz="1200" kern="1200" dirty="0">
              <a:solidFill>
                <a:schemeClr val="tx1"/>
              </a:solidFill>
              <a:latin typeface="+mn-lt"/>
              <a:ea typeface="+mn-ea"/>
              <a:cs typeface="+mn-cs"/>
            </a:endParaRPr>
          </a:p>
          <a:p>
            <a:pPr rtl="0" eaLnBrk="1" latinLnBrk="0" hangingPunct="1"/>
            <a:endParaRPr lang="en-US" altLang="zh-CN" sz="1200" kern="1200" dirty="0">
              <a:solidFill>
                <a:schemeClr val="tx1"/>
              </a:solidFill>
              <a:latin typeface="+mn-lt"/>
              <a:ea typeface="+mn-ea"/>
              <a:cs typeface="+mn-cs"/>
            </a:endParaRPr>
          </a:p>
          <a:p>
            <a:pPr rtl="0" eaLnBrk="1" latinLnBrk="0" hangingPunct="1"/>
            <a:r>
              <a:rPr lang="zh-CN" altLang="en-US" sz="1200" kern="1200" dirty="0">
                <a:solidFill>
                  <a:schemeClr val="tx1"/>
                </a:solidFill>
                <a:latin typeface="+mn-lt"/>
                <a:ea typeface="+mn-ea"/>
                <a:cs typeface="+mn-cs"/>
              </a:rPr>
              <a:t>那实际的比例呢，可能小于</a:t>
            </a:r>
            <a:r>
              <a:rPr lang="en-US" altLang="zh-CN" sz="1200" kern="1200" dirty="0">
                <a:solidFill>
                  <a:schemeClr val="tx1"/>
                </a:solidFill>
                <a:latin typeface="+mn-lt"/>
                <a:ea typeface="+mn-ea"/>
                <a:cs typeface="+mn-cs"/>
              </a:rPr>
              <a:t>70%</a:t>
            </a:r>
            <a:r>
              <a:rPr lang="zh-CN" altLang="en-US" sz="1200" kern="1200" dirty="0">
                <a:solidFill>
                  <a:schemeClr val="tx1"/>
                </a:solidFill>
                <a:latin typeface="+mn-lt"/>
                <a:ea typeface="+mn-ea"/>
                <a:cs typeface="+mn-cs"/>
              </a:rPr>
              <a:t>。那你说</a:t>
            </a:r>
            <a:r>
              <a:rPr lang="en-US" altLang="zh-CN" sz="1200" kern="1200" dirty="0">
                <a:solidFill>
                  <a:schemeClr val="tx1"/>
                </a:solidFill>
                <a:latin typeface="+mn-lt"/>
                <a:ea typeface="+mn-ea"/>
                <a:cs typeface="+mn-cs"/>
              </a:rPr>
              <a:t>70%</a:t>
            </a:r>
            <a:r>
              <a:rPr lang="zh-CN" altLang="en-US" sz="1200" kern="1200" dirty="0">
                <a:solidFill>
                  <a:schemeClr val="tx1"/>
                </a:solidFill>
                <a:latin typeface="+mn-lt"/>
                <a:ea typeface="+mn-ea"/>
                <a:cs typeface="+mn-cs"/>
              </a:rPr>
              <a:t>，也可以证明有大半部分是相似的。不过你考虑过</a:t>
            </a:r>
            <a:r>
              <a:rPr lang="en-US" altLang="zh-CN" sz="1200" kern="1200" dirty="0">
                <a:solidFill>
                  <a:schemeClr val="tx1"/>
                </a:solidFill>
                <a:latin typeface="+mn-lt"/>
                <a:ea typeface="+mn-ea"/>
                <a:cs typeface="+mn-cs"/>
              </a:rPr>
              <a:t>30%</a:t>
            </a:r>
            <a:r>
              <a:rPr lang="zh-CN" altLang="en-US" sz="1200" kern="1200" dirty="0">
                <a:solidFill>
                  <a:schemeClr val="tx1"/>
                </a:solidFill>
                <a:latin typeface="+mn-lt"/>
                <a:ea typeface="+mn-ea"/>
                <a:cs typeface="+mn-cs"/>
              </a:rPr>
              <a:t>的区别等同于什么？八亿个基因“字母”（核苷酸）的差异。所以下一次你说我们跟黑猩猩的差异是多少？你就可以回答说有</a:t>
            </a:r>
            <a:r>
              <a:rPr lang="en-US" altLang="zh-CN" sz="1200" kern="1200" dirty="0">
                <a:solidFill>
                  <a:schemeClr val="tx1"/>
                </a:solidFill>
                <a:latin typeface="+mn-lt"/>
                <a:ea typeface="+mn-ea"/>
                <a:cs typeface="+mn-cs"/>
              </a:rPr>
              <a:t>8</a:t>
            </a:r>
            <a:r>
              <a:rPr lang="zh-CN" altLang="en-US" sz="1200" kern="1200" dirty="0">
                <a:solidFill>
                  <a:schemeClr val="tx1"/>
                </a:solidFill>
                <a:latin typeface="+mn-lt"/>
                <a:ea typeface="+mn-ea"/>
                <a:cs typeface="+mn-cs"/>
              </a:rPr>
              <a:t>亿个基因字母的区别。这样的概念就相当于说二十“万”页英文文字有约八“亿”个字母和空格的区别。这是给你一个概念，这就是你与黑猩猩的区别。你不是猴子演变来的。</a:t>
            </a:r>
            <a:endParaRPr lang="en-US" altLang="zh-CN" sz="1200" kern="1200" dirty="0">
              <a:solidFill>
                <a:schemeClr val="tx1"/>
              </a:solidFill>
              <a:latin typeface="+mn-lt"/>
              <a:ea typeface="+mn-ea"/>
              <a:cs typeface="+mn-cs"/>
            </a:endParaRPr>
          </a:p>
          <a:p>
            <a:pPr rtl="0" eaLnBrk="1" latinLnBrk="0" hangingPunct="1"/>
            <a:endParaRPr lang="en-US" altLang="zh-CN" sz="1200" kern="1200" dirty="0">
              <a:solidFill>
                <a:schemeClr val="tx1"/>
              </a:solidFill>
              <a:latin typeface="+mn-lt"/>
              <a:ea typeface="+mn-ea"/>
              <a:cs typeface="+mn-cs"/>
            </a:endParaRPr>
          </a:p>
          <a:p>
            <a:pPr rtl="0" eaLnBrk="1" latinLnBrk="0" hangingPunct="1"/>
            <a:endParaRPr lang="en-US" altLang="zh-CN" sz="1200" kern="1200" dirty="0">
              <a:solidFill>
                <a:schemeClr val="tx1"/>
              </a:solidFill>
              <a:latin typeface="+mn-lt"/>
              <a:ea typeface="+mn-ea"/>
              <a:cs typeface="+mn-cs"/>
            </a:endParaRPr>
          </a:p>
          <a:p>
            <a:pPr rtl="0" eaLnBrk="1" latinLnBrk="0" hangingPunct="1"/>
            <a:r>
              <a:rPr lang="en-US" altLang="zh-CN" sz="1200" kern="1200" dirty="0">
                <a:solidFill>
                  <a:schemeClr val="tx1"/>
                </a:solidFill>
                <a:latin typeface="+mn-lt"/>
                <a:ea typeface="+mn-ea"/>
                <a:cs typeface="+mn-cs"/>
              </a:rPr>
              <a:t>Similar enough to show there is only one Designer.  Different enough to preclude chance evolution.</a:t>
            </a:r>
          </a:p>
          <a:p>
            <a:pPr rtl="0" eaLnBrk="1" latinLnBrk="0" hangingPunct="1"/>
            <a:endParaRPr lang="en-US" altLang="zh-CN" sz="1200" kern="1200" dirty="0">
              <a:solidFill>
                <a:schemeClr val="tx1"/>
              </a:solidFill>
              <a:latin typeface="+mn-lt"/>
              <a:ea typeface="+mn-ea"/>
              <a:cs typeface="+mn-cs"/>
            </a:endParaRPr>
          </a:p>
          <a:p>
            <a:pPr rtl="0" eaLnBrk="1" latinLnBrk="0" hangingPunct="1"/>
            <a:r>
              <a:rPr lang="en-US" altLang="zh-CN" sz="1200" kern="1200" dirty="0">
                <a:solidFill>
                  <a:schemeClr val="tx1"/>
                </a:solidFill>
                <a:latin typeface="+mn-lt"/>
                <a:ea typeface="+mn-ea"/>
                <a:cs typeface="+mn-cs"/>
              </a:rPr>
              <a:t>Sanford 2015: “In a population of 10,000, the waiting time for two specific, co-dependent beneficial mutations to arise and go to fixation is minimally 84 million years.”</a:t>
            </a:r>
          </a:p>
          <a:p>
            <a:pPr rtl="0" eaLnBrk="1" latinLnBrk="0" hangingPunct="1"/>
            <a:r>
              <a:rPr lang="en-US" altLang="zh-CN" sz="1200" kern="1200" dirty="0">
                <a:solidFill>
                  <a:schemeClr val="tx1"/>
                </a:solidFill>
                <a:latin typeface="+mn-lt"/>
                <a:ea typeface="+mn-ea"/>
                <a:cs typeface="+mn-cs"/>
              </a:rPr>
              <a:t>There are tens of thousands of different human proteins (certainly 20k; lowest common estimate 2020.07 seems to be more like 80k) ; the 1970s study looked at two or three, if I remember correctly.</a:t>
            </a:r>
          </a:p>
          <a:p>
            <a:pPr rtl="0" eaLnBrk="1" latinLnBrk="0" hangingPunct="1"/>
            <a:r>
              <a:rPr lang="en-US" altLang="zh-CN" sz="1200" kern="1200" dirty="0">
                <a:solidFill>
                  <a:schemeClr val="tx1"/>
                </a:solidFill>
                <a:latin typeface="+mn-lt"/>
                <a:ea typeface="+mn-ea"/>
                <a:cs typeface="+mn-cs"/>
              </a:rPr>
              <a:t>Above</a:t>
            </a:r>
            <a:r>
              <a:rPr lang="en-US" altLang="zh-CN" sz="1200" kern="1200" baseline="0" dirty="0">
                <a:solidFill>
                  <a:schemeClr val="tx1"/>
                </a:solidFill>
                <a:latin typeface="+mn-lt"/>
                <a:ea typeface="+mn-ea"/>
                <a:cs typeface="+mn-cs"/>
              </a:rPr>
              <a:t> does NOT include chimp excess over human, now estimated at 8% = ~250M more nucleotides.  Britannica volume = c.1,000 very large pages, c. 1.375M words.</a:t>
            </a:r>
          </a:p>
          <a:p>
            <a:pPr rtl="0" eaLnBrk="1" latinLnBrk="0" hangingPunct="1"/>
            <a:r>
              <a:rPr lang="en-US" sz="1200" kern="1200" baseline="0" dirty="0">
                <a:solidFill>
                  <a:schemeClr val="tx1"/>
                </a:solidFill>
                <a:latin typeface="+mn-lt"/>
                <a:ea typeface="+mn-ea"/>
                <a:cs typeface="+mn-cs"/>
              </a:rPr>
              <a:t>Best ref. for details: Jay  L. Wile’s blogpost Chimp genome 99%_ 95%_ 87%_ 70%_ How Similar is the Human Genome to the Chimpanzee Genome_ _ Proslogion.html, on TK HD.</a:t>
            </a:r>
          </a:p>
          <a:p>
            <a:pPr rtl="0" eaLnBrk="1" latinLnBrk="0" hangingPunct="1"/>
            <a:r>
              <a:rPr lang="en-US" altLang="zh-CN" sz="1200" kern="1200" baseline="0" dirty="0">
                <a:solidFill>
                  <a:schemeClr val="tx1"/>
                </a:solidFill>
                <a:latin typeface="+mn-lt"/>
                <a:ea typeface="+mn-ea"/>
                <a:cs typeface="+mn-cs"/>
              </a:rPr>
              <a:t>Also see: </a:t>
            </a:r>
            <a:r>
              <a:rPr lang="en-US" altLang="zh-CN" sz="1200" kern="1200" baseline="0" dirty="0" err="1">
                <a:solidFill>
                  <a:schemeClr val="tx1"/>
                </a:solidFill>
                <a:latin typeface="+mn-lt"/>
                <a:ea typeface="+mn-ea"/>
                <a:cs typeface="+mn-cs"/>
              </a:rPr>
              <a:t>Acts&amp;Facts</a:t>
            </a:r>
            <a:r>
              <a:rPr lang="en-US" altLang="zh-CN" sz="1200" kern="1200" baseline="0" dirty="0">
                <a:solidFill>
                  <a:schemeClr val="tx1"/>
                </a:solidFill>
                <a:latin typeface="+mn-lt"/>
                <a:ea typeface="+mn-ea"/>
                <a:cs typeface="+mn-cs"/>
              </a:rPr>
              <a:t> 47(10) Oct 2018 p16 Jeffery Tomkins “New Chimp Genome…”  Based on latest, more accurate 2018 </a:t>
            </a:r>
            <a:r>
              <a:rPr lang="en-US" altLang="zh-CN" sz="1200" kern="1200" baseline="0" dirty="0" err="1">
                <a:solidFill>
                  <a:schemeClr val="tx1"/>
                </a:solidFill>
                <a:latin typeface="+mn-lt"/>
                <a:ea typeface="+mn-ea"/>
                <a:cs typeface="+mn-cs"/>
              </a:rPr>
              <a:t>evol’s</a:t>
            </a:r>
            <a:r>
              <a:rPr lang="en-US" altLang="zh-CN" sz="1200" kern="1200" baseline="0" dirty="0">
                <a:solidFill>
                  <a:schemeClr val="tx1"/>
                </a:solidFill>
                <a:latin typeface="+mn-lt"/>
                <a:ea typeface="+mn-ea"/>
                <a:cs typeface="+mn-cs"/>
              </a:rPr>
              <a:t> sequencing (</a:t>
            </a:r>
            <a:r>
              <a:rPr lang="en-US" altLang="zh-CN" sz="1200" i="1" kern="1200" baseline="0" dirty="0">
                <a:solidFill>
                  <a:schemeClr val="tx1"/>
                </a:solidFill>
                <a:latin typeface="+mn-lt"/>
                <a:ea typeface="+mn-ea"/>
                <a:cs typeface="+mn-cs"/>
              </a:rPr>
              <a:t>Science</a:t>
            </a:r>
            <a:r>
              <a:rPr lang="en-US" altLang="zh-CN" sz="1200" i="0" kern="1200" baseline="0" dirty="0">
                <a:solidFill>
                  <a:schemeClr val="tx1"/>
                </a:solidFill>
                <a:latin typeface="+mn-lt"/>
                <a:ea typeface="+mn-ea"/>
                <a:cs typeface="+mn-cs"/>
              </a:rPr>
              <a:t> 360:6393), </a:t>
            </a:r>
            <a:r>
              <a:rPr lang="en-US" altLang="zh-CN" sz="1200" i="0" kern="1200" baseline="0" dirty="0" err="1">
                <a:solidFill>
                  <a:schemeClr val="tx1"/>
                </a:solidFill>
                <a:latin typeface="+mn-lt"/>
                <a:ea typeface="+mn-ea"/>
                <a:cs typeface="+mn-cs"/>
              </a:rPr>
              <a:t>evol</a:t>
            </a:r>
            <a:r>
              <a:rPr lang="en-US" altLang="zh-CN" sz="1200" kern="1200" baseline="0" dirty="0">
                <a:solidFill>
                  <a:schemeClr val="tx1"/>
                </a:solidFill>
                <a:latin typeface="+mn-lt"/>
                <a:ea typeface="+mn-ea"/>
                <a:cs typeface="+mn-cs"/>
              </a:rPr>
              <a:t>. Richard Buggs: “the percentage of nucleotides in the human genome that had one-to-one exact matches in the chimpanzee genome was 84.38%” AND “4.06% had no alignment to the chimp assembly” [this presumably IN ADDITION TO the 15.62% which did not have one-to-one matches; that’s how Tompkins interprets it.]  Thus have </a:t>
            </a:r>
            <a:r>
              <a:rPr lang="en-US" altLang="zh-CN" sz="1200" kern="1200" baseline="0" dirty="0" err="1">
                <a:solidFill>
                  <a:schemeClr val="tx1"/>
                </a:solidFill>
                <a:latin typeface="+mn-lt"/>
                <a:ea typeface="+mn-ea"/>
                <a:cs typeface="+mn-cs"/>
              </a:rPr>
              <a:t>evol</a:t>
            </a:r>
            <a:r>
              <a:rPr lang="en-US" altLang="zh-CN" sz="1200" kern="1200" baseline="0" dirty="0">
                <a:solidFill>
                  <a:schemeClr val="tx1"/>
                </a:solidFill>
                <a:latin typeface="+mn-lt"/>
                <a:ea typeface="+mn-ea"/>
                <a:cs typeface="+mn-cs"/>
              </a:rPr>
              <a:t> admitting ~20% difference in 2018.</a:t>
            </a:r>
            <a:endParaRPr lang="en-US" sz="1200" kern="1200" dirty="0">
              <a:solidFill>
                <a:schemeClr val="tx1"/>
              </a:solidFill>
              <a:latin typeface="+mn-lt"/>
              <a:ea typeface="+mn-ea"/>
              <a:cs typeface="+mn-cs"/>
            </a:endParaRPr>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pPr/>
              <a:t>68</a:t>
            </a:fld>
            <a:endParaRPr lang="zh-CN" altLang="en-US"/>
          </a:p>
        </p:txBody>
      </p:sp>
    </p:spTree>
    <p:extLst>
      <p:ext uri="{BB962C8B-B14F-4D97-AF65-F5344CB8AC3E}">
        <p14:creationId xmlns:p14="http://schemas.microsoft.com/office/powerpoint/2010/main" val="30616091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pPr/>
              <a:t>69</a:t>
            </a:fld>
            <a:endParaRPr lang="zh-CN" altLang="en-US"/>
          </a:p>
        </p:txBody>
      </p:sp>
    </p:spTree>
    <p:extLst>
      <p:ext uri="{BB962C8B-B14F-4D97-AF65-F5344CB8AC3E}">
        <p14:creationId xmlns:p14="http://schemas.microsoft.com/office/powerpoint/2010/main" val="1557172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zh-CN" altLang="en-US" sz="1200" kern="1200" dirty="0">
                <a:solidFill>
                  <a:schemeClr val="tx1"/>
                </a:solidFill>
                <a:latin typeface="+mj-ea"/>
                <a:ea typeface="+mn-ea"/>
                <a:cs typeface="+mn-cs"/>
              </a:rPr>
              <a:t>到了</a:t>
            </a:r>
            <a:r>
              <a:rPr lang="en-US" altLang="zh-CN" sz="1200" kern="1200" dirty="0">
                <a:solidFill>
                  <a:schemeClr val="tx1"/>
                </a:solidFill>
                <a:latin typeface="+mj-ea"/>
                <a:ea typeface="+mn-ea"/>
                <a:cs typeface="+mn-cs"/>
              </a:rPr>
              <a:t>50</a:t>
            </a:r>
            <a:r>
              <a:rPr lang="zh-CN" altLang="en-US" sz="1200" kern="1200" dirty="0">
                <a:solidFill>
                  <a:schemeClr val="tx1"/>
                </a:solidFill>
                <a:latin typeface="+mj-ea"/>
                <a:ea typeface="+mn-ea"/>
                <a:cs typeface="+mn-cs"/>
              </a:rPr>
              <a:t>年代，他们稍微具体一点的研究，就发现那个复原品是一个虚假的东西。这些碎片实际上是人类头骨的碎片，配上一个猩猩的下颌的碎片。然后由人工上色，让它看起来比较古老。甚至他们用锉刀把牙齿打磨成人的牙齿长度与猩猩牙齿长度的中间值。</a:t>
            </a:r>
            <a:endParaRPr lang="en-US" altLang="zh-CN" sz="1200" kern="1200" dirty="0">
              <a:solidFill>
                <a:schemeClr val="tx1"/>
              </a:solidFill>
              <a:latin typeface="+mj-ea"/>
              <a:ea typeface="+mn-ea"/>
              <a:cs typeface="+mn-cs"/>
            </a:endParaRPr>
          </a:p>
          <a:p>
            <a:endParaRPr lang="en-US" altLang="zh-CN" sz="1200" kern="1200" dirty="0">
              <a:solidFill>
                <a:schemeClr val="tx1"/>
              </a:solidFill>
              <a:latin typeface="+mj-ea"/>
              <a:ea typeface="+mn-ea"/>
              <a:cs typeface="+mn-cs"/>
            </a:endParaRPr>
          </a:p>
          <a:p>
            <a:r>
              <a:rPr lang="zh-CN" altLang="en-US" sz="1200" kern="1200" dirty="0">
                <a:solidFill>
                  <a:schemeClr val="tx1"/>
                </a:solidFill>
                <a:latin typeface="+mj-ea"/>
                <a:ea typeface="+mn-ea"/>
                <a:cs typeface="+mn-cs"/>
              </a:rPr>
              <a:t>你稍微认真看，就能看到这些锉刀磨过的很明显的痕迹。</a:t>
            </a:r>
            <a:endParaRPr lang="en-US" altLang="zh-CN" sz="1200" kern="1200" dirty="0">
              <a:solidFill>
                <a:schemeClr val="tx1"/>
              </a:solidFill>
              <a:latin typeface="+mj-ea"/>
              <a:ea typeface="+mn-ea"/>
              <a:cs typeface="+mn-cs"/>
            </a:endParaRPr>
          </a:p>
          <a:p>
            <a:endParaRPr lang="en-US" altLang="zh-CN" sz="1200" kern="1200" dirty="0">
              <a:solidFill>
                <a:schemeClr val="tx1"/>
              </a:solidFill>
              <a:latin typeface="+mj-ea"/>
              <a:ea typeface="+mn-ea"/>
              <a:cs typeface="+mn-cs"/>
            </a:endParaRPr>
          </a:p>
          <a:p>
            <a:r>
              <a:rPr lang="zh-CN" altLang="en-US" sz="1200" kern="1200" dirty="0">
                <a:solidFill>
                  <a:schemeClr val="tx1"/>
                </a:solidFill>
                <a:latin typeface="+mj-ea"/>
                <a:ea typeface="+mn-ea"/>
                <a:cs typeface="+mn-cs"/>
              </a:rPr>
              <a:t>不过，差不多有半个世纪之久，他们都 “没有看到” 这些痕迹，一直称这是猿猴与人类之间的过渡阶段。所以这是一个骗局。</a:t>
            </a:r>
            <a:endParaRPr lang="en-US" altLang="zh-CN" sz="1200" kern="1200" dirty="0">
              <a:solidFill>
                <a:schemeClr val="tx1"/>
              </a:solidFill>
              <a:latin typeface="+mj-ea"/>
              <a:ea typeface="+mn-ea"/>
              <a:cs typeface="+mn-cs"/>
            </a:endParaRPr>
          </a:p>
          <a:p>
            <a:endParaRPr lang="en-US" altLang="zh-CN" sz="1200" kern="1200" dirty="0">
              <a:solidFill>
                <a:schemeClr val="tx1"/>
              </a:solidFill>
              <a:latin typeface="+mj-ea"/>
              <a:ea typeface="+mn-ea"/>
              <a:cs typeface="+mn-cs"/>
            </a:endParaRPr>
          </a:p>
          <a:p>
            <a:r>
              <a:rPr lang="zh-CN" altLang="en-US" sz="1200" kern="1200" dirty="0">
                <a:solidFill>
                  <a:schemeClr val="tx1"/>
                </a:solidFill>
                <a:latin typeface="+mj-ea"/>
                <a:ea typeface="+mn-ea"/>
                <a:cs typeface="+mn-cs"/>
              </a:rPr>
              <a:t>好，这是第一个例子。</a:t>
            </a:r>
            <a:endParaRPr lang="en-US" altLang="zh-CN" sz="1200" kern="1200" dirty="0">
              <a:solidFill>
                <a:schemeClr val="tx1"/>
              </a:solidFill>
              <a:latin typeface="+mj-ea"/>
              <a:ea typeface="+mn-ea"/>
              <a:cs typeface="+mn-cs"/>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7</a:t>
            </a:fld>
            <a:endParaRPr lang="zh-CN" altLang="en-US"/>
          </a:p>
        </p:txBody>
      </p:sp>
    </p:spTree>
    <p:extLst>
      <p:ext uri="{BB962C8B-B14F-4D97-AF65-F5344CB8AC3E}">
        <p14:creationId xmlns:p14="http://schemas.microsoft.com/office/powerpoint/2010/main" val="19275421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lnSpcReduction="10000"/>
          </a:bodyPr>
          <a:lstStyle/>
          <a:p>
            <a:r>
              <a:rPr lang="zh-CN" altLang="en-US" dirty="0"/>
              <a:t>第一个最有趣的例子，这些拉多里脚印。 这个是个脚印，对不对。本来有两个走在一起，一个是成年人，一个是小孩。是刚刚火山爆发出来，把一些灰尘堆集在那里。那些灰尘冷却以后两个人就走过，他们走过之后不久，那个火山又爆发出来，又累积一层灰尘，使这些脚印得以存留。到</a:t>
            </a:r>
            <a:r>
              <a:rPr lang="en-US" altLang="zh-CN" dirty="0"/>
              <a:t>20</a:t>
            </a:r>
            <a:r>
              <a:rPr lang="zh-CN" altLang="en-US" dirty="0"/>
              <a:t>世纪一些考古学家，他们就发现这个，挖出来。要给大家一个小小的考试，不要看上面好不好。这里有一个脚印，那里有有个脚印，一个人人的，一个是猿猴的，看你能不能分辨？多少人认为这是黑猩猩的可以举手。多少人认为这个是黑猩猩的可以举手。你们都是人体学家！非常容易分辨。这不是他的手，是他的脚。这是什么样子呢？更像哪个。是人的。后来他们花了十年做了各种各样的研究，他们找到每一个小小的特点，最后不知道是古生物学家还是人体学家，他们到南美洲那边去找到一个部落，就在那些山区发现这些从小都不穿鞋子。他们从来不穿鞋子，无论什么天气他们的脚印和这些脚印来对比，发现这些脚印有极其微小的你我看不到的特点就适合这些从小不穿鞋子的人。不过你我也看到其实这个是人的。有什么问题呢？</a:t>
            </a:r>
            <a:r>
              <a:rPr lang="en-US" altLang="zh-CN" dirty="0"/>
              <a:t>370</a:t>
            </a:r>
            <a:r>
              <a:rPr lang="zh-CN" altLang="en-US" dirty="0"/>
              <a:t>万年前，这么早不可以有人，对吧？怎么处理这个问题。你记得我跟你们说“露西”的脚吗？你知道为什么他们给“露西”人类的脚吗？因为这些脚印。他们说我们需要一个猿人，可以留下这些脚印，不可以是人，必须是猿人。刚好，这里有个猿人也没有脚，所以可以按照自己的想象使她留着这些。到如今你上网看，他们会说这些拉多里的脚印就是类似南方古猿所留的。而且它们会说，因为这些脚印我们能够肯定“露西”原来走路的姿势就是很直的站立姿势，而且她的脚跟我们的脚一样，因为我们已经找到了她的脚印。怎么知道是她的脚印呢？其他的南方古猿的脚并不是像这样。我知道是她的脚印，因为这个年代当时还没有人，所以必须是类似的猿人所留下的。科学家博士先生，我想问问当时有没有可能有人呢？不可以</a:t>
            </a:r>
            <a:r>
              <a:rPr lang="en-US" altLang="zh-CN" dirty="0"/>
              <a:t>!</a:t>
            </a:r>
            <a:r>
              <a:rPr lang="zh-CN" altLang="en-US" dirty="0"/>
              <a:t>这不是科学。这是他们说的。先入为主，其他证据你不要跟我谈，不过我要跟你谈。这是人。那个年代算法是错的。如果我接受他们的年代算法，我要说当时已经有人在世上，像现代人一样。</a:t>
            </a:r>
            <a:endParaRPr lang="en-US" altLang="zh-CN"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70</a:t>
            </a:fld>
            <a:endParaRPr lang="zh-CN" altLang="en-US"/>
          </a:p>
        </p:txBody>
      </p:sp>
    </p:spTree>
    <p:extLst>
      <p:ext uri="{BB962C8B-B14F-4D97-AF65-F5344CB8AC3E}">
        <p14:creationId xmlns:p14="http://schemas.microsoft.com/office/powerpoint/2010/main" val="3174128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685800">
              <a:lnSpc>
                <a:spcPct val="90000"/>
              </a:lnSpc>
              <a:spcBef>
                <a:spcPts val="750"/>
              </a:spcBef>
              <a:defRPr/>
            </a:pPr>
            <a:r>
              <a:rPr lang="zh-CN" altLang="en-US" sz="1200" kern="1200" dirty="0">
                <a:solidFill>
                  <a:schemeClr val="tx1"/>
                </a:solidFill>
                <a:latin typeface="+mn-lt"/>
                <a:ea typeface="+mn-ea"/>
                <a:cs typeface="+mn-cs"/>
              </a:rPr>
              <a:t>左边是人类与猿类脚印的对比，在对比右边的</a:t>
            </a:r>
            <a:r>
              <a:rPr lang="zh-CN" altLang="en-US" sz="1200" b="1" dirty="0">
                <a:solidFill>
                  <a:srgbClr val="002060"/>
                </a:solidFill>
                <a:latin typeface="微软雅黑" pitchFamily="34" charset="-122"/>
                <a:ea typeface="微软雅黑" pitchFamily="34" charset="-122"/>
              </a:rPr>
              <a:t>利特里的脚印，它</a:t>
            </a:r>
            <a:r>
              <a:rPr lang="zh-CN" altLang="en-US" sz="1200" dirty="0">
                <a:ea typeface="汉仪大宋简" panose="02010609000101010101" pitchFamily="49" charset="-122"/>
              </a:rPr>
              <a:t>与</a:t>
            </a:r>
            <a:r>
              <a:rPr lang="zh-CN" altLang="en-US" sz="1200" dirty="0">
                <a:latin typeface="+mj-lt"/>
                <a:ea typeface="汉仪大宋简" panose="02010609000101010101" pitchFamily="49" charset="-122"/>
              </a:rPr>
              <a:t>习惯光脚走路的智人没有区别。</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71</a:t>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685800" rtl="0" eaLnBrk="1" fontAlgn="auto" latinLnBrk="0" hangingPunct="1">
              <a:lnSpc>
                <a:spcPct val="90000"/>
              </a:lnSpc>
              <a:spcBef>
                <a:spcPts val="750"/>
              </a:spcBef>
              <a:spcAft>
                <a:spcPts val="0"/>
              </a:spcAft>
              <a:buClrTx/>
              <a:buSzTx/>
              <a:buFontTx/>
              <a:buNone/>
              <a:tabLst/>
              <a:defRPr/>
            </a:pPr>
            <a:r>
              <a:rPr lang="zh-CN" altLang="en-US" sz="1200" kern="1200" dirty="0">
                <a:solidFill>
                  <a:schemeClr val="tx1"/>
                </a:solidFill>
                <a:latin typeface="+mn-lt"/>
                <a:ea typeface="+mn-ea"/>
                <a:cs typeface="+mn-cs"/>
              </a:rPr>
              <a:t>从上图看到，</a:t>
            </a:r>
            <a:r>
              <a:rPr lang="zh-CN" altLang="en-US" sz="1200" dirty="0">
                <a:latin typeface="+mj-lt"/>
                <a:ea typeface="汉仪大宋简" panose="02010609000101010101" pitchFamily="49" charset="-122"/>
              </a:rPr>
              <a:t>有一个形状好的脚后跟与强壮的足弓</a:t>
            </a:r>
            <a:r>
              <a:rPr lang="en-US" altLang="zh-CN" sz="1200" dirty="0">
                <a:latin typeface="+mj-lt"/>
                <a:ea typeface="汉仪大宋简" panose="02010609000101010101" pitchFamily="49" charset="-122"/>
              </a:rPr>
              <a:t>,</a:t>
            </a:r>
            <a:r>
              <a:rPr lang="zh-CN" altLang="en-US" sz="1200" dirty="0">
                <a:latin typeface="+mj-lt"/>
                <a:ea typeface="汉仪大宋简" panose="02010609000101010101" pitchFamily="49" charset="-122"/>
              </a:rPr>
              <a:t>前面有一个良好的前脚掌</a:t>
            </a:r>
            <a:r>
              <a:rPr lang="zh-CN" altLang="en-US" sz="1050" dirty="0">
                <a:latin typeface="+mj-lt"/>
                <a:ea typeface="汉仪大宋简" panose="02010609000101010101" pitchFamily="49" charset="-122"/>
              </a:rPr>
              <a:t>（脚球）</a:t>
            </a:r>
            <a:r>
              <a:rPr lang="zh-CN" altLang="en-US" sz="1200" dirty="0">
                <a:latin typeface="+mj-lt"/>
                <a:ea typeface="汉仪大宋简" panose="02010609000101010101" pitchFamily="49" charset="-122"/>
              </a:rPr>
              <a:t>。大脚趾与脚在一条直线上，不像猿猴的大脚趾那样向外突出</a:t>
            </a:r>
            <a:r>
              <a:rPr lang="en-US" altLang="zh-CN" sz="1200" dirty="0">
                <a:latin typeface="+mj-lt"/>
                <a:ea typeface="汉仪大宋简" panose="02010609000101010101" pitchFamily="49" charset="-122"/>
              </a:rPr>
              <a:t>……</a:t>
            </a:r>
            <a:endParaRPr lang="en-US" altLang="ja-JP" sz="1200" dirty="0">
              <a:latin typeface="+mj-lt"/>
              <a:ea typeface="汉仪大宋简" panose="02010609000101010101" pitchFamily="49" charset="-122"/>
            </a:endParaRPr>
          </a:p>
          <a:p>
            <a:pPr defTabSz="685800">
              <a:lnSpc>
                <a:spcPct val="90000"/>
              </a:lnSpc>
              <a:spcBef>
                <a:spcPts val="750"/>
              </a:spcBef>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72</a:t>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zh-CN" altLang="en-US" dirty="0"/>
              <a:t>还原出来，类似于图中这两个人走路形成的脚印。</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73</a:t>
            </a:fld>
            <a:endParaRPr lang="zh-CN" altLang="en-US"/>
          </a:p>
        </p:txBody>
      </p:sp>
    </p:spTree>
    <p:extLst>
      <p:ext uri="{BB962C8B-B14F-4D97-AF65-F5344CB8AC3E}">
        <p14:creationId xmlns:p14="http://schemas.microsoft.com/office/powerpoint/2010/main" val="42401091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pPr marL="0" indent="0">
              <a:buSzPct val="55000"/>
              <a:buFont typeface="Wingdings" panose="05000000000000000000" pitchFamily="2" charset="2"/>
              <a:buNone/>
            </a:pPr>
            <a:r>
              <a:rPr lang="zh-CN" altLang="en-US" dirty="0"/>
              <a:t>第二个例子。这个你我没有太大的感觉对不对。这是</a:t>
            </a:r>
            <a:r>
              <a:rPr lang="zh-CN" altLang="en-US" sz="1200" dirty="0">
                <a:latin typeface="Arial" panose="020B0604020202020204" pitchFamily="34" charset="0"/>
                <a:ea typeface="汉仪大宋简" panose="02010609000101010101" pitchFamily="49" charset="-122"/>
                <a:cs typeface="Arial" panose="020B0604020202020204" pitchFamily="34" charset="0"/>
              </a:rPr>
              <a:t>胳膊肘。1965年发现于肯尼亚岩层的年代被定为400—450万年，不过进化论专家总结道，这和现代人的毫无区别。我们的胳膊肘和猿猴的胳膊肘偶明显的区别，不过所有的专家都承认。所以你记得，“露西”的胳膊是很像人的一样，因为那是有需要的，要不然这东西给谁。很可惜，没找到整个骨架，就找到这一部分。</a:t>
            </a: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74</a:t>
            </a:fld>
            <a:endParaRPr lang="zh-CN" altLang="en-US"/>
          </a:p>
        </p:txBody>
      </p:sp>
    </p:spTree>
    <p:extLst>
      <p:ext uri="{BB962C8B-B14F-4D97-AF65-F5344CB8AC3E}">
        <p14:creationId xmlns:p14="http://schemas.microsoft.com/office/powerpoint/2010/main" val="4090126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pPr>
              <a:buSzPct val="55000"/>
              <a:buFont typeface="Wingdings" panose="05000000000000000000" pitchFamily="2" charset="2"/>
              <a:buNone/>
            </a:pPr>
            <a:r>
              <a:rPr lang="zh-CN" altLang="en-US" dirty="0"/>
              <a:t>第三个例子：</a:t>
            </a:r>
            <a:r>
              <a:rPr lang="zh-CN" altLang="en-US" sz="1200" dirty="0">
                <a:latin typeface="Arial" panose="020B0604020202020204" pitchFamily="34" charset="0"/>
                <a:ea typeface="汉仪大宋简" panose="02010609000101010101" pitchFamily="49" charset="-122"/>
                <a:cs typeface="Arial" panose="020B0604020202020204" pitchFamily="34" charset="0"/>
              </a:rPr>
              <a:t>人们在坦桑尼亚</a:t>
            </a:r>
            <a:r>
              <a:rPr lang="zh-CN" altLang="en-US" dirty="0">
                <a:latin typeface="Arial" panose="020B0604020202020204" pitchFamily="34" charset="0"/>
                <a:ea typeface="汉仪大宋简" panose="02010609000101010101" pitchFamily="49" charset="-122"/>
                <a:cs typeface="Arial" panose="020B0604020202020204" pitchFamily="34" charset="0"/>
              </a:rPr>
              <a:t>（Tanzania）</a:t>
            </a:r>
            <a:r>
              <a:rPr lang="zh-CN" altLang="en-US" sz="1200" dirty="0">
                <a:latin typeface="Arial" panose="020B0604020202020204" pitchFamily="34" charset="0"/>
                <a:ea typeface="汉仪大宋简" panose="02010609000101010101" pitchFamily="49" charset="-122"/>
                <a:cs typeface="Arial" panose="020B0604020202020204" pitchFamily="34" charset="0"/>
              </a:rPr>
              <a:t>奥杜威谷</a:t>
            </a:r>
            <a:r>
              <a:rPr lang="zh-CN" altLang="en-US" sz="1050" dirty="0">
                <a:latin typeface="Arial" panose="020B0604020202020204" pitchFamily="34" charset="0"/>
                <a:ea typeface="汉仪大宋简" panose="02010609000101010101" pitchFamily="49" charset="-122"/>
                <a:cs typeface="Arial" panose="020B0604020202020204" pitchFamily="34" charset="0"/>
              </a:rPr>
              <a:t>（Olduvai Gorge）</a:t>
            </a:r>
            <a:r>
              <a:rPr lang="zh-CN" altLang="en-US" sz="1200" dirty="0">
                <a:latin typeface="Arial" panose="020B0604020202020204" pitchFamily="34" charset="0"/>
                <a:ea typeface="汉仪大宋简" panose="02010609000101010101" pitchFamily="49" charset="-122"/>
                <a:cs typeface="Arial" panose="020B0604020202020204" pitchFamily="34" charset="0"/>
              </a:rPr>
              <a:t>的最底层、最老的岩层中发现了石质工具。那个岩层年代按照进化论者断言，是180-200万年。不但发现这些，同一处发现了圆形石头堆，解释为建筑的石基。到现在在那个地方附近的人也会这样做那些建筑物，把几块石头堆到一小堆，隔壁有堆另外一堆，成一个圆形。每一堆就放一个杆子在里面，然后在里面搭棚。这个是他们在那里发现的。并且那些是以几百块熔岩石搭成。几乎是从另外一个地方挖过来的，这是他们的发现。关键的问题</a:t>
            </a:r>
            <a:r>
              <a:rPr lang="zh-CN" altLang="en-US" sz="1200" baseline="0" dirty="0">
                <a:latin typeface="Arial" panose="020B0604020202020204" pitchFamily="34" charset="0"/>
                <a:ea typeface="汉仪大宋简" panose="02010609000101010101" pitchFamily="49" charset="-122"/>
                <a:cs typeface="Arial" panose="020B0604020202020204" pitchFamily="34" charset="0"/>
              </a:rPr>
              <a:t>是：</a:t>
            </a:r>
            <a:r>
              <a:rPr lang="en-US" altLang="zh-CN" sz="1200" baseline="0" dirty="0">
                <a:latin typeface="Arial" panose="020B0604020202020204" pitchFamily="34" charset="0"/>
                <a:ea typeface="汉仪大宋简" panose="02010609000101010101" pitchFamily="49" charset="-122"/>
                <a:cs typeface="Arial" panose="020B0604020202020204" pitchFamily="34" charset="0"/>
              </a:rPr>
              <a:t>200</a:t>
            </a:r>
            <a:r>
              <a:rPr lang="zh-CN" altLang="en-US" sz="1200" baseline="0" dirty="0">
                <a:latin typeface="Arial" panose="020B0604020202020204" pitchFamily="34" charset="0"/>
                <a:ea typeface="汉仪大宋简" panose="02010609000101010101" pitchFamily="49" charset="-122"/>
                <a:cs typeface="Arial" panose="020B0604020202020204" pitchFamily="34" charset="0"/>
              </a:rPr>
              <a:t>万年前，不可应该有人。哪怕是当时的直立人不应该那么聪明。你看到这个你觉得是不够聪明，很低等的。单你要明白，一直到如今在非洲某些地方有人就这样做。当然白人到北美的时候 ，当地的印第安人也在做。如果我派你除去这样搭棚子你会觉得不容易，要由一定的手工技巧才能做得到。所以其中肯定是有人的智慧的。</a:t>
            </a:r>
            <a:endParaRPr lang="zh-CN" altLang="en-US" sz="1200" dirty="0">
              <a:latin typeface="Arial" panose="020B0604020202020204" pitchFamily="34" charset="0"/>
              <a:ea typeface="汉仪大宋简" panose="02010609000101010101" pitchFamily="49"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75</a:t>
            </a:fld>
            <a:endParaRPr lang="zh-CN" altLang="en-US"/>
          </a:p>
        </p:txBody>
      </p:sp>
    </p:spTree>
    <p:extLst>
      <p:ext uri="{BB962C8B-B14F-4D97-AF65-F5344CB8AC3E}">
        <p14:creationId xmlns:p14="http://schemas.microsoft.com/office/powerpoint/2010/main" val="1806393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mn-lt"/>
                <a:ea typeface="+mn-ea"/>
                <a:cs typeface="+mn-cs"/>
              </a:rPr>
              <a:t>还有这个你容易理解一点：</a:t>
            </a:r>
            <a:r>
              <a:rPr lang="zh-CN" altLang="en-US" sz="1200" dirty="0">
                <a:latin typeface="Arial" panose="020B0604020202020204" pitchFamily="34" charset="0"/>
                <a:ea typeface="汉仪大宋简" panose="02010609000101010101" pitchFamily="49" charset="-122"/>
                <a:cs typeface="Arial" panose="020B0604020202020204" pitchFamily="34" charset="0"/>
              </a:rPr>
              <a:t>KNM-ER 1481。是又在肯尼亚的鲁道夫湖附近所发现的大腿骨。他的特点很明显：</a:t>
            </a:r>
            <a:r>
              <a:rPr lang="zh-CN" altLang="en-US" sz="1200" dirty="0">
                <a:solidFill>
                  <a:srgbClr val="FF0000"/>
                </a:solidFill>
                <a:latin typeface="Arial" panose="020B0604020202020204" pitchFamily="34" charset="0"/>
                <a:ea typeface="汉仪大宋简" panose="02010609000101010101" pitchFamily="49" charset="-122"/>
                <a:cs typeface="Arial" panose="020B0604020202020204" pitchFamily="34" charset="0"/>
              </a:rPr>
              <a:t>这个被称为KNM-ER…1481的大腿骨，在进化论时间表上被定为是190万年前的。KNM-ER1481是一个完全现代化的腿骨，现代化就是像人一样。人的和这些猿猴的非常容易分辨。你看这个是弯一点点，不是直的。你的也是，我的也是，要不然你没有办法很直立地走路。那些猿猴的腿骨是完全直的。甚至你我也能看得出来。我还没有一个例子给你看，很可惜。不过我看过例子，你我是非专家看这两个的区别很容易看出来。这本来是站立的走路的人才有的，问题是他不但是站立走路，其实跟你我是一模一样的。怎么会这么早有人的腿骨呢？当时应该没有人对吧。</a:t>
            </a:r>
            <a:endParaRPr kumimoji="1" lang="zh-CN" altLang="en-US" dirty="0"/>
          </a:p>
          <a:p>
            <a:endParaRPr kumimoji="1" lang="zh-CN" altLang="en-US"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pPr/>
              <a:t>76</a:t>
            </a:fld>
            <a:endParaRPr lang="zh-CN" altLang="en-US"/>
          </a:p>
        </p:txBody>
      </p:sp>
    </p:spTree>
    <p:extLst>
      <p:ext uri="{BB962C8B-B14F-4D97-AF65-F5344CB8AC3E}">
        <p14:creationId xmlns:p14="http://schemas.microsoft.com/office/powerpoint/2010/main" val="37895537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Arial" panose="020B0604020202020204" pitchFamily="34" charset="0"/>
                <a:ea typeface="汉仪大宋简" panose="02010609000101010101" pitchFamily="49" charset="-122"/>
                <a:cs typeface="Arial" panose="020B0604020202020204" pitchFamily="34" charset="0"/>
              </a:rPr>
              <a:t>而且在</a:t>
            </a:r>
            <a:r>
              <a:rPr lang="en-US" altLang="zh-CN" sz="1200" dirty="0">
                <a:latin typeface="Arial" panose="020B0604020202020204" pitchFamily="34" charset="0"/>
                <a:ea typeface="汉仪大宋简" panose="02010609000101010101" pitchFamily="49" charset="-122"/>
                <a:cs typeface="Arial" panose="020B0604020202020204" pitchFamily="34" charset="0"/>
              </a:rPr>
              <a:t>1992</a:t>
            </a:r>
            <a:r>
              <a:rPr lang="zh-CN" altLang="en-US" sz="1200" dirty="0">
                <a:latin typeface="Arial" panose="020B0604020202020204" pitchFamily="34" charset="0"/>
                <a:ea typeface="汉仪大宋简" panose="02010609000101010101" pitchFamily="49" charset="-122"/>
                <a:cs typeface="Arial" panose="020B0604020202020204" pitchFamily="34" charset="0"/>
              </a:rPr>
              <a:t>年在西班牙发现的“骨头的坑”洞穴，发现</a:t>
            </a:r>
            <a:r>
              <a:rPr lang="zh-CN" altLang="en-US" sz="1200" b="1" dirty="0">
                <a:solidFill>
                  <a:srgbClr val="002060"/>
                </a:solidFill>
                <a:latin typeface="微软雅黑" pitchFamily="34" charset="-122"/>
                <a:ea typeface="微软雅黑" pitchFamily="34" charset="-122"/>
              </a:rPr>
              <a:t>直立人、尼安德特人、智人生活在同一时代</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pPr/>
              <a:t>77</a:t>
            </a:fld>
            <a:endParaRPr lang="zh-CN" altLang="en-US"/>
          </a:p>
        </p:txBody>
      </p:sp>
    </p:spTree>
    <p:extLst>
      <p:ext uri="{BB962C8B-B14F-4D97-AF65-F5344CB8AC3E}">
        <p14:creationId xmlns:p14="http://schemas.microsoft.com/office/powerpoint/2010/main" val="15571729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Arial" panose="020B0604020202020204" pitchFamily="34" charset="0"/>
                <a:ea typeface="汉仪大宋简" panose="02010609000101010101" pitchFamily="49" charset="-122"/>
                <a:cs typeface="Arial" panose="020B0604020202020204" pitchFamily="34" charset="0"/>
              </a:rPr>
              <a:t>坑里面有至少</a:t>
            </a:r>
            <a:r>
              <a:rPr lang="en-US" altLang="zh-CN" sz="1200" dirty="0">
                <a:latin typeface="Arial" panose="020B0604020202020204" pitchFamily="34" charset="0"/>
                <a:ea typeface="汉仪大宋简" panose="02010609000101010101" pitchFamily="49" charset="-122"/>
                <a:cs typeface="Arial" panose="020B0604020202020204" pitchFamily="34" charset="0"/>
              </a:rPr>
              <a:t>28</a:t>
            </a:r>
            <a:r>
              <a:rPr lang="zh-CN" altLang="en-US" sz="1200" dirty="0">
                <a:latin typeface="Arial" panose="020B0604020202020204" pitchFamily="34" charset="0"/>
                <a:ea typeface="汉仪大宋简" panose="02010609000101010101" pitchFamily="49" charset="-122"/>
                <a:cs typeface="Arial" panose="020B0604020202020204" pitchFamily="34" charset="0"/>
              </a:rPr>
              <a:t>个个体的骨头，他们包括直立人、尼安德特人和智人（现代人）。进化论专家认为，他们都生活在同一时期，并且同时期死亡、埋葬。他们声称这有</a:t>
            </a:r>
            <a:r>
              <a:rPr lang="en-US" altLang="zh-CN" sz="1200" dirty="0">
                <a:latin typeface="Arial" panose="020B0604020202020204" pitchFamily="34" charset="0"/>
                <a:ea typeface="汉仪大宋简" panose="02010609000101010101" pitchFamily="49" charset="-122"/>
                <a:cs typeface="Arial" panose="020B0604020202020204" pitchFamily="34" charset="0"/>
              </a:rPr>
              <a:t>43 0000</a:t>
            </a:r>
            <a:r>
              <a:rPr lang="zh-CN" altLang="en-US" sz="1200" dirty="0">
                <a:latin typeface="Arial" panose="020B0604020202020204" pitchFamily="34" charset="0"/>
                <a:ea typeface="汉仪大宋简" panose="02010609000101010101" pitchFamily="49" charset="-122"/>
                <a:cs typeface="Arial" panose="020B0604020202020204" pitchFamily="34" charset="0"/>
              </a:rPr>
              <a:t>年的历史，这些族类同时存在，都互不为祖先</a:t>
            </a:r>
            <a:r>
              <a:rPr lang="en-US" altLang="zh-CN" sz="1200" dirty="0">
                <a:latin typeface="Arial" panose="020B0604020202020204" pitchFamily="34" charset="0"/>
                <a:ea typeface="汉仪大宋简" panose="02010609000101010101" pitchFamily="49" charset="-122"/>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pPr/>
              <a:t>78</a:t>
            </a:fld>
            <a:endParaRPr lang="zh-CN" altLang="en-US"/>
          </a:p>
        </p:txBody>
      </p:sp>
    </p:spTree>
    <p:extLst>
      <p:ext uri="{BB962C8B-B14F-4D97-AF65-F5344CB8AC3E}">
        <p14:creationId xmlns:p14="http://schemas.microsoft.com/office/powerpoint/2010/main" val="15571729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fontScale="925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rgbClr val="FF0000"/>
                </a:solidFill>
                <a:latin typeface="Arial" panose="020B0604020202020204" pitchFamily="34" charset="0"/>
                <a:ea typeface="汉仪大宋简" panose="02010609000101010101" pitchFamily="49" charset="-122"/>
                <a:cs typeface="Arial" panose="020B0604020202020204" pitchFamily="34" charset="0"/>
              </a:rPr>
              <a:t>现在这是一个表，给我们一个概念。这个字体比较小。现代，一百两百三百四百万年前。这几个数字我都不接受，都不相信，都是错的，不过目前我还是跟着进化论者的思路来考虑。浙西石器和石头建筑物是属于</a:t>
            </a:r>
            <a:r>
              <a:rPr lang="en-US" altLang="zh-CN" sz="1200" dirty="0">
                <a:solidFill>
                  <a:srgbClr val="FF0000"/>
                </a:solidFill>
                <a:latin typeface="Arial" panose="020B0604020202020204" pitchFamily="34" charset="0"/>
                <a:ea typeface="汉仪大宋简" panose="02010609000101010101" pitchFamily="49" charset="-122"/>
                <a:cs typeface="Arial" panose="020B0604020202020204" pitchFamily="34" charset="0"/>
              </a:rPr>
              <a:t>100</a:t>
            </a:r>
            <a:r>
              <a:rPr lang="zh-CN" altLang="en-US" sz="1200" dirty="0">
                <a:solidFill>
                  <a:srgbClr val="FF0000"/>
                </a:solidFill>
                <a:latin typeface="Arial" panose="020B0604020202020204" pitchFamily="34" charset="0"/>
                <a:ea typeface="汉仪大宋简" panose="02010609000101010101" pitchFamily="49" charset="-122"/>
                <a:cs typeface="Arial" panose="020B0604020202020204" pitchFamily="34" charset="0"/>
              </a:rPr>
              <a:t>万多年前，腿骨是靠近</a:t>
            </a:r>
            <a:r>
              <a:rPr lang="en-US" altLang="zh-CN" sz="1200" dirty="0">
                <a:solidFill>
                  <a:srgbClr val="FF0000"/>
                </a:solidFill>
                <a:latin typeface="Arial" panose="020B0604020202020204" pitchFamily="34" charset="0"/>
                <a:ea typeface="汉仪大宋简" panose="02010609000101010101" pitchFamily="49" charset="-122"/>
                <a:cs typeface="Arial" panose="020B0604020202020204" pitchFamily="34" charset="0"/>
              </a:rPr>
              <a:t>200</a:t>
            </a:r>
            <a:r>
              <a:rPr lang="zh-CN" altLang="en-US" sz="1200" dirty="0">
                <a:solidFill>
                  <a:srgbClr val="FF0000"/>
                </a:solidFill>
                <a:latin typeface="Arial" panose="020B0604020202020204" pitchFamily="34" charset="0"/>
                <a:ea typeface="汉仪大宋简" panose="02010609000101010101" pitchFamily="49" charset="-122"/>
                <a:cs typeface="Arial" panose="020B0604020202020204" pitchFamily="34" charset="0"/>
              </a:rPr>
              <a:t>万年前。这个胳膊肘是</a:t>
            </a:r>
            <a:r>
              <a:rPr lang="en-US" altLang="zh-CN" sz="1200" dirty="0">
                <a:solidFill>
                  <a:srgbClr val="FF0000"/>
                </a:solidFill>
                <a:latin typeface="Arial" panose="020B0604020202020204" pitchFamily="34" charset="0"/>
                <a:ea typeface="汉仪大宋简" panose="02010609000101010101" pitchFamily="49" charset="-122"/>
                <a:cs typeface="Arial" panose="020B0604020202020204" pitchFamily="34" charset="0"/>
              </a:rPr>
              <a:t>300</a:t>
            </a:r>
            <a:r>
              <a:rPr lang="zh-CN" altLang="en-US" sz="1200" dirty="0">
                <a:solidFill>
                  <a:srgbClr val="FF0000"/>
                </a:solidFill>
                <a:latin typeface="Arial" panose="020B0604020202020204" pitchFamily="34" charset="0"/>
                <a:ea typeface="汉仪大宋简" panose="02010609000101010101" pitchFamily="49" charset="-122"/>
                <a:cs typeface="Arial" panose="020B0604020202020204" pitchFamily="34" charset="0"/>
              </a:rPr>
              <a:t>多万年前。那些脚印差不多是</a:t>
            </a:r>
            <a:r>
              <a:rPr lang="en-US" altLang="zh-CN" sz="1200" dirty="0">
                <a:solidFill>
                  <a:srgbClr val="FF0000"/>
                </a:solidFill>
                <a:latin typeface="Arial" panose="020B0604020202020204" pitchFamily="34" charset="0"/>
                <a:ea typeface="汉仪大宋简" panose="02010609000101010101" pitchFamily="49" charset="-122"/>
                <a:cs typeface="Arial" panose="020B0604020202020204" pitchFamily="34" charset="0"/>
              </a:rPr>
              <a:t>400</a:t>
            </a:r>
            <a:r>
              <a:rPr lang="zh-CN" altLang="en-US" sz="1200" dirty="0">
                <a:solidFill>
                  <a:srgbClr val="FF0000"/>
                </a:solidFill>
                <a:latin typeface="Arial" panose="020B0604020202020204" pitchFamily="34" charset="0"/>
                <a:ea typeface="汉仪大宋简" panose="02010609000101010101" pitchFamily="49" charset="-122"/>
                <a:cs typeface="Arial" panose="020B0604020202020204" pitchFamily="34" charset="0"/>
              </a:rPr>
              <a:t>万年前的。不过这些都是人的东西</a:t>
            </a:r>
            <a:r>
              <a:rPr lang="en-US" altLang="zh-CN" sz="1200" dirty="0">
                <a:solidFill>
                  <a:srgbClr val="FF0000"/>
                </a:solidFill>
                <a:latin typeface="Arial" panose="020B0604020202020204" pitchFamily="34" charset="0"/>
                <a:ea typeface="汉仪大宋简" panose="02010609000101010101" pitchFamily="49" charset="-122"/>
                <a:cs typeface="Arial" panose="020B0604020202020204" pitchFamily="34" charset="0"/>
              </a:rPr>
              <a:t>,</a:t>
            </a:r>
            <a:r>
              <a:rPr lang="zh-CN" altLang="en-US" sz="1200" dirty="0">
                <a:solidFill>
                  <a:srgbClr val="FF0000"/>
                </a:solidFill>
                <a:latin typeface="Arial" panose="020B0604020202020204" pitchFamily="34" charset="0"/>
                <a:ea typeface="汉仪大宋简" panose="02010609000101010101" pitchFamily="49" charset="-122"/>
                <a:cs typeface="Arial" panose="020B0604020202020204" pitchFamily="34" charset="0"/>
              </a:rPr>
              <a:t>属于人的范围。尼安德特人完全包含在这个范围之内。直立人的范围也是包含在人的范围之内。这个南方古猿的范围内绝大部分包含在这个范围之内。“露西”在这里。“露西”是我们的祖宗吗？没可能。因为当时已经有人存在。当然这个年代测法是错的。反正我可以说，这些岩层累积的时候已经有人，而且包含所有的这些所谓的猿人的时间。可以明白吗？有没有问题？提问：在古岩层有现代人，随后是不是将实际上现代人没有这么长的时间？答：是。那是明天要讲。不仅是现代人没有这么长时间，尼安德特人也没有这么长的时间，直立人，尼安德特人，南方古猿而已没有这么长的时间。他们都没有。提问：人种。现代科学讲到的是三大人种，现在有一个新的人种是棕色人种。他们说是这样讲的，从那个图上加一个是不是全面一些。答：不应该。实际上只有一个人种。包含尼安德特人，包含直立人，黄白黑和另外任何一个。提问：现代科学里包括教科书里，对人的定义有很多方面，但在我上学的时候看，卡看到一个定义说人可以直立行走，制造精密的工具，并且可以工具的高级动物叫人。那刚才你讲很经典的从猿人到人的阶梯图，我一直在思考，动物之间或不同人之间的区分的标准究竟是什么？比如这个是南方古猿？这个是一个人？或者说这个是猿？圣经里的各从其类是怎么理解？刚好来区分的是基因学。如果你要绝对来讲就是基因学。而且这个也是我们刚刚十年来才开始做。你说人的特点，他直立走，用精密的工具，也加上有语言，我都能够接受。不过这些都是靠着你的基因。之所以长这个样子，对比黑猩猩的另外一个样子，因为你和黑猩猩的基因的区别。除此以外，也不完全依靠我们的肉身，人也有灵魂。不过这个有点其题外。不过先不考虑灵魂，先考虑肉身。肉身有很多相似的方面，这方面达尔文意识到了。在达尔文之前，人已经意识到人狗猿猴都有两只眼眼睛两个耳朵等等，有相似的地方是早已知道了，问题是哪里来的，关键的区别在哪。如果要归到根就是基因的区别。</a:t>
            </a:r>
            <a:endParaRPr kumimoji="1" lang="zh-CN" alt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79</a:t>
            </a:fld>
            <a:endParaRPr lang="zh-CN" altLang="en-US"/>
          </a:p>
        </p:txBody>
      </p:sp>
    </p:spTree>
    <p:extLst>
      <p:ext uri="{BB962C8B-B14F-4D97-AF65-F5344CB8AC3E}">
        <p14:creationId xmlns:p14="http://schemas.microsoft.com/office/powerpoint/2010/main" val="1611666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在</a:t>
            </a:r>
            <a:r>
              <a:rPr lang="en-US" altLang="zh-CN" dirty="0"/>
              <a:t>1922</a:t>
            </a:r>
            <a:r>
              <a:rPr lang="zh-CN" altLang="en-US" dirty="0"/>
              <a:t>年，在内布拉斯加州里面，他们发现了内布拉斯加人。而他们的发现是一颗牙齿。根据这颗牙齿，他们就复原了左边这个图片上的猿人，一对夫妻。而这对夫妻的样子就是出于这一颗牙齿。</a:t>
            </a:r>
            <a:endParaRPr lang="en-US" altLang="zh-CN" dirty="0"/>
          </a:p>
          <a:p>
            <a:endParaRPr lang="en-US" altLang="zh-CN" dirty="0"/>
          </a:p>
          <a:p>
            <a:r>
              <a:rPr lang="zh-CN" altLang="en-US" dirty="0"/>
              <a:t>做这件事情的人，是一个专家，一位科学家。这个科学家拿着一颗牙齿，就知道“它”吃的是什么东西，然后就知道“它”有多少能力和功能，甚至能画出来“它”应该有的样子。很厉害吧。</a:t>
            </a:r>
            <a:endParaRPr lang="en-US" altLang="zh-CN" dirty="0"/>
          </a:p>
          <a:p>
            <a:endParaRPr lang="en-US" altLang="zh-CN" dirty="0"/>
          </a:p>
          <a:p>
            <a:r>
              <a:rPr lang="zh-CN" altLang="en-US" dirty="0"/>
              <a:t>不过过了几年以后，他们从挖到这颗牙齿的地方挖出了更多一些的化石。</a:t>
            </a:r>
          </a:p>
        </p:txBody>
      </p:sp>
      <p:sp>
        <p:nvSpPr>
          <p:cNvPr id="4" name="Slide Number Placeholder 3"/>
          <p:cNvSpPr>
            <a:spLocks noGrp="1"/>
          </p:cNvSpPr>
          <p:nvPr>
            <p:ph type="sldNum" sz="quarter" idx="5"/>
          </p:nvPr>
        </p:nvSpPr>
        <p:spPr/>
        <p:txBody>
          <a:bodyPr/>
          <a:lstStyle/>
          <a:p>
            <a:fld id="{76344896-A9B2-4544-A0B8-D3BBA0E8AEA5}" type="slidenum">
              <a:rPr lang="zh-CN" altLang="en-US" smtClean="0"/>
              <a:pPr/>
              <a:t>8</a:t>
            </a:fld>
            <a:endParaRPr lang="zh-CN" altLang="en-US"/>
          </a:p>
        </p:txBody>
      </p:sp>
    </p:spTree>
    <p:extLst>
      <p:ext uri="{BB962C8B-B14F-4D97-AF65-F5344CB8AC3E}">
        <p14:creationId xmlns:p14="http://schemas.microsoft.com/office/powerpoint/2010/main" val="456902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lstStyle/>
          <a:p>
            <a:endParaRPr kumimoji="1" lang="zh-CN" altLang="en-US"/>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pPr/>
              <a:t>80</a:t>
            </a:fld>
            <a:endParaRPr lang="zh-CN" altLang="en-US"/>
          </a:p>
        </p:txBody>
      </p:sp>
    </p:spTree>
    <p:extLst>
      <p:ext uri="{BB962C8B-B14F-4D97-AF65-F5344CB8AC3E}">
        <p14:creationId xmlns:p14="http://schemas.microsoft.com/office/powerpoint/2010/main" val="15571729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fld id="{D9310455-3BB1-410F-BE31-4332BDD94CFA}" type="slidenum">
              <a:rPr lang="en-US"/>
              <a:pPr/>
              <a:t>81</a:t>
            </a:fld>
            <a:endParaRPr lang="en-US"/>
          </a:p>
        </p:txBody>
      </p:sp>
      <p:sp>
        <p:nvSpPr>
          <p:cNvPr id="5800962" name="Rectangle 2"/>
          <p:cNvSpPr>
            <a:spLocks noGrp="1" noRot="1" noChangeAspect="1" noChangeArrowheads="1" noTextEdit="1"/>
          </p:cNvSpPr>
          <p:nvPr>
            <p:ph type="sldImg"/>
          </p:nvPr>
        </p:nvSpPr>
        <p:spPr>
          <a:xfrm>
            <a:off x="895350" y="746125"/>
            <a:ext cx="4970463" cy="3727450"/>
          </a:xfrm>
          <a:ln/>
          <a:extLst>
            <a:ext uri="{FAA26D3D-D897-4be2-8F04-BA451C77F1D7}">
              <ma14:placeholderFlag xmlns:ma14="http://schemas.microsoft.com/office/mac/drawingml/2011/main" xmlns="" val="1"/>
            </a:ext>
          </a:extLst>
        </p:spPr>
      </p:sp>
      <p:sp>
        <p:nvSpPr>
          <p:cNvPr id="5800963" name="Rectangle 3"/>
          <p:cNvSpPr>
            <a:spLocks noGrp="1" noChangeArrowheads="1"/>
          </p:cNvSpPr>
          <p:nvPr>
            <p:ph type="body" idx="1"/>
          </p:nvPr>
        </p:nvSpPr>
        <p:spPr/>
        <p:txBody>
          <a:bodyPr/>
          <a:lstStyle/>
          <a:p>
            <a:pPr eaLnBrk="1" hangingPunct="1"/>
            <a:r>
              <a:rPr lang="zh-CN" altLang="en-US" dirty="0">
                <a:latin typeface="Arial" pitchFamily="34" charset="0"/>
              </a:rPr>
              <a:t>另外一个问题，你可能会问。那么人种是从哪里来的？</a:t>
            </a:r>
            <a:endParaRPr lang="en-US" altLang="zh-CN" dirty="0">
              <a:latin typeface="Arial" pitchFamily="34" charset="0"/>
            </a:endParaRPr>
          </a:p>
          <a:p>
            <a:pPr eaLnBrk="1" hangingPunct="1"/>
            <a:endParaRPr lang="en-US" altLang="zh-CN" dirty="0">
              <a:latin typeface="Arial" pitchFamily="34" charset="0"/>
            </a:endParaRPr>
          </a:p>
          <a:p>
            <a:pPr eaLnBrk="1" hangingPunct="1"/>
            <a:r>
              <a:rPr lang="zh-CN" altLang="en-US" dirty="0">
                <a:latin typeface="Arial" pitchFamily="34" charset="0"/>
              </a:rPr>
              <a:t>首先我们大家的祖先是谁？亚当和夏娃。后来挪亚一家</a:t>
            </a:r>
            <a:r>
              <a:rPr lang="en-US" altLang="zh-CN" dirty="0">
                <a:latin typeface="Arial" pitchFamily="34" charset="0"/>
              </a:rPr>
              <a:t>8</a:t>
            </a:r>
            <a:r>
              <a:rPr lang="zh-CN" altLang="en-US" dirty="0">
                <a:latin typeface="Arial" pitchFamily="34" charset="0"/>
              </a:rPr>
              <a:t>口人，下了方舟之后，才分出来尼安德特人，直立人，白种人，黄种人等等。我们都可以肯定是从挪亚以后而分出来的。</a:t>
            </a:r>
            <a:endParaRPr lang="en-US" altLang="zh-CN" dirty="0">
              <a:latin typeface="Arial" pitchFamily="34" charset="0"/>
            </a:endParaRPr>
          </a:p>
        </p:txBody>
      </p:sp>
    </p:spTree>
    <p:extLst>
      <p:ext uri="{BB962C8B-B14F-4D97-AF65-F5344CB8AC3E}">
        <p14:creationId xmlns:p14="http://schemas.microsoft.com/office/powerpoint/2010/main" val="4958384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pPr eaLnBrk="1" hangingPunct="1"/>
            <a:r>
              <a:rPr lang="zh-CN" altLang="en-US" dirty="0">
                <a:latin typeface="Arial" pitchFamily="34" charset="0"/>
              </a:rPr>
              <a:t>不过你会说我们如果都说亚当和夏娃的后代呢，现在为什么人类会有这么多不同的样子？这是很多人都会问的问题。实际上，背后的这个区别是非常小，微小的区别就可以导致有很多变异。我先问你一下，这些图片上的不同样子的人，他们能够交配吗？可以。这里面你觉得有多少种？</a:t>
            </a:r>
            <a:r>
              <a:rPr lang="en-US" altLang="zh-CN" dirty="0">
                <a:latin typeface="Arial" pitchFamily="34" charset="0"/>
              </a:rPr>
              <a:t>—— </a:t>
            </a:r>
            <a:r>
              <a:rPr lang="zh-CN" altLang="en-US" dirty="0">
                <a:latin typeface="Arial" pitchFamily="34" charset="0"/>
              </a:rPr>
              <a:t>一种。</a:t>
            </a:r>
            <a:endParaRPr lang="en-US" altLang="zh-CN" dirty="0">
              <a:latin typeface="Arial" pitchFamily="34" charset="0"/>
            </a:endParaRPr>
          </a:p>
          <a:p>
            <a:pPr eaLnBrk="1" hangingPunct="1"/>
            <a:endParaRPr lang="en-US" altLang="zh-CN" dirty="0">
              <a:latin typeface="Arial" pitchFamily="34" charset="0"/>
            </a:endParaRPr>
          </a:p>
          <a:p>
            <a:pPr eaLnBrk="1" hangingPunct="1"/>
            <a:r>
              <a:rPr lang="zh-CN" altLang="en-US" dirty="0">
                <a:latin typeface="Arial" pitchFamily="34" charset="0"/>
              </a:rPr>
              <a:t>其实这个情况就像之前我们见过的地雀或者狗的例子的情况是一样的（物种起源讲座），</a:t>
            </a:r>
            <a:endParaRPr lang="en-US" altLang="zh-CN" dirty="0">
              <a:latin typeface="Arial"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82</a:t>
            </a:fld>
            <a:endParaRPr lang="zh-CN" altLang="en-US">
              <a:solidFill>
                <a:prstClr val="black"/>
              </a:solidFill>
            </a:endParaRPr>
          </a:p>
        </p:txBody>
      </p:sp>
    </p:spTree>
    <p:extLst>
      <p:ext uri="{BB962C8B-B14F-4D97-AF65-F5344CB8AC3E}">
        <p14:creationId xmlns:p14="http://schemas.microsoft.com/office/powerpoint/2010/main" val="3293412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lstStyle/>
          <a:p>
            <a:r>
              <a:rPr lang="zh-CN" altLang="en-US" sz="1200" dirty="0">
                <a:latin typeface="Arial" panose="020B0604020202020204" pitchFamily="34" charset="0"/>
                <a:ea typeface="汉仪大宋简" panose="02010609000101010101" pitchFamily="49" charset="-122"/>
                <a:cs typeface="Arial" panose="020B0604020202020204" pitchFamily="34" charset="0"/>
              </a:rPr>
              <a:t>不同的种类通过变异和少数突变在很短的时间（几千年）中形成。人种之间的差异远远不及狗和地雀的大。你知道吗？整个人类之间的变异，远远不及狗或者地雀这些动物之间的变异大。远远不及。</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r>
              <a:rPr lang="zh-CN" altLang="en-US" sz="1200" dirty="0">
                <a:latin typeface="Arial" panose="020B0604020202020204" pitchFamily="34" charset="0"/>
                <a:ea typeface="汉仪大宋简" panose="02010609000101010101" pitchFamily="49" charset="-122"/>
                <a:cs typeface="Arial" panose="020B0604020202020204" pitchFamily="34" charset="0"/>
              </a:rPr>
              <a:t>你知道为什么是这样？是因为所有的人种都是从同一个祖先而出的。就是挪亚和挪亚一家。不过先不推到挪亚，毕竟原来我们所有的基因，除了一点点的突变之外，其实原来都包含在亚当和夏娃的身上。</a:t>
            </a:r>
          </a:p>
          <a:p>
            <a:endParaRPr kumimoji="1" lang="zh-CN" altLang="en-US"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83</a:t>
            </a:fld>
            <a:endParaRPr lang="zh-CN" altLang="en-US">
              <a:solidFill>
                <a:prstClr val="black"/>
              </a:solidFill>
            </a:endParaRPr>
          </a:p>
        </p:txBody>
      </p:sp>
    </p:spTree>
    <p:extLst>
      <p:ext uri="{BB962C8B-B14F-4D97-AF65-F5344CB8AC3E}">
        <p14:creationId xmlns:p14="http://schemas.microsoft.com/office/powerpoint/2010/main" val="15571729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zh-CN" altLang="en-US" dirty="0"/>
              <a:t>那亚当和夏娃的肤色原本是怎样？我们看过很多画作，亚当和夏娃都是白人，那是为什么？因为那些画家都是白人。不过我们看过一个，那个画家很聪明，就把亚当画成是白人，而夏娃是黑人。不过这是几乎没有什么可能性。我们几乎可以肯定亚当和夏娃的肤色应该是褐色。为什么，因为他们能够生的孩子有各种的可能性，就像这里图片展示的一样。</a:t>
            </a:r>
            <a:endParaRPr lang="en-US" altLang="zh-CN" dirty="0"/>
          </a:p>
          <a:p>
            <a:endParaRPr lang="en-US" altLang="zh-CN" dirty="0"/>
          </a:p>
          <a:p>
            <a:r>
              <a:rPr lang="zh-CN" altLang="en-US" dirty="0"/>
              <a:t>首先要知道在这个世界上，基本上只有一个肤色，叫做“黑色素”。问题是你有多还是少。这就是唯一的区别。亚当和夏娃原本很可能是褐色或者咖啡色的，这样的话，如果大写字母是偏黑的，小写字母是偏白的，而且如果我们假设原本控制肤色就只有</a:t>
            </a:r>
            <a:r>
              <a:rPr lang="en-US" altLang="zh-CN" dirty="0"/>
              <a:t>2</a:t>
            </a:r>
            <a:r>
              <a:rPr lang="zh-CN" altLang="en-US" dirty="0"/>
              <a:t>个基因（或者实际上是比两个多一点），亚当有大</a:t>
            </a:r>
            <a:r>
              <a:rPr lang="en-US" altLang="zh-CN" dirty="0"/>
              <a:t>A</a:t>
            </a:r>
            <a:r>
              <a:rPr lang="zh-CN" altLang="en-US" dirty="0"/>
              <a:t>小</a:t>
            </a:r>
            <a:r>
              <a:rPr lang="en-US" altLang="zh-CN" dirty="0"/>
              <a:t>A</a:t>
            </a:r>
            <a:r>
              <a:rPr lang="zh-CN" altLang="en-US" dirty="0"/>
              <a:t>，大</a:t>
            </a:r>
            <a:r>
              <a:rPr lang="en-US" altLang="zh-CN" dirty="0"/>
              <a:t>B</a:t>
            </a:r>
            <a:r>
              <a:rPr lang="zh-CN" altLang="en-US" dirty="0"/>
              <a:t>小</a:t>
            </a:r>
            <a:r>
              <a:rPr lang="en-US" altLang="zh-CN" dirty="0"/>
              <a:t>B</a:t>
            </a:r>
            <a:r>
              <a:rPr lang="zh-CN" altLang="en-US" dirty="0"/>
              <a:t>，亚娃也是，那么他们能够生什么肤色的孩子？如果他是得到爸爸的小</a:t>
            </a:r>
            <a:r>
              <a:rPr lang="en-US" altLang="zh-CN" dirty="0"/>
              <a:t>A</a:t>
            </a:r>
            <a:r>
              <a:rPr lang="zh-CN" altLang="en-US" dirty="0"/>
              <a:t>大</a:t>
            </a:r>
            <a:r>
              <a:rPr lang="en-US" altLang="zh-CN" dirty="0"/>
              <a:t>B</a:t>
            </a:r>
            <a:r>
              <a:rPr lang="zh-CN" altLang="en-US" dirty="0"/>
              <a:t>，和妈妈的小</a:t>
            </a:r>
            <a:r>
              <a:rPr lang="en-US" altLang="zh-CN" dirty="0"/>
              <a:t>A</a:t>
            </a:r>
            <a:r>
              <a:rPr lang="zh-CN" altLang="en-US" dirty="0"/>
              <a:t>和小</a:t>
            </a:r>
            <a:r>
              <a:rPr lang="en-US" altLang="zh-CN" dirty="0"/>
              <a:t>B</a:t>
            </a:r>
            <a:r>
              <a:rPr lang="zh-CN" altLang="en-US" dirty="0"/>
              <a:t>，那么他可能比父母要白一点。而如果他得到的是爸妈的大</a:t>
            </a:r>
            <a:r>
              <a:rPr lang="en-US" altLang="zh-CN" dirty="0"/>
              <a:t>A</a:t>
            </a:r>
            <a:r>
              <a:rPr lang="zh-CN" altLang="en-US" dirty="0"/>
              <a:t>，和爸爸的大</a:t>
            </a:r>
            <a:r>
              <a:rPr lang="en-US" altLang="zh-CN" dirty="0"/>
              <a:t>B</a:t>
            </a:r>
            <a:r>
              <a:rPr lang="zh-CN" altLang="en-US" dirty="0"/>
              <a:t>妈妈的小</a:t>
            </a:r>
            <a:r>
              <a:rPr lang="en-US" altLang="zh-CN" dirty="0"/>
              <a:t>B</a:t>
            </a:r>
            <a:r>
              <a:rPr lang="zh-CN" altLang="en-US" dirty="0"/>
              <a:t>，那么他就可能比父母要再黑一点。如果得到全部都是小</a:t>
            </a:r>
            <a:r>
              <a:rPr lang="en-US" altLang="zh-CN" dirty="0"/>
              <a:t>A</a:t>
            </a:r>
            <a:r>
              <a:rPr lang="zh-CN" altLang="en-US" dirty="0"/>
              <a:t>小</a:t>
            </a:r>
            <a:r>
              <a:rPr lang="en-US" altLang="zh-CN" dirty="0"/>
              <a:t>B</a:t>
            </a:r>
            <a:r>
              <a:rPr lang="zh-CN" altLang="en-US" dirty="0"/>
              <a:t>，那么他就很白，比父母白得多了。那如果得到得全部是大</a:t>
            </a:r>
            <a:r>
              <a:rPr lang="en-US" altLang="zh-CN" dirty="0"/>
              <a:t>A</a:t>
            </a:r>
            <a:r>
              <a:rPr lang="zh-CN" altLang="en-US" dirty="0"/>
              <a:t>大</a:t>
            </a:r>
            <a:r>
              <a:rPr lang="en-US" altLang="zh-CN" dirty="0"/>
              <a:t>B</a:t>
            </a:r>
            <a:r>
              <a:rPr lang="zh-CN" altLang="en-US" dirty="0"/>
              <a:t>，那么他就很黑，比爸妈要黑得多。</a:t>
            </a:r>
            <a:endParaRPr lang="en-US" altLang="zh-CN" dirty="0"/>
          </a:p>
          <a:p>
            <a:endParaRPr lang="en-US" altLang="zh-CN" dirty="0"/>
          </a:p>
          <a:p>
            <a:r>
              <a:rPr lang="zh-CN" altLang="en-US" dirty="0"/>
              <a:t>而这</a:t>
            </a:r>
            <a:r>
              <a:rPr lang="en-US" altLang="zh-CN" dirty="0"/>
              <a:t>4</a:t>
            </a:r>
            <a:r>
              <a:rPr lang="zh-CN" altLang="en-US" dirty="0"/>
              <a:t>种可能性都可以在一代里面显现出来。那平时，这些会不断混合，所以你不会看到这样的一个现象，绝大多数你都会看到是中间的情况。不过接下来我要给你看一对双胞胎，是双卵的双胞胎，他们是同一天出生的。</a:t>
            </a:r>
            <a:endParaRPr lang="en-US" altLang="zh-CN"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84</a:t>
            </a:fld>
            <a:endParaRPr lang="zh-CN" altLang="en-US">
              <a:solidFill>
                <a:prstClr val="black"/>
              </a:solidFill>
            </a:endParaRPr>
          </a:p>
        </p:txBody>
      </p:sp>
    </p:spTree>
    <p:extLst>
      <p:ext uri="{BB962C8B-B14F-4D97-AF65-F5344CB8AC3E}">
        <p14:creationId xmlns:p14="http://schemas.microsoft.com/office/powerpoint/2010/main" val="6321834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A1036904-2DC3-4076-96CB-A5C3277FAC8E}" type="slidenum">
              <a:rPr lang="en-US">
                <a:solidFill>
                  <a:prstClr val="black"/>
                </a:solidFill>
              </a:rPr>
              <a:pPr/>
              <a:t>85</a:t>
            </a:fld>
            <a:endParaRPr lang="en-US" dirty="0">
              <a:solidFill>
                <a:prstClr val="black"/>
              </a:solidFill>
            </a:endParaRPr>
          </a:p>
        </p:txBody>
      </p:sp>
      <p:sp>
        <p:nvSpPr>
          <p:cNvPr id="1428482" name="Rectangle 2"/>
          <p:cNvSpPr>
            <a:spLocks noGrp="1" noRot="1" noChangeAspect="1" noChangeArrowheads="1" noTextEdit="1"/>
          </p:cNvSpPr>
          <p:nvPr>
            <p:ph type="sldImg"/>
          </p:nvPr>
        </p:nvSpPr>
        <p:spPr>
          <a:xfrm>
            <a:off x="895350" y="746125"/>
            <a:ext cx="4970463" cy="3727450"/>
          </a:xfrm>
          <a:ln/>
          <a:extLst>
            <a:ext uri="{FAA26D3D-D897-4be2-8F04-BA451C77F1D7}">
              <ma14:placeholderFlag xmlns="" xmlns:ma14="http://schemas.microsoft.com/office/mac/drawingml/2011/main" val="1"/>
            </a:ext>
          </a:extLst>
        </p:spPr>
      </p:sp>
      <p:sp>
        <p:nvSpPr>
          <p:cNvPr id="1428483" name="Rectangle 3"/>
          <p:cNvSpPr>
            <a:spLocks noGrp="1" noChangeArrowheads="1"/>
          </p:cNvSpPr>
          <p:nvPr>
            <p:ph type="body" idx="1"/>
          </p:nvPr>
        </p:nvSpPr>
        <p:spPr/>
        <p:txBody>
          <a:bodyPr/>
          <a:lstStyle/>
          <a:p>
            <a:r>
              <a:rPr lang="zh-CN" altLang="en-US" dirty="0">
                <a:latin typeface="Arial" pitchFamily="34" charset="0"/>
                <a:ea typeface="ＭＳ Ｐゴシック" pitchFamily="34" charset="-128"/>
              </a:rPr>
              <a:t>双胞胎的父母亲都是褐色，而他们的父母皆有一方是黑色，一方是白色。然后，他们生了左边的孩子是中性的褐色，而右面的这个孩子，是白皮肤，白皮肤的孩子很巧合的得到了父母的全部小</a:t>
            </a:r>
            <a:r>
              <a:rPr lang="en-US" altLang="zh-CN" dirty="0">
                <a:latin typeface="Arial" pitchFamily="34" charset="0"/>
                <a:ea typeface="ＭＳ Ｐゴシック" pitchFamily="34" charset="-128"/>
              </a:rPr>
              <a:t>A</a:t>
            </a:r>
            <a:r>
              <a:rPr lang="zh-CN" altLang="en-US" dirty="0">
                <a:latin typeface="Arial" pitchFamily="34" charset="0"/>
                <a:ea typeface="ＭＳ Ｐゴシック" pitchFamily="34" charset="-128"/>
              </a:rPr>
              <a:t>小</a:t>
            </a:r>
            <a:r>
              <a:rPr lang="en-US" altLang="zh-CN" dirty="0">
                <a:latin typeface="Arial" pitchFamily="34" charset="0"/>
                <a:ea typeface="ＭＳ Ｐゴシック" pitchFamily="34" charset="-128"/>
              </a:rPr>
              <a:t>B</a:t>
            </a:r>
            <a:r>
              <a:rPr lang="zh-CN" altLang="en-US" dirty="0">
                <a:latin typeface="Arial" pitchFamily="34" charset="0"/>
                <a:ea typeface="ＭＳ Ｐゴシック" pitchFamily="34" charset="-128"/>
              </a:rPr>
              <a:t>。</a:t>
            </a:r>
            <a:r>
              <a:rPr lang="en-US" altLang="zh-CN" baseline="0" dirty="0">
                <a:latin typeface="Arial" pitchFamily="34" charset="0"/>
                <a:ea typeface="ＭＳ Ｐゴシック" pitchFamily="34" charset="-128"/>
              </a:rPr>
              <a:t> </a:t>
            </a:r>
            <a:r>
              <a:rPr lang="zh-CN" altLang="en-US" baseline="0" dirty="0">
                <a:latin typeface="Arial" pitchFamily="34" charset="0"/>
                <a:ea typeface="ＭＳ Ｐゴシック" pitchFamily="34" charset="-128"/>
              </a:rPr>
              <a:t>这是最近的例子，</a:t>
            </a:r>
            <a:r>
              <a:rPr lang="en-US" altLang="zh-CN" baseline="0" dirty="0">
                <a:latin typeface="Arial" pitchFamily="34" charset="0"/>
                <a:ea typeface="ＭＳ Ｐゴシック" pitchFamily="34" charset="-128"/>
              </a:rPr>
              <a:t>21</a:t>
            </a:r>
            <a:r>
              <a:rPr lang="zh-CN" altLang="en-US" baseline="0" dirty="0">
                <a:latin typeface="Arial" pitchFamily="34" charset="0"/>
                <a:ea typeface="ＭＳ Ｐゴシック" pitchFamily="34" charset="-128"/>
              </a:rPr>
              <a:t>世纪的例子。现在我们可以把这个人种的问题换一个角度来看，其实并不如我们想象的那么大的一件事情。人都是挪亚的后代。自挪亚洪水以后，包括已经绝种的尼安德特人都是挪亚一家的后代。</a:t>
            </a:r>
            <a:endParaRPr lang="en-US" altLang="zh-CN" baseline="0" dirty="0">
              <a:latin typeface="Arial" pitchFamily="34" charset="0"/>
              <a:ea typeface="ＭＳ Ｐゴシック" pitchFamily="34" charset="-128"/>
            </a:endParaRPr>
          </a:p>
          <a:p>
            <a:endParaRPr lang="en-US" altLang="zh-CN" baseline="0" dirty="0">
              <a:latin typeface="Arial" pitchFamily="34" charset="0"/>
              <a:ea typeface="ＭＳ Ｐゴシック" pitchFamily="34" charset="-128"/>
            </a:endParaRPr>
          </a:p>
          <a:p>
            <a:r>
              <a:rPr lang="zh-CN" altLang="en-US" baseline="0" dirty="0">
                <a:latin typeface="Arial" pitchFamily="34" charset="0"/>
                <a:ea typeface="ＭＳ Ｐゴシック" pitchFamily="34" charset="-128"/>
              </a:rPr>
              <a:t>那先不考虑已经绝种的尼安德特人和直立人，只考虑我们现在仍然能接触的</a:t>
            </a:r>
            <a:r>
              <a:rPr lang="en-US" altLang="zh-CN" baseline="0" dirty="0">
                <a:latin typeface="Arial" pitchFamily="34" charset="0"/>
                <a:ea typeface="ＭＳ Ｐゴシック" pitchFamily="34" charset="-128"/>
              </a:rPr>
              <a:t>3</a:t>
            </a:r>
            <a:r>
              <a:rPr lang="zh-CN" altLang="en-US" baseline="0" dirty="0">
                <a:latin typeface="Arial" pitchFamily="34" charset="0"/>
                <a:ea typeface="ＭＳ Ｐゴシック" pitchFamily="34" charset="-128"/>
              </a:rPr>
              <a:t>个所谓的种族</a:t>
            </a:r>
            <a:endParaRPr lang="en-US" altLang="zh-CN" dirty="0">
              <a:latin typeface="Arial" pitchFamily="34" charset="0"/>
              <a:ea typeface="ＭＳ Ｐゴシック" pitchFamily="34" charset="-128"/>
            </a:endParaRPr>
          </a:p>
        </p:txBody>
      </p:sp>
    </p:spTree>
    <p:extLst>
      <p:ext uri="{BB962C8B-B14F-4D97-AF65-F5344CB8AC3E}">
        <p14:creationId xmlns:p14="http://schemas.microsoft.com/office/powerpoint/2010/main" val="15058945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fld id="{D9310455-3BB1-410F-BE31-4332BDD94CFA}" type="slidenum">
              <a:rPr lang="en-US"/>
              <a:pPr/>
              <a:t>86</a:t>
            </a:fld>
            <a:endParaRPr lang="en-US"/>
          </a:p>
        </p:txBody>
      </p:sp>
      <p:sp>
        <p:nvSpPr>
          <p:cNvPr id="5800962" name="Rectangle 2"/>
          <p:cNvSpPr>
            <a:spLocks noGrp="1" noRot="1" noChangeAspect="1" noChangeArrowheads="1" noTextEdit="1"/>
          </p:cNvSpPr>
          <p:nvPr>
            <p:ph type="sldImg"/>
          </p:nvPr>
        </p:nvSpPr>
        <p:spPr>
          <a:xfrm>
            <a:off x="895350" y="746125"/>
            <a:ext cx="4970463" cy="3727450"/>
          </a:xfrm>
          <a:ln/>
          <a:extLst>
            <a:ext uri="{FAA26D3D-D897-4be2-8F04-BA451C77F1D7}">
              <ma14:placeholderFlag xmlns:ma14="http://schemas.microsoft.com/office/mac/drawingml/2011/main" xmlns="" val="1"/>
            </a:ext>
          </a:extLst>
        </p:spPr>
      </p:sp>
      <p:sp>
        <p:nvSpPr>
          <p:cNvPr id="5800963" name="Rectangle 3"/>
          <p:cNvSpPr>
            <a:spLocks noGrp="1" noChangeArrowheads="1"/>
          </p:cNvSpPr>
          <p:nvPr>
            <p:ph type="body" idx="1"/>
          </p:nvPr>
        </p:nvSpPr>
        <p:spPr/>
        <p:txBody>
          <a:bodyPr/>
          <a:lstStyle/>
          <a:p>
            <a:pPr eaLnBrk="1" hangingPunct="1"/>
            <a:r>
              <a:rPr lang="zh-CN" altLang="en-US" dirty="0">
                <a:latin typeface="Arial" pitchFamily="34" charset="0"/>
              </a:rPr>
              <a:t>自挪亚洪水以来，所有的人种，包括已经灭绝的尼安德特人，都是挪亚家族的后代</a:t>
            </a:r>
            <a:endParaRPr lang="en-US" altLang="zh-CN" dirty="0">
              <a:latin typeface="Arial" pitchFamily="34" charset="0"/>
            </a:endParaRPr>
          </a:p>
          <a:p>
            <a:pPr eaLnBrk="1" hangingPunct="1"/>
            <a:endParaRPr lang="en-US" altLang="zh-CN" dirty="0">
              <a:latin typeface="Arial" pitchFamily="34" charset="0"/>
            </a:endParaRPr>
          </a:p>
          <a:p>
            <a:pPr eaLnBrk="1" hangingPunct="1"/>
            <a:r>
              <a:rPr lang="zh-CN" altLang="en-US" dirty="0">
                <a:latin typeface="Arial" pitchFamily="34" charset="0"/>
              </a:rPr>
              <a:t>先不考虑哪些绝种的尼安德特人和直立人，我们先看白人，黑人和黄钟人。</a:t>
            </a:r>
            <a:endParaRPr lang="en-US" altLang="zh-CN" dirty="0">
              <a:latin typeface="Arial" pitchFamily="34" charset="0"/>
            </a:endParaRPr>
          </a:p>
          <a:p>
            <a:pPr eaLnBrk="1" hangingPunct="1"/>
            <a:endParaRPr lang="en-US" dirty="0">
              <a:latin typeface="Arial" pitchFamily="34" charset="0"/>
            </a:endParaRPr>
          </a:p>
        </p:txBody>
      </p:sp>
    </p:spTree>
    <p:extLst>
      <p:ext uri="{BB962C8B-B14F-4D97-AF65-F5344CB8AC3E}">
        <p14:creationId xmlns:p14="http://schemas.microsoft.com/office/powerpoint/2010/main" val="49583843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fontScale="77500" lnSpcReduction="20000"/>
          </a:bodyPr>
          <a:lstStyle/>
          <a:p>
            <a:r>
              <a:rPr lang="zh-CN" altLang="en-US" sz="1200" dirty="0">
                <a:solidFill>
                  <a:prstClr val="black"/>
                </a:solidFill>
              </a:rPr>
              <a:t>其实是很简单，他们就是在巴别塔事件以后分开出来的。在巴别塔事件之前，他们都在一起，也通婚，所以他们会一直维持在一个肤色范围里面。不过巴别塔事件之后，他们就被分开了，而且是一小族一小族被分开到不同地方去。也带着他们的语言。</a:t>
            </a:r>
            <a:endParaRPr lang="en-US" altLang="zh-CN" sz="1200" dirty="0">
              <a:solidFill>
                <a:prstClr val="black"/>
              </a:solidFill>
            </a:endParaRPr>
          </a:p>
          <a:p>
            <a:endParaRPr lang="en-US" altLang="zh-CN" sz="1200" dirty="0">
              <a:solidFill>
                <a:prstClr val="black"/>
              </a:solidFill>
            </a:endParaRPr>
          </a:p>
          <a:p>
            <a:r>
              <a:rPr lang="zh-CN" altLang="en-US" sz="1200" dirty="0">
                <a:solidFill>
                  <a:prstClr val="black"/>
                </a:solidFill>
              </a:rPr>
              <a:t>结果是那些往亚洲迁移的的，应该是往东亚发展，他们的头发都是黑色的。那是为什么？很简单，这些人要不是碰巧当天离开的这群人都是黑色头发基因的，要不就是经过几代的繁衍，慢慢失去了其他头发颜色的基因的可能性。那些其他头发颜色的基因可能性肯定是存在的，现在在欧洲还有其他颜色的头发。欧洲人他们有金发，甚至有靠近白发的颜色的头发，也可以有黑色的头发，还有其他这些颜色中间的不同颜色。不过，碰巧就是往东亚去的这群人本来就没有这些颜色的基因可能性，因为毕竟迁移的只是小族群。或者就是经过几代就失去掉了，剩下的东亚洲这边就只有黑色头发的基因。是通过失去了一些原有的基因信息而产生的结果。 </a:t>
            </a:r>
            <a:endParaRPr lang="en-US" altLang="zh-CN" sz="1200" dirty="0">
              <a:solidFill>
                <a:prstClr val="black"/>
              </a:solidFill>
            </a:endParaRPr>
          </a:p>
          <a:p>
            <a:endParaRPr lang="en-US" altLang="zh-CN" sz="1200" dirty="0">
              <a:solidFill>
                <a:prstClr val="black"/>
              </a:solidFill>
            </a:endParaRPr>
          </a:p>
          <a:p>
            <a:r>
              <a:rPr lang="zh-CN" altLang="en-US" sz="1200" dirty="0">
                <a:solidFill>
                  <a:prstClr val="black"/>
                </a:solidFill>
              </a:rPr>
              <a:t>同样的，往非洲去的也是一样的，都是黑色头发。不过往欧洲去的就保存了更多头发颜色信息可能性的基因。这不是进化出来了更多的颜色，而是保存了原有的更多一点的可能性。我们也不是进化出来了黑色头发，而是只保留了黑色头发的信息。</a:t>
            </a:r>
            <a:endParaRPr lang="en-US" altLang="zh-CN" sz="1200" dirty="0">
              <a:solidFill>
                <a:prstClr val="black"/>
              </a:solidFill>
            </a:endParaRPr>
          </a:p>
          <a:p>
            <a:endParaRPr lang="en-US" altLang="zh-CN" sz="1200" dirty="0">
              <a:solidFill>
                <a:prstClr val="black"/>
              </a:solidFill>
            </a:endParaRPr>
          </a:p>
          <a:p>
            <a:r>
              <a:rPr lang="zh-CN" altLang="en-US" sz="1200" dirty="0">
                <a:solidFill>
                  <a:prstClr val="black"/>
                </a:solidFill>
              </a:rPr>
              <a:t>其他的特点，你认为很重要的，比如说肤色，基本上也是一样的。有小小的一点自然选择的因素，但不是很多。因为你可以看到比如说黄种人，有黄种人的样子，从最靠近北极一直到赤道这个范围里面，都可以找到黄种人的肤色。这个不是自然选择所控制的，不像某些人会说越靠近北极的就越白而越靠近赤道和在非洲的就越黑。这种情况很可能是碰巧。如果你去北美或者南美，那些原住民他们就没有这些现象。从北美最靠北到南美最靠南，他们肤色都差不多，并没有越靠近两极就越白，越靠近赤道就越黑。我知道课本跟你说这是自然选择，不过你应该在这个点上打个大大的问号。我们唯一可以肯定的是巴别塔后他们就分开，然后不同的小族群去到不同地方，然后这些不同的小组群之间本来就有一些差异。下来根据他们所保存的基因信息繁衍出来的都是携带该族群基因信息的后代。所以，肤色一点都不重要，而且实际上人种只有一个。</a:t>
            </a:r>
            <a:endParaRPr lang="en-US" altLang="zh-CN" sz="1200" dirty="0">
              <a:solidFill>
                <a:prstClr val="black"/>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a:p>
            <a:r>
              <a:rPr lang="en-US" sz="1200" kern="1200" dirty="0">
                <a:solidFill>
                  <a:schemeClr val="tx1"/>
                </a:solidFill>
                <a:latin typeface="+mn-lt"/>
                <a:ea typeface="+mn-ea"/>
                <a:cs typeface="+mn-cs"/>
              </a:rPr>
              <a:t>Discussion    For years geneticists have known that there is a single paternal ancestor and a single maternal ancestor for all of humanity (</a:t>
            </a:r>
            <a:r>
              <a:rPr lang="en-US" sz="1200" kern="1200" dirty="0" err="1">
                <a:solidFill>
                  <a:schemeClr val="tx1"/>
                </a:solidFill>
                <a:latin typeface="+mn-lt"/>
                <a:ea typeface="+mn-ea"/>
                <a:cs typeface="+mn-cs"/>
              </a:rPr>
              <a:t>Cann</a:t>
            </a:r>
            <a:r>
              <a:rPr lang="en-US" sz="1200" kern="1200" dirty="0">
                <a:solidFill>
                  <a:schemeClr val="tx1"/>
                </a:solidFill>
                <a:latin typeface="+mn-lt"/>
                <a:ea typeface="+mn-ea"/>
                <a:cs typeface="+mn-cs"/>
              </a:rPr>
              <a:t> et al. 1987; </a:t>
            </a:r>
            <a:r>
              <a:rPr lang="en-US" sz="1200" kern="1200" dirty="0" err="1">
                <a:solidFill>
                  <a:schemeClr val="tx1"/>
                </a:solidFill>
                <a:latin typeface="+mn-lt"/>
                <a:ea typeface="+mn-ea"/>
                <a:cs typeface="+mn-cs"/>
              </a:rPr>
              <a:t>Karafet</a:t>
            </a:r>
            <a:r>
              <a:rPr lang="en-US" sz="1200" kern="1200" dirty="0">
                <a:solidFill>
                  <a:schemeClr val="tx1"/>
                </a:solidFill>
                <a:latin typeface="+mn-lt"/>
                <a:ea typeface="+mn-ea"/>
                <a:cs typeface="+mn-cs"/>
              </a:rPr>
              <a:t> et al. 2008). This is a direct prediction of the biblical model. It can also be explained in the evolutionary model, but only by assuming random mating on a global scale, and by invoking a bottleneck that would in any other species almost certainly cause extinction. The evolutionary model did not anticipate this discovery. Instead, the evolutionary model had to be radically modified to accommodate this remarkable development while invoking various ad hoc rescue mechanisms, specifically a long-term bottleneck among the African population. It is widely known that the inbreeding effects of any serious population bottleneck are deleterious, and having an effective population size of just a few thousand individuals for many thousands of years would cause population degeneration and population collapse, not radical evolutionary advance and explosive growth into all corners of the world.</a:t>
            </a:r>
          </a:p>
          <a:p>
            <a:r>
              <a:rPr lang="en-US" sz="1200" kern="1200" dirty="0">
                <a:solidFill>
                  <a:schemeClr val="tx1"/>
                </a:solidFill>
                <a:latin typeface="+mn-lt"/>
                <a:ea typeface="+mn-ea"/>
                <a:cs typeface="+mn-cs"/>
              </a:rPr>
              <a:t>--Carter, R.W., S.S. Lee, and J.C. Sanford. An overview of the independent histories of the human Y-chromosome and the human mitochondrial chromosome. 2018. ICC8</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87</a:t>
            </a:fld>
            <a:endParaRPr lang="zh-CN" altLang="en-US">
              <a:solidFill>
                <a:prstClr val="black"/>
              </a:solidFill>
            </a:endParaRPr>
          </a:p>
        </p:txBody>
      </p:sp>
    </p:spTree>
    <p:extLst>
      <p:ext uri="{BB962C8B-B14F-4D97-AF65-F5344CB8AC3E}">
        <p14:creationId xmlns:p14="http://schemas.microsoft.com/office/powerpoint/2010/main" val="16271430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zh-CN" altLang="en-US" sz="1200" b="1" dirty="0">
                <a:solidFill>
                  <a:prstClr val="black"/>
                </a:solidFill>
                <a:ea typeface="汉仪大宋简" panose="02010609000101010101" pitchFamily="49" charset="-122"/>
              </a:rPr>
              <a:t>其实，</a:t>
            </a:r>
            <a:r>
              <a:rPr kumimoji="0" lang="en-US" altLang="zh-CN" sz="1200" b="0" i="0" u="none" strike="noStrike" kern="1200" cap="none" spc="0" normalizeH="0" baseline="0" noProof="0" dirty="0">
                <a:ln>
                  <a:noFill/>
                </a:ln>
                <a:solidFill>
                  <a:srgbClr val="024780"/>
                </a:solidFill>
                <a:effectLst/>
                <a:uLnTx/>
                <a:uFillTx/>
                <a:latin typeface="汉仪大宋简" panose="02010609000101010101" pitchFamily="49" charset="-122"/>
                <a:ea typeface="汉仪大宋简" panose="02010609000101010101" pitchFamily="49" charset="-122"/>
                <a:cs typeface="+mn-cs"/>
              </a:rPr>
              <a:t>DNA</a:t>
            </a:r>
            <a:r>
              <a:rPr kumimoji="0" lang="zh-CN" altLang="en-US" sz="1200" b="0" i="0" u="none" strike="noStrike" kern="1200" cap="none" spc="0" normalizeH="0" baseline="0" noProof="0" dirty="0">
                <a:ln>
                  <a:noFill/>
                </a:ln>
                <a:solidFill>
                  <a:srgbClr val="024780"/>
                </a:solidFill>
                <a:effectLst/>
                <a:uLnTx/>
                <a:uFillTx/>
                <a:latin typeface="汉仪大宋简" panose="02010609000101010101" pitchFamily="49" charset="-122"/>
                <a:ea typeface="汉仪大宋简" panose="02010609000101010101" pitchFamily="49" charset="-122"/>
                <a:cs typeface="+mn-cs"/>
              </a:rPr>
              <a:t>实际的区别很小：两个个体之间的区别大概只有</a:t>
            </a:r>
            <a:r>
              <a:rPr kumimoji="0" lang="en-US" altLang="zh-CN" sz="1200" b="0" i="0" u="none" strike="noStrike" kern="1200" cap="none" spc="0" normalizeH="0" baseline="0" noProof="0" dirty="0">
                <a:ln>
                  <a:noFill/>
                </a:ln>
                <a:solidFill>
                  <a:srgbClr val="024780"/>
                </a:solidFill>
                <a:effectLst/>
                <a:uLnTx/>
                <a:uFillTx/>
                <a:latin typeface="汉仪大宋简" panose="02010609000101010101" pitchFamily="49" charset="-122"/>
                <a:ea typeface="汉仪大宋简" panose="02010609000101010101" pitchFamily="49" charset="-122"/>
                <a:cs typeface="+mn-cs"/>
              </a:rPr>
              <a:t>0.2%</a:t>
            </a:r>
          </a:p>
          <a:p>
            <a:pPr>
              <a:buFont typeface="Arial" pitchFamily="34" charset="0"/>
              <a:buNone/>
            </a:pPr>
            <a:endParaRPr lang="en-US" sz="1200" dirty="0">
              <a:solidFill>
                <a:prstClr val="black"/>
              </a:solidFill>
              <a:ea typeface="汉仪大宋简" panose="02010609000101010101" pitchFamily="49" charset="-122"/>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zh-CN" altLang="en-US" sz="1200" b="0" i="0" u="none" strike="noStrike" kern="1200" cap="none" spc="0" normalizeH="0" baseline="0" noProof="0" dirty="0">
                <a:ln>
                  <a:noFill/>
                </a:ln>
                <a:solidFill>
                  <a:srgbClr val="024780"/>
                </a:solidFill>
                <a:effectLst/>
                <a:uLnTx/>
                <a:uFillTx/>
                <a:latin typeface="汉仪大宋简" panose="02010609000101010101" pitchFamily="49" charset="-122"/>
                <a:ea typeface="汉仪大宋简" panose="02010609000101010101" pitchFamily="49" charset="-122"/>
                <a:cs typeface="+mn-cs"/>
              </a:rPr>
              <a:t>种族的区别仅占到任何两个人之间的</a:t>
            </a:r>
            <a:r>
              <a:rPr kumimoji="0" lang="en-US" altLang="zh-CN" sz="1200" b="0" i="0" u="none" strike="noStrike" kern="1200" cap="none" spc="0" normalizeH="0" baseline="0" noProof="0" dirty="0">
                <a:ln>
                  <a:noFill/>
                </a:ln>
                <a:solidFill>
                  <a:srgbClr val="024780"/>
                </a:solidFill>
                <a:effectLst/>
                <a:uLnTx/>
                <a:uFillTx/>
                <a:latin typeface="汉仪大宋简" panose="02010609000101010101" pitchFamily="49" charset="-122"/>
                <a:ea typeface="汉仪大宋简" panose="02010609000101010101" pitchFamily="49" charset="-122"/>
                <a:cs typeface="+mn-cs"/>
              </a:rPr>
              <a:t>DNA</a:t>
            </a:r>
            <a:r>
              <a:rPr kumimoji="0" lang="zh-CN" altLang="en-US" sz="1200" b="0" i="0" u="none" strike="noStrike" kern="1200" cap="none" spc="0" normalizeH="0" baseline="0" noProof="0" dirty="0">
                <a:ln>
                  <a:noFill/>
                </a:ln>
                <a:solidFill>
                  <a:srgbClr val="024780"/>
                </a:solidFill>
                <a:effectLst/>
                <a:uLnTx/>
                <a:uFillTx/>
                <a:latin typeface="汉仪大宋简" panose="02010609000101010101" pitchFamily="49" charset="-122"/>
                <a:ea typeface="汉仪大宋简" panose="02010609000101010101" pitchFamily="49" charset="-122"/>
                <a:cs typeface="+mn-cs"/>
              </a:rPr>
              <a:t>区别的</a:t>
            </a:r>
            <a:r>
              <a:rPr kumimoji="0" lang="en-US" altLang="zh-CN" sz="1200" b="0" i="0" u="none" strike="noStrike" kern="1200" cap="none" spc="0" normalizeH="0" baseline="0" noProof="0" dirty="0">
                <a:ln>
                  <a:noFill/>
                </a:ln>
                <a:solidFill>
                  <a:srgbClr val="024780"/>
                </a:solidFill>
                <a:effectLst/>
                <a:uLnTx/>
                <a:uFillTx/>
                <a:latin typeface="汉仪大宋简" panose="02010609000101010101" pitchFamily="49" charset="-122"/>
                <a:ea typeface="汉仪大宋简" panose="02010609000101010101" pitchFamily="49" charset="-122"/>
                <a:cs typeface="+mn-cs"/>
              </a:rPr>
              <a:t>6%——</a:t>
            </a:r>
            <a:r>
              <a:rPr kumimoji="0" lang="zh-CN" altLang="en-US" sz="1200" b="0" i="0" u="none" strike="noStrike" kern="1200" cap="none" spc="0" normalizeH="0" baseline="0" noProof="0" dirty="0">
                <a:ln>
                  <a:noFill/>
                </a:ln>
                <a:solidFill>
                  <a:srgbClr val="024780"/>
                </a:solidFill>
                <a:effectLst/>
                <a:uLnTx/>
                <a:uFillTx/>
                <a:latin typeface="汉仪大宋简" panose="02010609000101010101" pitchFamily="49" charset="-122"/>
                <a:ea typeface="汉仪大宋简" panose="02010609000101010101" pitchFamily="49" charset="-122"/>
                <a:cs typeface="+mn-cs"/>
              </a:rPr>
              <a:t>约等于你全部</a:t>
            </a:r>
            <a:r>
              <a:rPr kumimoji="0" lang="en-US" altLang="zh-CN" sz="1200" b="0" i="0" u="none" strike="noStrike" kern="1200" cap="none" spc="0" normalizeH="0" baseline="0" noProof="0" dirty="0">
                <a:ln>
                  <a:noFill/>
                </a:ln>
                <a:solidFill>
                  <a:srgbClr val="024780"/>
                </a:solidFill>
                <a:effectLst/>
                <a:uLnTx/>
                <a:uFillTx/>
                <a:latin typeface="汉仪大宋简" panose="02010609000101010101" pitchFamily="49" charset="-122"/>
                <a:ea typeface="汉仪大宋简" panose="02010609000101010101" pitchFamily="49" charset="-122"/>
                <a:cs typeface="+mn-cs"/>
              </a:rPr>
              <a:t>DNA</a:t>
            </a:r>
            <a:r>
              <a:rPr kumimoji="0" lang="zh-CN" altLang="en-US" sz="1200" b="0" i="0" u="none" strike="noStrike" kern="1200" cap="none" spc="0" normalizeH="0" baseline="0" noProof="0" dirty="0">
                <a:ln>
                  <a:noFill/>
                </a:ln>
                <a:solidFill>
                  <a:srgbClr val="024780"/>
                </a:solidFill>
                <a:effectLst/>
                <a:uLnTx/>
                <a:uFillTx/>
                <a:latin typeface="汉仪大宋简" panose="02010609000101010101" pitchFamily="49" charset="-122"/>
                <a:ea typeface="汉仪大宋简" panose="02010609000101010101" pitchFamily="49" charset="-122"/>
                <a:cs typeface="+mn-cs"/>
              </a:rPr>
              <a:t>的</a:t>
            </a:r>
            <a:r>
              <a:rPr kumimoji="0" lang="en-US" altLang="zh-CN" sz="1200" b="0" i="0" u="none" strike="noStrike" kern="1200" cap="none" spc="0" normalizeH="0" baseline="0" noProof="0" dirty="0">
                <a:ln>
                  <a:noFill/>
                </a:ln>
                <a:solidFill>
                  <a:srgbClr val="024780"/>
                </a:solidFill>
                <a:effectLst/>
                <a:uLnTx/>
                <a:uFillTx/>
                <a:latin typeface="汉仪大宋简" panose="02010609000101010101" pitchFamily="49" charset="-122"/>
                <a:ea typeface="汉仪大宋简" panose="02010609000101010101" pitchFamily="49" charset="-122"/>
                <a:cs typeface="+mn-cs"/>
              </a:rPr>
              <a:t>0.012%</a:t>
            </a:r>
          </a:p>
          <a:p>
            <a:pPr>
              <a:buFont typeface="Arial" pitchFamily="34" charset="0"/>
              <a:buNone/>
            </a:pPr>
            <a:endParaRPr lang="en-US" sz="1200" dirty="0">
              <a:solidFill>
                <a:prstClr val="black"/>
              </a:solidFill>
              <a:ea typeface="汉仪大宋简" panose="0201060900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solidFill>
                <a:ea typeface="汉仪大宋简" panose="02010609000101010101" pitchFamily="49" charset="-122"/>
              </a:rPr>
              <a:t>比如，</a:t>
            </a:r>
            <a:r>
              <a:rPr kumimoji="0" lang="zh-CN" altLang="en-US" sz="1200" b="0" i="0" u="none" strike="noStrike" kern="1200" cap="none" spc="0" normalizeH="0" baseline="0" noProof="0" dirty="0">
                <a:ln>
                  <a:noFill/>
                </a:ln>
                <a:solidFill>
                  <a:prstClr val="black"/>
                </a:solidFill>
                <a:effectLst/>
                <a:uLnTx/>
                <a:uFillTx/>
                <a:latin typeface="Arial"/>
                <a:ea typeface="+mn-ea"/>
                <a:cs typeface="+mn-cs"/>
              </a:rPr>
              <a:t>本土族群之间的差异</a:t>
            </a:r>
            <a:r>
              <a:rPr kumimoji="0" lang="en-US" altLang="zh-CN" sz="1200" b="0" i="0" u="none" strike="noStrike" kern="1200" cap="none" spc="0" normalizeH="0" baseline="0" noProof="0" dirty="0">
                <a:ln>
                  <a:noFill/>
                </a:ln>
                <a:solidFill>
                  <a:prstClr val="black"/>
                </a:solidFill>
                <a:effectLst/>
                <a:uLnTx/>
                <a:uFillTx/>
                <a:latin typeface="Arial"/>
                <a:ea typeface="+mn-ea"/>
                <a:cs typeface="+mn-cs"/>
              </a:rPr>
              <a:t>(</a:t>
            </a:r>
            <a:r>
              <a:rPr kumimoji="0" lang="zh-CN" altLang="en-US" sz="1200" b="0" i="0" u="none" strike="noStrike" kern="1200" cap="none" spc="0" normalizeH="0" baseline="0" noProof="0" dirty="0">
                <a:ln>
                  <a:noFill/>
                </a:ln>
                <a:solidFill>
                  <a:prstClr val="black"/>
                </a:solidFill>
                <a:effectLst/>
                <a:uLnTx/>
                <a:uFillTx/>
                <a:latin typeface="Arial"/>
                <a:ea typeface="+mn-ea"/>
                <a:cs typeface="+mn-cs"/>
              </a:rPr>
              <a:t>如两个广东人之间</a:t>
            </a:r>
            <a:r>
              <a:rPr kumimoji="0" lang="en-US" altLang="zh-CN" sz="1200" b="0" i="0" u="none" strike="noStrike" kern="1200" cap="none" spc="0" normalizeH="0" baseline="0" noProof="0" dirty="0">
                <a:ln>
                  <a:noFill/>
                </a:ln>
                <a:solidFill>
                  <a:prstClr val="black"/>
                </a:solidFill>
                <a:effectLst/>
                <a:uLnTx/>
                <a:uFillTx/>
                <a:latin typeface="Arial"/>
                <a:ea typeface="+mn-ea"/>
                <a:cs typeface="+mn-cs"/>
              </a:rPr>
              <a:t>) =0.17%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Arial"/>
                <a:ea typeface="+mn-ea"/>
                <a:cs typeface="+mn-cs"/>
              </a:rPr>
              <a:t>“种族内”不同的民族和语系之间</a:t>
            </a:r>
            <a:r>
              <a:rPr kumimoji="0" lang="en-US" altLang="zh-CN" sz="1200" b="0" i="0" u="none" strike="noStrike" kern="1200" cap="none" spc="0" normalizeH="0" baseline="0" noProof="0" dirty="0">
                <a:ln>
                  <a:noFill/>
                </a:ln>
                <a:solidFill>
                  <a:prstClr val="black"/>
                </a:solidFill>
                <a:effectLst/>
                <a:uLnTx/>
                <a:uFillTx/>
                <a:latin typeface="Arial"/>
                <a:ea typeface="+mn-ea"/>
                <a:cs typeface="+mn-cs"/>
              </a:rPr>
              <a:t>(</a:t>
            </a:r>
            <a:r>
              <a:rPr kumimoji="0" lang="zh-CN" altLang="en-US" sz="1200" b="0" i="0" u="none" strike="noStrike" kern="1200" cap="none" spc="0" normalizeH="0" baseline="0" noProof="0" dirty="0">
                <a:ln>
                  <a:noFill/>
                </a:ln>
                <a:solidFill>
                  <a:prstClr val="black"/>
                </a:solidFill>
                <a:effectLst/>
                <a:uLnTx/>
                <a:uFillTx/>
                <a:latin typeface="Arial"/>
                <a:ea typeface="+mn-ea"/>
                <a:cs typeface="+mn-cs"/>
              </a:rPr>
              <a:t>如广东人对比日本人</a:t>
            </a:r>
            <a:r>
              <a:rPr kumimoji="0" lang="en-US" altLang="zh-CN" sz="1200" b="0" i="0" u="none" strike="noStrike" kern="1200" cap="none" spc="0" normalizeH="0" baseline="0" noProof="0" dirty="0">
                <a:ln>
                  <a:noFill/>
                </a:ln>
                <a:solidFill>
                  <a:prstClr val="black"/>
                </a:solidFill>
                <a:effectLst/>
                <a:uLnTx/>
                <a:uFillTx/>
                <a:latin typeface="Arial"/>
                <a:ea typeface="+mn-ea"/>
                <a:cs typeface="+mn-cs"/>
              </a:rPr>
              <a:t>) =0.018%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Arial"/>
                <a:ea typeface="+mn-ea"/>
                <a:cs typeface="+mn-cs"/>
              </a:rPr>
              <a:t>“种族”之间</a:t>
            </a:r>
            <a:r>
              <a:rPr kumimoji="0" lang="en-US" altLang="zh-CN" sz="1200" b="0" i="0" u="none" strike="noStrike" kern="1200" cap="none" spc="0" normalizeH="0" baseline="0" noProof="0" dirty="0">
                <a:ln>
                  <a:noFill/>
                </a:ln>
                <a:solidFill>
                  <a:prstClr val="black"/>
                </a:solidFill>
                <a:effectLst/>
                <a:uLnTx/>
                <a:uFillTx/>
                <a:latin typeface="Arial"/>
                <a:ea typeface="+mn-ea"/>
                <a:cs typeface="+mn-cs"/>
              </a:rPr>
              <a:t>(</a:t>
            </a:r>
            <a:r>
              <a:rPr kumimoji="0" lang="zh-CN" altLang="en-US" sz="1200" b="0" i="0" u="none" strike="noStrike" kern="1200" cap="none" spc="0" normalizeH="0" baseline="0" noProof="0" dirty="0">
                <a:ln>
                  <a:noFill/>
                </a:ln>
                <a:solidFill>
                  <a:prstClr val="black"/>
                </a:solidFill>
                <a:effectLst/>
                <a:uLnTx/>
                <a:uFillTx/>
                <a:latin typeface="Arial"/>
                <a:ea typeface="+mn-ea"/>
                <a:cs typeface="+mn-cs"/>
              </a:rPr>
              <a:t>如亚洲人对比欧洲人</a:t>
            </a:r>
            <a:r>
              <a:rPr kumimoji="0" lang="en-US" altLang="zh-CN" sz="1200" b="0" i="0" u="none" strike="noStrike" kern="1200" cap="none" spc="0" normalizeH="0" baseline="0" noProof="0" dirty="0">
                <a:ln>
                  <a:noFill/>
                </a:ln>
                <a:solidFill>
                  <a:prstClr val="black"/>
                </a:solidFill>
                <a:effectLst/>
                <a:uLnTx/>
                <a:uFillTx/>
                <a:latin typeface="Arial"/>
                <a:ea typeface="+mn-ea"/>
                <a:cs typeface="+mn-cs"/>
              </a:rPr>
              <a:t>) =0.012%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656109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lstStyle/>
          <a:p>
            <a:r>
              <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rPr>
              <a:t>其实，下方舟的人只有他们带上方舟的东西。巴别塔后，随着语言的变乱，很多知识都丢失了。分离的小群体只有那些他们能记得住的知识和他们携带的工具。</a:t>
            </a:r>
            <a:r>
              <a:rPr kumimoji="0" lang="en-US" altLang="zh-CN"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rPr>
              <a:t>20</a:t>
            </a:r>
            <a:r>
              <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rPr>
              <a:t>世纪的很多民族，身体和大脑和普通人并无二致，却过着“原始”的生活。</a:t>
            </a:r>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34881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zh-CN" altLang="en-US" dirty="0">
                <a:latin typeface="微软雅黑" pitchFamily="34" charset="-122"/>
                <a:ea typeface="微软雅黑" pitchFamily="34" charset="-122"/>
              </a:rPr>
              <a:t>结果他们发现这是一颗猪牙齿，这是在</a:t>
            </a:r>
            <a:r>
              <a:rPr lang="en-US" altLang="zh-CN" dirty="0">
                <a:latin typeface="微软雅黑" pitchFamily="34" charset="-122"/>
                <a:ea typeface="微软雅黑" pitchFamily="34" charset="-122"/>
              </a:rPr>
              <a:t>1928</a:t>
            </a:r>
            <a:r>
              <a:rPr lang="zh-CN" altLang="en-US" dirty="0">
                <a:latin typeface="微软雅黑" pitchFamily="34" charset="-122"/>
                <a:ea typeface="微软雅黑" pitchFamily="34" charset="-122"/>
              </a:rPr>
              <a:t>年，他们认为这是一种绝种的猪。然后到了</a:t>
            </a:r>
            <a:r>
              <a:rPr lang="en-US" altLang="zh-CN" dirty="0">
                <a:latin typeface="微软雅黑" pitchFamily="34" charset="-122"/>
                <a:ea typeface="微软雅黑" pitchFamily="34" charset="-122"/>
              </a:rPr>
              <a:t>1972</a:t>
            </a:r>
            <a:r>
              <a:rPr lang="zh-CN" altLang="en-US" dirty="0">
                <a:latin typeface="微软雅黑" pitchFamily="34" charset="-122"/>
                <a:ea typeface="微软雅黑" pitchFamily="34" charset="-122"/>
              </a:rPr>
              <a:t>年，科学家在秘鲁发现这种猪还活着，没有绝种。</a:t>
            </a:r>
            <a:endParaRPr lang="en-US" altLang="zh-CN" dirty="0">
              <a:latin typeface="微软雅黑" pitchFamily="34" charset="-122"/>
              <a:ea typeface="微软雅黑" pitchFamily="34" charset="-122"/>
            </a:endParaRPr>
          </a:p>
          <a:p>
            <a:endParaRPr lang="en-US" altLang="zh-CN" dirty="0">
              <a:latin typeface="微软雅黑" pitchFamily="34" charset="-122"/>
              <a:ea typeface="微软雅黑" pitchFamily="34" charset="-122"/>
            </a:endParaRPr>
          </a:p>
          <a:p>
            <a:r>
              <a:rPr lang="zh-CN" altLang="en-US" dirty="0">
                <a:latin typeface="微软雅黑" pitchFamily="34" charset="-122"/>
                <a:ea typeface="微软雅黑" pitchFamily="34" charset="-122"/>
              </a:rPr>
              <a:t>所以，我们要问到底那个猴子是我们的祖先，还是这种秘鲁的猪是我们的祖先呢？</a:t>
            </a:r>
            <a:endParaRPr lang="en-US" altLang="zh-CN" dirty="0">
              <a:latin typeface="微软雅黑" pitchFamily="34" charset="-122"/>
              <a:ea typeface="微软雅黑" pitchFamily="34" charset="-122"/>
            </a:endParaRPr>
          </a:p>
          <a:p>
            <a:endParaRPr lang="en-US" altLang="zh-CN" dirty="0">
              <a:latin typeface="微软雅黑" pitchFamily="34" charset="-122"/>
              <a:ea typeface="微软雅黑" pitchFamily="34" charset="-122"/>
            </a:endParaRPr>
          </a:p>
          <a:p>
            <a:r>
              <a:rPr lang="zh-CN" altLang="en-US" dirty="0">
                <a:latin typeface="微软雅黑" pitchFamily="34" charset="-122"/>
                <a:ea typeface="微软雅黑" pitchFamily="34" charset="-122"/>
              </a:rPr>
              <a:t>虽然这些是过去的历史事件了，不过你要知道发布这些发现的都是当时最高级的科学家，结论也是他们所断言的。所以你不要盲目相信“科学家”和“科学发现”。</a:t>
            </a:r>
            <a:endParaRPr lang="en-US" altLang="zh-CN" dirty="0">
              <a:latin typeface="微软雅黑" pitchFamily="34" charset="-122"/>
              <a:ea typeface="微软雅黑" pitchFamily="34" charset="-122"/>
            </a:endParaRPr>
          </a:p>
          <a:p>
            <a:endParaRPr lang="en-US" altLang="zh-CN" dirty="0">
              <a:latin typeface="微软雅黑" pitchFamily="34" charset="-122"/>
              <a:ea typeface="微软雅黑" pitchFamily="34" charset="-122"/>
            </a:endParaRPr>
          </a:p>
          <a:p>
            <a:r>
              <a:rPr lang="zh-CN" altLang="en-US" dirty="0">
                <a:latin typeface="微软雅黑" pitchFamily="34" charset="-122"/>
                <a:ea typeface="微软雅黑" pitchFamily="34" charset="-122"/>
              </a:rPr>
              <a:t>结论是下次科学家发表了“不容质疑”的证据时都要去质疑、深入研究一下。</a:t>
            </a:r>
            <a:endParaRPr lang="en-US" altLang="zh-CN" dirty="0">
              <a:latin typeface="微软雅黑" pitchFamily="34" charset="-122"/>
              <a:ea typeface="微软雅黑" pitchFamily="34"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9</a:t>
            </a:fld>
            <a:endParaRPr lang="zh-CN" altLang="en-US"/>
          </a:p>
        </p:txBody>
      </p:sp>
    </p:spTree>
    <p:extLst>
      <p:ext uri="{BB962C8B-B14F-4D97-AF65-F5344CB8AC3E}">
        <p14:creationId xmlns:p14="http://schemas.microsoft.com/office/powerpoint/2010/main" val="56009979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lstStyle/>
          <a:p>
            <a:endParaRPr kumimoji="1" lang="zh-CN" altLang="en-US"/>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pPr/>
              <a:t>90</a:t>
            </a:fld>
            <a:endParaRPr lang="zh-CN" altLang="en-US"/>
          </a:p>
        </p:txBody>
      </p:sp>
    </p:spTree>
    <p:extLst>
      <p:ext uri="{BB962C8B-B14F-4D97-AF65-F5344CB8AC3E}">
        <p14:creationId xmlns:p14="http://schemas.microsoft.com/office/powerpoint/2010/main" val="155717295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dirty="0"/>
              <a:t>我们要面对这些科学家原来犯的错误。种族主义的问题是从哪里来的？如果相信圣经，我们明白全世界的人来自同一个祖先。不过我们人类是某一个类似猿猴的过程经过漫长的过程进化而来的，那某一种人应该比另外一群人进化得更高级。这样就不奇怪了。昨天我们看过有关那些纳粹分子的观点吗？那时可以说合乎进化论的观点。所以在</a:t>
            </a:r>
            <a:r>
              <a:rPr kumimoji="1" lang="en-US" altLang="zh-CN" dirty="0"/>
              <a:t>100</a:t>
            </a:r>
            <a:r>
              <a:rPr kumimoji="1" lang="zh-CN" altLang="en-US" dirty="0"/>
              <a:t>多年中进化论就导致并催花了种族主义，包括达尔文自己。</a:t>
            </a:r>
          </a:p>
          <a:p>
            <a:endParaRPr kumimoji="1" lang="zh-CN" altLang="en-US" dirty="0"/>
          </a:p>
          <a:p>
            <a:endParaRPr kumimoji="1" lang="zh-CN" altLang="en-US"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91</a:t>
            </a:fld>
            <a:endParaRPr lang="zh-CN" altLang="en-US">
              <a:solidFill>
                <a:prstClr val="black"/>
              </a:solidFill>
            </a:endParaRPr>
          </a:p>
        </p:txBody>
      </p:sp>
    </p:spTree>
    <p:extLst>
      <p:ext uri="{BB962C8B-B14F-4D97-AF65-F5344CB8AC3E}">
        <p14:creationId xmlns:p14="http://schemas.microsoft.com/office/powerpoint/2010/main" val="155717295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fld id="{02859B95-8FAA-4934-A792-5479DB0E7C48}" type="slidenum">
              <a:rPr lang="en-US">
                <a:solidFill>
                  <a:prstClr val="black"/>
                </a:solidFill>
              </a:rPr>
              <a:pPr/>
              <a:t>92</a:t>
            </a:fld>
            <a:endParaRPr lang="en-US" dirty="0">
              <a:solidFill>
                <a:prstClr val="black"/>
              </a:solidFill>
            </a:endParaRPr>
          </a:p>
        </p:txBody>
      </p:sp>
      <p:sp>
        <p:nvSpPr>
          <p:cNvPr id="4343810" name="Rectangle 2"/>
          <p:cNvSpPr>
            <a:spLocks noGrp="1" noRot="1" noChangeAspect="1" noChangeArrowheads="1" noTextEdit="1"/>
          </p:cNvSpPr>
          <p:nvPr>
            <p:ph type="sldImg"/>
          </p:nvPr>
        </p:nvSpPr>
        <p:spPr>
          <a:xfrm>
            <a:off x="895350" y="746125"/>
            <a:ext cx="4970463" cy="3727450"/>
          </a:xfrm>
          <a:ln/>
          <a:extLst>
            <a:ext uri="{FAA26D3D-D897-4be2-8F04-BA451C77F1D7}">
              <ma14:placeholderFlag xmlns:ma14="http://schemas.microsoft.com/office/mac/drawingml/2011/main" xmlns="" val="1"/>
            </a:ext>
          </a:extLst>
        </p:spPr>
      </p:sp>
      <p:sp>
        <p:nvSpPr>
          <p:cNvPr id="4343811"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dirty="0"/>
              <a:t>我们</a:t>
            </a:r>
            <a:r>
              <a:rPr lang="zh-CN" altLang="en-US" sz="1200" dirty="0">
                <a:ea typeface="华文中宋" panose="02010600040101010101" pitchFamily="2" charset="-122"/>
                <a:cs typeface="Arial" panose="020B0604020202020204" pitchFamily="34" charset="0"/>
              </a:rPr>
              <a:t>进化论者史蒂夫 </a:t>
            </a:r>
            <a:r>
              <a:rPr lang="en-US" altLang="zh-CN" sz="1200" dirty="0">
                <a:ea typeface="华文中宋" panose="02010600040101010101" pitchFamily="2" charset="-122"/>
                <a:cs typeface="Arial" panose="020B0604020202020204" pitchFamily="34" charset="0"/>
                <a:sym typeface="Wingdings 2"/>
              </a:rPr>
              <a:t> </a:t>
            </a:r>
            <a:r>
              <a:rPr lang="zh-CN" altLang="en-US" sz="1200" dirty="0">
                <a:ea typeface="华文中宋" panose="02010600040101010101" pitchFamily="2" charset="-122"/>
                <a:cs typeface="Arial" panose="020B0604020202020204" pitchFamily="34" charset="0"/>
              </a:rPr>
              <a:t>古尔德，哈佛大学古生物学家和科学史家，一个顽固的反进化论者，承认说：</a:t>
            </a:r>
            <a:r>
              <a:rPr lang="zh-CN" altLang="en-US" sz="1200" dirty="0">
                <a:solidFill>
                  <a:srgbClr val="FF0000"/>
                </a:solidFill>
                <a:ea typeface="华文中宋" panose="02010600040101010101" pitchFamily="2" charset="-122"/>
                <a:cs typeface="Arial" panose="020B0604020202020204" pitchFamily="34" charset="0"/>
              </a:rPr>
              <a:t>“在</a:t>
            </a:r>
            <a:r>
              <a:rPr lang="en-US" altLang="zh-CN" sz="1200" dirty="0">
                <a:solidFill>
                  <a:srgbClr val="FF0000"/>
                </a:solidFill>
                <a:ea typeface="华文中宋" panose="02010600040101010101" pitchFamily="2" charset="-122"/>
                <a:cs typeface="Arial" panose="020B0604020202020204" pitchFamily="34" charset="0"/>
              </a:rPr>
              <a:t>1850</a:t>
            </a:r>
            <a:r>
              <a:rPr lang="zh-CN" altLang="en-US" sz="1200" dirty="0">
                <a:solidFill>
                  <a:srgbClr val="FF0000"/>
                </a:solidFill>
                <a:ea typeface="华文中宋" panose="02010600040101010101" pitchFamily="2" charset="-122"/>
                <a:cs typeface="Arial" panose="020B0604020202020204" pitchFamily="34" charset="0"/>
              </a:rPr>
              <a:t>年之前，种族主义的生物理由有可能是常见的，但是在进化论被广泛接受之后，这些理由成倍地增加了。”他也承认，认为这是不正常的，不过这其实是完全符合进化论的观点。</a:t>
            </a:r>
            <a:endParaRPr lang="zh-CN" altLang="en-US" sz="1200" dirty="0">
              <a:ea typeface="华文中宋" panose="02010600040101010101" pitchFamily="2" charset="-122"/>
              <a:cs typeface="Arial" panose="020B0604020202020204" pitchFamily="34" charset="0"/>
            </a:endParaRPr>
          </a:p>
          <a:p>
            <a:pPr eaLnBrk="1" hangingPunct="1"/>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39879366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fld id="{46A6B034-8ADA-4614-92C3-2624C51DC79F}" type="slidenum">
              <a:rPr lang="en-US">
                <a:solidFill>
                  <a:prstClr val="black"/>
                </a:solidFill>
              </a:rPr>
              <a:pPr/>
              <a:t>93</a:t>
            </a:fld>
            <a:endParaRPr lang="en-US" dirty="0">
              <a:solidFill>
                <a:prstClr val="black"/>
              </a:solidFill>
            </a:endParaRPr>
          </a:p>
        </p:txBody>
      </p:sp>
      <p:sp>
        <p:nvSpPr>
          <p:cNvPr id="4339714" name="Rectangle 2"/>
          <p:cNvSpPr>
            <a:spLocks noGrp="1" noRot="1" noChangeAspect="1" noChangeArrowheads="1" noTextEdit="1"/>
          </p:cNvSpPr>
          <p:nvPr>
            <p:ph type="sldImg"/>
          </p:nvPr>
        </p:nvSpPr>
        <p:spPr>
          <a:xfrm>
            <a:off x="895350" y="746125"/>
            <a:ext cx="4970463" cy="3727450"/>
          </a:xfrm>
          <a:ln/>
          <a:extLst>
            <a:ext uri="{FAA26D3D-D897-4be2-8F04-BA451C77F1D7}">
              <ma14:placeholderFlag xmlns:ma14="http://schemas.microsoft.com/office/mac/drawingml/2011/main" xmlns="" val="1"/>
            </a:ext>
          </a:extLst>
        </p:spPr>
      </p:sp>
      <p:sp>
        <p:nvSpPr>
          <p:cNvPr id="4339715"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600" dirty="0">
                <a:solidFill>
                  <a:srgbClr val="FF0000"/>
                </a:solidFill>
                <a:ea typeface="华文中宋" panose="02010600040101010101" pitchFamily="2" charset="-122"/>
                <a:cs typeface="Arial" panose="020B0604020202020204" pitchFamily="34" charset="0"/>
              </a:rPr>
              <a:t>所以我们看到达尔文自己也说：</a:t>
            </a:r>
            <a:r>
              <a:rPr lang="zh-CN" altLang="en-US" sz="1600" dirty="0">
                <a:ea typeface="华文中宋" panose="02010600040101010101" pitchFamily="2" charset="-122"/>
                <a:cs typeface="Arial" panose="020B0604020202020204" pitchFamily="34" charset="0"/>
              </a:rPr>
              <a:t>“在未来的某个时期，用世纪来衡量就不会很遥远，人类文明的种族几乎肯定会消灭、取代世界上的落后民族。同时，类人猿</a:t>
            </a:r>
            <a:r>
              <a:rPr lang="en-US" altLang="zh-CN" sz="1600" dirty="0">
                <a:ea typeface="华文中宋" panose="02010600040101010101" pitchFamily="2" charset="-122"/>
                <a:cs typeface="Arial" panose="020B0604020202020204" pitchFamily="34" charset="0"/>
              </a:rPr>
              <a:t>……</a:t>
            </a:r>
            <a:r>
              <a:rPr lang="zh-CN" altLang="en-US" sz="1600" dirty="0">
                <a:ea typeface="华文中宋" panose="02010600040101010101" pitchFamily="2" charset="-122"/>
                <a:cs typeface="Arial" panose="020B0604020202020204" pitchFamily="34" charset="0"/>
              </a:rPr>
              <a:t>也无疑会完全被消灭。这一来，人类和他们的最近的亲族之间的空白差距将变得更为宽广，因为这差距的一端将是更加文明的一种人，甚至我们可以希望比今天的高加索人</a:t>
            </a:r>
            <a:r>
              <a:rPr lang="en-US" altLang="zh-CN" sz="1600" dirty="0">
                <a:ea typeface="华文中宋" panose="02010600040101010101" pitchFamily="2" charset="-122"/>
                <a:cs typeface="Arial" panose="020B0604020202020204" pitchFamily="34" charset="0"/>
              </a:rPr>
              <a:t>[</a:t>
            </a:r>
            <a:r>
              <a:rPr lang="zh-CN" altLang="en-US" sz="1600" dirty="0">
                <a:ea typeface="华文中宋" panose="02010600040101010101" pitchFamily="2" charset="-122"/>
                <a:cs typeface="Arial" panose="020B0604020202020204" pitchFamily="34" charset="0"/>
              </a:rPr>
              <a:t>白人</a:t>
            </a:r>
            <a:r>
              <a:rPr lang="en-US" altLang="zh-CN" sz="1600" dirty="0">
                <a:ea typeface="华文中宋" panose="02010600040101010101" pitchFamily="2" charset="-122"/>
                <a:cs typeface="Arial" panose="020B0604020202020204" pitchFamily="34" charset="0"/>
              </a:rPr>
              <a:t>]</a:t>
            </a:r>
            <a:r>
              <a:rPr lang="zh-CN" altLang="en-US" sz="1600" dirty="0">
                <a:ea typeface="华文中宋" panose="02010600040101010101" pitchFamily="2" charset="-122"/>
                <a:cs typeface="Arial" panose="020B0604020202020204" pitchFamily="34" charset="0"/>
              </a:rPr>
              <a:t>更要文明，而另一端将是低得像狒狒一类的猿猴，而不是现在那样</a:t>
            </a:r>
            <a:r>
              <a:rPr lang="zh-CN" altLang="en-US" sz="1600" b="0" dirty="0">
                <a:ea typeface="华文中宋" panose="02010600040101010101" pitchFamily="2" charset="-122"/>
                <a:cs typeface="Arial" panose="020B0604020202020204" pitchFamily="34" charset="0"/>
              </a:rPr>
              <a:t>的，</a:t>
            </a:r>
            <a:r>
              <a:rPr lang="zh-CN" altLang="en-US" sz="1600" b="0" dirty="0">
                <a:solidFill>
                  <a:srgbClr val="FF0000"/>
                </a:solidFill>
                <a:ea typeface="华文中宋" panose="02010600040101010101" pitchFamily="2" charset="-122"/>
                <a:cs typeface="Arial" panose="020B0604020202020204" pitchFamily="34" charset="0"/>
              </a:rPr>
              <a:t>一端是黑人或澳大利亚土著民，而另一端是大猩猩。</a:t>
            </a:r>
            <a:r>
              <a:rPr lang="zh-CN" altLang="en-US" sz="1200" b="0" dirty="0">
                <a:solidFill>
                  <a:prstClr val="black"/>
                </a:solidFill>
                <a:latin typeface="SimSun" pitchFamily="2" charset="-122"/>
                <a:ea typeface="SimSun" pitchFamily="2" charset="-122"/>
              </a:rPr>
              <a:t>达尔文</a:t>
            </a:r>
            <a:r>
              <a:rPr lang="en-US" altLang="zh-CN" sz="1200" b="0" dirty="0">
                <a:solidFill>
                  <a:prstClr val="black"/>
                </a:solidFill>
                <a:latin typeface="SimSun" pitchFamily="2" charset="-122"/>
                <a:ea typeface="SimSun" pitchFamily="2" charset="-122"/>
              </a:rPr>
              <a:t>《</a:t>
            </a:r>
            <a:r>
              <a:rPr lang="zh-CN" altLang="en-US" sz="1200" b="0" dirty="0">
                <a:solidFill>
                  <a:prstClr val="black"/>
                </a:solidFill>
                <a:latin typeface="SimSun" pitchFamily="2" charset="-122"/>
                <a:ea typeface="SimSun" pitchFamily="2" charset="-122"/>
              </a:rPr>
              <a:t>人类的由来</a:t>
            </a:r>
            <a:r>
              <a:rPr lang="en-US" altLang="zh-CN" sz="1200" b="0" dirty="0">
                <a:solidFill>
                  <a:prstClr val="black"/>
                </a:solidFill>
                <a:latin typeface="SimSun" pitchFamily="2" charset="-122"/>
                <a:ea typeface="SimSun" pitchFamily="2" charset="-122"/>
              </a:rPr>
              <a:t>》</a:t>
            </a:r>
            <a:r>
              <a:rPr lang="zh-CN" altLang="en-US" sz="1200" b="0" dirty="0">
                <a:solidFill>
                  <a:prstClr val="black"/>
                </a:solidFill>
                <a:latin typeface="SimSun" pitchFamily="2" charset="-122"/>
                <a:ea typeface="SimSun" pitchFamily="2" charset="-122"/>
              </a:rPr>
              <a:t>。他有一个顺序，一个排列，就是白人在上，黄种人他没有提，不过你可以放在中间，黑人是最低等的，他说黑人是靠近那些大猩猩，像澳洲土著。他公开地这样说，感谢主当时在英国还没有被认可，不过在德国已经被认可，后来在英国才有比较大的影响。要明白进化论本身就是一个种族主义的观点。也很难难免。你说有进化呢，你说在这么大的一个世界这么大的地理区域的区别，而且他们假设这么长的时间肯定有高等和低等的对不对呀？当然没有。因为我们的实际的起源不是这样。不过按照进化论是必然的。</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22864856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solidFill>
              </a:rPr>
              <a:t>进化论者终于承认，</a:t>
            </a:r>
            <a:r>
              <a:rPr lang="zh-CN" altLang="en-US" sz="1200" dirty="0">
                <a:latin typeface="汉仪大宋简" panose="02010609000101010101" pitchFamily="49" charset="-122"/>
                <a:ea typeface="汉仪大宋简" panose="02010609000101010101" pitchFamily="49" charset="-122"/>
              </a:rPr>
              <a:t>圣经一直教导的、基督徒一直相信的</a:t>
            </a:r>
            <a:r>
              <a:rPr lang="en-US" altLang="zh-CN" sz="1200" dirty="0">
                <a:latin typeface="汉仪大宋简" panose="02010609000101010101" pitchFamily="49" charset="-122"/>
                <a:ea typeface="汉仪大宋简" panose="02010609000101010101" pitchFamily="49" charset="-122"/>
              </a:rPr>
              <a:t>——</a:t>
            </a:r>
            <a:r>
              <a:rPr lang="zh-CN" altLang="en-US" sz="1200" dirty="0">
                <a:latin typeface="汉仪大宋简" panose="02010609000101010101" pitchFamily="49" charset="-122"/>
                <a:ea typeface="汉仪大宋简" panose="02010609000101010101" pitchFamily="49" charset="-122"/>
              </a:rPr>
              <a:t>人类只有一个种族！</a:t>
            </a:r>
          </a:p>
          <a:p>
            <a:endParaRPr lang="en-US" altLang="zh-CN" sz="1200" dirty="0">
              <a:solidFill>
                <a:prstClr val="black"/>
              </a:solidFill>
            </a:endParaRPr>
          </a:p>
          <a:p>
            <a:r>
              <a:rPr lang="zh-CN" altLang="en-US" sz="1200" dirty="0">
                <a:latin typeface="汉仪大宋简" panose="02010609000101010101" pitchFamily="49" charset="-122"/>
                <a:ea typeface="汉仪大宋简" panose="02010609000101010101" pitchFamily="49" charset="-122"/>
              </a:rPr>
              <a:t>今天，就连进化论者也最终承认：</a:t>
            </a:r>
          </a:p>
          <a:p>
            <a:pPr marL="365760">
              <a:spcAft>
                <a:spcPts val="600"/>
              </a:spcAft>
            </a:pPr>
            <a:r>
              <a:rPr lang="en-US" altLang="zh-CN" sz="1200" dirty="0">
                <a:latin typeface="汉仪大宋简" panose="02010609000101010101" pitchFamily="49" charset="-122"/>
                <a:ea typeface="汉仪大宋简" panose="02010609000101010101" pitchFamily="49" charset="-122"/>
              </a:rPr>
              <a:t>• </a:t>
            </a:r>
            <a:r>
              <a:rPr lang="zh-CN" altLang="en-US" sz="1200" dirty="0">
                <a:latin typeface="汉仪大宋简" panose="02010609000101010101" pitchFamily="49" charset="-122"/>
                <a:ea typeface="汉仪大宋简" panose="02010609000101010101" pitchFamily="49" charset="-122"/>
              </a:rPr>
              <a:t>由于始祖效应、地域隔离和微小的变异，产生了不同民族</a:t>
            </a:r>
            <a:endParaRPr lang="en-US" altLang="zh-CN" sz="1200" dirty="0">
              <a:latin typeface="汉仪大宋简" panose="02010609000101010101" pitchFamily="49" charset="-122"/>
              <a:ea typeface="汉仪大宋简" panose="02010609000101010101" pitchFamily="49" charset="-122"/>
            </a:endParaRPr>
          </a:p>
          <a:p>
            <a:pPr marL="365760">
              <a:spcAft>
                <a:spcPts val="600"/>
              </a:spcAft>
            </a:pPr>
            <a:r>
              <a:rPr lang="en-US" altLang="zh-CN" sz="1200" dirty="0">
                <a:latin typeface="汉仪大宋简" panose="02010609000101010101" pitchFamily="49" charset="-122"/>
                <a:ea typeface="汉仪大宋简" panose="02010609000101010101" pitchFamily="49" charset="-122"/>
              </a:rPr>
              <a:t>• </a:t>
            </a:r>
            <a:r>
              <a:rPr lang="zh-CN" altLang="en-US" sz="1200" dirty="0">
                <a:latin typeface="汉仪大宋简" panose="02010609000101010101" pitchFamily="49" charset="-122"/>
                <a:ea typeface="汉仪大宋简" panose="02010609000101010101" pitchFamily="49" charset="-122"/>
              </a:rPr>
              <a:t>在并不久远的过去（他们说大概十五万年前，实际是几千年前）所有的民族都有一位共同祖先</a:t>
            </a:r>
            <a:endParaRPr lang="en-US" altLang="zh-CN" sz="1200" dirty="0">
              <a:latin typeface="汉仪大宋简" panose="02010609000101010101" pitchFamily="49" charset="-122"/>
              <a:ea typeface="汉仪大宋简" panose="02010609000101010101" pitchFamily="49" charset="-122"/>
            </a:endParaRPr>
          </a:p>
          <a:p>
            <a:pPr marL="365760">
              <a:spcAft>
                <a:spcPts val="600"/>
              </a:spcAft>
            </a:pPr>
            <a:r>
              <a:rPr lang="en-US" altLang="zh-CN" sz="1200" dirty="0">
                <a:latin typeface="汉仪大宋简" panose="02010609000101010101" pitchFamily="49" charset="-122"/>
                <a:ea typeface="汉仪大宋简" panose="02010609000101010101" pitchFamily="49" charset="-122"/>
              </a:rPr>
              <a:t>• DNA</a:t>
            </a:r>
            <a:r>
              <a:rPr lang="zh-CN" altLang="en-US" sz="1200" dirty="0">
                <a:latin typeface="汉仪大宋简" panose="02010609000101010101" pitchFamily="49" charset="-122"/>
                <a:ea typeface="汉仪大宋简" panose="02010609000101010101" pitchFamily="49" charset="-122"/>
              </a:rPr>
              <a:t>实际的区别很小：两个个体之间的区别大概只有</a:t>
            </a:r>
            <a:r>
              <a:rPr lang="en-US" altLang="zh-CN" sz="1200" dirty="0">
                <a:latin typeface="汉仪大宋简" panose="02010609000101010101" pitchFamily="49" charset="-122"/>
                <a:ea typeface="汉仪大宋简" panose="02010609000101010101" pitchFamily="49" charset="-122"/>
              </a:rPr>
              <a:t>0.2%</a:t>
            </a:r>
          </a:p>
          <a:p>
            <a:pPr marL="365760"/>
            <a:r>
              <a:rPr lang="en-US" altLang="zh-CN" sz="1200" dirty="0">
                <a:latin typeface="汉仪大宋简" panose="02010609000101010101" pitchFamily="49" charset="-122"/>
                <a:ea typeface="汉仪大宋简" panose="02010609000101010101" pitchFamily="49" charset="-122"/>
              </a:rPr>
              <a:t>• </a:t>
            </a:r>
            <a:r>
              <a:rPr lang="zh-CN" altLang="en-US" sz="1200" dirty="0">
                <a:latin typeface="汉仪大宋简" panose="02010609000101010101" pitchFamily="49" charset="-122"/>
                <a:ea typeface="汉仪大宋简" panose="02010609000101010101" pitchFamily="49" charset="-122"/>
              </a:rPr>
              <a:t>种族的区别仅占到</a:t>
            </a:r>
            <a:r>
              <a:rPr lang="en-US" altLang="zh-CN" sz="1200" dirty="0">
                <a:latin typeface="汉仪大宋简" panose="02010609000101010101" pitchFamily="49" charset="-122"/>
                <a:ea typeface="汉仪大宋简" panose="02010609000101010101" pitchFamily="49" charset="-122"/>
              </a:rPr>
              <a:t>DNA</a:t>
            </a:r>
            <a:r>
              <a:rPr lang="zh-CN" altLang="en-US" sz="1200" dirty="0">
                <a:latin typeface="汉仪大宋简" panose="02010609000101010101" pitchFamily="49" charset="-122"/>
                <a:ea typeface="汉仪大宋简" panose="02010609000101010101" pitchFamily="49" charset="-122"/>
              </a:rPr>
              <a:t>区别的</a:t>
            </a:r>
            <a:r>
              <a:rPr lang="en-US" altLang="zh-CN" sz="1200" dirty="0">
                <a:latin typeface="汉仪大宋简" panose="02010609000101010101" pitchFamily="49" charset="-122"/>
                <a:ea typeface="汉仪大宋简" panose="02010609000101010101" pitchFamily="49" charset="-122"/>
              </a:rPr>
              <a:t>6%——</a:t>
            </a:r>
            <a:r>
              <a:rPr lang="zh-CN" altLang="en-US" sz="1200" dirty="0">
                <a:latin typeface="汉仪大宋简" panose="02010609000101010101" pitchFamily="49" charset="-122"/>
                <a:ea typeface="汉仪大宋简" panose="02010609000101010101" pitchFamily="49" charset="-122"/>
              </a:rPr>
              <a:t>约等于你全部</a:t>
            </a:r>
            <a:r>
              <a:rPr lang="en-US" altLang="zh-CN" sz="1200" dirty="0">
                <a:latin typeface="汉仪大宋简" panose="02010609000101010101" pitchFamily="49" charset="-122"/>
                <a:ea typeface="汉仪大宋简" panose="02010609000101010101" pitchFamily="49" charset="-122"/>
              </a:rPr>
              <a:t>DNA</a:t>
            </a:r>
            <a:r>
              <a:rPr lang="zh-CN" altLang="en-US" sz="1200" dirty="0">
                <a:latin typeface="汉仪大宋简" panose="02010609000101010101" pitchFamily="49" charset="-122"/>
                <a:ea typeface="汉仪大宋简" panose="02010609000101010101" pitchFamily="49" charset="-122"/>
              </a:rPr>
              <a:t>的</a:t>
            </a:r>
            <a:r>
              <a:rPr lang="en-US" altLang="zh-CN" sz="1200" dirty="0">
                <a:latin typeface="汉仪大宋简" panose="02010609000101010101" pitchFamily="49" charset="-122"/>
                <a:ea typeface="汉仪大宋简" panose="02010609000101010101" pitchFamily="49" charset="-122"/>
              </a:rPr>
              <a:t>0.012%</a:t>
            </a:r>
            <a:r>
              <a:rPr lang="zh-CN" altLang="en-US" sz="1200" dirty="0">
                <a:latin typeface="汉仪大宋简" panose="02010609000101010101" pitchFamily="49" charset="-122"/>
                <a:ea typeface="汉仪大宋简" panose="02010609000101010101" pitchFamily="49" charset="-122"/>
              </a:rPr>
              <a:t>而已</a:t>
            </a:r>
            <a:endParaRPr lang="en-US" altLang="zh-CN" sz="1200" dirty="0">
              <a:solidFill>
                <a:srgbClr val="FF0000"/>
              </a:solidFill>
              <a:latin typeface="汉仪大宋简" panose="02010609000101010101" pitchFamily="49" charset="-122"/>
              <a:ea typeface="汉仪大宋简" panose="02010609000101010101" pitchFamily="49" charset="-122"/>
            </a:endParaRPr>
          </a:p>
          <a:p>
            <a:endParaRPr lang="en-US" altLang="zh-CN" sz="1200" dirty="0">
              <a:solidFill>
                <a:prstClr val="black"/>
              </a:solidFill>
            </a:endParaRPr>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94</a:t>
            </a:fld>
            <a:endParaRPr lang="zh-CN" altLang="en-US">
              <a:solidFill>
                <a:prstClr val="black"/>
              </a:solidFill>
            </a:endParaRPr>
          </a:p>
        </p:txBody>
      </p:sp>
    </p:spTree>
    <p:extLst>
      <p:ext uri="{BB962C8B-B14F-4D97-AF65-F5344CB8AC3E}">
        <p14:creationId xmlns:p14="http://schemas.microsoft.com/office/powerpoint/2010/main" val="7126756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pPr>
              <a:buFont typeface="Arial" pitchFamily="34" charset="0"/>
              <a:buNone/>
            </a:pPr>
            <a:r>
              <a:rPr kumimoji="0" lang="zh-CN" altLang="en-US" sz="1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圣经说，所有的人都是源自一位女性（夏娃）和一位男性（先是亚当，然后是挪亚）</a:t>
            </a:r>
            <a:endParaRPr kumimoji="0" lang="en-US" altLang="zh-CN" sz="1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endParaRPr>
          </a:p>
          <a:p>
            <a:pPr>
              <a:buFont typeface="Arial" pitchFamily="34" charset="0"/>
              <a:buNone/>
            </a:pPr>
            <a:endParaRPr kumimoji="0" lang="en-US" altLang="zh-CN" sz="1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创世记</a:t>
            </a:r>
            <a:r>
              <a:rPr kumimoji="0" lang="en-US" altLang="zh-CN" sz="1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3:20</a:t>
            </a:r>
            <a:r>
              <a:rPr kumimoji="0" lang="zh-CN" altLang="en-US" sz="1200" b="0" i="0" u="sng"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亚当</a:t>
            </a:r>
            <a:r>
              <a:rPr kumimoji="0" lang="zh-CN" altLang="en-US" sz="1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给他妻子起名叫</a:t>
            </a:r>
            <a:r>
              <a:rPr kumimoji="0" lang="zh-CN" altLang="en-US" sz="1200" b="0" i="0" u="sng"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夏娃</a:t>
            </a:r>
            <a:r>
              <a:rPr kumimoji="0" lang="zh-CN" altLang="en-US" sz="1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，因为她是众生之母。</a:t>
            </a:r>
            <a:endParaRPr kumimoji="0" lang="en-US" altLang="zh-CN" sz="1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8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创世记</a:t>
            </a:r>
            <a:r>
              <a:rPr kumimoji="0" lang="en-US" altLang="zh-CN" sz="1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7:1</a:t>
            </a:r>
            <a:r>
              <a:rPr kumimoji="0" lang="zh-CN" altLang="en-US" sz="1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耶和华对</a:t>
            </a:r>
            <a:r>
              <a:rPr kumimoji="0" lang="zh-CN" altLang="en-US" sz="1200" b="0" i="0" u="sng"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挪亚</a:t>
            </a:r>
            <a:r>
              <a:rPr kumimoji="0" lang="zh-CN" altLang="en-US" sz="1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说：“你和你的全家都要进入方舟</a:t>
            </a:r>
            <a:r>
              <a:rPr kumimoji="0" lang="en-US" altLang="zh-CN" sz="1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……7</a:t>
            </a:r>
            <a:r>
              <a:rPr kumimoji="0" lang="zh-CN" altLang="en-US" sz="1200" b="0" i="0" u="sng"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挪亚</a:t>
            </a:r>
            <a:r>
              <a:rPr kumimoji="0" lang="zh-CN" altLang="en-US" sz="1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就同他的妻和儿子、儿妇，都进入方舟，躲避洪水。</a:t>
            </a:r>
            <a:endParaRPr kumimoji="0" lang="en-US" altLang="zh-CN" sz="1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endParaRPr>
          </a:p>
          <a:p>
            <a:pPr>
              <a:buFont typeface="Arial" pitchFamily="34" charset="0"/>
              <a:buNone/>
            </a:pPr>
            <a:endParaRPr lang="en-US" altLang="zh-CN" sz="1200" kern="1200" dirty="0">
              <a:solidFill>
                <a:schemeClr val="tx1"/>
              </a:solidFill>
              <a:latin typeface="+mn-lt"/>
              <a:ea typeface="汉仪大宋简" panose="0201060900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zh-CN" altLang="en-US" sz="1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进化论</a:t>
            </a:r>
            <a:r>
              <a:rPr kumimoji="0" lang="zh-CN" altLang="en-US" sz="1200" b="1" i="0" u="none" strike="noStrike" kern="1200" cap="none" spc="0" normalizeH="0" baseline="0" noProof="0" dirty="0">
                <a:ln>
                  <a:noFill/>
                </a:ln>
                <a:solidFill>
                  <a:srgbClr val="FF0000"/>
                </a:solidFill>
                <a:effectLst/>
                <a:uLnTx/>
                <a:uFillTx/>
                <a:latin typeface="Arial"/>
                <a:ea typeface="汉仪大宋简" panose="02010609000101010101" pitchFamily="49" charset="-122"/>
                <a:cs typeface="+mn-cs"/>
              </a:rPr>
              <a:t>未能预测</a:t>
            </a:r>
            <a:r>
              <a:rPr kumimoji="0" lang="zh-CN" altLang="en-US" sz="1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到人类拥有一个共同的男性祖先和一个共同的女性祖先。</a:t>
            </a:r>
            <a:endParaRPr kumimoji="0" lang="en-US" altLang="zh-CN" sz="1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endParaRPr>
          </a:p>
          <a:p>
            <a:pPr>
              <a:buFont typeface="Arial" pitchFamily="34" charset="0"/>
              <a:buNone/>
            </a:pPr>
            <a:endParaRPr lang="en-US" altLang="zh-CN" sz="1200" kern="1200" dirty="0">
              <a:solidFill>
                <a:schemeClr val="tx1"/>
              </a:solidFill>
              <a:latin typeface="+mn-lt"/>
              <a:ea typeface="汉仪大宋简" panose="02010609000101010101" pitchFamily="49" charset="-122"/>
              <a:cs typeface="+mn-cs"/>
            </a:endParaRP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1825451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en-US" sz="1200" dirty="0">
                <a:solidFill>
                  <a:prstClr val="black"/>
                </a:solidFill>
              </a:rPr>
              <a:t>我们甚至把圣经的家谱列出来分析。上图是圣经里面族长的家谱。我们可以清楚看到，最初从亚当开始一直到挪亚，再到亚伯拉罕，再到大卫分成两支，玛利亚和约瑟的家谱。</a:t>
            </a:r>
            <a:endParaRPr lang="en-US" altLang="zh-CN" sz="1200" dirty="0">
              <a:solidFill>
                <a:prstClr val="black"/>
              </a:solidFill>
            </a:endParaRPr>
          </a:p>
          <a:p>
            <a:endParaRPr lang="en-US" sz="1200" dirty="0">
              <a:solidFill>
                <a:prstClr val="black"/>
              </a:solidFill>
            </a:endParaRPr>
          </a:p>
          <a:p>
            <a:r>
              <a:rPr lang="zh-CN" altLang="en-US" sz="1200" dirty="0">
                <a:solidFill>
                  <a:prstClr val="black"/>
                </a:solidFill>
              </a:rPr>
              <a:t>也就是说，全人类都有一个共同的祖先</a:t>
            </a:r>
            <a:r>
              <a:rPr lang="en-US" altLang="zh-CN" sz="1200" dirty="0">
                <a:solidFill>
                  <a:prstClr val="black"/>
                </a:solidFill>
              </a:rPr>
              <a:t>——</a:t>
            </a:r>
            <a:r>
              <a:rPr lang="zh-CN" altLang="en-US" sz="1200" dirty="0">
                <a:solidFill>
                  <a:prstClr val="black"/>
                </a:solidFill>
              </a:rPr>
              <a:t>亚当。</a:t>
            </a:r>
            <a:endParaRPr lang="en-US" sz="1200" dirty="0">
              <a:solidFill>
                <a:prstClr val="black"/>
              </a:solidFill>
            </a:endParaRPr>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96</a:t>
            </a:fld>
            <a:endParaRPr lang="zh-CN" altLang="en-US">
              <a:solidFill>
                <a:prstClr val="black"/>
              </a:solidFill>
            </a:endParaRPr>
          </a:p>
        </p:txBody>
      </p:sp>
    </p:spTree>
    <p:extLst>
      <p:ext uri="{BB962C8B-B14F-4D97-AF65-F5344CB8AC3E}">
        <p14:creationId xmlns:p14="http://schemas.microsoft.com/office/powerpoint/2010/main" val="298442906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zh-CN" altLang="en-US" dirty="0"/>
              <a:t>我们来看看线粒体的夏娃，</a:t>
            </a:r>
            <a:r>
              <a:rPr lang="en-US" altLang="zh-CN" dirty="0"/>
              <a:t>Y </a:t>
            </a:r>
            <a:r>
              <a:rPr lang="zh-CN" altLang="en-US" dirty="0"/>
              <a:t>软色体的亚当</a:t>
            </a:r>
            <a:r>
              <a:rPr lang="en-US" altLang="zh-CN" dirty="0"/>
              <a:t>(</a:t>
            </a:r>
            <a:r>
              <a:rPr lang="zh-CN" altLang="en-US" dirty="0"/>
              <a:t>或挪亚</a:t>
            </a:r>
            <a:r>
              <a:rPr lang="en-US" altLang="zh-CN" dirty="0"/>
              <a:t>)</a:t>
            </a:r>
            <a:r>
              <a:rPr lang="zh-CN" altLang="en-US" dirty="0"/>
              <a:t>。我知道除了细胞核，在线粒体中也存储了生物体的</a:t>
            </a:r>
            <a:r>
              <a:rPr lang="en-US" altLang="zh-CN" dirty="0"/>
              <a:t>DNA</a:t>
            </a:r>
            <a:r>
              <a:rPr lang="zh-CN" altLang="en-US" dirty="0"/>
              <a:t>信息。</a:t>
            </a:r>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97</a:t>
            </a:fld>
            <a:endParaRPr lang="zh-CN" altLang="en-US">
              <a:solidFill>
                <a:prstClr val="black"/>
              </a:solidFill>
            </a:endParaRPr>
          </a:p>
        </p:txBody>
      </p:sp>
    </p:spTree>
    <p:extLst>
      <p:ext uri="{BB962C8B-B14F-4D97-AF65-F5344CB8AC3E}">
        <p14:creationId xmlns:p14="http://schemas.microsoft.com/office/powerpoint/2010/main" val="365149838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indent="0" defTabSz="914400">
              <a:buFont typeface="Arial" panose="020B0604020202020204" pitchFamily="34" charset="0"/>
              <a:buNone/>
              <a:defRPr/>
            </a:pPr>
            <a:r>
              <a:rPr lang="zh-CN" altLang="en-US" sz="1200" dirty="0">
                <a:solidFill>
                  <a:prstClr val="black"/>
                </a:solidFill>
                <a:latin typeface="Arial"/>
                <a:ea typeface="汉仪大宋简" panose="02010609000101010101" pitchFamily="49" charset="-122"/>
              </a:rPr>
              <a:t>进化论者认为</a:t>
            </a:r>
            <a:r>
              <a:rPr kumimoji="0" lang="zh-CN" altLang="en-US" sz="1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男祖先与女性祖先不一定是</a:t>
            </a:r>
            <a:r>
              <a:rPr lang="zh-CN" altLang="en-US" sz="1200" dirty="0">
                <a:solidFill>
                  <a:prstClr val="black"/>
                </a:solidFill>
                <a:latin typeface="Arial"/>
                <a:ea typeface="汉仪大宋简" panose="02010609000101010101" pitchFamily="49" charset="-122"/>
              </a:rPr>
              <a:t>生活在</a:t>
            </a:r>
            <a:r>
              <a:rPr kumimoji="0" lang="zh-CN" altLang="en-US" sz="1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同一个时期的</a:t>
            </a:r>
            <a:r>
              <a:rPr lang="zh-CN" altLang="en-US" sz="1200" dirty="0">
                <a:solidFill>
                  <a:prstClr val="black"/>
                </a:solidFill>
                <a:latin typeface="Arial"/>
                <a:ea typeface="汉仪大宋简" panose="02010609000101010101" pitchFamily="49" charset="-122"/>
              </a:rPr>
              <a:t>。</a:t>
            </a:r>
            <a:r>
              <a:rPr kumimoji="0" lang="zh-CN" altLang="en-US" sz="1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如果是对的，这可能是因为最近的男性祖先不是亚当，而是挪亚。</a:t>
            </a:r>
            <a:endParaRPr kumimoji="0" lang="en-US" altLang="zh-CN" sz="1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endParaRPr>
          </a:p>
          <a:p>
            <a:endParaRPr lang="en-US" sz="1200" dirty="0">
              <a:solidFill>
                <a:prstClr val="black"/>
              </a:solidFill>
            </a:endParaRP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753676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mn-lt"/>
                <a:ea typeface="汉仪大宋简" panose="02010609000101010101" pitchFamily="49" charset="-122"/>
                <a:cs typeface="+mn-cs"/>
              </a:rPr>
              <a:t>我们对比一下，基于化石的年龄，线粒体夏娃是大约</a:t>
            </a:r>
            <a:r>
              <a:rPr lang="en-US" altLang="zh-CN" sz="1200" kern="1200" dirty="0">
                <a:solidFill>
                  <a:schemeClr val="tx1"/>
                </a:solidFill>
                <a:latin typeface="+mn-lt"/>
                <a:ea typeface="汉仪大宋简" panose="02010609000101010101" pitchFamily="49" charset="-122"/>
                <a:cs typeface="+mn-cs"/>
              </a:rPr>
              <a:t>20</a:t>
            </a:r>
            <a:r>
              <a:rPr lang="zh-CN" altLang="en-US" sz="1200" kern="1200" dirty="0">
                <a:solidFill>
                  <a:schemeClr val="tx1"/>
                </a:solidFill>
                <a:latin typeface="+mn-lt"/>
                <a:ea typeface="汉仪大宋简" panose="02010609000101010101" pitchFamily="49" charset="-122"/>
                <a:cs typeface="+mn-cs"/>
              </a:rPr>
              <a:t>万年前，</a:t>
            </a:r>
            <a:r>
              <a:rPr lang="en-US" altLang="zh-CN" sz="1200" kern="1200" dirty="0">
                <a:solidFill>
                  <a:schemeClr val="tx1"/>
                </a:solidFill>
                <a:latin typeface="+mn-lt"/>
                <a:ea typeface="汉仪大宋简" panose="02010609000101010101" pitchFamily="49" charset="-122"/>
                <a:cs typeface="+mn-cs"/>
              </a:rPr>
              <a:t>Y</a:t>
            </a:r>
            <a:r>
              <a:rPr lang="zh-CN" altLang="en-US" sz="1200" kern="1200" dirty="0">
                <a:solidFill>
                  <a:schemeClr val="tx1"/>
                </a:solidFill>
                <a:latin typeface="+mn-lt"/>
                <a:ea typeface="汉仪大宋简" panose="02010609000101010101" pitchFamily="49" charset="-122"/>
                <a:cs typeface="+mn-cs"/>
              </a:rPr>
              <a:t>染色体亚当也是大概</a:t>
            </a:r>
            <a:r>
              <a:rPr lang="en-US" altLang="zh-CN" sz="1200" kern="1200" dirty="0">
                <a:solidFill>
                  <a:schemeClr val="tx1"/>
                </a:solidFill>
                <a:latin typeface="+mn-lt"/>
                <a:ea typeface="汉仪大宋简" panose="02010609000101010101" pitchFamily="49" charset="-122"/>
                <a:cs typeface="+mn-cs"/>
              </a:rPr>
              <a:t>20</a:t>
            </a:r>
            <a:r>
              <a:rPr lang="zh-CN" altLang="en-US" sz="1200" kern="1200" dirty="0">
                <a:solidFill>
                  <a:schemeClr val="tx1"/>
                </a:solidFill>
                <a:latin typeface="+mn-lt"/>
                <a:ea typeface="汉仪大宋简" panose="02010609000101010101" pitchFamily="49" charset="-122"/>
                <a:cs typeface="+mn-cs"/>
              </a:rPr>
              <a:t>万年前，但是</a:t>
            </a:r>
            <a:r>
              <a:rPr lang="zh-CN" altLang="en-US" sz="1200" dirty="0">
                <a:latin typeface="汉仪大宋简" pitchFamily="49" charset="-122"/>
                <a:ea typeface="汉仪大宋简" pitchFamily="49" charset="-122"/>
              </a:rPr>
              <a:t>基于观察到的突变率的年龄</a:t>
            </a:r>
            <a:r>
              <a:rPr lang="zh-CN" altLang="en-US" sz="1200" kern="1200" dirty="0">
                <a:solidFill>
                  <a:schemeClr val="tx1"/>
                </a:solidFill>
                <a:latin typeface="+mn-lt"/>
                <a:ea typeface="汉仪大宋简" panose="02010609000101010101" pitchFamily="49" charset="-122"/>
                <a:cs typeface="+mn-cs"/>
              </a:rPr>
              <a:t>，线粒体夏娃是大约</a:t>
            </a:r>
            <a:r>
              <a:rPr lang="en-US" altLang="zh-CN" sz="1200" kern="1200" dirty="0">
                <a:solidFill>
                  <a:schemeClr val="dk1"/>
                </a:solidFill>
                <a:latin typeface="+mn-lt"/>
                <a:ea typeface="汉仪大宋简" pitchFamily="49" charset="-122"/>
                <a:cs typeface="+mn-cs"/>
              </a:rPr>
              <a:t>4800</a:t>
            </a:r>
            <a:r>
              <a:rPr lang="zh-CN" altLang="en-US" sz="1200" dirty="0">
                <a:latin typeface="汉仪大宋简" pitchFamily="49" charset="-122"/>
                <a:ea typeface="汉仪大宋简" pitchFamily="49" charset="-122"/>
              </a:rPr>
              <a:t>至</a:t>
            </a:r>
            <a:r>
              <a:rPr lang="en-US" altLang="zh-CN" sz="1200" kern="1200" dirty="0">
                <a:solidFill>
                  <a:schemeClr val="dk1"/>
                </a:solidFill>
                <a:latin typeface="+mn-lt"/>
                <a:ea typeface="汉仪大宋简" pitchFamily="49" charset="-122"/>
                <a:cs typeface="+mn-cs"/>
              </a:rPr>
              <a:t>7100</a:t>
            </a:r>
            <a:r>
              <a:rPr lang="zh-CN" altLang="en-US" sz="1200" baseline="0" dirty="0">
                <a:latin typeface="汉仪大宋简" pitchFamily="49" charset="-122"/>
                <a:ea typeface="汉仪大宋简" pitchFamily="49" charset="-122"/>
              </a:rPr>
              <a:t>年前，而</a:t>
            </a:r>
            <a:r>
              <a:rPr lang="en-US" altLang="zh-CN" sz="1200" baseline="0" dirty="0">
                <a:latin typeface="汉仪大宋简" pitchFamily="49" charset="-122"/>
                <a:ea typeface="汉仪大宋简" pitchFamily="49" charset="-122"/>
              </a:rPr>
              <a:t>Y</a:t>
            </a:r>
            <a:r>
              <a:rPr lang="zh-CN" altLang="en-US" sz="1200" baseline="0" dirty="0">
                <a:latin typeface="汉仪大宋简" pitchFamily="49" charset="-122"/>
                <a:ea typeface="汉仪大宋简" pitchFamily="49" charset="-122"/>
              </a:rPr>
              <a:t>染色体亚当</a:t>
            </a:r>
            <a:r>
              <a:rPr lang="zh-CN" altLang="en-US" sz="1200" dirty="0">
                <a:latin typeface="汉仪大宋简" pitchFamily="49" charset="-122"/>
                <a:ea typeface="汉仪大宋简" pitchFamily="49" charset="-122"/>
              </a:rPr>
              <a:t>大约</a:t>
            </a:r>
            <a:r>
              <a:rPr lang="en-US" altLang="zh-CN" sz="1200" kern="1200" dirty="0">
                <a:solidFill>
                  <a:schemeClr val="dk1"/>
                </a:solidFill>
                <a:latin typeface="+mn-lt"/>
                <a:ea typeface="汉仪大宋简" pitchFamily="49" charset="-122"/>
                <a:cs typeface="+mn-cs"/>
              </a:rPr>
              <a:t>2300</a:t>
            </a:r>
            <a:r>
              <a:rPr lang="zh-CN" altLang="en-US" sz="1200" dirty="0">
                <a:latin typeface="汉仪大宋简" pitchFamily="49" charset="-122"/>
                <a:ea typeface="汉仪大宋简" pitchFamily="49" charset="-122"/>
              </a:rPr>
              <a:t>至</a:t>
            </a:r>
            <a:r>
              <a:rPr lang="en-US" altLang="zh-CN" sz="1200" kern="1200" dirty="0">
                <a:solidFill>
                  <a:schemeClr val="dk1"/>
                </a:solidFill>
                <a:latin typeface="+mn-lt"/>
                <a:ea typeface="汉仪大宋简" pitchFamily="49" charset="-122"/>
                <a:cs typeface="+mn-cs"/>
              </a:rPr>
              <a:t>6300</a:t>
            </a:r>
            <a:r>
              <a:rPr lang="zh-CN" altLang="en-US" sz="1200" dirty="0">
                <a:latin typeface="汉仪大宋简" pitchFamily="49" charset="-122"/>
                <a:ea typeface="汉仪大宋简" pitchFamily="49" charset="-122"/>
              </a:rPr>
              <a:t>年前。</a:t>
            </a:r>
            <a:r>
              <a:rPr lang="zh-CN" altLang="en-US" sz="1200" kern="1200" dirty="0">
                <a:solidFill>
                  <a:schemeClr val="tx1"/>
                </a:solidFill>
                <a:latin typeface="+mn-lt"/>
                <a:ea typeface="汉仪大宋简" panose="02010609000101010101" pitchFamily="49" charset="-122"/>
                <a:cs typeface="+mn-cs"/>
              </a:rPr>
              <a:t>基于化石的年龄和</a:t>
            </a:r>
            <a:r>
              <a:rPr lang="zh-CN" altLang="en-US" sz="1200" dirty="0">
                <a:latin typeface="汉仪大宋简" pitchFamily="49" charset="-122"/>
                <a:ea typeface="汉仪大宋简" pitchFamily="49" charset="-122"/>
              </a:rPr>
              <a:t>基于观察到的突变率的年龄相差非常大。</a:t>
            </a:r>
            <a:endParaRPr lang="en-US" altLang="zh-CN" sz="1200" dirty="0">
              <a:latin typeface="汉仪大宋简" pitchFamily="49" charset="-122"/>
              <a:ea typeface="汉仪大宋简" pitchFamily="49" charset="-122"/>
            </a:endParaRPr>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99</a:t>
            </a:fld>
            <a:endParaRPr lang="zh-CN" altLang="en-US">
              <a:solidFill>
                <a:prstClr val="black"/>
              </a:solidFill>
            </a:endParaRPr>
          </a:p>
        </p:txBody>
      </p:sp>
    </p:spTree>
    <p:extLst>
      <p:ext uri="{BB962C8B-B14F-4D97-AF65-F5344CB8AC3E}">
        <p14:creationId xmlns:p14="http://schemas.microsoft.com/office/powerpoint/2010/main" val="279566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0" y="-603448"/>
            <a:ext cx="9612560" cy="514064"/>
          </a:xfrm>
        </p:spPr>
        <p:txBody>
          <a:bodyPr vert="horz" lIns="91440" tIns="45720" rIns="91440" bIns="45720" rtlCol="0" anchor="b">
            <a:normAutofit/>
          </a:bodyPr>
          <a:lstStyle>
            <a:lvl1pPr>
              <a:defRPr lang="en-US" sz="2800" dirty="0">
                <a:latin typeface="Arial" panose="020B0604020202020204" pitchFamily="34" charset="0"/>
                <a:cs typeface="Arial" panose="020B0604020202020204" pitchFamily="34" charset="0"/>
              </a:defRPr>
            </a:lvl1pPr>
          </a:lstStyle>
          <a:p>
            <a:pPr lvl="0" defTabSz="914400"/>
            <a:r>
              <a:rPr lang="zh-CN" altLang="en-US" dirty="0"/>
              <a:t>单击此处编辑母版标题样式</a:t>
            </a:r>
            <a:endParaRPr lang="en-US" dirty="0"/>
          </a:p>
        </p:txBody>
      </p:sp>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2021/1/18</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72365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2021/1/18</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2021/1/18</a:t>
            </a:fld>
            <a:endParaRPr lang="zh-CN" alt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
        <p:nvSpPr>
          <p:cNvPr id="6" name="Title 5"/>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3474276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dirty="0">
              <a:solidFill>
                <a:prstClr val="black">
                  <a:lumMod val="65000"/>
                  <a:lumOff val="35000"/>
                </a:prstClr>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prstClr val="black">
                  <a:lumMod val="65000"/>
                  <a:lumOff val="35000"/>
                </a:prstClr>
              </a:solidFill>
            </a:endParaRPr>
          </a:p>
        </p:txBody>
      </p:sp>
      <p:sp>
        <p:nvSpPr>
          <p:cNvPr id="6" name="Rectangle 6"/>
          <p:cNvSpPr>
            <a:spLocks noGrp="1" noChangeArrowheads="1"/>
          </p:cNvSpPr>
          <p:nvPr>
            <p:ph type="sldNum" sz="quarter" idx="12"/>
          </p:nvPr>
        </p:nvSpPr>
        <p:spPr>
          <a:ln/>
        </p:spPr>
        <p:txBody>
          <a:bodyPr/>
          <a:lstStyle>
            <a:lvl1pPr>
              <a:defRPr/>
            </a:lvl1pPr>
          </a:lstStyle>
          <a:p>
            <a:fld id="{382CDFCE-BD3B-4CCE-B168-1B73FC01E946}"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dirty="0">
              <a:solidFill>
                <a:prstClr val="black">
                  <a:lumMod val="65000"/>
                  <a:lumOff val="35000"/>
                </a:prstClr>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dirty="0">
              <a:solidFill>
                <a:prstClr val="black">
                  <a:lumMod val="65000"/>
                  <a:lumOff val="35000"/>
                </a:prstClr>
              </a:solidFill>
            </a:endParaRPr>
          </a:p>
        </p:txBody>
      </p:sp>
      <p:sp>
        <p:nvSpPr>
          <p:cNvPr id="5" name="Rectangle 6"/>
          <p:cNvSpPr>
            <a:spLocks noGrp="1" noChangeArrowheads="1"/>
          </p:cNvSpPr>
          <p:nvPr>
            <p:ph type="sldNum" sz="quarter" idx="12"/>
          </p:nvPr>
        </p:nvSpPr>
        <p:spPr>
          <a:ln/>
        </p:spPr>
        <p:txBody>
          <a:bodyPr/>
          <a:lstStyle>
            <a:lvl1pPr>
              <a:defRPr/>
            </a:lvl1pPr>
          </a:lstStyle>
          <a:p>
            <a:fld id="{6B66F5FF-C06E-49AF-A8D0-58E4BB99E759}"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2021/1/18</a:t>
            </a:fld>
            <a:endParaRPr lang="zh-CN" alt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1118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prstClr val="black">
                  <a:lumMod val="65000"/>
                  <a:lumOff val="3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lumMod val="65000"/>
                  <a:lumOff val="3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7C42DC52-0A14-4144-B4CE-4B9301E222F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8229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2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2021/1/18</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2021/1/18</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2021/1/18</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2021/1/18</a:t>
            </a:fld>
            <a:endParaRPr lang="zh-CN" alt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
        <p:nvSpPr>
          <p:cNvPr id="6" name="Title 5"/>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3474276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2021/1/18</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272" y="-675456"/>
            <a:ext cx="9160272" cy="535531"/>
          </a:xfrm>
          <a:noFill/>
        </p:spPr>
        <p:txBody>
          <a:bodyPr wrap="square" rtlCol="0">
            <a:spAutoFit/>
          </a:bodyPr>
          <a:lstStyle>
            <a:lvl1pPr algn="l">
              <a:defRPr lang="zh-CN" altLang="en-US" sz="3200" b="0" dirty="0">
                <a:solidFill>
                  <a:schemeClr val="tx1"/>
                </a:solidFill>
              </a:defRPr>
            </a:lvl1pPr>
          </a:lstStyle>
          <a:p>
            <a:pPr lvl="0"/>
            <a:r>
              <a:rPr lang="zh-CN" altLang="en-US" dirty="0"/>
              <a:t>单击此处编辑母版标题样式</a:t>
            </a:r>
          </a:p>
        </p:txBody>
      </p:sp>
      <p:sp>
        <p:nvSpPr>
          <p:cNvPr id="3" name="副标题 2"/>
          <p:cNvSpPr>
            <a:spLocks noGrp="1"/>
          </p:cNvSpPr>
          <p:nvPr>
            <p:ph type="subTitle" idx="1"/>
          </p:nvPr>
        </p:nvSpPr>
        <p:spPr>
          <a:xfrm>
            <a:off x="0" y="162000"/>
            <a:ext cx="9144000" cy="590931"/>
          </a:xfrm>
          <a:noFill/>
        </p:spPr>
        <p:txBody>
          <a:bodyPr wrap="square" rtlCol="0">
            <a:spAutoFit/>
          </a:bodyPr>
          <a:lstStyle>
            <a:lvl1pPr marL="0" indent="0" algn="ctr">
              <a:buNone/>
              <a:defRPr lang="zh-CN" altLang="en-US" b="1" baseline="0">
                <a:solidFill>
                  <a:srgbClr val="002954"/>
                </a:solidFill>
                <a:ea typeface="微软雅黑" panose="020B0503020204020204" pitchFamily="34" charset="-122"/>
              </a:defRPr>
            </a:lvl1pPr>
          </a:lstStyle>
          <a:p>
            <a:pPr marL="0" lvl="0" algn="ctr">
              <a:spcBef>
                <a:spcPct val="0"/>
              </a:spcBef>
            </a:pPr>
            <a:r>
              <a:rPr lang="zh-CN" altLang="en-US" dirty="0"/>
              <a:t>单击此处编辑母版副标题样式</a:t>
            </a:r>
          </a:p>
        </p:txBody>
      </p:sp>
      <p:sp>
        <p:nvSpPr>
          <p:cNvPr id="4" name="日期占位符 3"/>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2021/1/18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18557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571624"/>
            <a:ext cx="9144000" cy="535531"/>
          </a:xfrm>
        </p:spPr>
        <p:txBody>
          <a:bodyPr/>
          <a:lstStyle>
            <a:lvl1pPr algn="l">
              <a:defRPr sz="3200" b="0">
                <a:solidFill>
                  <a:schemeClr val="tx1"/>
                </a:solidFill>
                <a:latin typeface="Arial" panose="020B0604020202020204" pitchFamily="34" charset="0"/>
                <a:cs typeface="Arial" panose="020B0604020202020204" pitchFamily="34" charset="0"/>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2021/1/18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
        <p:nvSpPr>
          <p:cNvPr id="6" name="标题 1"/>
          <p:cNvSpPr txBox="1">
            <a:spLocks/>
          </p:cNvSpPr>
          <p:nvPr userDrawn="1"/>
        </p:nvSpPr>
        <p:spPr>
          <a:xfrm>
            <a:off x="0" y="162000"/>
            <a:ext cx="9144000" cy="590931"/>
          </a:xfrm>
          <a:prstGeom prst="rect">
            <a:avLst/>
          </a:prstGeom>
          <a:noFill/>
        </p:spPr>
        <p:txBody>
          <a:bodyPr wrap="square" rtlCol="0">
            <a:spAutoFit/>
          </a:bodyPr>
          <a:lstStyle>
            <a:lvl1pPr algn="ctr" defTabSz="914400" rtl="0" eaLnBrk="1" latinLnBrk="0" hangingPunct="1">
              <a:lnSpc>
                <a:spcPct val="90000"/>
              </a:lnSpc>
              <a:spcBef>
                <a:spcPct val="0"/>
              </a:spcBef>
              <a:buNone/>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r>
              <a:rPr dirty="0"/>
              <a:t>单击此处编辑母版标题样式</a:t>
            </a:r>
          </a:p>
        </p:txBody>
      </p:sp>
    </p:spTree>
    <p:extLst>
      <p:ext uri="{BB962C8B-B14F-4D97-AF65-F5344CB8AC3E}">
        <p14:creationId xmlns:p14="http://schemas.microsoft.com/office/powerpoint/2010/main" val="2752162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2021/1/18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69276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2021/1/18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6105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2021/1/18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360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2021/1/18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7133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2021/1/18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91588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2021/1/18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7541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2021/1/18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64946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2021/1/18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05152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2021/1/18</a:t>
            </a:fld>
            <a:endParaRPr lang="zh-CN" alt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
        <p:nvSpPr>
          <p:cNvPr id="6" name="Title 5"/>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34742763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7626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2021/1/18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950540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28650" y="6356353"/>
            <a:ext cx="2057400" cy="365125"/>
          </a:xfrm>
          <a:prstGeom prst="rect">
            <a:avLst/>
          </a:prstGeom>
        </p:spPr>
        <p:txBody>
          <a:bodyPr/>
          <a:lstStyle/>
          <a:p>
            <a:fld id="{9BF2B057-2B77-4D48-823D-03225A80255B}" type="datetimeFigureOut">
              <a:rPr lang="zh-CN" altLang="en-US" smtClean="0">
                <a:solidFill>
                  <a:prstClr val="black">
                    <a:tint val="75000"/>
                  </a:prstClr>
                </a:solidFill>
              </a:rPr>
              <a:pPr/>
              <a:t>2021/1/18</a:t>
            </a:fld>
            <a:endParaRPr lang="zh-CN" altLang="en-US">
              <a:solidFill>
                <a:prstClr val="black">
                  <a:tint val="75000"/>
                </a:prstClr>
              </a:solidFill>
            </a:endParaRPr>
          </a:p>
        </p:txBody>
      </p:sp>
      <p:sp>
        <p:nvSpPr>
          <p:cNvPr id="4" name="Footer Placeholder 3"/>
          <p:cNvSpPr>
            <a:spLocks noGrp="1"/>
          </p:cNvSpPr>
          <p:nvPr>
            <p:ph type="ftr" sz="quarter" idx="11"/>
          </p:nvPr>
        </p:nvSpPr>
        <p:spPr>
          <a:xfrm>
            <a:off x="3028950" y="6356353"/>
            <a:ext cx="3086100" cy="365125"/>
          </a:xfrm>
          <a:prstGeom prst="rect">
            <a:avLst/>
          </a:prstGeom>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a:xfrm>
            <a:off x="6463145" y="6356353"/>
            <a:ext cx="20574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41790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3"/>
            <a:ext cx="2057400" cy="365125"/>
          </a:xfrm>
          <a:prstGeom prst="rect">
            <a:avLst/>
          </a:prstGeom>
        </p:spPr>
        <p:txBody>
          <a:bodyPr/>
          <a:lstStyle/>
          <a:p>
            <a:fld id="{9BF2B057-2B77-4D48-823D-03225A80255B}" type="datetimeFigureOut">
              <a:rPr lang="zh-CN" altLang="en-US" smtClean="0">
                <a:solidFill>
                  <a:prstClr val="black">
                    <a:tint val="75000"/>
                  </a:prstClr>
                </a:solidFill>
              </a:rPr>
              <a:pPr/>
              <a:t>2021/1/18</a:t>
            </a:fld>
            <a:endParaRPr lang="zh-CN" altLang="en-US">
              <a:solidFill>
                <a:prstClr val="black">
                  <a:tint val="75000"/>
                </a:prstClr>
              </a:solidFill>
            </a:endParaRPr>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6463145" y="6356353"/>
            <a:ext cx="20574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5918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9969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tint val="75000"/>
                  </a:prstClr>
                </a:solidFill>
              </a:rPr>
              <a:pPr/>
              <a:t>2021/1/18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737983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版式2">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zh-CN" altLang="en-US"/>
              <a:t>单击此处编辑母版标题样式</a:t>
            </a:r>
          </a:p>
        </p:txBody>
      </p:sp>
    </p:spTree>
    <p:extLst>
      <p:ext uri="{BB962C8B-B14F-4D97-AF65-F5344CB8AC3E}">
        <p14:creationId xmlns:p14="http://schemas.microsoft.com/office/powerpoint/2010/main" val="669799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fld id="{10DBDEBE-FBA8-4D35-8E76-59C7907195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22255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7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2021/1/18</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5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2021/1/18</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buFont typeface="Arial" panose="020B0604020202020204" pitchFamily="34" charset="0"/>
            </a:pPr>
            <a:r>
              <a:rPr kumimoji="0" lang="zh-CN" altLang="en-US" dirty="0"/>
              <a:t>单击此处编辑母版标题样式</a:t>
            </a:r>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dirty="0">
              <a:solidFill>
                <a:prstClr val="black">
                  <a:lumMod val="65000"/>
                  <a:lumOff val="35000"/>
                </a:prstClr>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prstClr val="black">
                  <a:lumMod val="65000"/>
                  <a:lumOff val="35000"/>
                </a:prstClr>
              </a:solidFill>
            </a:endParaRPr>
          </a:p>
        </p:txBody>
      </p:sp>
      <p:sp>
        <p:nvSpPr>
          <p:cNvPr id="6" name="Rectangle 6"/>
          <p:cNvSpPr>
            <a:spLocks noGrp="1" noChangeArrowheads="1"/>
          </p:cNvSpPr>
          <p:nvPr>
            <p:ph type="sldNum" sz="quarter" idx="12"/>
          </p:nvPr>
        </p:nvSpPr>
        <p:spPr>
          <a:ln/>
        </p:spPr>
        <p:txBody>
          <a:bodyPr/>
          <a:lstStyle>
            <a:lvl1pPr>
              <a:defRPr/>
            </a:lvl1pPr>
          </a:lstStyle>
          <a:p>
            <a:fld id="{382CDFCE-BD3B-4CCE-B168-1B73FC01E946}"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9144000" cy="571504"/>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4" name="日期占位符 3"/>
          <p:cNvSpPr>
            <a:spLocks noGrp="1"/>
          </p:cNvSpPr>
          <p:nvPr>
            <p:ph type="dt" sz="half" idx="10"/>
          </p:nvPr>
        </p:nvSpPr>
        <p:spPr/>
        <p:txBody>
          <a:bodyPr/>
          <a:lstStyle/>
          <a:p>
            <a:fld id="{9BF2B057-2B77-4D48-823D-03225A80255B}" type="datetimeFigureOut">
              <a:rPr lang="zh-CN" altLang="en-US" smtClean="0">
                <a:solidFill>
                  <a:srgbClr val="464653"/>
                </a:solidFill>
              </a:rPr>
              <a:pPr/>
              <a:t>2021/1/18</a:t>
            </a:fld>
            <a:endParaRPr lang="zh-CN" altLang="en-US">
              <a:solidFill>
                <a:srgbClr val="464653"/>
              </a:solidFill>
            </a:endParaRPr>
          </a:p>
        </p:txBody>
      </p:sp>
      <p:sp>
        <p:nvSpPr>
          <p:cNvPr id="5" name="页脚占位符 4"/>
          <p:cNvSpPr>
            <a:spLocks noGrp="1"/>
          </p:cNvSpPr>
          <p:nvPr>
            <p:ph type="ftr" sz="quarter" idx="11"/>
          </p:nvPr>
        </p:nvSpPr>
        <p:spPr/>
        <p:txBody>
          <a:bodyPr/>
          <a:lstStyle/>
          <a:p>
            <a:endParaRPr lang="zh-CN" altLang="en-US">
              <a:solidFill>
                <a:srgbClr val="464653"/>
              </a:solidFill>
            </a:endParaRPr>
          </a:p>
        </p:txBody>
      </p:sp>
      <p:sp>
        <p:nvSpPr>
          <p:cNvPr id="6" name="灯片编号占位符 5"/>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内容占位符 7"/>
          <p:cNvSpPr>
            <a:spLocks noGrp="1"/>
          </p:cNvSpPr>
          <p:nvPr>
            <p:ph sz="quarter" idx="1"/>
          </p:nvPr>
        </p:nvSpPr>
        <p:spPr>
          <a:xfrm>
            <a:off x="0" y="162000"/>
            <a:ext cx="9144000" cy="590931"/>
          </a:xfrm>
          <a:noFill/>
        </p:spPr>
        <p:txBody>
          <a:bodyPr vert="horz" wrap="square" lIns="91440" tIns="45720" rIns="91440" bIns="45720"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marL="0" lvl="0" indent="0" algn="ctr" defTabSz="914400">
              <a:lnSpc>
                <a:spcPct val="90000"/>
              </a:lnSpc>
              <a:spcBef>
                <a:spcPct val="0"/>
              </a:spcBef>
              <a:buFont typeface="Arial" panose="020B0604020202020204" pitchFamily="34" charset="0"/>
            </a:pPr>
            <a:r>
              <a:rPr lang="zh-CN" altLang="en-US" dirty="0"/>
              <a:t>单击此处编辑母版文本样式</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9144000" cy="558552"/>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9" name="副标题 8"/>
          <p:cNvSpPr>
            <a:spLocks noGrp="1"/>
          </p:cNvSpPr>
          <p:nvPr>
            <p:ph type="subTitle" idx="1"/>
          </p:nvPr>
        </p:nvSpPr>
        <p:spPr>
          <a:xfrm>
            <a:off x="0" y="162000"/>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spcBef>
                <a:spcPct val="0"/>
              </a:spcBef>
              <a:buFont typeface="Arial" panose="020B0604020202020204" pitchFamily="34" charset="0"/>
            </a:pPr>
            <a:r>
              <a:rPr kumimoji="0" lang="zh-CN" altLang="en-US" dirty="0"/>
              <a:t>单击此处编辑母版副标题样式</a:t>
            </a:r>
            <a:endParaRPr kumimoji="0" lang="en-US" dirty="0"/>
          </a:p>
        </p:txBody>
      </p:sp>
      <p:sp>
        <p:nvSpPr>
          <p:cNvPr id="28" name="日期占位符 27"/>
          <p:cNvSpPr>
            <a:spLocks noGrp="1"/>
          </p:cNvSpPr>
          <p:nvPr>
            <p:ph type="dt" sz="half" idx="10"/>
          </p:nvPr>
        </p:nvSpPr>
        <p:spPr>
          <a:xfrm>
            <a:off x="6400800" y="6355080"/>
            <a:ext cx="2286000" cy="365760"/>
          </a:xfrm>
        </p:spPr>
        <p:txBody>
          <a:bodyPr/>
          <a:lstStyle>
            <a:lvl1pPr>
              <a:defRPr sz="1400"/>
            </a:lvl1pPr>
          </a:lstStyle>
          <a:p>
            <a:fld id="{9BF2B057-2B77-4D48-823D-03225A80255B}" type="datetimeFigureOut">
              <a:rPr lang="zh-CN" altLang="en-US" smtClean="0">
                <a:solidFill>
                  <a:srgbClr val="464653"/>
                </a:solidFill>
              </a:rPr>
              <a:pPr/>
              <a:t>2021/1/18</a:t>
            </a:fld>
            <a:endParaRPr lang="zh-CN" altLang="en-US">
              <a:solidFill>
                <a:srgbClr val="464653"/>
              </a:solidFill>
            </a:endParaRPr>
          </a:p>
        </p:txBody>
      </p:sp>
      <p:sp>
        <p:nvSpPr>
          <p:cNvPr id="17" name="页脚占位符 16"/>
          <p:cNvSpPr>
            <a:spLocks noGrp="1"/>
          </p:cNvSpPr>
          <p:nvPr>
            <p:ph type="ftr" sz="quarter" idx="11"/>
          </p:nvPr>
        </p:nvSpPr>
        <p:spPr>
          <a:xfrm>
            <a:off x="2898648" y="6355080"/>
            <a:ext cx="3474720" cy="365760"/>
          </a:xfrm>
        </p:spPr>
        <p:txBody>
          <a:bodyPr/>
          <a:lstStyle/>
          <a:p>
            <a:endParaRPr lang="zh-CN" altLang="en-US">
              <a:solidFill>
                <a:srgbClr val="464653"/>
              </a:solidFill>
            </a:endParaRPr>
          </a:p>
        </p:txBody>
      </p:sp>
      <p:sp>
        <p:nvSpPr>
          <p:cNvPr id="29" name="灯片编号占位符 28"/>
          <p:cNvSpPr>
            <a:spLocks noGrp="1"/>
          </p:cNvSpPr>
          <p:nvPr>
            <p:ph type="sldNum" sz="quarter" idx="12"/>
          </p:nvPr>
        </p:nvSpPr>
        <p:spPr>
          <a:xfrm>
            <a:off x="1216152" y="6355080"/>
            <a:ext cx="1219200" cy="365760"/>
          </a:xfr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a:t>单击此处编辑母版文本样式</a:t>
            </a:r>
          </a:p>
        </p:txBody>
      </p:sp>
      <p:sp>
        <p:nvSpPr>
          <p:cNvPr id="4" name="日期占位符 3"/>
          <p:cNvSpPr>
            <a:spLocks noGrp="1"/>
          </p:cNvSpPr>
          <p:nvPr>
            <p:ph type="dt" sz="half" idx="10"/>
          </p:nvPr>
        </p:nvSpPr>
        <p:spPr>
          <a:xfrm>
            <a:off x="6400800" y="6355080"/>
            <a:ext cx="2286000" cy="365760"/>
          </a:xfrm>
        </p:spPr>
        <p:txBody>
          <a:bodyPr/>
          <a:lstStyle/>
          <a:p>
            <a:fld id="{9BF2B057-2B77-4D48-823D-03225A80255B}" type="datetimeFigureOut">
              <a:rPr lang="zh-CN" altLang="en-US" smtClean="0">
                <a:solidFill>
                  <a:srgbClr val="464653"/>
                </a:solidFill>
              </a:rPr>
              <a:pPr/>
              <a:t>2021/1/18</a:t>
            </a:fld>
            <a:endParaRPr lang="zh-CN" altLang="en-US">
              <a:solidFill>
                <a:srgbClr val="464653"/>
              </a:solidFill>
            </a:endParaRPr>
          </a:p>
        </p:txBody>
      </p:sp>
      <p:sp>
        <p:nvSpPr>
          <p:cNvPr id="5" name="页脚占位符 4"/>
          <p:cNvSpPr>
            <a:spLocks noGrp="1"/>
          </p:cNvSpPr>
          <p:nvPr>
            <p:ph type="ftr" sz="quarter" idx="11"/>
          </p:nvPr>
        </p:nvSpPr>
        <p:spPr>
          <a:xfrm>
            <a:off x="2898648" y="6355080"/>
            <a:ext cx="3474720" cy="365760"/>
          </a:xfr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1069848" y="6355080"/>
            <a:ext cx="1520952" cy="365760"/>
          </a:xfr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7" name="矩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矩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lstStyle/>
          <a:p>
            <a:r>
              <a:rPr kumimoji="0" lang="zh-CN" altLang="en-US" dirty="0"/>
              <a:t>单击此处编辑母版标题样式</a:t>
            </a:r>
            <a:endParaRPr kumimoji="0" lang="en-US" dirty="0"/>
          </a:p>
        </p:txBody>
      </p:sp>
      <p:sp>
        <p:nvSpPr>
          <p:cNvPr id="5" name="日期占位符 4"/>
          <p:cNvSpPr>
            <a:spLocks noGrp="1"/>
          </p:cNvSpPr>
          <p:nvPr>
            <p:ph type="dt" sz="half" idx="10"/>
          </p:nvPr>
        </p:nvSpPr>
        <p:spPr/>
        <p:txBody>
          <a:bodyPr/>
          <a:lstStyle/>
          <a:p>
            <a:fld id="{9BF2B057-2B77-4D48-823D-03225A80255B}" type="datetimeFigureOut">
              <a:rPr lang="zh-CN" altLang="en-US" smtClean="0">
                <a:solidFill>
                  <a:srgbClr val="464653"/>
                </a:solidFill>
              </a:rPr>
              <a:pPr/>
              <a:t>2021/1/18</a:t>
            </a:fld>
            <a:endParaRPr lang="zh-CN" altLang="en-US">
              <a:solidFill>
                <a:srgbClr val="464653"/>
              </a:solidFill>
            </a:endParaRPr>
          </a:p>
        </p:txBody>
      </p:sp>
      <p:sp>
        <p:nvSpPr>
          <p:cNvPr id="6" name="页脚占位符 5"/>
          <p:cNvSpPr>
            <a:spLocks noGrp="1"/>
          </p:cNvSpPr>
          <p:nvPr>
            <p:ph type="ftr" sz="quarter" idx="11"/>
          </p:nvPr>
        </p:nvSpPr>
        <p:spPr/>
        <p:txBody>
          <a:bodyPr/>
          <a:lstStyle/>
          <a:p>
            <a:endParaRPr lang="zh-CN" altLang="en-US">
              <a:solidFill>
                <a:srgbClr val="464653"/>
              </a:solidFill>
            </a:endParaRPr>
          </a:p>
        </p:txBody>
      </p:sp>
      <p:sp>
        <p:nvSpPr>
          <p:cNvPr id="7" name="灯片编号占位符 6"/>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9" name="内容占位符 8"/>
          <p:cNvSpPr>
            <a:spLocks noGrp="1"/>
          </p:cNvSpPr>
          <p:nvPr>
            <p:ph sz="quarter" idx="1"/>
          </p:nvPr>
        </p:nvSpPr>
        <p:spPr>
          <a:xfrm>
            <a:off x="457200" y="1219200"/>
            <a:ext cx="4041648" cy="4937760"/>
          </a:xfr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11" name="内容占位符 10"/>
          <p:cNvSpPr>
            <a:spLocks noGrp="1"/>
          </p:cNvSpPr>
          <p:nvPr>
            <p:ph sz="quarter" idx="2"/>
          </p:nvPr>
        </p:nvSpPr>
        <p:spPr>
          <a:xfrm>
            <a:off x="4632198" y="1216152"/>
            <a:ext cx="4041648" cy="4937760"/>
          </a:xfr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nchor="ctr"/>
          <a:lstStyle>
            <a:lvl1pPr>
              <a:defRPr/>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a:t>单击此处编辑母版文本样式</a:t>
            </a:r>
          </a:p>
        </p:txBody>
      </p:sp>
      <p:sp>
        <p:nvSpPr>
          <p:cNvPr id="4" name="文本占位符 3"/>
          <p:cNvSpPr>
            <a:spLocks noGrp="1"/>
          </p:cNvSpPr>
          <p:nvPr>
            <p:ph type="body" sz="half" idx="3"/>
          </p:nvPr>
        </p:nvSpPr>
        <p:spPr>
          <a:xfrm>
            <a:off x="4648204"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a:t>单击此处编辑母版文本样式</a:t>
            </a:r>
          </a:p>
        </p:txBody>
      </p:sp>
      <p:sp>
        <p:nvSpPr>
          <p:cNvPr id="7" name="日期占位符 6"/>
          <p:cNvSpPr>
            <a:spLocks noGrp="1"/>
          </p:cNvSpPr>
          <p:nvPr>
            <p:ph type="dt" sz="half" idx="10"/>
          </p:nvPr>
        </p:nvSpPr>
        <p:spPr/>
        <p:txBody>
          <a:bodyPr/>
          <a:lstStyle/>
          <a:p>
            <a:fld id="{9BF2B057-2B77-4D48-823D-03225A80255B}" type="datetimeFigureOut">
              <a:rPr lang="zh-CN" altLang="en-US" smtClean="0">
                <a:solidFill>
                  <a:srgbClr val="464653"/>
                </a:solidFill>
              </a:rPr>
              <a:pPr/>
              <a:t>2021/1/18</a:t>
            </a:fld>
            <a:endParaRPr lang="zh-CN" altLang="en-US">
              <a:solidFill>
                <a:srgbClr val="464653"/>
              </a:solidFill>
            </a:endParaRPr>
          </a:p>
        </p:txBody>
      </p:sp>
      <p:sp>
        <p:nvSpPr>
          <p:cNvPr id="8" name="页脚占位符 7"/>
          <p:cNvSpPr>
            <a:spLocks noGrp="1"/>
          </p:cNvSpPr>
          <p:nvPr>
            <p:ph type="ftr" sz="quarter" idx="11"/>
          </p:nvPr>
        </p:nvSpPr>
        <p:spPr/>
        <p:txBody>
          <a:bodyPr/>
          <a:lstStyle/>
          <a:p>
            <a:endParaRPr lang="zh-CN" altLang="en-US">
              <a:solidFill>
                <a:srgbClr val="464653"/>
              </a:solidFill>
            </a:endParaRPr>
          </a:p>
        </p:txBody>
      </p:sp>
      <p:sp>
        <p:nvSpPr>
          <p:cNvPr id="9" name="灯片编号占位符 8"/>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11" name="内容占位符 10"/>
          <p:cNvSpPr>
            <a:spLocks noGrp="1"/>
          </p:cNvSpPr>
          <p:nvPr>
            <p:ph sz="quarter" idx="2"/>
          </p:nvPr>
        </p:nvSpPr>
        <p:spPr>
          <a:xfrm>
            <a:off x="457200" y="2133600"/>
            <a:ext cx="4038600" cy="4038600"/>
          </a:xfr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13" name="内容占位符 12"/>
          <p:cNvSpPr>
            <a:spLocks noGrp="1"/>
          </p:cNvSpPr>
          <p:nvPr>
            <p:ph sz="quarter" idx="4"/>
          </p:nvPr>
        </p:nvSpPr>
        <p:spPr>
          <a:xfrm>
            <a:off x="4648200" y="2133600"/>
            <a:ext cx="4038600" cy="4038600"/>
          </a:xfr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BF2B057-2B77-4D48-823D-03225A80255B}" type="datetimeFigureOut">
              <a:rPr lang="zh-CN" altLang="en-US" smtClean="0">
                <a:solidFill>
                  <a:srgbClr val="464653"/>
                </a:solidFill>
              </a:rPr>
              <a:pPr/>
              <a:t>2021/1/18</a:t>
            </a:fld>
            <a:endParaRPr lang="zh-CN" altLang="en-US">
              <a:solidFill>
                <a:srgbClr val="464653"/>
              </a:solidFill>
            </a:endParaRPr>
          </a:p>
        </p:txBody>
      </p:sp>
      <p:sp>
        <p:nvSpPr>
          <p:cNvPr id="3" name="页脚占位符 2"/>
          <p:cNvSpPr>
            <a:spLocks noGrp="1"/>
          </p:cNvSpPr>
          <p:nvPr>
            <p:ph type="ftr" sz="quarter" idx="11"/>
          </p:nvPr>
        </p:nvSpPr>
        <p:spPr/>
        <p:txBody>
          <a:bodyPr/>
          <a:lstStyle/>
          <a:p>
            <a:endParaRPr lang="zh-CN" altLang="en-US">
              <a:solidFill>
                <a:srgbClr val="464653"/>
              </a:solidFill>
            </a:endParaRPr>
          </a:p>
        </p:txBody>
      </p:sp>
      <p:sp>
        <p:nvSpPr>
          <p:cNvPr id="4" name="灯片编号占位符 3"/>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5" name="直接连接符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等腰三角形 5"/>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zh-CN" altLang="en-US"/>
              <a:t>单击此处编辑母版标题样式</a:t>
            </a:r>
            <a:endParaRPr kumimoji="0" lang="en-US"/>
          </a:p>
        </p:txBody>
      </p:sp>
      <p:sp>
        <p:nvSpPr>
          <p:cNvPr id="3" name="文本占位符 2"/>
          <p:cNvSpPr>
            <a:spLocks noGrp="1"/>
          </p:cNvSpPr>
          <p:nvPr>
            <p:ph type="body" idx="2"/>
          </p:nvPr>
        </p:nvSpPr>
        <p:spPr>
          <a:xfrm>
            <a:off x="6324600" y="1219203"/>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p:txBody>
          <a:bodyPr/>
          <a:lstStyle/>
          <a:p>
            <a:fld id="{9BF2B057-2B77-4D48-823D-03225A80255B}" type="datetimeFigureOut">
              <a:rPr lang="zh-CN" altLang="en-US" smtClean="0">
                <a:solidFill>
                  <a:srgbClr val="464653"/>
                </a:solidFill>
              </a:rPr>
              <a:pPr/>
              <a:t>2021/1/18</a:t>
            </a:fld>
            <a:endParaRPr lang="zh-CN" altLang="en-US">
              <a:solidFill>
                <a:srgbClr val="464653"/>
              </a:solidFill>
            </a:endParaRPr>
          </a:p>
        </p:txBody>
      </p:sp>
      <p:sp>
        <p:nvSpPr>
          <p:cNvPr id="6" name="页脚占位符 5"/>
          <p:cNvSpPr>
            <a:spLocks noGrp="1"/>
          </p:cNvSpPr>
          <p:nvPr>
            <p:ph type="ftr" sz="quarter" idx="11"/>
          </p:nvPr>
        </p:nvSpPr>
        <p:spPr/>
        <p:txBody>
          <a:bodyPr/>
          <a:lstStyle/>
          <a:p>
            <a:endParaRPr lang="zh-CN" altLang="en-US">
              <a:solidFill>
                <a:srgbClr val="464653"/>
              </a:solidFill>
            </a:endParaRPr>
          </a:p>
        </p:txBody>
      </p:sp>
      <p:sp>
        <p:nvSpPr>
          <p:cNvPr id="7" name="灯片编号占位符 6"/>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直接连接符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直接连接符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等腰三角形 8"/>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内容占位符 11"/>
          <p:cNvSpPr>
            <a:spLocks noGrp="1"/>
          </p:cNvSpPr>
          <p:nvPr>
            <p:ph sz="quarter" idx="1"/>
          </p:nvPr>
        </p:nvSpPr>
        <p:spPr>
          <a:xfrm>
            <a:off x="304800" y="304800"/>
            <a:ext cx="5715000" cy="5715000"/>
          </a:xfr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zh-CN" altLang="en-US"/>
              <a:t>单击此处编辑母版标题样式</a:t>
            </a:r>
            <a:endParaRPr kumimoji="0" lang="en-US"/>
          </a:p>
        </p:txBody>
      </p:sp>
      <p:sp>
        <p:nvSpPr>
          <p:cNvPr id="3" name="图片占位符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zh-CN" altLang="en-US"/>
              <a:t>单击图标添加图片</a:t>
            </a:r>
            <a:endParaRPr kumimoji="0" lang="en-US" dirty="0"/>
          </a:p>
        </p:txBody>
      </p:sp>
      <p:sp>
        <p:nvSpPr>
          <p:cNvPr id="4" name="文本占位符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p:txBody>
          <a:bodyPr/>
          <a:lstStyle/>
          <a:p>
            <a:fld id="{9BF2B057-2B77-4D48-823D-03225A80255B}" type="datetimeFigureOut">
              <a:rPr lang="zh-CN" altLang="en-US" smtClean="0">
                <a:solidFill>
                  <a:srgbClr val="464653"/>
                </a:solidFill>
              </a:rPr>
              <a:pPr/>
              <a:t>2021/1/18</a:t>
            </a:fld>
            <a:endParaRPr lang="zh-CN" altLang="en-US">
              <a:solidFill>
                <a:srgbClr val="464653"/>
              </a:solidFill>
            </a:endParaRPr>
          </a:p>
        </p:txBody>
      </p:sp>
      <p:sp>
        <p:nvSpPr>
          <p:cNvPr id="6" name="页脚占位符 5"/>
          <p:cNvSpPr>
            <a:spLocks noGrp="1"/>
          </p:cNvSpPr>
          <p:nvPr>
            <p:ph type="ftr" sz="quarter" idx="11"/>
          </p:nvPr>
        </p:nvSpPr>
        <p:spPr/>
        <p:txBody>
          <a:bodyPr/>
          <a:lstStyle/>
          <a:p>
            <a:endParaRPr lang="zh-CN" altLang="en-US">
              <a:solidFill>
                <a:srgbClr val="464653"/>
              </a:solidFill>
            </a:endParaRPr>
          </a:p>
        </p:txBody>
      </p:sp>
      <p:sp>
        <p:nvSpPr>
          <p:cNvPr id="7" name="灯片编号占位符 6"/>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直接连接符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等腰三角形 8"/>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矩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9BF2B057-2B77-4D48-823D-03225A80255B}" type="datetimeFigureOut">
              <a:rPr lang="zh-CN" altLang="en-US" smtClean="0">
                <a:solidFill>
                  <a:srgbClr val="464653"/>
                </a:solidFill>
              </a:rPr>
              <a:pPr/>
              <a:t>2021/1/18</a:t>
            </a:fld>
            <a:endParaRPr lang="zh-CN" altLang="en-US">
              <a:solidFill>
                <a:srgbClr val="464653"/>
              </a:solidFill>
            </a:endParaRPr>
          </a:p>
        </p:txBody>
      </p:sp>
      <p:sp>
        <p:nvSpPr>
          <p:cNvPr id="5" name="页脚占位符 4"/>
          <p:cNvSpPr>
            <a:spLocks noGrp="1"/>
          </p:cNvSpPr>
          <p:nvPr>
            <p:ph type="ftr" sz="quarter" idx="11"/>
          </p:nvPr>
        </p:nvSpPr>
        <p:spPr/>
        <p:txBody>
          <a:bodyPr/>
          <a:lstStyle/>
          <a:p>
            <a:endParaRPr lang="zh-CN" altLang="en-US">
              <a:solidFill>
                <a:srgbClr val="464653"/>
              </a:solidFill>
            </a:endParaRPr>
          </a:p>
        </p:txBody>
      </p:sp>
      <p:sp>
        <p:nvSpPr>
          <p:cNvPr id="6" name="灯片编号占位符 5"/>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3"/>
            <a:ext cx="2057400" cy="5851525"/>
          </a:xfrm>
        </p:spPr>
        <p:txBody>
          <a:bodyPr vert="eaVert"/>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457200" y="274643"/>
            <a:ext cx="6019800" cy="5851525"/>
          </a:xfr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9BF2B057-2B77-4D48-823D-03225A80255B}" type="datetimeFigureOut">
              <a:rPr lang="zh-CN" altLang="en-US" smtClean="0">
                <a:solidFill>
                  <a:srgbClr val="464653"/>
                </a:solidFill>
              </a:rPr>
              <a:pPr/>
              <a:t>2021/1/18</a:t>
            </a:fld>
            <a:endParaRPr lang="zh-CN" altLang="en-US">
              <a:solidFill>
                <a:srgbClr val="464653"/>
              </a:solidFill>
            </a:endParaRPr>
          </a:p>
        </p:txBody>
      </p:sp>
      <p:sp>
        <p:nvSpPr>
          <p:cNvPr id="5" name="页脚占位符 4"/>
          <p:cNvSpPr>
            <a:spLocks noGrp="1"/>
          </p:cNvSpPr>
          <p:nvPr>
            <p:ph type="ftr" sz="quarter" idx="11"/>
          </p:nvPr>
        </p:nvSpPr>
        <p:spPr/>
        <p:txBody>
          <a:bodyPr/>
          <a:lstStyle/>
          <a:p>
            <a:endParaRPr lang="zh-CN" altLang="en-US">
              <a:solidFill>
                <a:srgbClr val="464653"/>
              </a:solidFill>
            </a:endParaRPr>
          </a:p>
        </p:txBody>
      </p:sp>
      <p:sp>
        <p:nvSpPr>
          <p:cNvPr id="6" name="灯片编号占位符 5"/>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7" name="直接连接符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等腰三角形 7"/>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直接连接符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dirty="0">
              <a:solidFill>
                <a:prstClr val="black">
                  <a:lumMod val="65000"/>
                  <a:lumOff val="35000"/>
                </a:prstClr>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dirty="0">
              <a:solidFill>
                <a:prstClr val="black">
                  <a:lumMod val="65000"/>
                  <a:lumOff val="35000"/>
                </a:prstClr>
              </a:solidFill>
            </a:endParaRPr>
          </a:p>
        </p:txBody>
      </p:sp>
      <p:sp>
        <p:nvSpPr>
          <p:cNvPr id="5" name="Rectangle 6"/>
          <p:cNvSpPr>
            <a:spLocks noGrp="1" noChangeArrowheads="1"/>
          </p:cNvSpPr>
          <p:nvPr>
            <p:ph type="sldNum" sz="quarter" idx="12"/>
          </p:nvPr>
        </p:nvSpPr>
        <p:spPr>
          <a:ln/>
        </p:spPr>
        <p:txBody>
          <a:bodyPr/>
          <a:lstStyle>
            <a:lvl1pPr>
              <a:defRPr/>
            </a:lvl1pPr>
          </a:lstStyle>
          <a:p>
            <a:fld id="{6B66F5FF-C06E-49AF-A8D0-58E4BB99E759}"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94"/>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94"/>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64653"/>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64653"/>
              </a:solidFill>
            </a:endParaRPr>
          </a:p>
        </p:txBody>
      </p:sp>
      <p:sp>
        <p:nvSpPr>
          <p:cNvPr id="9" name="Rectangle 6"/>
          <p:cNvSpPr>
            <a:spLocks noGrp="1" noChangeArrowheads="1"/>
          </p:cNvSpPr>
          <p:nvPr>
            <p:ph type="sldNum" sz="quarter" idx="12"/>
          </p:nvPr>
        </p:nvSpPr>
        <p:spPr>
          <a:ln/>
        </p:spPr>
        <p:txBody>
          <a:bodyPr/>
          <a:lstStyle>
            <a:lvl1pPr>
              <a:defRPr/>
            </a:lvl1pPr>
          </a:lstStyle>
          <a:p>
            <a:fld id="{76B0315B-4C3E-4989-A7BF-4DDFDE28B062}" type="slidenum">
              <a:rPr lang="en-US">
                <a:solidFill>
                  <a:srgbClr val="464653"/>
                </a:solidFill>
              </a:rPr>
              <a:pPr/>
              <a:t>‹#›</a:t>
            </a:fld>
            <a:endParaRPr lang="en-US">
              <a:solidFill>
                <a:srgbClr val="464653"/>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90"/>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2182130749"/>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9144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15768378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9144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15768378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buFont typeface="Arial" panose="020B0604020202020204" pitchFamily="34" charset="0"/>
            </a:pPr>
            <a:r>
              <a:rPr kumimoji="0" lang="zh-CN" altLang="en-US" dirty="0"/>
              <a:t>单击此处编辑母版标题样式</a:t>
            </a:r>
            <a:endParaRPr kumimoji="0"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9144000" cy="571504"/>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4" name="日期占位符 3"/>
          <p:cNvSpPr>
            <a:spLocks noGrp="1"/>
          </p:cNvSpPr>
          <p:nvPr>
            <p:ph type="dt" sz="half" idx="10"/>
          </p:nvPr>
        </p:nvSpPr>
        <p:spPr/>
        <p:txBody>
          <a:bodyPr/>
          <a:lstStyle/>
          <a:p>
            <a:fld id="{9BF2B057-2B77-4D48-823D-03225A80255B}" type="datetimeFigureOut">
              <a:rPr lang="zh-CN" altLang="en-US" smtClean="0">
                <a:solidFill>
                  <a:srgbClr val="464653"/>
                </a:solidFill>
              </a:rPr>
              <a:pPr/>
              <a:t>2021/1/18</a:t>
            </a:fld>
            <a:endParaRPr lang="zh-CN" altLang="en-US">
              <a:solidFill>
                <a:srgbClr val="464653"/>
              </a:solidFill>
            </a:endParaRPr>
          </a:p>
        </p:txBody>
      </p:sp>
      <p:sp>
        <p:nvSpPr>
          <p:cNvPr id="5" name="页脚占位符 4"/>
          <p:cNvSpPr>
            <a:spLocks noGrp="1"/>
          </p:cNvSpPr>
          <p:nvPr>
            <p:ph type="ftr" sz="quarter" idx="11"/>
          </p:nvPr>
        </p:nvSpPr>
        <p:spPr/>
        <p:txBody>
          <a:bodyPr/>
          <a:lstStyle/>
          <a:p>
            <a:endParaRPr lang="zh-CN" altLang="en-US">
              <a:solidFill>
                <a:srgbClr val="464653"/>
              </a:solidFill>
            </a:endParaRPr>
          </a:p>
        </p:txBody>
      </p:sp>
      <p:sp>
        <p:nvSpPr>
          <p:cNvPr id="6" name="灯片编号占位符 5"/>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内容占位符 7"/>
          <p:cNvSpPr>
            <a:spLocks noGrp="1"/>
          </p:cNvSpPr>
          <p:nvPr>
            <p:ph sz="quarter" idx="1"/>
          </p:nvPr>
        </p:nvSpPr>
        <p:spPr>
          <a:xfrm>
            <a:off x="0" y="162000"/>
            <a:ext cx="9144000" cy="590931"/>
          </a:xfrm>
          <a:noFill/>
        </p:spPr>
        <p:txBody>
          <a:bodyPr vert="horz" wrap="square" lIns="91440" tIns="45720" rIns="91440" bIns="45720"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marL="0" lvl="0" indent="0" algn="ctr" defTabSz="914400">
              <a:lnSpc>
                <a:spcPct val="90000"/>
              </a:lnSpc>
              <a:spcBef>
                <a:spcPct val="0"/>
              </a:spcBef>
              <a:buFont typeface="Arial" panose="020B0604020202020204" pitchFamily="34" charset="0"/>
            </a:pPr>
            <a:r>
              <a:rPr lang="zh-CN" altLang="en-US" dirty="0"/>
              <a:t>单击此处编辑母版文本样式</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9144000" cy="558552"/>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9" name="副标题 8"/>
          <p:cNvSpPr>
            <a:spLocks noGrp="1"/>
          </p:cNvSpPr>
          <p:nvPr>
            <p:ph type="subTitle" idx="1"/>
          </p:nvPr>
        </p:nvSpPr>
        <p:spPr>
          <a:xfrm>
            <a:off x="0" y="162000"/>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spcBef>
                <a:spcPct val="0"/>
              </a:spcBef>
              <a:buFont typeface="Arial" panose="020B0604020202020204" pitchFamily="34" charset="0"/>
            </a:pPr>
            <a:r>
              <a:rPr kumimoji="0" lang="zh-CN" altLang="en-US" dirty="0"/>
              <a:t>单击此处编辑母版副标题样式</a:t>
            </a:r>
            <a:endParaRPr kumimoji="0" lang="en-US" dirty="0"/>
          </a:p>
        </p:txBody>
      </p:sp>
      <p:sp>
        <p:nvSpPr>
          <p:cNvPr id="28" name="日期占位符 27"/>
          <p:cNvSpPr>
            <a:spLocks noGrp="1"/>
          </p:cNvSpPr>
          <p:nvPr>
            <p:ph type="dt" sz="half" idx="10"/>
          </p:nvPr>
        </p:nvSpPr>
        <p:spPr>
          <a:xfrm>
            <a:off x="6400800" y="6355080"/>
            <a:ext cx="2286000" cy="365760"/>
          </a:xfrm>
        </p:spPr>
        <p:txBody>
          <a:bodyPr/>
          <a:lstStyle>
            <a:lvl1pPr>
              <a:defRPr sz="1400"/>
            </a:lvl1pPr>
          </a:lstStyle>
          <a:p>
            <a:fld id="{9BF2B057-2B77-4D48-823D-03225A80255B}" type="datetimeFigureOut">
              <a:rPr lang="zh-CN" altLang="en-US" smtClean="0">
                <a:solidFill>
                  <a:srgbClr val="464653"/>
                </a:solidFill>
              </a:rPr>
              <a:pPr/>
              <a:t>2021/1/18</a:t>
            </a:fld>
            <a:endParaRPr lang="zh-CN" altLang="en-US">
              <a:solidFill>
                <a:srgbClr val="464653"/>
              </a:solidFill>
            </a:endParaRPr>
          </a:p>
        </p:txBody>
      </p:sp>
      <p:sp>
        <p:nvSpPr>
          <p:cNvPr id="17" name="页脚占位符 16"/>
          <p:cNvSpPr>
            <a:spLocks noGrp="1"/>
          </p:cNvSpPr>
          <p:nvPr>
            <p:ph type="ftr" sz="quarter" idx="11"/>
          </p:nvPr>
        </p:nvSpPr>
        <p:spPr>
          <a:xfrm>
            <a:off x="2898648" y="6355080"/>
            <a:ext cx="3474720" cy="365760"/>
          </a:xfrm>
        </p:spPr>
        <p:txBody>
          <a:bodyPr/>
          <a:lstStyle/>
          <a:p>
            <a:endParaRPr lang="zh-CN" altLang="en-US">
              <a:solidFill>
                <a:srgbClr val="464653"/>
              </a:solidFill>
            </a:endParaRPr>
          </a:p>
        </p:txBody>
      </p:sp>
      <p:sp>
        <p:nvSpPr>
          <p:cNvPr id="29" name="灯片编号占位符 28"/>
          <p:cNvSpPr>
            <a:spLocks noGrp="1"/>
          </p:cNvSpPr>
          <p:nvPr>
            <p:ph type="sldNum" sz="quarter" idx="12"/>
          </p:nvPr>
        </p:nvSpPr>
        <p:spPr>
          <a:xfrm>
            <a:off x="1216152" y="6355080"/>
            <a:ext cx="1219200" cy="365760"/>
          </a:xfr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a:t>单击此处编辑母版文本样式</a:t>
            </a:r>
          </a:p>
        </p:txBody>
      </p:sp>
      <p:sp>
        <p:nvSpPr>
          <p:cNvPr id="4" name="日期占位符 3"/>
          <p:cNvSpPr>
            <a:spLocks noGrp="1"/>
          </p:cNvSpPr>
          <p:nvPr>
            <p:ph type="dt" sz="half" idx="10"/>
          </p:nvPr>
        </p:nvSpPr>
        <p:spPr>
          <a:xfrm>
            <a:off x="6400800" y="6355080"/>
            <a:ext cx="2286000" cy="365760"/>
          </a:xfrm>
        </p:spPr>
        <p:txBody>
          <a:bodyPr/>
          <a:lstStyle/>
          <a:p>
            <a:fld id="{9BF2B057-2B77-4D48-823D-03225A80255B}" type="datetimeFigureOut">
              <a:rPr lang="zh-CN" altLang="en-US" smtClean="0">
                <a:solidFill>
                  <a:srgbClr val="464653"/>
                </a:solidFill>
              </a:rPr>
              <a:pPr/>
              <a:t>2021/1/18</a:t>
            </a:fld>
            <a:endParaRPr lang="zh-CN" altLang="en-US">
              <a:solidFill>
                <a:srgbClr val="464653"/>
              </a:solidFill>
            </a:endParaRPr>
          </a:p>
        </p:txBody>
      </p:sp>
      <p:sp>
        <p:nvSpPr>
          <p:cNvPr id="5" name="页脚占位符 4"/>
          <p:cNvSpPr>
            <a:spLocks noGrp="1"/>
          </p:cNvSpPr>
          <p:nvPr>
            <p:ph type="ftr" sz="quarter" idx="11"/>
          </p:nvPr>
        </p:nvSpPr>
        <p:spPr>
          <a:xfrm>
            <a:off x="2898648" y="6355080"/>
            <a:ext cx="3474720" cy="365760"/>
          </a:xfr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1069848" y="6355080"/>
            <a:ext cx="1520952" cy="365760"/>
          </a:xfr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7" name="矩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矩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lstStyle/>
          <a:p>
            <a:r>
              <a:rPr kumimoji="0" lang="zh-CN" altLang="en-US" dirty="0"/>
              <a:t>单击此处编辑母版标题样式</a:t>
            </a:r>
            <a:endParaRPr kumimoji="0" lang="en-US" dirty="0"/>
          </a:p>
        </p:txBody>
      </p:sp>
      <p:sp>
        <p:nvSpPr>
          <p:cNvPr id="5" name="日期占位符 4"/>
          <p:cNvSpPr>
            <a:spLocks noGrp="1"/>
          </p:cNvSpPr>
          <p:nvPr>
            <p:ph type="dt" sz="half" idx="10"/>
          </p:nvPr>
        </p:nvSpPr>
        <p:spPr/>
        <p:txBody>
          <a:bodyPr/>
          <a:lstStyle/>
          <a:p>
            <a:fld id="{9BF2B057-2B77-4D48-823D-03225A80255B}" type="datetimeFigureOut">
              <a:rPr lang="zh-CN" altLang="en-US" smtClean="0">
                <a:solidFill>
                  <a:srgbClr val="464653"/>
                </a:solidFill>
              </a:rPr>
              <a:pPr/>
              <a:t>2021/1/18</a:t>
            </a:fld>
            <a:endParaRPr lang="zh-CN" altLang="en-US">
              <a:solidFill>
                <a:srgbClr val="464653"/>
              </a:solidFill>
            </a:endParaRPr>
          </a:p>
        </p:txBody>
      </p:sp>
      <p:sp>
        <p:nvSpPr>
          <p:cNvPr id="6" name="页脚占位符 5"/>
          <p:cNvSpPr>
            <a:spLocks noGrp="1"/>
          </p:cNvSpPr>
          <p:nvPr>
            <p:ph type="ftr" sz="quarter" idx="11"/>
          </p:nvPr>
        </p:nvSpPr>
        <p:spPr/>
        <p:txBody>
          <a:bodyPr/>
          <a:lstStyle/>
          <a:p>
            <a:endParaRPr lang="zh-CN" altLang="en-US">
              <a:solidFill>
                <a:srgbClr val="464653"/>
              </a:solidFill>
            </a:endParaRPr>
          </a:p>
        </p:txBody>
      </p:sp>
      <p:sp>
        <p:nvSpPr>
          <p:cNvPr id="7" name="灯片编号占位符 6"/>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9" name="内容占位符 8"/>
          <p:cNvSpPr>
            <a:spLocks noGrp="1"/>
          </p:cNvSpPr>
          <p:nvPr>
            <p:ph sz="quarter" idx="1"/>
          </p:nvPr>
        </p:nvSpPr>
        <p:spPr>
          <a:xfrm>
            <a:off x="457200" y="1219200"/>
            <a:ext cx="4041648" cy="4937760"/>
          </a:xfr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11" name="内容占位符 10"/>
          <p:cNvSpPr>
            <a:spLocks noGrp="1"/>
          </p:cNvSpPr>
          <p:nvPr>
            <p:ph sz="quarter" idx="2"/>
          </p:nvPr>
        </p:nvSpPr>
        <p:spPr>
          <a:xfrm>
            <a:off x="4632198" y="1216152"/>
            <a:ext cx="4041648" cy="4937760"/>
          </a:xfr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nchor="ctr"/>
          <a:lstStyle>
            <a:lvl1pPr>
              <a:defRPr/>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a:t>单击此处编辑母版文本样式</a:t>
            </a:r>
          </a:p>
        </p:txBody>
      </p:sp>
      <p:sp>
        <p:nvSpPr>
          <p:cNvPr id="4" name="文本占位符 3"/>
          <p:cNvSpPr>
            <a:spLocks noGrp="1"/>
          </p:cNvSpPr>
          <p:nvPr>
            <p:ph type="body" sz="half" idx="3"/>
          </p:nvPr>
        </p:nvSpPr>
        <p:spPr>
          <a:xfrm>
            <a:off x="4648204"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a:t>单击此处编辑母版文本样式</a:t>
            </a:r>
          </a:p>
        </p:txBody>
      </p:sp>
      <p:sp>
        <p:nvSpPr>
          <p:cNvPr id="7" name="日期占位符 6"/>
          <p:cNvSpPr>
            <a:spLocks noGrp="1"/>
          </p:cNvSpPr>
          <p:nvPr>
            <p:ph type="dt" sz="half" idx="10"/>
          </p:nvPr>
        </p:nvSpPr>
        <p:spPr/>
        <p:txBody>
          <a:bodyPr/>
          <a:lstStyle/>
          <a:p>
            <a:fld id="{9BF2B057-2B77-4D48-823D-03225A80255B}" type="datetimeFigureOut">
              <a:rPr lang="zh-CN" altLang="en-US" smtClean="0">
                <a:solidFill>
                  <a:srgbClr val="464653"/>
                </a:solidFill>
              </a:rPr>
              <a:pPr/>
              <a:t>2021/1/18</a:t>
            </a:fld>
            <a:endParaRPr lang="zh-CN" altLang="en-US">
              <a:solidFill>
                <a:srgbClr val="464653"/>
              </a:solidFill>
            </a:endParaRPr>
          </a:p>
        </p:txBody>
      </p:sp>
      <p:sp>
        <p:nvSpPr>
          <p:cNvPr id="8" name="页脚占位符 7"/>
          <p:cNvSpPr>
            <a:spLocks noGrp="1"/>
          </p:cNvSpPr>
          <p:nvPr>
            <p:ph type="ftr" sz="quarter" idx="11"/>
          </p:nvPr>
        </p:nvSpPr>
        <p:spPr/>
        <p:txBody>
          <a:bodyPr/>
          <a:lstStyle/>
          <a:p>
            <a:endParaRPr lang="zh-CN" altLang="en-US">
              <a:solidFill>
                <a:srgbClr val="464653"/>
              </a:solidFill>
            </a:endParaRPr>
          </a:p>
        </p:txBody>
      </p:sp>
      <p:sp>
        <p:nvSpPr>
          <p:cNvPr id="9" name="灯片编号占位符 8"/>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11" name="内容占位符 10"/>
          <p:cNvSpPr>
            <a:spLocks noGrp="1"/>
          </p:cNvSpPr>
          <p:nvPr>
            <p:ph sz="quarter" idx="2"/>
          </p:nvPr>
        </p:nvSpPr>
        <p:spPr>
          <a:xfrm>
            <a:off x="457200" y="2133600"/>
            <a:ext cx="4038600" cy="4038600"/>
          </a:xfr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13" name="内容占位符 12"/>
          <p:cNvSpPr>
            <a:spLocks noGrp="1"/>
          </p:cNvSpPr>
          <p:nvPr>
            <p:ph sz="quarter" idx="4"/>
          </p:nvPr>
        </p:nvSpPr>
        <p:spPr>
          <a:xfrm>
            <a:off x="4648200" y="2133600"/>
            <a:ext cx="4038600" cy="4038600"/>
          </a:xfr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2021/1/18</a:t>
            </a:fld>
            <a:endParaRPr lang="zh-CN" alt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11181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BF2B057-2B77-4D48-823D-03225A80255B}" type="datetimeFigureOut">
              <a:rPr lang="zh-CN" altLang="en-US" smtClean="0">
                <a:solidFill>
                  <a:srgbClr val="464653"/>
                </a:solidFill>
              </a:rPr>
              <a:pPr/>
              <a:t>2021/1/18</a:t>
            </a:fld>
            <a:endParaRPr lang="zh-CN" altLang="en-US">
              <a:solidFill>
                <a:srgbClr val="464653"/>
              </a:solidFill>
            </a:endParaRPr>
          </a:p>
        </p:txBody>
      </p:sp>
      <p:sp>
        <p:nvSpPr>
          <p:cNvPr id="3" name="页脚占位符 2"/>
          <p:cNvSpPr>
            <a:spLocks noGrp="1"/>
          </p:cNvSpPr>
          <p:nvPr>
            <p:ph type="ftr" sz="quarter" idx="11"/>
          </p:nvPr>
        </p:nvSpPr>
        <p:spPr/>
        <p:txBody>
          <a:bodyPr/>
          <a:lstStyle/>
          <a:p>
            <a:endParaRPr lang="zh-CN" altLang="en-US">
              <a:solidFill>
                <a:srgbClr val="464653"/>
              </a:solidFill>
            </a:endParaRPr>
          </a:p>
        </p:txBody>
      </p:sp>
      <p:sp>
        <p:nvSpPr>
          <p:cNvPr id="4" name="灯片编号占位符 3"/>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5" name="直接连接符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等腰三角形 5"/>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zh-CN" altLang="en-US"/>
              <a:t>单击此处编辑母版标题样式</a:t>
            </a:r>
            <a:endParaRPr kumimoji="0" lang="en-US"/>
          </a:p>
        </p:txBody>
      </p:sp>
      <p:sp>
        <p:nvSpPr>
          <p:cNvPr id="3" name="文本占位符 2"/>
          <p:cNvSpPr>
            <a:spLocks noGrp="1"/>
          </p:cNvSpPr>
          <p:nvPr>
            <p:ph type="body" idx="2"/>
          </p:nvPr>
        </p:nvSpPr>
        <p:spPr>
          <a:xfrm>
            <a:off x="6324600" y="1219203"/>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p:txBody>
          <a:bodyPr/>
          <a:lstStyle/>
          <a:p>
            <a:fld id="{9BF2B057-2B77-4D48-823D-03225A80255B}" type="datetimeFigureOut">
              <a:rPr lang="zh-CN" altLang="en-US" smtClean="0">
                <a:solidFill>
                  <a:srgbClr val="464653"/>
                </a:solidFill>
              </a:rPr>
              <a:pPr/>
              <a:t>2021/1/18</a:t>
            </a:fld>
            <a:endParaRPr lang="zh-CN" altLang="en-US">
              <a:solidFill>
                <a:srgbClr val="464653"/>
              </a:solidFill>
            </a:endParaRPr>
          </a:p>
        </p:txBody>
      </p:sp>
      <p:sp>
        <p:nvSpPr>
          <p:cNvPr id="6" name="页脚占位符 5"/>
          <p:cNvSpPr>
            <a:spLocks noGrp="1"/>
          </p:cNvSpPr>
          <p:nvPr>
            <p:ph type="ftr" sz="quarter" idx="11"/>
          </p:nvPr>
        </p:nvSpPr>
        <p:spPr/>
        <p:txBody>
          <a:bodyPr/>
          <a:lstStyle/>
          <a:p>
            <a:endParaRPr lang="zh-CN" altLang="en-US">
              <a:solidFill>
                <a:srgbClr val="464653"/>
              </a:solidFill>
            </a:endParaRPr>
          </a:p>
        </p:txBody>
      </p:sp>
      <p:sp>
        <p:nvSpPr>
          <p:cNvPr id="7" name="灯片编号占位符 6"/>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直接连接符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直接连接符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等腰三角形 8"/>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内容占位符 11"/>
          <p:cNvSpPr>
            <a:spLocks noGrp="1"/>
          </p:cNvSpPr>
          <p:nvPr>
            <p:ph sz="quarter" idx="1"/>
          </p:nvPr>
        </p:nvSpPr>
        <p:spPr>
          <a:xfrm>
            <a:off x="304800" y="304800"/>
            <a:ext cx="5715000" cy="5715000"/>
          </a:xfr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zh-CN" altLang="en-US"/>
              <a:t>单击此处编辑母版标题样式</a:t>
            </a:r>
            <a:endParaRPr kumimoji="0" lang="en-US"/>
          </a:p>
        </p:txBody>
      </p:sp>
      <p:sp>
        <p:nvSpPr>
          <p:cNvPr id="3" name="图片占位符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zh-CN" altLang="en-US"/>
              <a:t>单击图标添加图片</a:t>
            </a:r>
            <a:endParaRPr kumimoji="0" lang="en-US" dirty="0"/>
          </a:p>
        </p:txBody>
      </p:sp>
      <p:sp>
        <p:nvSpPr>
          <p:cNvPr id="4" name="文本占位符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p:txBody>
          <a:bodyPr/>
          <a:lstStyle/>
          <a:p>
            <a:fld id="{9BF2B057-2B77-4D48-823D-03225A80255B}" type="datetimeFigureOut">
              <a:rPr lang="zh-CN" altLang="en-US" smtClean="0">
                <a:solidFill>
                  <a:srgbClr val="464653"/>
                </a:solidFill>
              </a:rPr>
              <a:pPr/>
              <a:t>2021/1/18</a:t>
            </a:fld>
            <a:endParaRPr lang="zh-CN" altLang="en-US">
              <a:solidFill>
                <a:srgbClr val="464653"/>
              </a:solidFill>
            </a:endParaRPr>
          </a:p>
        </p:txBody>
      </p:sp>
      <p:sp>
        <p:nvSpPr>
          <p:cNvPr id="6" name="页脚占位符 5"/>
          <p:cNvSpPr>
            <a:spLocks noGrp="1"/>
          </p:cNvSpPr>
          <p:nvPr>
            <p:ph type="ftr" sz="quarter" idx="11"/>
          </p:nvPr>
        </p:nvSpPr>
        <p:spPr/>
        <p:txBody>
          <a:bodyPr/>
          <a:lstStyle/>
          <a:p>
            <a:endParaRPr lang="zh-CN" altLang="en-US">
              <a:solidFill>
                <a:srgbClr val="464653"/>
              </a:solidFill>
            </a:endParaRPr>
          </a:p>
        </p:txBody>
      </p:sp>
      <p:sp>
        <p:nvSpPr>
          <p:cNvPr id="7" name="灯片编号占位符 6"/>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直接连接符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等腰三角形 8"/>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矩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9BF2B057-2B77-4D48-823D-03225A80255B}" type="datetimeFigureOut">
              <a:rPr lang="zh-CN" altLang="en-US" smtClean="0">
                <a:solidFill>
                  <a:srgbClr val="464653"/>
                </a:solidFill>
              </a:rPr>
              <a:pPr/>
              <a:t>2021/1/18</a:t>
            </a:fld>
            <a:endParaRPr lang="zh-CN" altLang="en-US">
              <a:solidFill>
                <a:srgbClr val="464653"/>
              </a:solidFill>
            </a:endParaRPr>
          </a:p>
        </p:txBody>
      </p:sp>
      <p:sp>
        <p:nvSpPr>
          <p:cNvPr id="5" name="页脚占位符 4"/>
          <p:cNvSpPr>
            <a:spLocks noGrp="1"/>
          </p:cNvSpPr>
          <p:nvPr>
            <p:ph type="ftr" sz="quarter" idx="11"/>
          </p:nvPr>
        </p:nvSpPr>
        <p:spPr/>
        <p:txBody>
          <a:bodyPr/>
          <a:lstStyle/>
          <a:p>
            <a:endParaRPr lang="zh-CN" altLang="en-US">
              <a:solidFill>
                <a:srgbClr val="464653"/>
              </a:solidFill>
            </a:endParaRPr>
          </a:p>
        </p:txBody>
      </p:sp>
      <p:sp>
        <p:nvSpPr>
          <p:cNvPr id="6" name="灯片编号占位符 5"/>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3"/>
            <a:ext cx="2057400" cy="5851525"/>
          </a:xfrm>
        </p:spPr>
        <p:txBody>
          <a:bodyPr vert="eaVert"/>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457200" y="274643"/>
            <a:ext cx="6019800" cy="5851525"/>
          </a:xfr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9BF2B057-2B77-4D48-823D-03225A80255B}" type="datetimeFigureOut">
              <a:rPr lang="zh-CN" altLang="en-US" smtClean="0">
                <a:solidFill>
                  <a:srgbClr val="464653"/>
                </a:solidFill>
              </a:rPr>
              <a:pPr/>
              <a:t>2021/1/18</a:t>
            </a:fld>
            <a:endParaRPr lang="zh-CN" altLang="en-US">
              <a:solidFill>
                <a:srgbClr val="464653"/>
              </a:solidFill>
            </a:endParaRPr>
          </a:p>
        </p:txBody>
      </p:sp>
      <p:sp>
        <p:nvSpPr>
          <p:cNvPr id="5" name="页脚占位符 4"/>
          <p:cNvSpPr>
            <a:spLocks noGrp="1"/>
          </p:cNvSpPr>
          <p:nvPr>
            <p:ph type="ftr" sz="quarter" idx="11"/>
          </p:nvPr>
        </p:nvSpPr>
        <p:spPr/>
        <p:txBody>
          <a:bodyPr/>
          <a:lstStyle/>
          <a:p>
            <a:endParaRPr lang="zh-CN" altLang="en-US">
              <a:solidFill>
                <a:srgbClr val="464653"/>
              </a:solidFill>
            </a:endParaRPr>
          </a:p>
        </p:txBody>
      </p:sp>
      <p:sp>
        <p:nvSpPr>
          <p:cNvPr id="6" name="灯片编号占位符 5"/>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7" name="直接连接符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等腰三角形 7"/>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直接连接符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94"/>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94"/>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64653"/>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64653"/>
              </a:solidFill>
            </a:endParaRPr>
          </a:p>
        </p:txBody>
      </p:sp>
      <p:sp>
        <p:nvSpPr>
          <p:cNvPr id="9" name="Rectangle 6"/>
          <p:cNvSpPr>
            <a:spLocks noGrp="1" noChangeArrowheads="1"/>
          </p:cNvSpPr>
          <p:nvPr>
            <p:ph type="sldNum" sz="quarter" idx="12"/>
          </p:nvPr>
        </p:nvSpPr>
        <p:spPr>
          <a:ln/>
        </p:spPr>
        <p:txBody>
          <a:bodyPr/>
          <a:lstStyle>
            <a:lvl1pPr>
              <a:defRPr/>
            </a:lvl1pPr>
          </a:lstStyle>
          <a:p>
            <a:fld id="{76B0315B-4C3E-4989-A7BF-4DDFDE28B062}" type="slidenum">
              <a:rPr lang="en-US">
                <a:solidFill>
                  <a:srgbClr val="464653"/>
                </a:solidFill>
              </a:rPr>
              <a:pPr/>
              <a:t>‹#›</a:t>
            </a:fld>
            <a:endParaRPr lang="en-US">
              <a:solidFill>
                <a:srgbClr val="464653"/>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90"/>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218213074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pPr/>
              <a:t>2021/1/18</a:t>
            </a:fld>
            <a:endParaRPr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3787972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版式2">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zh-CN" altLang="en-US"/>
              <a:t>单击此处编辑母版标题样式</a:t>
            </a:r>
          </a:p>
        </p:txBody>
      </p:sp>
    </p:spTree>
    <p:extLst>
      <p:ext uri="{BB962C8B-B14F-4D97-AF65-F5344CB8AC3E}">
        <p14:creationId xmlns:p14="http://schemas.microsoft.com/office/powerpoint/2010/main" val="15615727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9" name="Title 1"/>
          <p:cNvSpPr>
            <a:spLocks noGrp="1"/>
          </p:cNvSpPr>
          <p:nvPr>
            <p:ph type="title"/>
          </p:nvPr>
        </p:nvSpPr>
        <p:spPr>
          <a:xfrm>
            <a:off x="0" y="162000"/>
            <a:ext cx="9144000" cy="590931"/>
          </a:xfrm>
        </p:spPr>
        <p:txBody>
          <a:bodyPr/>
          <a:lstStyle>
            <a:lvl1pPr algn="ctr">
              <a:defRPr>
                <a:latin typeface="Arial" panose="020B0604020202020204" pitchFamily="34" charset="0"/>
                <a:cs typeface="Arial" panose="020B0604020202020204" pitchFamily="34" charset="0"/>
              </a:defRPr>
            </a:lvl1pPr>
          </a:lstStyle>
          <a:p>
            <a:r>
              <a:rPr lang="zh-CN" altLang="en-US" dirty="0"/>
              <a:t>单击此处编辑母版标题样式</a:t>
            </a:r>
            <a:endParaRPr lang="en-US" dirty="0"/>
          </a:p>
        </p:txBody>
      </p:sp>
      <p:sp>
        <p:nvSpPr>
          <p:cNvPr id="10" name="Content Placeholder 2"/>
          <p:cNvSpPr>
            <a:spLocks noGrp="1"/>
          </p:cNvSpPr>
          <p:nvPr>
            <p:ph idx="1"/>
          </p:nvPr>
        </p:nvSpPr>
        <p:spPr>
          <a:xfrm>
            <a:off x="628650" y="1012832"/>
            <a:ext cx="7886700" cy="4351338"/>
          </a:xfrm>
        </p:spPr>
        <p:txBody>
          <a:bodyPr>
            <a:normAutofit/>
          </a:bodyPr>
          <a:lstStyle>
            <a:lvl1pPr>
              <a:defRPr sz="3200" baseline="0">
                <a:latin typeface="汉仪大宋简" panose="02010609000101010101" pitchFamily="49" charset="-122"/>
              </a:defRPr>
            </a:lvl1pPr>
            <a:lvl2pPr>
              <a:defRPr sz="3600"/>
            </a:lvl2pPr>
            <a:lvl3pPr>
              <a:defRPr sz="3600"/>
            </a:lvl3pPr>
            <a:lvl4pPr>
              <a:defRPr sz="3600"/>
            </a:lvl4pPr>
            <a:lvl5pPr>
              <a:defRPr sz="3600"/>
            </a:lvl5pPr>
          </a:lstStyle>
          <a:p>
            <a:pPr lvl="0"/>
            <a:r>
              <a:rPr lang="zh-CN" altLang="en-US" dirty="0"/>
              <a:t>单击此处编辑母版文本样式</a:t>
            </a:r>
          </a:p>
        </p:txBody>
      </p:sp>
    </p:spTree>
    <p:extLst>
      <p:ext uri="{BB962C8B-B14F-4D97-AF65-F5344CB8AC3E}">
        <p14:creationId xmlns:p14="http://schemas.microsoft.com/office/powerpoint/2010/main" val="2470825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7C42DC52-0A14-4144-B4CE-4B9301E222F9}" type="slidenum">
              <a:rPr lang="en-US"/>
              <a:pPr/>
              <a:t>‹#›</a:t>
            </a:fld>
            <a:endParaRPr lang="en-US"/>
          </a:p>
        </p:txBody>
      </p:sp>
    </p:spTree>
    <p:extLst>
      <p:ext uri="{BB962C8B-B14F-4D97-AF65-F5344CB8AC3E}">
        <p14:creationId xmlns:p14="http://schemas.microsoft.com/office/powerpoint/2010/main" val="40082293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pPr/>
              <a:t>2021/1/18</a:t>
            </a:fld>
            <a:endParaRPr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35598448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pPr/>
              <a:t>2021/1/18</a:t>
            </a:fld>
            <a:endParaRPr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15680696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pPr/>
              <a:t>2021/1/18</a:t>
            </a:fld>
            <a:endParaRPr lang="zh-CN" alt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27071666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pPr/>
              <a:t>2021/1/18</a:t>
            </a:fld>
            <a:endParaRPr lang="zh-CN" alt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16624460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pPr/>
              <a:t>2021/1/18</a:t>
            </a:fld>
            <a:endParaRPr lang="zh-CN"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pPr/>
              <a:t>‹#›</a:t>
            </a:fld>
            <a:endParaRPr lang="zh-CN" altLang="en-US"/>
          </a:p>
        </p:txBody>
      </p:sp>
      <p:cxnSp>
        <p:nvCxnSpPr>
          <p:cNvPr id="7" name="直接连接符 6"/>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8939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pPr/>
              <a:t>2021/1/18</a:t>
            </a:fld>
            <a:endParaRPr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22798059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pPr/>
              <a:t>2021/1/18</a:t>
            </a:fld>
            <a:endParaRPr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16567780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pPr/>
              <a:t>2021/1/18</a:t>
            </a:fld>
            <a:endParaRPr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31148471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pPr/>
              <a:t>2021/1/18</a:t>
            </a:fld>
            <a:endParaRPr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40480008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9144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3691566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02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2021/1/18</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76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9BF2B057-2B77-4D48-823D-03225A80255B}" type="datetimeFigureOut">
              <a:rPr lang="zh-CN" altLang="en-US" smtClean="0">
                <a:solidFill>
                  <a:prstClr val="black">
                    <a:tint val="75000"/>
                  </a:prstClr>
                </a:solidFill>
              </a:rPr>
              <a:pPr/>
              <a:t>2021/1/18</a:t>
            </a:fld>
            <a:endParaRPr lang="zh-CN" altLang="en-US">
              <a:solidFill>
                <a:prstClr val="black">
                  <a:tint val="75000"/>
                </a:prstClr>
              </a:solidFill>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22211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77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2021/1/18</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104574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a:defRPr/>
            </a:pPr>
            <a:endParaRPr lang="en-AU">
              <a:solidFill>
                <a:srgbClr val="FFFFFF"/>
              </a:solidFill>
            </a:endParaRPr>
          </a:p>
        </p:txBody>
      </p:sp>
      <p:sp>
        <p:nvSpPr>
          <p:cNvPr id="3" name="Rectangle 4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AU">
              <a:solidFill>
                <a:srgbClr val="FFFFFF"/>
              </a:solidFill>
            </a:endParaRPr>
          </a:p>
        </p:txBody>
      </p:sp>
      <p:sp>
        <p:nvSpPr>
          <p:cNvPr id="4" name="Rectangle 4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a:defRPr/>
            </a:pPr>
            <a:fld id="{AB16202A-9540-40D9-8AEE-916186F15DDF}" type="slidenum">
              <a:rPr lang="en-AU">
                <a:solidFill>
                  <a:srgbClr val="FFFFFF"/>
                </a:solidFill>
              </a:rPr>
              <a:pPr>
                <a:defRPr/>
              </a:pPr>
              <a:t>‹#›</a:t>
            </a:fld>
            <a:endParaRPr lang="en-AU">
              <a:solidFill>
                <a:srgbClr val="FFFFFF"/>
              </a:solidFill>
            </a:endParaRPr>
          </a:p>
        </p:txBody>
      </p:sp>
    </p:spTree>
    <p:extLst>
      <p:ext uri="{BB962C8B-B14F-4D97-AF65-F5344CB8AC3E}">
        <p14:creationId xmlns:p14="http://schemas.microsoft.com/office/powerpoint/2010/main" val="174970135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0" y="-603448"/>
            <a:ext cx="9612560" cy="514064"/>
          </a:xfrm>
        </p:spPr>
        <p:txBody>
          <a:bodyPr vert="horz" lIns="91440" tIns="45720" rIns="91440" bIns="45720" rtlCol="0" anchor="b">
            <a:normAutofit/>
          </a:bodyPr>
          <a:lstStyle>
            <a:lvl1pPr>
              <a:defRPr lang="en-US" sz="2800" dirty="0">
                <a:latin typeface="Arial" panose="020B0604020202020204" pitchFamily="34" charset="0"/>
                <a:cs typeface="Arial" panose="020B0604020202020204" pitchFamily="34" charset="0"/>
              </a:defRPr>
            </a:lvl1pPr>
          </a:lstStyle>
          <a:p>
            <a:pPr lvl="0" defTabSz="914400"/>
            <a:r>
              <a:rPr lang="zh-CN" altLang="en-US" dirty="0"/>
              <a:t>单击此处编辑母版标题样式</a:t>
            </a:r>
            <a:endParaRPr lang="en-US" dirty="0"/>
          </a:p>
        </p:txBody>
      </p:sp>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2021/1/18</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72365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4.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1.png"/><Relationship Id="rId2" Type="http://schemas.openxmlformats.org/officeDocument/2006/relationships/slideLayout" Target="../slideLayouts/slideLayout40.xml"/><Relationship Id="rId16" Type="http://schemas.openxmlformats.org/officeDocument/2006/relationships/theme" Target="../theme/theme5.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1.pn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714404"/>
            <a:ext cx="7886700" cy="714404"/>
          </a:xfrm>
          <a:prstGeom prst="rect">
            <a:avLst/>
          </a:prstGeom>
        </p:spPr>
        <p:txBody>
          <a:bodyPr vert="horz" wrap="none" lIns="0" tIns="0" rIns="0" bIns="0" rtlCol="0" anchor="t" anchorCtr="0">
            <a:noAutofit/>
          </a:bodyPr>
          <a:lstStyle/>
          <a:p>
            <a:r>
              <a:rPr lang="zh-CN" altLang="en-US"/>
              <a:t>单击此处编辑母版标题样式</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9BF2B057-2B77-4D48-823D-03225A80255B}" type="datetimeFigureOut">
              <a:rPr lang="zh-CN" altLang="en-US" smtClean="0">
                <a:solidFill>
                  <a:prstClr val="black">
                    <a:lumMod val="65000"/>
                    <a:lumOff val="35000"/>
                  </a:prstClr>
                </a:solidFill>
              </a:rPr>
              <a:pPr/>
              <a:t>2021/1/18</a:t>
            </a:fld>
            <a:endParaRPr lang="zh-CN" altLang="en-US">
              <a:solidFill>
                <a:prstClr val="black">
                  <a:lumMod val="65000"/>
                  <a:lumOff val="3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4"/>
          </p:nvPr>
        </p:nvSpPr>
        <p:spPr>
          <a:xfrm>
            <a:off x="6463145" y="6356353"/>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cxnSp>
        <p:nvCxnSpPr>
          <p:cNvPr id="7" name="直接连接符 6"/>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0" y="6372000"/>
            <a:ext cx="9144837" cy="599570"/>
            <a:chOff x="-670" y="6372000"/>
            <a:chExt cx="12192892" cy="599570"/>
          </a:xfrm>
        </p:grpSpPr>
        <p:sp>
          <p:nvSpPr>
            <p:cNvPr id="9" name="矩形 8"/>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schemeClr val="bg1"/>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schemeClr val="bg1"/>
                </a:solidFill>
                <a:latin typeface="Arial" panose="020B0604020202020204" pitchFamily="34" charset="0"/>
                <a:ea typeface="微软雅黑" pitchFamily="34" charset="-122"/>
                <a:cs typeface="Arial" panose="020B0604020202020204" pitchFamily="34" charset="0"/>
              </a:endParaRPr>
            </a:p>
          </p:txBody>
        </p:sp>
        <p:pic>
          <p:nvPicPr>
            <p:cNvPr id="12" name="图片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4074248026"/>
      </p:ext>
    </p:extLst>
  </p:cSld>
  <p:clrMap bg1="lt1" tx1="dk1" bg2="lt2" tx2="dk2" accent1="accent1" accent2="accent2" accent3="accent3" accent4="accent4" accent5="accent5" accent6="accent6" hlink="hlink" folHlink="folHlink"/>
  <p:sldLayoutIdLst>
    <p:sldLayoutId id="2147483789" r:id="rId1"/>
    <p:sldLayoutId id="2147483785" r:id="rId2"/>
    <p:sldLayoutId id="2147483786" r:id="rId3"/>
    <p:sldLayoutId id="2147483787" r:id="rId4"/>
    <p:sldLayoutId id="2147483788" r:id="rId5"/>
    <p:sldLayoutId id="2147483790" r:id="rId6"/>
    <p:sldLayoutId id="2147483797" r:id="rId7"/>
    <p:sldLayoutId id="2147483798" r:id="rId8"/>
  </p:sldLayoutIdLst>
  <p:txStyles>
    <p:titleStyle>
      <a:lvl1pPr algn="l" defTabSz="685800" rtl="0" eaLnBrk="1" latinLnBrk="0" hangingPunct="1">
        <a:lnSpc>
          <a:spcPct val="90000"/>
        </a:lnSpc>
        <a:spcBef>
          <a:spcPct val="0"/>
        </a:spcBef>
        <a:buNone/>
        <a:defRPr sz="3200" kern="1200">
          <a:solidFill>
            <a:schemeClr val="tx1"/>
          </a:solidFill>
          <a:latin typeface="Arial" pitchFamily="34" charset="0"/>
          <a:ea typeface="+mj-ea"/>
          <a:cs typeface="Arial" pitchFamily="34" charset="0"/>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714404"/>
            <a:ext cx="7886700" cy="714404"/>
          </a:xfrm>
          <a:prstGeom prst="rect">
            <a:avLst/>
          </a:prstGeom>
        </p:spPr>
        <p:txBody>
          <a:bodyPr vert="horz" wrap="none" lIns="0" tIns="0" rIns="0" bIns="0" rtlCol="0" anchor="t" anchorCtr="0">
            <a:noAutofit/>
          </a:bodyPr>
          <a:lstStyle/>
          <a:p>
            <a:r>
              <a:rPr lang="zh-CN" altLang="en-US"/>
              <a:t>单击此处编辑母版标题样式</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9BF2B057-2B77-4D48-823D-03225A80255B}" type="datetimeFigureOut">
              <a:rPr lang="zh-CN" altLang="en-US" smtClean="0">
                <a:solidFill>
                  <a:prstClr val="black">
                    <a:lumMod val="65000"/>
                    <a:lumOff val="35000"/>
                  </a:prstClr>
                </a:solidFill>
              </a:rPr>
              <a:pPr/>
              <a:t>2021/1/18</a:t>
            </a:fld>
            <a:endParaRPr lang="zh-CN" altLang="en-US">
              <a:solidFill>
                <a:prstClr val="black">
                  <a:lumMod val="65000"/>
                  <a:lumOff val="3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4"/>
          </p:nvPr>
        </p:nvSpPr>
        <p:spPr>
          <a:xfrm>
            <a:off x="6463145" y="6356353"/>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cxnSp>
        <p:nvCxnSpPr>
          <p:cNvPr id="7" name="直接连接符 6"/>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3" name="组合 7"/>
          <p:cNvGrpSpPr/>
          <p:nvPr userDrawn="1"/>
        </p:nvGrpSpPr>
        <p:grpSpPr>
          <a:xfrm>
            <a:off x="0" y="6372000"/>
            <a:ext cx="9144837" cy="599570"/>
            <a:chOff x="-670" y="6372000"/>
            <a:chExt cx="12192892" cy="599570"/>
          </a:xfrm>
        </p:grpSpPr>
        <p:sp>
          <p:nvSpPr>
            <p:cNvPr id="9" name="矩形 8"/>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矩形 9"/>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ea typeface="微软雅黑" pitchFamily="34" charset="-122"/>
                  <a:cs typeface="Arial" panose="020B0604020202020204" pitchFamily="34" charset="0"/>
                </a:rPr>
                <a:t>www.chuangzaolun.com</a:t>
              </a:r>
              <a:endParaRPr lang="zh-CN" altLang="en-US" sz="2200" b="1" dirty="0">
                <a:solidFill>
                  <a:prstClr val="white"/>
                </a:solidFill>
                <a:ea typeface="微软雅黑" pitchFamily="34" charset="-122"/>
                <a:cs typeface="Arial" panose="020B0604020202020204" pitchFamily="34" charset="0"/>
              </a:endParaRPr>
            </a:p>
          </p:txBody>
        </p:sp>
        <p:pic>
          <p:nvPicPr>
            <p:cNvPr id="12" name="图片 1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407424802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Lst>
  <p:txStyles>
    <p:titleStyle>
      <a:lvl1pPr algn="l" defTabSz="685800" rtl="0" eaLnBrk="1" latinLnBrk="0" hangingPunct="1">
        <a:lnSpc>
          <a:spcPct val="90000"/>
        </a:lnSpc>
        <a:spcBef>
          <a:spcPct val="0"/>
        </a:spcBef>
        <a:buNone/>
        <a:defRPr sz="3200" kern="1200">
          <a:solidFill>
            <a:schemeClr val="tx1"/>
          </a:solidFill>
          <a:latin typeface="Arial" pitchFamily="34" charset="0"/>
          <a:ea typeface="+mj-ea"/>
          <a:cs typeface="Arial" pitchFamily="34" charset="0"/>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714404"/>
            <a:ext cx="7886700" cy="714404"/>
          </a:xfrm>
          <a:prstGeom prst="rect">
            <a:avLst/>
          </a:prstGeom>
        </p:spPr>
        <p:txBody>
          <a:bodyPr vert="horz" wrap="none" lIns="0" tIns="0" rIns="0" bIns="0" rtlCol="0" anchor="t" anchorCtr="0">
            <a:noAutofit/>
          </a:bodyPr>
          <a:lstStyle/>
          <a:p>
            <a:r>
              <a:rPr lang="zh-CN" altLang="en-US"/>
              <a:t>单击此处编辑母版标题样式</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9BF2B057-2B77-4D48-823D-03225A80255B}" type="datetimeFigureOut">
              <a:rPr lang="zh-CN" altLang="en-US" smtClean="0">
                <a:solidFill>
                  <a:prstClr val="black">
                    <a:lumMod val="65000"/>
                    <a:lumOff val="35000"/>
                  </a:prstClr>
                </a:solidFill>
              </a:rPr>
              <a:pPr/>
              <a:t>2021/1/18</a:t>
            </a:fld>
            <a:endParaRPr lang="zh-CN" altLang="en-US">
              <a:solidFill>
                <a:prstClr val="black">
                  <a:lumMod val="65000"/>
                  <a:lumOff val="3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4"/>
          </p:nvPr>
        </p:nvSpPr>
        <p:spPr>
          <a:xfrm>
            <a:off x="6463145" y="6356353"/>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cxnSp>
        <p:nvCxnSpPr>
          <p:cNvPr id="7" name="直接连接符 6"/>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3" name="组合 7"/>
          <p:cNvGrpSpPr/>
          <p:nvPr userDrawn="1"/>
        </p:nvGrpSpPr>
        <p:grpSpPr>
          <a:xfrm>
            <a:off x="0" y="6372000"/>
            <a:ext cx="9144837" cy="599570"/>
            <a:chOff x="-670" y="6372000"/>
            <a:chExt cx="12192892" cy="599570"/>
          </a:xfrm>
        </p:grpSpPr>
        <p:sp>
          <p:nvSpPr>
            <p:cNvPr id="9" name="矩形 8"/>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矩形 9"/>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ea typeface="微软雅黑" pitchFamily="34" charset="-122"/>
                  <a:cs typeface="Arial" panose="020B0604020202020204" pitchFamily="34" charset="0"/>
                </a:rPr>
                <a:t>www.chuangzaolun.com</a:t>
              </a:r>
              <a:endParaRPr lang="zh-CN" altLang="en-US" sz="2200" b="1" dirty="0">
                <a:solidFill>
                  <a:prstClr val="white"/>
                </a:solidFill>
                <a:ea typeface="微软雅黑" pitchFamily="34" charset="-122"/>
                <a:cs typeface="Arial" panose="020B0604020202020204" pitchFamily="34" charset="0"/>
              </a:endParaRPr>
            </a:p>
          </p:txBody>
        </p:sp>
        <p:pic>
          <p:nvPicPr>
            <p:cNvPr id="12" name="图片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4074248026"/>
      </p:ext>
    </p:extLst>
  </p:cSld>
  <p:clrMap bg1="lt1" tx1="dk1" bg2="lt2" tx2="dk2" accent1="accent1" accent2="accent2" accent3="accent3" accent4="accent4" accent5="accent5" accent6="accent6" hlink="hlink" folHlink="folHlink"/>
  <p:sldLayoutIdLst>
    <p:sldLayoutId id="2147483812" r:id="rId1"/>
    <p:sldLayoutId id="2147483813" r:id="rId2"/>
  </p:sldLayoutIdLst>
  <p:txStyles>
    <p:titleStyle>
      <a:lvl1pPr algn="l" defTabSz="685800" rtl="0" eaLnBrk="1" latinLnBrk="0" hangingPunct="1">
        <a:lnSpc>
          <a:spcPct val="90000"/>
        </a:lnSpc>
        <a:spcBef>
          <a:spcPct val="0"/>
        </a:spcBef>
        <a:buNone/>
        <a:defRPr sz="3200" kern="1200">
          <a:solidFill>
            <a:schemeClr val="tx1"/>
          </a:solidFill>
          <a:latin typeface="Arial" pitchFamily="34" charset="0"/>
          <a:ea typeface="+mj-ea"/>
          <a:cs typeface="Arial" pitchFamily="34" charset="0"/>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0" y="162000"/>
            <a:ext cx="9144000" cy="590931"/>
          </a:xfrm>
          <a:prstGeom prst="rect">
            <a:avLst/>
          </a:prstGeom>
          <a:noFill/>
        </p:spPr>
        <p:txBody>
          <a:bodyPr wrap="square" rtlCol="0">
            <a:spAutoFit/>
          </a:bodyPr>
          <a:lstStyle/>
          <a:p>
            <a:pPr lvl="0" algn="ctr"/>
            <a:r>
              <a:rPr lang="zh-CN" altLang="en-US" dirty="0"/>
              <a:t>单击此处编辑母版标题样式</a:t>
            </a:r>
          </a:p>
        </p:txBody>
      </p:sp>
      <p:sp>
        <p:nvSpPr>
          <p:cNvPr id="3" name="文本占位符 2"/>
          <p:cNvSpPr>
            <a:spLocks noGrp="1"/>
          </p:cNvSpPr>
          <p:nvPr>
            <p:ph type="body" idx="1"/>
          </p:nvPr>
        </p:nvSpPr>
        <p:spPr>
          <a:xfrm>
            <a:off x="628650" y="1825625"/>
            <a:ext cx="7886700" cy="2897203"/>
          </a:xfrm>
          <a:prstGeom prst="rect">
            <a:avLst/>
          </a:prstGeom>
        </p:spPr>
        <p:txBody>
          <a:bodyPr vert="horz" wrap="square" lIns="91440" tIns="45720" rIns="91440" bIns="45720" rtlCol="0">
            <a:spAutoFit/>
          </a:bodyPr>
          <a:lstStyle/>
          <a:p>
            <a:pPr marL="0" lvl="0" indent="0" defTabSz="685800">
              <a:lnSpc>
                <a:spcPct val="100000"/>
              </a:lnSpc>
              <a:spcBef>
                <a:spcPts val="750"/>
              </a:spcBef>
              <a:buFont typeface="Wingdings 2" pitchFamily="18" charset="2"/>
              <a:buNone/>
            </a:pPr>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F636DC-071E-4348-998A-DC4560EB5A2D}" type="datetimeFigureOut">
              <a:rPr lang="zh-CN" altLang="en-US" smtClean="0">
                <a:solidFill>
                  <a:prstClr val="black">
                    <a:tint val="75000"/>
                  </a:prstClr>
                </a:solidFill>
              </a:rPr>
              <a:pPr/>
              <a:t>2021/1/18</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cxnSp>
        <p:nvCxnSpPr>
          <p:cNvPr id="19" name="直接连接符 18"/>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7" name="组合 19"/>
          <p:cNvGrpSpPr/>
          <p:nvPr userDrawn="1"/>
        </p:nvGrpSpPr>
        <p:grpSpPr>
          <a:xfrm>
            <a:off x="0" y="6372000"/>
            <a:ext cx="9144837" cy="599570"/>
            <a:chOff x="-670" y="6372000"/>
            <a:chExt cx="12192892" cy="599570"/>
          </a:xfrm>
        </p:grpSpPr>
        <p:sp>
          <p:nvSpPr>
            <p:cNvPr id="21" name="矩形 20"/>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prstClr val="white"/>
                </a:solidFill>
                <a:latin typeface="Arial" panose="020B0604020202020204" pitchFamily="34" charset="0"/>
                <a:ea typeface="微软雅黑" pitchFamily="34" charset="-122"/>
                <a:cs typeface="Arial" panose="020B0604020202020204" pitchFamily="34" charset="0"/>
              </a:endParaRPr>
            </a:p>
          </p:txBody>
        </p:sp>
        <p:pic>
          <p:nvPicPr>
            <p:cNvPr id="24" name="图片 23"/>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2735699260"/>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55" r:id="rId14"/>
    <p:sldLayoutId id="2147483882" r:id="rId15"/>
    <p:sldLayoutId id="2147483905" r:id="rId16"/>
    <p:sldLayoutId id="2147483907" r:id="rId17"/>
    <p:sldLayoutId id="2147483910" r:id="rId18"/>
    <p:sldLayoutId id="2147483911" r:id="rId19"/>
  </p:sldLayoutIdLst>
  <p:txStyles>
    <p:titleStyle>
      <a:lvl1pPr algn="l" defTabSz="914400" rtl="0" eaLnBrk="1" latinLnBrk="0" hangingPunct="1">
        <a:lnSpc>
          <a:spcPct val="90000"/>
        </a:lnSpc>
        <a:spcBef>
          <a:spcPct val="0"/>
        </a:spcBef>
        <a:buNone/>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zh-CN" altLang="en-US" sz="3600" kern="1200" baseline="0" dirty="0" smtClean="0">
          <a:solidFill>
            <a:schemeClr val="tx1"/>
          </a:solidFill>
          <a:latin typeface="Arial" panose="020B0604020202020204" pitchFamily="34" charset="0"/>
          <a:ea typeface="汉仪大宋简" panose="02010609000101010101" pitchFamily="49"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zh-CN" altLang="en-US" sz="36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zh-CN" altLang="en-US" sz="36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zh-CN" altLang="en-US" sz="36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zh-CN" altLang="en-US" sz="3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457200" y="-642966"/>
            <a:ext cx="8229600" cy="571504"/>
          </a:xfrm>
          <a:prstGeom prst="rect">
            <a:avLst/>
          </a:prstGeom>
        </p:spPr>
        <p:txBody>
          <a:bodyPr vert="horz" anchor="b" anchorCtr="0">
            <a:normAutofit/>
          </a:bodyPr>
          <a:lstStyle/>
          <a:p>
            <a:r>
              <a:rPr kumimoji="0" lang="zh-CN" altLang="en-US"/>
              <a:t>单击此处编辑母版标题样式</a:t>
            </a:r>
            <a:endParaRPr kumimoji="0" lang="en-US"/>
          </a:p>
        </p:txBody>
      </p:sp>
      <p:sp>
        <p:nvSpPr>
          <p:cNvPr id="13" name="文本占位符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zh-CN" altLang="en-US"/>
              <a:t>单击此处编辑母版文本样式</a:t>
            </a:r>
          </a:p>
        </p:txBody>
      </p:sp>
      <p:sp>
        <p:nvSpPr>
          <p:cNvPr id="14" name="日期占位符 13"/>
          <p:cNvSpPr>
            <a:spLocks noGrp="1"/>
          </p:cNvSpPr>
          <p:nvPr>
            <p:ph type="dt" sz="half" idx="2"/>
          </p:nvPr>
        </p:nvSpPr>
        <p:spPr>
          <a:xfrm>
            <a:off x="6400800" y="6356351"/>
            <a:ext cx="2289048" cy="365760"/>
          </a:xfrm>
          <a:prstGeom prst="rect">
            <a:avLst/>
          </a:prstGeom>
        </p:spPr>
        <p:txBody>
          <a:bodyPr vert="horz"/>
          <a:lstStyle>
            <a:lvl1pPr algn="l" eaLnBrk="1" latinLnBrk="0" hangingPunct="1">
              <a:defRPr kumimoji="0" sz="1400">
                <a:solidFill>
                  <a:schemeClr val="tx2"/>
                </a:solidFill>
              </a:defRPr>
            </a:lvl1pPr>
          </a:lstStyle>
          <a:p>
            <a:fld id="{9BF2B057-2B77-4D48-823D-03225A80255B}" type="datetimeFigureOut">
              <a:rPr lang="zh-CN" altLang="en-US" smtClean="0">
                <a:solidFill>
                  <a:srgbClr val="464653"/>
                </a:solidFill>
              </a:rPr>
              <a:pPr/>
              <a:t>2021/1/18</a:t>
            </a:fld>
            <a:endParaRPr lang="zh-CN" altLang="en-US">
              <a:solidFill>
                <a:srgbClr val="464653"/>
              </a:solidFill>
            </a:endParaRPr>
          </a:p>
        </p:txBody>
      </p:sp>
      <p:sp>
        <p:nvSpPr>
          <p:cNvPr id="3" name="页脚占位符 2"/>
          <p:cNvSpPr>
            <a:spLocks noGrp="1"/>
          </p:cNvSpPr>
          <p:nvPr>
            <p:ph type="ftr" sz="quarter" idx="3"/>
          </p:nvPr>
        </p:nvSpPr>
        <p:spPr>
          <a:xfrm>
            <a:off x="2898648" y="6356351"/>
            <a:ext cx="3505200" cy="365760"/>
          </a:xfrm>
          <a:prstGeom prst="rect">
            <a:avLst/>
          </a:prstGeom>
        </p:spPr>
        <p:txBody>
          <a:bodyPr vert="horz"/>
          <a:lstStyle>
            <a:lvl1pPr algn="r" eaLnBrk="1" latinLnBrk="0" hangingPunct="1">
              <a:defRPr kumimoji="0" sz="1400">
                <a:solidFill>
                  <a:schemeClr val="tx2"/>
                </a:solidFill>
              </a:defRPr>
            </a:lvl1pPr>
          </a:lstStyle>
          <a:p>
            <a:endParaRPr lang="zh-CN" altLang="en-US">
              <a:solidFill>
                <a:srgbClr val="464653"/>
              </a:solidFill>
            </a:endParaRPr>
          </a:p>
        </p:txBody>
      </p:sp>
      <p:sp>
        <p:nvSpPr>
          <p:cNvPr id="23" name="灯片编号占位符 22"/>
          <p:cNvSpPr>
            <a:spLocks noGrp="1"/>
          </p:cNvSpPr>
          <p:nvPr>
            <p:ph type="sldNum" sz="quarter" idx="4"/>
          </p:nvPr>
        </p:nvSpPr>
        <p:spPr>
          <a:xfrm>
            <a:off x="612648" y="6356351"/>
            <a:ext cx="1981200" cy="365760"/>
          </a:xfrm>
          <a:prstGeom prst="rect">
            <a:avLst/>
          </a:prstGeom>
        </p:spPr>
        <p:txBody>
          <a:bodyPr vert="horz"/>
          <a:lstStyle>
            <a:lvl1pPr algn="l" eaLnBrk="1" latinLnBrk="0" hangingPunct="1">
              <a:defRPr kumimoji="0" sz="1400">
                <a:solidFill>
                  <a:schemeClr val="tx2"/>
                </a:solidFill>
              </a:defRPr>
            </a:lvl1p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10" name="等腰三角形 9"/>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cxnSp>
        <p:nvCxnSpPr>
          <p:cNvPr id="11" name="直接连接符 10"/>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 name="组合 11"/>
          <p:cNvGrpSpPr/>
          <p:nvPr userDrawn="1"/>
        </p:nvGrpSpPr>
        <p:grpSpPr>
          <a:xfrm>
            <a:off x="0" y="6372000"/>
            <a:ext cx="9144837" cy="599570"/>
            <a:chOff x="-670" y="6372000"/>
            <a:chExt cx="12192892" cy="599570"/>
          </a:xfrm>
        </p:grpSpPr>
        <p:sp>
          <p:nvSpPr>
            <p:cNvPr id="15" name="矩形 14"/>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prstClr val="white"/>
                </a:solidFill>
                <a:latin typeface="Arial" panose="020B0604020202020204" pitchFamily="34" charset="0"/>
                <a:ea typeface="微软雅黑" pitchFamily="34" charset="-122"/>
                <a:cs typeface="Arial" panose="020B0604020202020204" pitchFamily="34" charset="0"/>
              </a:endParaRPr>
            </a:p>
          </p:txBody>
        </p:sp>
        <p:pic>
          <p:nvPicPr>
            <p:cNvPr id="18" name="图片 1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457200" y="-642966"/>
            <a:ext cx="8229600" cy="571504"/>
          </a:xfrm>
          <a:prstGeom prst="rect">
            <a:avLst/>
          </a:prstGeom>
        </p:spPr>
        <p:txBody>
          <a:bodyPr vert="horz" anchor="b" anchorCtr="0">
            <a:normAutofit/>
          </a:bodyPr>
          <a:lstStyle/>
          <a:p>
            <a:r>
              <a:rPr kumimoji="0" lang="zh-CN" altLang="en-US"/>
              <a:t>单击此处编辑母版标题样式</a:t>
            </a:r>
            <a:endParaRPr kumimoji="0" lang="en-US"/>
          </a:p>
        </p:txBody>
      </p:sp>
      <p:sp>
        <p:nvSpPr>
          <p:cNvPr id="13" name="文本占位符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zh-CN" altLang="en-US"/>
              <a:t>单击此处编辑母版文本样式</a:t>
            </a:r>
          </a:p>
        </p:txBody>
      </p:sp>
      <p:sp>
        <p:nvSpPr>
          <p:cNvPr id="14" name="日期占位符 13"/>
          <p:cNvSpPr>
            <a:spLocks noGrp="1"/>
          </p:cNvSpPr>
          <p:nvPr>
            <p:ph type="dt" sz="half" idx="2"/>
          </p:nvPr>
        </p:nvSpPr>
        <p:spPr>
          <a:xfrm>
            <a:off x="6400800" y="6356351"/>
            <a:ext cx="2289048" cy="365760"/>
          </a:xfrm>
          <a:prstGeom prst="rect">
            <a:avLst/>
          </a:prstGeom>
        </p:spPr>
        <p:txBody>
          <a:bodyPr vert="horz"/>
          <a:lstStyle>
            <a:lvl1pPr algn="l" eaLnBrk="1" latinLnBrk="0" hangingPunct="1">
              <a:defRPr kumimoji="0" sz="1400">
                <a:solidFill>
                  <a:schemeClr val="tx2"/>
                </a:solidFill>
              </a:defRPr>
            </a:lvl1pPr>
          </a:lstStyle>
          <a:p>
            <a:fld id="{9BF2B057-2B77-4D48-823D-03225A80255B}" type="datetimeFigureOut">
              <a:rPr lang="zh-CN" altLang="en-US" smtClean="0">
                <a:solidFill>
                  <a:srgbClr val="464653"/>
                </a:solidFill>
              </a:rPr>
              <a:pPr/>
              <a:t>2021/1/18</a:t>
            </a:fld>
            <a:endParaRPr lang="zh-CN" altLang="en-US">
              <a:solidFill>
                <a:srgbClr val="464653"/>
              </a:solidFill>
            </a:endParaRPr>
          </a:p>
        </p:txBody>
      </p:sp>
      <p:sp>
        <p:nvSpPr>
          <p:cNvPr id="3" name="页脚占位符 2"/>
          <p:cNvSpPr>
            <a:spLocks noGrp="1"/>
          </p:cNvSpPr>
          <p:nvPr>
            <p:ph type="ftr" sz="quarter" idx="3"/>
          </p:nvPr>
        </p:nvSpPr>
        <p:spPr>
          <a:xfrm>
            <a:off x="2898648" y="6356351"/>
            <a:ext cx="3505200" cy="365760"/>
          </a:xfrm>
          <a:prstGeom prst="rect">
            <a:avLst/>
          </a:prstGeom>
        </p:spPr>
        <p:txBody>
          <a:bodyPr vert="horz"/>
          <a:lstStyle>
            <a:lvl1pPr algn="r" eaLnBrk="1" latinLnBrk="0" hangingPunct="1">
              <a:defRPr kumimoji="0" sz="1400">
                <a:solidFill>
                  <a:schemeClr val="tx2"/>
                </a:solidFill>
              </a:defRPr>
            </a:lvl1pPr>
          </a:lstStyle>
          <a:p>
            <a:endParaRPr lang="zh-CN" altLang="en-US">
              <a:solidFill>
                <a:srgbClr val="464653"/>
              </a:solidFill>
            </a:endParaRPr>
          </a:p>
        </p:txBody>
      </p:sp>
      <p:sp>
        <p:nvSpPr>
          <p:cNvPr id="23" name="灯片编号占位符 22"/>
          <p:cNvSpPr>
            <a:spLocks noGrp="1"/>
          </p:cNvSpPr>
          <p:nvPr>
            <p:ph type="sldNum" sz="quarter" idx="4"/>
          </p:nvPr>
        </p:nvSpPr>
        <p:spPr>
          <a:xfrm>
            <a:off x="612648" y="6356351"/>
            <a:ext cx="1981200" cy="365760"/>
          </a:xfrm>
          <a:prstGeom prst="rect">
            <a:avLst/>
          </a:prstGeom>
        </p:spPr>
        <p:txBody>
          <a:bodyPr vert="horz"/>
          <a:lstStyle>
            <a:lvl1pPr algn="l" eaLnBrk="1" latinLnBrk="0" hangingPunct="1">
              <a:defRPr kumimoji="0" sz="1400">
                <a:solidFill>
                  <a:schemeClr val="tx2"/>
                </a:solidFill>
              </a:defRPr>
            </a:lvl1p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10" name="等腰三角形 9"/>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cxnSp>
        <p:nvCxnSpPr>
          <p:cNvPr id="11" name="直接连接符 10"/>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 name="组合 11"/>
          <p:cNvGrpSpPr/>
          <p:nvPr userDrawn="1"/>
        </p:nvGrpSpPr>
        <p:grpSpPr>
          <a:xfrm>
            <a:off x="0" y="6372000"/>
            <a:ext cx="9144837" cy="599570"/>
            <a:chOff x="-670" y="6372000"/>
            <a:chExt cx="12192892" cy="599570"/>
          </a:xfrm>
        </p:grpSpPr>
        <p:sp>
          <p:nvSpPr>
            <p:cNvPr id="15" name="矩形 14"/>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prstClr val="white"/>
                </a:solidFill>
                <a:latin typeface="Arial" panose="020B0604020202020204" pitchFamily="34" charset="0"/>
                <a:ea typeface="微软雅黑" pitchFamily="34" charset="-122"/>
                <a:cs typeface="Arial" panose="020B0604020202020204" pitchFamily="34" charset="0"/>
              </a:endParaRPr>
            </a:p>
          </p:txBody>
        </p:sp>
        <p:pic>
          <p:nvPicPr>
            <p:cNvPr id="18" name="图片 1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bg1">
                <a:lumMod val="9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0" y="162000"/>
            <a:ext cx="9144000" cy="590931"/>
          </a:xfrm>
          <a:prstGeom prst="rect">
            <a:avLst/>
          </a:prstGeom>
          <a:noFill/>
        </p:spPr>
        <p:txBody>
          <a:bodyPr wrap="square" rtlCol="0">
            <a:spAutoFit/>
          </a:bodyPr>
          <a:lstStyle/>
          <a:p>
            <a:pPr marL="0" lvl="0" algn="ctr"/>
            <a:r>
              <a:rPr lang="zh-CN" altLang="en-US" dirty="0"/>
              <a:t>单击此处编辑母版标题样式</a:t>
            </a:r>
            <a:endParaRPr lang="en-US" dirty="0"/>
          </a:p>
        </p:txBody>
      </p:sp>
      <p:sp>
        <p:nvSpPr>
          <p:cNvPr id="16" name="Text Placeholder 2"/>
          <p:cNvSpPr>
            <a:spLocks noGrp="1"/>
          </p:cNvSpPr>
          <p:nvPr>
            <p:ph type="body" idx="1"/>
          </p:nvPr>
        </p:nvSpPr>
        <p:spPr>
          <a:xfrm>
            <a:off x="628650" y="1012832"/>
            <a:ext cx="7886700" cy="4351338"/>
          </a:xfrm>
          <a:prstGeom prst="rect">
            <a:avLst/>
          </a:prstGeom>
        </p:spPr>
        <p:txBody>
          <a:bodyPr vert="horz" lIns="91440" tIns="45720" rIns="91440" bIns="45720" rtlCol="0">
            <a:normAutofit/>
          </a:bodyPr>
          <a:lstStyle/>
          <a:p>
            <a:pPr lvl="0"/>
            <a:endParaRPr lang="en-US" dirty="0"/>
          </a:p>
        </p:txBody>
      </p:sp>
      <p:cxnSp>
        <p:nvCxnSpPr>
          <p:cNvPr id="17" name="直接连接符 16"/>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8" name="组合 17"/>
          <p:cNvGrpSpPr/>
          <p:nvPr userDrawn="1"/>
        </p:nvGrpSpPr>
        <p:grpSpPr>
          <a:xfrm>
            <a:off x="0" y="6372000"/>
            <a:ext cx="9144837" cy="599570"/>
            <a:chOff x="-670" y="6372000"/>
            <a:chExt cx="12192892" cy="599570"/>
          </a:xfrm>
        </p:grpSpPr>
        <p:sp>
          <p:nvSpPr>
            <p:cNvPr id="19" name="矩形 18"/>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schemeClr val="bg1"/>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schemeClr val="bg1"/>
                </a:solidFill>
                <a:latin typeface="Arial" panose="020B0604020202020204" pitchFamily="34" charset="0"/>
                <a:ea typeface="微软雅黑" pitchFamily="34" charset="-122"/>
                <a:cs typeface="Arial" panose="020B0604020202020204" pitchFamily="34" charset="0"/>
              </a:endParaRPr>
            </a:p>
          </p:txBody>
        </p:sp>
        <p:pic>
          <p:nvPicPr>
            <p:cNvPr id="22" name="图片 2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3968893440"/>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3" r:id="rId13"/>
    <p:sldLayoutId id="2147483975" r:id="rId14"/>
    <p:sldLayoutId id="2147483976" r:id="rId15"/>
    <p:sldLayoutId id="2147483977" r:id="rId16"/>
  </p:sldLayoutIdLst>
  <p:txStyles>
    <p:titleStyle>
      <a:lvl1pPr algn="l" defTabSz="914400" rtl="0" eaLnBrk="1" latinLnBrk="0" hangingPunct="1">
        <a:lnSpc>
          <a:spcPct val="90000"/>
        </a:lnSpc>
        <a:spcBef>
          <a:spcPct val="0"/>
        </a:spcBef>
        <a:buNone/>
        <a:defRPr lang="en-US" altLang="en-US" sz="3600" b="1" kern="1200"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153.emf"/></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152.jpeg"/></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152.jpeg"/></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3.xml"/><Relationship Id="rId1" Type="http://schemas.openxmlformats.org/officeDocument/2006/relationships/slideLayout" Target="../slideLayouts/slideLayout1.xml"/><Relationship Id="rId4" Type="http://schemas.openxmlformats.org/officeDocument/2006/relationships/image" Target="../media/image152.jpeg"/></Relationships>
</file>

<file path=ppt/slides/_rels/slide10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5.xml"/><Relationship Id="rId1" Type="http://schemas.openxmlformats.org/officeDocument/2006/relationships/slideLayout" Target="../slideLayouts/slideLayout8.xml"/><Relationship Id="rId5" Type="http://schemas.openxmlformats.org/officeDocument/2006/relationships/image" Target="../media/image157.png"/><Relationship Id="rId4" Type="http://schemas.openxmlformats.org/officeDocument/2006/relationships/image" Target="../media/image156.jpeg"/></Relationships>
</file>

<file path=ppt/slides/_rels/slide10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6.xml"/><Relationship Id="rId1" Type="http://schemas.openxmlformats.org/officeDocument/2006/relationships/slideLayout" Target="../slideLayouts/slideLayout37.xml"/></Relationships>
</file>

<file path=ppt/slides/_rels/slide10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07.xml"/><Relationship Id="rId1" Type="http://schemas.openxmlformats.org/officeDocument/2006/relationships/slideLayout" Target="../slideLayouts/slideLayout52.xml"/></Relationships>
</file>

<file path=ppt/slides/_rels/slide10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08.xml"/><Relationship Id="rId1" Type="http://schemas.openxmlformats.org/officeDocument/2006/relationships/slideLayout" Target="../slideLayouts/slideLayout5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gif"/><Relationship Id="rId5" Type="http://schemas.openxmlformats.org/officeDocument/2006/relationships/image" Target="../media/image4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wmf"/></Relationships>
</file>

<file path=ppt/slides/_rels/slide4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w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oleObject" Target="../embeddings/oleObject3.bin"/><Relationship Id="rId5" Type="http://schemas.openxmlformats.org/officeDocument/2006/relationships/image" Target="../media/image9.wmf"/><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65.jpeg"/><Relationship Id="rId4" Type="http://schemas.openxmlformats.org/officeDocument/2006/relationships/image" Target="../media/image64.jpeg"/></Relationships>
</file>

<file path=ppt/slides/_rels/slide5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75.jpeg"/><Relationship Id="rId4" Type="http://schemas.openxmlformats.org/officeDocument/2006/relationships/image" Target="../media/image74.jpeg"/></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80.jpeg"/><Relationship Id="rId4" Type="http://schemas.openxmlformats.org/officeDocument/2006/relationships/image" Target="../media/image79.jpeg"/></Relationships>
</file>

<file path=ppt/slides/_rels/slide6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6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20.png"/><Relationship Id="rId12" Type="http://schemas.openxmlformats.org/officeDocument/2006/relationships/image" Target="../media/image53.jpeg"/><Relationship Id="rId2" Type="http://schemas.openxmlformats.org/officeDocument/2006/relationships/notesSlide" Target="../notesSlides/notesSlide65.xml"/><Relationship Id="rId1" Type="http://schemas.openxmlformats.org/officeDocument/2006/relationships/slideLayout" Target="../slideLayouts/slideLayout9.xml"/><Relationship Id="rId6" Type="http://schemas.openxmlformats.org/officeDocument/2006/relationships/image" Target="../media/image18.png"/><Relationship Id="rId11" Type="http://schemas.openxmlformats.org/officeDocument/2006/relationships/image" Target="../media/image91.jpeg"/><Relationship Id="rId5" Type="http://schemas.openxmlformats.org/officeDocument/2006/relationships/image" Target="../media/image17.png"/><Relationship Id="rId10" Type="http://schemas.openxmlformats.org/officeDocument/2006/relationships/image" Target="../media/image90.jpeg"/><Relationship Id="rId4" Type="http://schemas.openxmlformats.org/officeDocument/2006/relationships/image" Target="../media/image16.png"/><Relationship Id="rId9" Type="http://schemas.openxmlformats.org/officeDocument/2006/relationships/image" Target="../media/image31.png"/></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jpeg"/></Relationships>
</file>

<file path=ppt/slides/_rels/slide6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20.png"/><Relationship Id="rId12" Type="http://schemas.openxmlformats.org/officeDocument/2006/relationships/image" Target="../media/image53.jpe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91.jpeg"/><Relationship Id="rId5" Type="http://schemas.openxmlformats.org/officeDocument/2006/relationships/image" Target="../media/image17.png"/><Relationship Id="rId10" Type="http://schemas.openxmlformats.org/officeDocument/2006/relationships/image" Target="../media/image90.jpeg"/><Relationship Id="rId4" Type="http://schemas.openxmlformats.org/officeDocument/2006/relationships/image" Target="../media/image1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wmf"/><Relationship Id="rId5" Type="http://schemas.openxmlformats.org/officeDocument/2006/relationships/oleObject" Target="../embeddings/oleObject5.bin"/><Relationship Id="rId4" Type="http://schemas.openxmlformats.org/officeDocument/2006/relationships/image" Target="../media/image11.wmf"/></Relationships>
</file>

<file path=ppt/slides/_rels/slide7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7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image" Target="../media/image98.png"/></Relationships>
</file>

<file path=ppt/slides/_rels/slide7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100.jpg"/></Relationships>
</file>

<file path=ppt/slides/_rels/slide7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104.jpeg"/></Relationships>
</file>

<file path=ppt/slides/_rels/slide7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108.emf"/><Relationship Id="rId5" Type="http://schemas.openxmlformats.org/officeDocument/2006/relationships/oleObject" Target="../embeddings/oleObject8.bin"/><Relationship Id="rId4" Type="http://schemas.openxmlformats.org/officeDocument/2006/relationships/image" Target="../media/image107.wmf"/></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82.xml.rels><?xml version="1.0" encoding="UTF-8" standalone="yes"?>
<Relationships xmlns="http://schemas.openxmlformats.org/package/2006/relationships"><Relationship Id="rId8" Type="http://schemas.openxmlformats.org/officeDocument/2006/relationships/image" Target="../media/image122.jpeg"/><Relationship Id="rId13" Type="http://schemas.openxmlformats.org/officeDocument/2006/relationships/image" Target="../media/image127.jpeg"/><Relationship Id="rId18" Type="http://schemas.openxmlformats.org/officeDocument/2006/relationships/image" Target="../media/image132.jpeg"/><Relationship Id="rId3" Type="http://schemas.openxmlformats.org/officeDocument/2006/relationships/image" Target="../media/image117.jpeg"/><Relationship Id="rId21" Type="http://schemas.openxmlformats.org/officeDocument/2006/relationships/image" Target="../media/image135.jpeg"/><Relationship Id="rId7" Type="http://schemas.openxmlformats.org/officeDocument/2006/relationships/image" Target="../media/image121.jpeg"/><Relationship Id="rId12" Type="http://schemas.openxmlformats.org/officeDocument/2006/relationships/image" Target="../media/image126.jpeg"/><Relationship Id="rId17" Type="http://schemas.openxmlformats.org/officeDocument/2006/relationships/image" Target="../media/image131.jpeg"/><Relationship Id="rId2" Type="http://schemas.openxmlformats.org/officeDocument/2006/relationships/notesSlide" Target="../notesSlides/notesSlide82.xml"/><Relationship Id="rId16" Type="http://schemas.openxmlformats.org/officeDocument/2006/relationships/image" Target="../media/image130.jpeg"/><Relationship Id="rId20" Type="http://schemas.openxmlformats.org/officeDocument/2006/relationships/image" Target="../media/image134.jpeg"/><Relationship Id="rId1" Type="http://schemas.openxmlformats.org/officeDocument/2006/relationships/slideLayout" Target="../slideLayouts/slideLayout1.xml"/><Relationship Id="rId6" Type="http://schemas.openxmlformats.org/officeDocument/2006/relationships/image" Target="../media/image120.jpeg"/><Relationship Id="rId11" Type="http://schemas.openxmlformats.org/officeDocument/2006/relationships/image" Target="../media/image125.jpeg"/><Relationship Id="rId5" Type="http://schemas.openxmlformats.org/officeDocument/2006/relationships/image" Target="../media/image119.jpeg"/><Relationship Id="rId15" Type="http://schemas.openxmlformats.org/officeDocument/2006/relationships/image" Target="../media/image129.jpeg"/><Relationship Id="rId10" Type="http://schemas.openxmlformats.org/officeDocument/2006/relationships/image" Target="../media/image124.jpeg"/><Relationship Id="rId19" Type="http://schemas.openxmlformats.org/officeDocument/2006/relationships/image" Target="../media/image133.jpeg"/><Relationship Id="rId4" Type="http://schemas.openxmlformats.org/officeDocument/2006/relationships/image" Target="../media/image118.jpeg"/><Relationship Id="rId9" Type="http://schemas.openxmlformats.org/officeDocument/2006/relationships/image" Target="../media/image123.jpeg"/><Relationship Id="rId14" Type="http://schemas.openxmlformats.org/officeDocument/2006/relationships/image" Target="../media/image128.jpeg"/><Relationship Id="rId22" Type="http://schemas.openxmlformats.org/officeDocument/2006/relationships/image" Target="../media/image136.jpeg"/></Relationships>
</file>

<file path=ppt/slides/_rels/slide8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39.jpeg"/></Relationships>
</file>

<file path=ppt/slides/_rels/slide8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8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141.jpeg"/></Relationships>
</file>

<file path=ppt/slides/_rels/slide88.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7.xml"/><Relationship Id="rId1" Type="http://schemas.openxmlformats.org/officeDocument/2006/relationships/slideLayout" Target="../slideLayouts/slideLayout1.xml"/><Relationship Id="rId5" Type="http://schemas.openxmlformats.org/officeDocument/2006/relationships/image" Target="../media/image151.png"/><Relationship Id="rId4" Type="http://schemas.openxmlformats.org/officeDocument/2006/relationships/image" Target="../media/image150.jpeg"/></Relationships>
</file>

<file path=ppt/slides/_rels/slide9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itle 4"/>
          <p:cNvSpPr txBox="1">
            <a:spLocks/>
          </p:cNvSpPr>
          <p:nvPr/>
        </p:nvSpPr>
        <p:spPr>
          <a:xfrm>
            <a:off x="0" y="-714375"/>
            <a:ext cx="9144000" cy="500062"/>
          </a:xfrm>
          <a:prstGeom prst="rect">
            <a:avLst/>
          </a:prstGeom>
        </p:spPr>
        <p:txBody>
          <a:bodyPr vert="horz" wrap="none" lIns="0" tIns="0" rIns="0" bIns="0" rtlCol="0" anchor="t" anchorCtr="0">
            <a:noAutofit/>
          </a:bodyPr>
          <a:lstStyle>
            <a:lvl1pPr algn="l" defTabSz="685800" rtl="0" eaLnBrk="1" latinLnBrk="0" hangingPunct="1">
              <a:lnSpc>
                <a:spcPct val="90000"/>
              </a:lnSpc>
              <a:spcBef>
                <a:spcPct val="0"/>
              </a:spcBef>
              <a:buNone/>
              <a:defRPr sz="3200" kern="1200">
                <a:solidFill>
                  <a:schemeClr val="tx1"/>
                </a:solidFill>
                <a:latin typeface="Arial" pitchFamily="34" charset="0"/>
                <a:ea typeface="+mj-ea"/>
                <a:cs typeface="Arial" pitchFamily="34" charset="0"/>
              </a:defRPr>
            </a:lvl1pPr>
          </a:lstStyle>
          <a:p>
            <a:r>
              <a:rPr lang="en-US"/>
              <a:t>SECTION</a:t>
            </a:r>
          </a:p>
        </p:txBody>
      </p:sp>
      <p:pic>
        <p:nvPicPr>
          <p:cNvPr id="8"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 y="1849016"/>
            <a:ext cx="9144000"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790" y="1772816"/>
            <a:ext cx="9142413" cy="76200"/>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0" name="Rectangle 5"/>
          <p:cNvSpPr>
            <a:spLocks noChangeArrowheads="1"/>
          </p:cNvSpPr>
          <p:nvPr/>
        </p:nvSpPr>
        <p:spPr bwMode="auto">
          <a:xfrm>
            <a:off x="790" y="4979566"/>
            <a:ext cx="9142413" cy="76200"/>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840" y="476672"/>
            <a:ext cx="2880320" cy="1162698"/>
          </a:xfrm>
          <a:prstGeom prst="rect">
            <a:avLst/>
          </a:prstGeom>
        </p:spPr>
      </p:pic>
      <p:grpSp>
        <p:nvGrpSpPr>
          <p:cNvPr id="12" name="组合 11"/>
          <p:cNvGrpSpPr/>
          <p:nvPr/>
        </p:nvGrpSpPr>
        <p:grpSpPr>
          <a:xfrm>
            <a:off x="3347864" y="5157192"/>
            <a:ext cx="2520279" cy="1290385"/>
            <a:chOff x="3344264" y="5445224"/>
            <a:chExt cx="2457272" cy="599073"/>
          </a:xfrm>
        </p:grpSpPr>
        <p:sp>
          <p:nvSpPr>
            <p:cNvPr id="13" name="圆角矩形 59"/>
            <p:cNvSpPr>
              <a:spLocks noChangeArrowheads="1"/>
            </p:cNvSpPr>
            <p:nvPr/>
          </p:nvSpPr>
          <p:spPr bwMode="auto">
            <a:xfrm>
              <a:off x="3344264" y="5445224"/>
              <a:ext cx="2457272" cy="599073"/>
            </a:xfrm>
            <a:prstGeom prst="roundRect">
              <a:avLst>
                <a:gd name="adj" fmla="val 16667"/>
              </a:avLst>
            </a:prstGeom>
            <a:gradFill flip="none" rotWithShape="1">
              <a:gsLst>
                <a:gs pos="0">
                  <a:srgbClr val="002953"/>
                </a:gs>
                <a:gs pos="56000">
                  <a:srgbClr val="014B88"/>
                </a:gs>
                <a:gs pos="100000">
                  <a:srgbClr val="012B56"/>
                </a:gs>
              </a:gsLst>
              <a:lin ang="10800000" scaled="0"/>
              <a:tileRect/>
            </a:gradFill>
            <a:ln w="19050">
              <a:solidFill>
                <a:srgbClr val="C2C2C2"/>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rgbClr val="21A3D0"/>
                </a:solidFill>
              </a:endParaRPr>
            </a:p>
          </p:txBody>
        </p:sp>
        <p:sp>
          <p:nvSpPr>
            <p:cNvPr id="14" name="TextBox 55"/>
            <p:cNvSpPr txBox="1">
              <a:spLocks noChangeArrowheads="1"/>
            </p:cNvSpPr>
            <p:nvPr/>
          </p:nvSpPr>
          <p:spPr bwMode="auto">
            <a:xfrm>
              <a:off x="3491880" y="5475980"/>
              <a:ext cx="2232248" cy="53106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ts val="4100"/>
                </a:lnSpc>
              </a:pPr>
              <a:r>
                <a:rPr lang="zh-CN" altLang="en-US" sz="4000" b="1" dirty="0">
                  <a:solidFill>
                    <a:schemeClr val="bg1"/>
                  </a:solidFill>
                  <a:latin typeface="微软雅黑" panose="020B0503020204020204" pitchFamily="34" charset="-122"/>
                  <a:ea typeface="微软雅黑" panose="020B0503020204020204" pitchFamily="34" charset="-122"/>
                </a:rPr>
                <a:t>创造科学讲座系列</a:t>
              </a:r>
            </a:p>
          </p:txBody>
        </p:sp>
      </p:grpSp>
      <p:sp>
        <p:nvSpPr>
          <p:cNvPr id="15" name="Rectangle 3"/>
          <p:cNvSpPr txBox="1">
            <a:spLocks noChangeArrowheads="1"/>
          </p:cNvSpPr>
          <p:nvPr/>
        </p:nvSpPr>
        <p:spPr bwMode="auto">
          <a:xfrm>
            <a:off x="1910558" y="3068960"/>
            <a:ext cx="5447524"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6600" b="1">
                <a:solidFill>
                  <a:schemeClr val="bg1"/>
                </a:solidFill>
                <a:latin typeface="微软雅黑" panose="020B0503020204020204" pitchFamily="34" charset="-122"/>
                <a:ea typeface="微软雅黑" panose="020B0503020204020204" pitchFamily="34" charset="-122"/>
              </a:rPr>
              <a:t>人类的起源</a:t>
            </a:r>
            <a:endParaRPr lang="zh-CN" altLang="en-US" sz="66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5342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6" presetClass="entr" presetSubtype="2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P spid="10"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9144000" cy="590931"/>
          </a:xfrm>
        </p:spPr>
        <p:txBody>
          <a:bodyPr/>
          <a:lstStyle/>
          <a:p>
            <a:r>
              <a:rPr lang="zh-CN" altLang="en-US" dirty="0"/>
              <a:t>圣经有关人类起源的记载</a:t>
            </a:r>
          </a:p>
        </p:txBody>
      </p:sp>
      <p:sp>
        <p:nvSpPr>
          <p:cNvPr id="3" name="内容占位符 2"/>
          <p:cNvSpPr>
            <a:spLocks noGrp="1" noChangeAspect="1"/>
          </p:cNvSpPr>
          <p:nvPr>
            <p:ph idx="1"/>
          </p:nvPr>
        </p:nvSpPr>
        <p:spPr>
          <a:xfrm>
            <a:off x="228600" y="914400"/>
            <a:ext cx="8686800" cy="4572000"/>
          </a:xfrm>
        </p:spPr>
        <p:txBody>
          <a:bodyPr wrap="square">
            <a:spAutoFit/>
          </a:bodyPr>
          <a:lstStyle/>
          <a:p>
            <a:pPr defTabSz="685800">
              <a:lnSpc>
                <a:spcPct val="100000"/>
              </a:lnSpc>
              <a:spcBef>
                <a:spcPts val="750"/>
              </a:spcBef>
            </a:pPr>
            <a:r>
              <a:rPr lang="zh-CN" altLang="en-US" sz="3200" dirty="0">
                <a:latin typeface="Arial" panose="020B0604020202020204" pitchFamily="34" charset="0"/>
                <a:cs typeface="Arial" panose="020B0604020202020204" pitchFamily="34" charset="0"/>
              </a:rPr>
              <a:t>根据圣经的教导，第一个男人和第一个女人是上帝直接创造的，不是由猿猴进化的：</a:t>
            </a:r>
            <a:endParaRPr lang="en-US" altLang="zh-CN" sz="3200" dirty="0">
              <a:latin typeface="Arial" panose="020B0604020202020204" pitchFamily="34" charset="0"/>
              <a:cs typeface="Arial" panose="020B0604020202020204" pitchFamily="34" charset="0"/>
            </a:endParaRPr>
          </a:p>
          <a:p>
            <a:pPr defTabSz="685800">
              <a:lnSpc>
                <a:spcPct val="100000"/>
              </a:lnSpc>
              <a:spcBef>
                <a:spcPts val="750"/>
              </a:spcBef>
            </a:pPr>
            <a:endParaRPr lang="en-US" altLang="zh-CN" sz="1400" dirty="0">
              <a:latin typeface="Arial" panose="020B0604020202020204" pitchFamily="34" charset="0"/>
              <a:cs typeface="Arial" panose="020B0604020202020204" pitchFamily="34" charset="0"/>
            </a:endParaRPr>
          </a:p>
          <a:p>
            <a:pPr defTabSz="685800">
              <a:lnSpc>
                <a:spcPct val="100000"/>
              </a:lnSpc>
              <a:spcBef>
                <a:spcPts val="750"/>
              </a:spcBef>
            </a:pPr>
            <a:r>
              <a:rPr lang="zh-CN" altLang="en-US" sz="3200" dirty="0">
                <a:latin typeface="Arial" panose="020B0604020202020204" pitchFamily="34" charset="0"/>
                <a:cs typeface="Arial" panose="020B0604020202020204" pitchFamily="34" charset="0"/>
              </a:rPr>
              <a:t>创世记2：7耶和华神</a:t>
            </a:r>
            <a:r>
              <a:rPr lang="zh-CN" altLang="en-US" sz="3200" b="1" dirty="0">
                <a:solidFill>
                  <a:srgbClr val="FF0000"/>
                </a:solidFill>
                <a:latin typeface="Arial" panose="020B0604020202020204" pitchFamily="34" charset="0"/>
                <a:cs typeface="Arial" panose="020B0604020202020204" pitchFamily="34" charset="0"/>
              </a:rPr>
              <a:t>用地上的尘土造人</a:t>
            </a:r>
            <a:r>
              <a:rPr lang="zh-CN" altLang="en-US" sz="3200" dirty="0">
                <a:latin typeface="Arial" panose="020B0604020202020204" pitchFamily="34" charset="0"/>
                <a:cs typeface="Arial" panose="020B0604020202020204" pitchFamily="34" charset="0"/>
              </a:rPr>
              <a:t>，将生气吹在他鼻孔里，他就成了有灵的活人，名叫亚当。... 21耶和华神使他沉睡，他就睡了；於是取下他的一条肋骨，又把肉合起来。22耶和华神就</a:t>
            </a:r>
            <a:r>
              <a:rPr lang="zh-CN" altLang="en-US" sz="3200" b="1" dirty="0">
                <a:solidFill>
                  <a:srgbClr val="FF0000"/>
                </a:solidFill>
                <a:latin typeface="Arial" panose="020B0604020202020204" pitchFamily="34" charset="0"/>
                <a:cs typeface="Arial" panose="020B0604020202020204" pitchFamily="34" charset="0"/>
              </a:rPr>
              <a:t>用那人身上所取的肋骨</a:t>
            </a:r>
            <a:r>
              <a:rPr lang="zh-CN" altLang="en-US" sz="3200" dirty="0">
                <a:latin typeface="Arial" panose="020B0604020202020204" pitchFamily="34" charset="0"/>
                <a:cs typeface="Arial" panose="020B0604020202020204" pitchFamily="34" charset="0"/>
              </a:rPr>
              <a:t>，造成一个女人，领她到那人跟前。</a:t>
            </a:r>
          </a:p>
        </p:txBody>
      </p:sp>
    </p:spTree>
    <p:extLst>
      <p:ext uri="{BB962C8B-B14F-4D97-AF65-F5344CB8AC3E}">
        <p14:creationId xmlns:p14="http://schemas.microsoft.com/office/powerpoint/2010/main" val="2802551283"/>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764704"/>
            <a:ext cx="8496944" cy="1815882"/>
          </a:xfrm>
          <a:prstGeom prst="rect">
            <a:avLst/>
          </a:prstGeom>
          <a:noFill/>
        </p:spPr>
        <p:txBody>
          <a:bodyPr wrap="square" rtlCol="0">
            <a:spAutoFit/>
          </a:bodyPr>
          <a:lstStyle/>
          <a:p>
            <a:pPr marL="457200" lvl="0" indent="-457200" defTabSz="914400">
              <a:buFont typeface="Arial" panose="020B0604020202020204" pitchFamily="34" charset="0"/>
              <a:buChar char="•"/>
              <a:defRPr/>
            </a:pPr>
            <a:r>
              <a:rPr lang="zh-CN" altLang="en-US" sz="2800" dirty="0">
                <a:solidFill>
                  <a:prstClr val="black"/>
                </a:solidFill>
                <a:ea typeface="汉仪大宋简" panose="02010609000101010101" pitchFamily="49" charset="-122"/>
              </a:rPr>
              <a:t>不同的人类谱系，突变率的确会有所不同，而且可能会随时间变化。</a:t>
            </a:r>
          </a:p>
          <a:p>
            <a:pPr marL="457200" lvl="0" indent="-457200" defTabSz="914400">
              <a:buFont typeface="Arial" panose="020B0604020202020204" pitchFamily="34" charset="0"/>
              <a:buChar char="•"/>
              <a:defRPr/>
            </a:pPr>
            <a:r>
              <a:rPr lang="zh-CN" altLang="en-US" sz="2800" dirty="0">
                <a:solidFill>
                  <a:prstClr val="black"/>
                </a:solidFill>
                <a:ea typeface="汉仪大宋简" panose="02010609000101010101" pitchFamily="49" charset="-122"/>
              </a:rPr>
              <a:t>但所有可能合理的突变率范围都表明：进化论者估计的时间太长了。</a:t>
            </a:r>
            <a:endParaRPr kumimoji="0" lang="en-US" altLang="zh-CN" sz="28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endParaRPr>
          </a:p>
        </p:txBody>
      </p:sp>
      <p:grpSp>
        <p:nvGrpSpPr>
          <p:cNvPr id="2" name="组合 5"/>
          <p:cNvGrpSpPr/>
          <p:nvPr/>
        </p:nvGrpSpPr>
        <p:grpSpPr>
          <a:xfrm>
            <a:off x="0" y="6372000"/>
            <a:ext cx="9144837" cy="599570"/>
            <a:chOff x="-670" y="6372000"/>
            <a:chExt cx="12192892" cy="599570"/>
          </a:xfrm>
        </p:grpSpPr>
        <p:sp>
          <p:nvSpPr>
            <p:cNvPr id="8" name="矩形 7"/>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schemeClr val="bg1"/>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schemeClr val="bg1"/>
                </a:solidFill>
                <a:latin typeface="Arial" panose="020B0604020202020204" pitchFamily="34" charset="0"/>
                <a:ea typeface="微软雅黑" pitchFamily="34" charset="-122"/>
                <a:cs typeface="Arial" panose="020B0604020202020204" pitchFamily="34" charset="0"/>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grpSp>
        <p:nvGrpSpPr>
          <p:cNvPr id="30" name="Group 29">
            <a:extLst>
              <a:ext uri="{FF2B5EF4-FFF2-40B4-BE49-F238E27FC236}">
                <a16:creationId xmlns:a16="http://schemas.microsoft.com/office/drawing/2014/main" id="{DC77CFCF-191B-438D-BB6A-C0DD6EFD93C2}"/>
              </a:ext>
            </a:extLst>
          </p:cNvPr>
          <p:cNvGrpSpPr/>
          <p:nvPr/>
        </p:nvGrpSpPr>
        <p:grpSpPr>
          <a:xfrm>
            <a:off x="1115616" y="2523744"/>
            <a:ext cx="6975508" cy="4320390"/>
            <a:chOff x="1115616" y="2492896"/>
            <a:chExt cx="6975508" cy="4320390"/>
          </a:xfrm>
        </p:grpSpPr>
        <p:sp>
          <p:nvSpPr>
            <p:cNvPr id="29" name="Rectangle 28">
              <a:extLst>
                <a:ext uri="{FF2B5EF4-FFF2-40B4-BE49-F238E27FC236}">
                  <a16:creationId xmlns:a16="http://schemas.microsoft.com/office/drawing/2014/main" id="{D8BC55F4-8B25-4D10-87C8-8B6B5E128249}"/>
                </a:ext>
              </a:extLst>
            </p:cNvPr>
            <p:cNvSpPr/>
            <p:nvPr/>
          </p:nvSpPr>
          <p:spPr>
            <a:xfrm>
              <a:off x="1584640" y="2492896"/>
              <a:ext cx="534958" cy="320843"/>
            </a:xfrm>
            <a:prstGeom prst="rect">
              <a:avLst/>
            </a:prstGeom>
            <a:solidFill>
              <a:schemeClr val="bg1"/>
            </a:solidFill>
            <a:ln>
              <a:noFill/>
            </a:ln>
          </p:spPr>
          <p:txBody>
            <a:bodyPr vert="wordArtVert" wrap="none" anchor="ctr" anchorCtr="0">
              <a:noAutofit/>
            </a:bodyPr>
            <a:lstStyle/>
            <a:p>
              <a:pPr algn="ctr">
                <a:buFont typeface="Arial" pitchFamily="34" charset="0"/>
                <a:buNone/>
              </a:pPr>
              <a:endParaRPr lang="en-US" altLang="zh-CN" sz="2800" b="1" dirty="0">
                <a:ea typeface="汉仪大宋简" panose="02010609000101010101" pitchFamily="49" charset="-122"/>
              </a:endParaRPr>
            </a:p>
          </p:txBody>
        </p:sp>
        <p:grpSp>
          <p:nvGrpSpPr>
            <p:cNvPr id="28" name="Group 27">
              <a:extLst>
                <a:ext uri="{FF2B5EF4-FFF2-40B4-BE49-F238E27FC236}">
                  <a16:creationId xmlns:a16="http://schemas.microsoft.com/office/drawing/2014/main" id="{23F70B68-DD96-4ADE-8D4D-A4A4614A34E5}"/>
                </a:ext>
              </a:extLst>
            </p:cNvPr>
            <p:cNvGrpSpPr/>
            <p:nvPr/>
          </p:nvGrpSpPr>
          <p:grpSpPr>
            <a:xfrm>
              <a:off x="1115616" y="2492896"/>
              <a:ext cx="6975508" cy="4320390"/>
              <a:chOff x="1196892" y="2555610"/>
              <a:chExt cx="6975508" cy="4320390"/>
            </a:xfrm>
          </p:grpSpPr>
          <p:grpSp>
            <p:nvGrpSpPr>
              <p:cNvPr id="25" name="Group 24">
                <a:extLst>
                  <a:ext uri="{FF2B5EF4-FFF2-40B4-BE49-F238E27FC236}">
                    <a16:creationId xmlns:a16="http://schemas.microsoft.com/office/drawing/2014/main" id="{B673D785-2C88-48EE-B056-C7FB77590CD4}"/>
                  </a:ext>
                </a:extLst>
              </p:cNvPr>
              <p:cNvGrpSpPr>
                <a:grpSpLocks noChangeAspect="1"/>
              </p:cNvGrpSpPr>
              <p:nvPr/>
            </p:nvGrpSpPr>
            <p:grpSpPr>
              <a:xfrm>
                <a:off x="1196892" y="2555610"/>
                <a:ext cx="6975508" cy="4287733"/>
                <a:chOff x="1235530" y="2679303"/>
                <a:chExt cx="5812923" cy="3573111"/>
              </a:xfrm>
            </p:grpSpPr>
            <p:grpSp>
              <p:nvGrpSpPr>
                <p:cNvPr id="23" name="Group 22">
                  <a:extLst>
                    <a:ext uri="{FF2B5EF4-FFF2-40B4-BE49-F238E27FC236}">
                      <a16:creationId xmlns:a16="http://schemas.microsoft.com/office/drawing/2014/main" id="{E4057BB6-51B7-472C-B45F-92459824D8A0}"/>
                    </a:ext>
                  </a:extLst>
                </p:cNvPr>
                <p:cNvGrpSpPr/>
                <p:nvPr/>
              </p:nvGrpSpPr>
              <p:grpSpPr>
                <a:xfrm>
                  <a:off x="1430957" y="2679303"/>
                  <a:ext cx="5617496" cy="3573111"/>
                  <a:chOff x="1547664" y="2641574"/>
                  <a:chExt cx="5617496" cy="3573111"/>
                </a:xfrm>
              </p:grpSpPr>
              <p:pic>
                <p:nvPicPr>
                  <p:cNvPr id="14" name="Picture 13"/>
                  <p:cNvPicPr/>
                  <p:nvPr/>
                </p:nvPicPr>
                <p:blipFill>
                  <a:blip r:embed="rId4" cstate="print"/>
                  <a:srcRect/>
                  <a:stretch>
                    <a:fillRect/>
                  </a:stretch>
                </p:blipFill>
                <p:spPr bwMode="auto">
                  <a:xfrm>
                    <a:off x="1547664" y="2908636"/>
                    <a:ext cx="5617496" cy="3306049"/>
                  </a:xfrm>
                  <a:prstGeom prst="rect">
                    <a:avLst/>
                  </a:prstGeom>
                  <a:noFill/>
                  <a:ln w="9525">
                    <a:noFill/>
                    <a:miter lim="800000"/>
                    <a:headEnd/>
                    <a:tailEnd/>
                  </a:ln>
                </p:spPr>
              </p:pic>
              <p:sp>
                <p:nvSpPr>
                  <p:cNvPr id="3" name="Rectangle 2">
                    <a:extLst>
                      <a:ext uri="{FF2B5EF4-FFF2-40B4-BE49-F238E27FC236}">
                        <a16:creationId xmlns:a16="http://schemas.microsoft.com/office/drawing/2014/main" id="{BF997A1D-1D56-4534-94D2-A33699C793EF}"/>
                      </a:ext>
                    </a:extLst>
                  </p:cNvPr>
                  <p:cNvSpPr/>
                  <p:nvPr/>
                </p:nvSpPr>
                <p:spPr>
                  <a:xfrm>
                    <a:off x="2192331" y="2641574"/>
                    <a:ext cx="4972829" cy="461665"/>
                  </a:xfrm>
                  <a:prstGeom prst="rect">
                    <a:avLst/>
                  </a:prstGeom>
                  <a:solidFill>
                    <a:schemeClr val="bg1"/>
                  </a:solidFill>
                  <a:ln>
                    <a:noFill/>
                  </a:ln>
                </p:spPr>
                <p:txBody>
                  <a:bodyPr wrap="none">
                    <a:noAutofit/>
                  </a:bodyPr>
                  <a:lstStyle/>
                  <a:p>
                    <a:pPr algn="ctr"/>
                    <a:r>
                      <a:rPr lang="zh-CN" altLang="en-US" sz="2800" b="1" dirty="0">
                        <a:ea typeface="汉仪大宋简" panose="02010609000101010101" pitchFamily="49" charset="-122"/>
                      </a:rPr>
                      <a:t>人类当中预期线粒体区别：</a:t>
                    </a:r>
                    <a:endParaRPr lang="en-US" sz="2800" b="1" dirty="0"/>
                  </a:p>
                </p:txBody>
              </p:sp>
              <p:sp>
                <p:nvSpPr>
                  <p:cNvPr id="6" name="Rectangle 5">
                    <a:extLst>
                      <a:ext uri="{FF2B5EF4-FFF2-40B4-BE49-F238E27FC236}">
                        <a16:creationId xmlns:a16="http://schemas.microsoft.com/office/drawing/2014/main" id="{73743349-88D1-4A61-B5A8-77352766839F}"/>
                      </a:ext>
                    </a:extLst>
                  </p:cNvPr>
                  <p:cNvSpPr/>
                  <p:nvPr/>
                </p:nvSpPr>
                <p:spPr>
                  <a:xfrm>
                    <a:off x="5803032" y="5767534"/>
                    <a:ext cx="1107996" cy="418177"/>
                  </a:xfrm>
                  <a:prstGeom prst="rect">
                    <a:avLst/>
                  </a:prstGeom>
                  <a:solidFill>
                    <a:schemeClr val="bg1"/>
                  </a:solidFill>
                  <a:ln>
                    <a:noFill/>
                  </a:ln>
                </p:spPr>
                <p:txBody>
                  <a:bodyPr wrap="none">
                    <a:noAutofit/>
                  </a:bodyPr>
                  <a:lstStyle/>
                  <a:p>
                    <a:r>
                      <a:rPr lang="zh-CN" altLang="en-US" sz="2400" b="1" dirty="0">
                        <a:ea typeface="汉仪大宋简" panose="02010609000101010101" pitchFamily="49" charset="-122"/>
                      </a:rPr>
                      <a:t>实际观察</a:t>
                    </a:r>
                    <a:endParaRPr lang="en-US" sz="2400" b="1" dirty="0"/>
                  </a:p>
                </p:txBody>
              </p:sp>
              <p:sp>
                <p:nvSpPr>
                  <p:cNvPr id="7" name="Rectangle 6">
                    <a:extLst>
                      <a:ext uri="{FF2B5EF4-FFF2-40B4-BE49-F238E27FC236}">
                        <a16:creationId xmlns:a16="http://schemas.microsoft.com/office/drawing/2014/main" id="{8E210189-FE80-4879-9BBF-8595734DF6E2}"/>
                      </a:ext>
                    </a:extLst>
                  </p:cNvPr>
                  <p:cNvSpPr/>
                  <p:nvPr/>
                </p:nvSpPr>
                <p:spPr>
                  <a:xfrm>
                    <a:off x="4122845" y="5758243"/>
                    <a:ext cx="1107996" cy="456442"/>
                  </a:xfrm>
                  <a:prstGeom prst="rect">
                    <a:avLst/>
                  </a:prstGeom>
                  <a:solidFill>
                    <a:schemeClr val="bg1"/>
                  </a:solidFill>
                  <a:ln>
                    <a:noFill/>
                  </a:ln>
                </p:spPr>
                <p:txBody>
                  <a:bodyPr wrap="none">
                    <a:noAutofit/>
                  </a:bodyPr>
                  <a:lstStyle/>
                  <a:p>
                    <a:r>
                      <a:rPr lang="zh-CN" altLang="en-US" sz="2400" b="1" dirty="0">
                        <a:ea typeface="汉仪大宋简" panose="02010609000101010101" pitchFamily="49" charset="-122"/>
                      </a:rPr>
                      <a:t>六千年后</a:t>
                    </a:r>
                    <a:endParaRPr lang="en-US" sz="2400" b="1" dirty="0"/>
                  </a:p>
                </p:txBody>
              </p:sp>
              <p:sp>
                <p:nvSpPr>
                  <p:cNvPr id="21" name="Rectangle 20">
                    <a:extLst>
                      <a:ext uri="{FF2B5EF4-FFF2-40B4-BE49-F238E27FC236}">
                        <a16:creationId xmlns:a16="http://schemas.microsoft.com/office/drawing/2014/main" id="{C332D1E2-E1AE-48FA-8B9F-9D24D7A30B22}"/>
                      </a:ext>
                    </a:extLst>
                  </p:cNvPr>
                  <p:cNvSpPr/>
                  <p:nvPr/>
                </p:nvSpPr>
                <p:spPr>
                  <a:xfrm>
                    <a:off x="2390963" y="5767535"/>
                    <a:ext cx="1217623" cy="433992"/>
                  </a:xfrm>
                  <a:prstGeom prst="rect">
                    <a:avLst/>
                  </a:prstGeom>
                  <a:solidFill>
                    <a:schemeClr val="bg1"/>
                  </a:solidFill>
                  <a:ln>
                    <a:noFill/>
                  </a:ln>
                </p:spPr>
                <p:txBody>
                  <a:bodyPr wrap="none">
                    <a:noAutofit/>
                  </a:bodyPr>
                  <a:lstStyle/>
                  <a:p>
                    <a:pPr>
                      <a:buFont typeface="Arial" pitchFamily="34" charset="0"/>
                      <a:buNone/>
                    </a:pPr>
                    <a:r>
                      <a:rPr lang="zh-CN" altLang="en-US" sz="2400" b="1" dirty="0">
                        <a:ea typeface="汉仪大宋简" panose="02010609000101010101" pitchFamily="49" charset="-122"/>
                      </a:rPr>
                      <a:t>五万年后</a:t>
                    </a:r>
                    <a:endParaRPr lang="en-US" altLang="zh-CN" sz="2400" b="1" dirty="0">
                      <a:ea typeface="汉仪大宋简" panose="02010609000101010101" pitchFamily="49" charset="-122"/>
                    </a:endParaRPr>
                  </a:p>
                </p:txBody>
              </p:sp>
              <p:sp>
                <p:nvSpPr>
                  <p:cNvPr id="22" name="Rectangle 21">
                    <a:extLst>
                      <a:ext uri="{FF2B5EF4-FFF2-40B4-BE49-F238E27FC236}">
                        <a16:creationId xmlns:a16="http://schemas.microsoft.com/office/drawing/2014/main" id="{F0D49277-14E1-4A84-A051-1D06088B4FB3}"/>
                      </a:ext>
                    </a:extLst>
                  </p:cNvPr>
                  <p:cNvSpPr/>
                  <p:nvPr/>
                </p:nvSpPr>
                <p:spPr>
                  <a:xfrm>
                    <a:off x="3752603" y="3598003"/>
                    <a:ext cx="780983" cy="369332"/>
                  </a:xfrm>
                  <a:prstGeom prst="rect">
                    <a:avLst/>
                  </a:prstGeom>
                  <a:ln>
                    <a:noFill/>
                  </a:ln>
                </p:spPr>
                <p:txBody>
                  <a:bodyPr wrap="none">
                    <a:noAutofit/>
                  </a:bodyPr>
                  <a:lstStyle/>
                  <a:p>
                    <a:r>
                      <a:rPr lang="zh-CN" altLang="en-US" sz="2800" b="1" dirty="0"/>
                      <a:t>底线 </a:t>
                    </a:r>
                    <a:r>
                      <a:rPr lang="en-US" altLang="zh-CN" sz="2000" b="1" dirty="0"/>
                      <a:t>=</a:t>
                    </a:r>
                    <a:endParaRPr lang="en-US" sz="2000" b="1" dirty="0"/>
                  </a:p>
                </p:txBody>
              </p:sp>
            </p:grpSp>
            <p:sp>
              <p:nvSpPr>
                <p:cNvPr id="24" name="Rectangle 23">
                  <a:extLst>
                    <a:ext uri="{FF2B5EF4-FFF2-40B4-BE49-F238E27FC236}">
                      <a16:creationId xmlns:a16="http://schemas.microsoft.com/office/drawing/2014/main" id="{ECEE8178-4E93-4848-8946-773B7E72F9D4}"/>
                    </a:ext>
                  </a:extLst>
                </p:cNvPr>
                <p:cNvSpPr/>
                <p:nvPr/>
              </p:nvSpPr>
              <p:spPr>
                <a:xfrm>
                  <a:off x="1235530" y="2679303"/>
                  <a:ext cx="390853" cy="3561018"/>
                </a:xfrm>
                <a:prstGeom prst="rect">
                  <a:avLst/>
                </a:prstGeom>
                <a:solidFill>
                  <a:schemeClr val="bg1"/>
                </a:solidFill>
                <a:ln>
                  <a:noFill/>
                </a:ln>
              </p:spPr>
              <p:txBody>
                <a:bodyPr vert="wordArtVert" wrap="none" anchor="ctr" anchorCtr="0">
                  <a:noAutofit/>
                </a:bodyPr>
                <a:lstStyle/>
                <a:p>
                  <a:pPr algn="ctr">
                    <a:buFont typeface="Arial" pitchFamily="34" charset="0"/>
                    <a:buNone/>
                  </a:pPr>
                  <a:r>
                    <a:rPr lang="en-US" altLang="zh-CN" sz="2800" b="1" dirty="0">
                      <a:ea typeface="汉仪大宋简" panose="02010609000101010101" pitchFamily="49" charset="-122"/>
                    </a:rPr>
                    <a:t>DNA</a:t>
                  </a:r>
                  <a:r>
                    <a:rPr lang="zh-CN" altLang="en-US" sz="2800" b="1" dirty="0">
                      <a:ea typeface="汉仪大宋简" panose="02010609000101010101" pitchFamily="49" charset="-122"/>
                    </a:rPr>
                    <a:t>区别</a:t>
                  </a:r>
                  <a:endParaRPr lang="en-US" altLang="zh-CN" sz="2800" b="1" dirty="0">
                    <a:ea typeface="汉仪大宋简" panose="02010609000101010101" pitchFamily="49" charset="-122"/>
                  </a:endParaRPr>
                </a:p>
              </p:txBody>
            </p:sp>
          </p:grpSp>
          <p:sp>
            <p:nvSpPr>
              <p:cNvPr id="26" name="Rectangle 25">
                <a:extLst>
                  <a:ext uri="{FF2B5EF4-FFF2-40B4-BE49-F238E27FC236}">
                    <a16:creationId xmlns:a16="http://schemas.microsoft.com/office/drawing/2014/main" id="{4F493BAB-BD12-47D8-B5AA-E49C5B7FF0A2}"/>
                  </a:ext>
                </a:extLst>
              </p:cNvPr>
              <p:cNvSpPr/>
              <p:nvPr/>
            </p:nvSpPr>
            <p:spPr>
              <a:xfrm>
                <a:off x="1203158" y="2555610"/>
                <a:ext cx="6959973" cy="432039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1" name="副标题 6">
            <a:extLst>
              <a:ext uri="{FF2B5EF4-FFF2-40B4-BE49-F238E27FC236}">
                <a16:creationId xmlns:a16="http://schemas.microsoft.com/office/drawing/2014/main" id="{3A1E36CB-7075-47A2-9B01-E8D8FAEC4394}"/>
              </a:ext>
            </a:extLst>
          </p:cNvPr>
          <p:cNvSpPr>
            <a:spLocks noGrp="1"/>
          </p:cNvSpPr>
          <p:nvPr>
            <p:ph type="subTitle" idx="1"/>
          </p:nvPr>
        </p:nvSpPr>
        <p:spPr>
          <a:xfrm>
            <a:off x="0" y="162000"/>
            <a:ext cx="9144000" cy="590931"/>
          </a:xfrm>
        </p:spPr>
        <p:txBody>
          <a:bodyPr/>
          <a:lstStyle/>
          <a:p>
            <a:r>
              <a:rPr lang="zh-CN" altLang="en-US" dirty="0"/>
              <a:t>线粒体的夏娃</a:t>
            </a:r>
          </a:p>
        </p:txBody>
      </p:sp>
    </p:spTree>
    <p:extLst>
      <p:ext uri="{BB962C8B-B14F-4D97-AF65-F5344CB8AC3E}">
        <p14:creationId xmlns:p14="http://schemas.microsoft.com/office/powerpoint/2010/main" val="2839753767"/>
      </p:ext>
    </p:extLst>
  </p:cSld>
  <p:clrMapOvr>
    <a:masterClrMapping/>
  </p:clrMapOvr>
  <p:transition spd="med">
    <p:wipe dir="d"/>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5">
            <a:extLst>
              <a:ext uri="{FF2B5EF4-FFF2-40B4-BE49-F238E27FC236}">
                <a16:creationId xmlns:a16="http://schemas.microsoft.com/office/drawing/2014/main" id="{52A46D99-B32C-4AE1-8C20-F9E06DA8D9EB}"/>
              </a:ext>
            </a:extLst>
          </p:cNvPr>
          <p:cNvGrpSpPr/>
          <p:nvPr/>
        </p:nvGrpSpPr>
        <p:grpSpPr>
          <a:xfrm>
            <a:off x="0" y="6372000"/>
            <a:ext cx="9144837" cy="599570"/>
            <a:chOff x="-670" y="6372000"/>
            <a:chExt cx="12192892" cy="599570"/>
          </a:xfrm>
        </p:grpSpPr>
        <p:sp>
          <p:nvSpPr>
            <p:cNvPr id="21" name="矩形 7">
              <a:extLst>
                <a:ext uri="{FF2B5EF4-FFF2-40B4-BE49-F238E27FC236}">
                  <a16:creationId xmlns:a16="http://schemas.microsoft.com/office/drawing/2014/main" id="{6A213869-54BE-4063-9D79-468B42D2F1A9}"/>
                </a:ext>
              </a:extLst>
            </p:cNvPr>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矩形 8">
              <a:extLst>
                <a:ext uri="{FF2B5EF4-FFF2-40B4-BE49-F238E27FC236}">
                  <a16:creationId xmlns:a16="http://schemas.microsoft.com/office/drawing/2014/main" id="{43535FA7-4DE5-4E43-A518-308DB41ECAE9}"/>
                </a:ext>
              </a:extLst>
            </p:cNvPr>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标题 1">
              <a:extLst>
                <a:ext uri="{FF2B5EF4-FFF2-40B4-BE49-F238E27FC236}">
                  <a16:creationId xmlns:a16="http://schemas.microsoft.com/office/drawing/2014/main" id="{8B5FB31F-26D9-41EB-841B-DF8D8774335E}"/>
                </a:ext>
              </a:extLst>
            </p:cNvPr>
            <p:cNvSpPr txBox="1">
              <a:spLocks/>
            </p:cNvSpPr>
            <p:nvPr/>
          </p:nvSpPr>
          <p:spPr>
            <a:xfrm>
              <a:off x="7372423" y="6477000"/>
              <a:ext cx="3600399" cy="494570"/>
            </a:xfrm>
            <a:prstGeom prst="rect">
              <a:avLst/>
            </a:prstGeom>
          </p:spPr>
          <p:txBody>
            <a:bodyPr vert="horz" wrap="none" lIns="0" tIns="0" rIns="0" bIns="0" rtlCol="0" anchor="t" anchorCtr="0">
              <a:noAutofit/>
            </a:body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altLang="zh-CN" sz="2200" b="1" i="0" u="none" strike="noStrike" kern="1200" cap="none" spc="0" normalizeH="0" baseline="0" noProof="0" dirty="0">
                  <a:ln>
                    <a:noFill/>
                  </a:ln>
                  <a:solidFill>
                    <a:prstClr val="white"/>
                  </a:solidFill>
                  <a:effectLst/>
                  <a:uLnTx/>
                  <a:uFillTx/>
                  <a:latin typeface="Arial" panose="020B0604020202020204" pitchFamily="34" charset="0"/>
                  <a:ea typeface="微软雅黑" pitchFamily="34" charset="-122"/>
                  <a:cs typeface="Arial" panose="020B0604020202020204" pitchFamily="34" charset="0"/>
                </a:rPr>
                <a:t>www.chuangzaolun.com</a:t>
              </a:r>
              <a:endParaRPr kumimoji="0" lang="zh-CN" altLang="en-US" sz="2200" b="1" i="0" u="none" strike="noStrike" kern="1200" cap="none" spc="0" normalizeH="0" baseline="0" noProof="0" dirty="0">
                <a:ln>
                  <a:noFill/>
                </a:ln>
                <a:solidFill>
                  <a:prstClr val="white"/>
                </a:solidFill>
                <a:effectLst/>
                <a:uLnTx/>
                <a:uFillTx/>
                <a:latin typeface="Arial" panose="020B0604020202020204" pitchFamily="34" charset="0"/>
                <a:ea typeface="微软雅黑" pitchFamily="34" charset="-122"/>
                <a:cs typeface="Arial" panose="020B0604020202020204" pitchFamily="34" charset="0"/>
              </a:endParaRPr>
            </a:p>
          </p:txBody>
        </p:sp>
        <p:pic>
          <p:nvPicPr>
            <p:cNvPr id="24" name="图片 10">
              <a:extLst>
                <a:ext uri="{FF2B5EF4-FFF2-40B4-BE49-F238E27FC236}">
                  <a16:creationId xmlns:a16="http://schemas.microsoft.com/office/drawing/2014/main" id="{029757A9-B35F-40B5-8670-36C535177D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
        <p:nvSpPr>
          <p:cNvPr id="4" name="TextBox 3"/>
          <p:cNvSpPr txBox="1"/>
          <p:nvPr/>
        </p:nvSpPr>
        <p:spPr>
          <a:xfrm>
            <a:off x="179512" y="883746"/>
            <a:ext cx="8820472"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rPr>
              <a:t>创世记</a:t>
            </a:r>
            <a:r>
              <a:rPr kumimoji="0" lang="en-US" altLang="zh-CN" sz="3200" b="0"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rPr>
              <a:t>10</a:t>
            </a:r>
            <a:r>
              <a:rPr kumimoji="0" lang="zh-CN" altLang="en-US" sz="3200" b="0"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rPr>
              <a:t>：</a:t>
            </a:r>
            <a:r>
              <a:rPr kumimoji="0" lang="en-US" altLang="zh-CN" sz="3200" b="0"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rPr>
              <a:t>1</a:t>
            </a:r>
            <a:r>
              <a:rPr kumimoji="0" lang="zh-CN" altLang="en-US" sz="3200" b="0"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rPr>
              <a:t>挪亚的儿子闪、含、雅弗的后代记在下面。洪水以后，他们都生了儿子。</a:t>
            </a:r>
            <a:r>
              <a:rPr kumimoji="0" lang="en-US" altLang="zh-CN" sz="3200" b="0"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rPr>
              <a:t>……5</a:t>
            </a:r>
            <a:r>
              <a:rPr kumimoji="0" lang="zh-CN" altLang="en-US" sz="3200" b="0"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rPr>
              <a:t>这些人的后裔将各国的地土、海岛分开居住，各随各的方言、宗族立国。</a:t>
            </a:r>
            <a:endParaRPr kumimoji="0" lang="en-US" sz="3200" b="0"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endParaRPr>
          </a:p>
        </p:txBody>
      </p:sp>
      <p:sp>
        <p:nvSpPr>
          <p:cNvPr id="12" name="副标题 6"/>
          <p:cNvSpPr>
            <a:spLocks noGrp="1"/>
          </p:cNvSpPr>
          <p:nvPr>
            <p:ph type="subTitle" idx="1"/>
          </p:nvPr>
        </p:nvSpPr>
        <p:spPr>
          <a:xfrm>
            <a:off x="0" y="162000"/>
            <a:ext cx="9144000" cy="590931"/>
          </a:xfrm>
        </p:spPr>
        <p:txBody>
          <a:bodyPr/>
          <a:lstStyle/>
          <a:p>
            <a:r>
              <a:rPr lang="zh-CN" altLang="en-US" dirty="0"/>
              <a:t>挪亚的儿媳妇生育后代，人类再度遍满地面</a:t>
            </a:r>
          </a:p>
        </p:txBody>
      </p:sp>
      <p:grpSp>
        <p:nvGrpSpPr>
          <p:cNvPr id="10" name="Group 9">
            <a:extLst>
              <a:ext uri="{FF2B5EF4-FFF2-40B4-BE49-F238E27FC236}">
                <a16:creationId xmlns:a16="http://schemas.microsoft.com/office/drawing/2014/main" id="{9466EF36-BA01-420C-885B-061D342F9E00}"/>
              </a:ext>
            </a:extLst>
          </p:cNvPr>
          <p:cNvGrpSpPr/>
          <p:nvPr/>
        </p:nvGrpSpPr>
        <p:grpSpPr>
          <a:xfrm>
            <a:off x="-36512" y="2996952"/>
            <a:ext cx="9217024" cy="3877056"/>
            <a:chOff x="-36512" y="2996952"/>
            <a:chExt cx="9217024" cy="3877056"/>
          </a:xfrm>
        </p:grpSpPr>
        <p:sp>
          <p:nvSpPr>
            <p:cNvPr id="11" name="TextBox 10">
              <a:extLst>
                <a:ext uri="{FF2B5EF4-FFF2-40B4-BE49-F238E27FC236}">
                  <a16:creationId xmlns:a16="http://schemas.microsoft.com/office/drawing/2014/main" id="{F37A199A-B8CE-4295-80A7-EBAD74A3E1F4}"/>
                </a:ext>
              </a:extLst>
            </p:cNvPr>
            <p:cNvSpPr txBox="1"/>
            <p:nvPr/>
          </p:nvSpPr>
          <p:spPr>
            <a:xfrm>
              <a:off x="-36512" y="2996952"/>
              <a:ext cx="2772119" cy="3877056"/>
            </a:xfrm>
            <a:prstGeom prst="rect">
              <a:avLst/>
            </a:prstGeom>
            <a:gradFill flip="none" rotWithShape="1">
              <a:gsLst>
                <a:gs pos="73000">
                  <a:srgbClr val="99CCFF"/>
                </a:gs>
                <a:gs pos="13000">
                  <a:schemeClr val="bg1"/>
                </a:gs>
              </a:gsLst>
              <a:path path="circle">
                <a:fillToRect l="50000" t="-80000" r="50000" b="180000"/>
              </a:path>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3" name="Picture 9" descr="fam_tree_blank">
              <a:extLst>
                <a:ext uri="{FF2B5EF4-FFF2-40B4-BE49-F238E27FC236}">
                  <a16:creationId xmlns:a16="http://schemas.microsoft.com/office/drawing/2014/main" id="{48594478-D6A9-4D40-96D5-822ABA40570F}"/>
                </a:ext>
              </a:extLst>
            </p:cNvPr>
            <p:cNvPicPr>
              <a:picLocks noChangeAspect="1" noChangeArrowheads="1"/>
            </p:cNvPicPr>
            <p:nvPr/>
          </p:nvPicPr>
          <p:blipFill rotWithShape="1">
            <a:blip r:embed="rId4" cstate="print"/>
            <a:srcRect t="14705" b="5408"/>
            <a:stretch/>
          </p:blipFill>
          <p:spPr bwMode="auto">
            <a:xfrm>
              <a:off x="2736277" y="2996952"/>
              <a:ext cx="6444235" cy="3861112"/>
            </a:xfrm>
            <a:prstGeom prst="rect">
              <a:avLst/>
            </a:prstGeom>
            <a:noFill/>
          </p:spPr>
        </p:pic>
        <p:sp>
          <p:nvSpPr>
            <p:cNvPr id="14" name="TextBox 13">
              <a:extLst>
                <a:ext uri="{FF2B5EF4-FFF2-40B4-BE49-F238E27FC236}">
                  <a16:creationId xmlns:a16="http://schemas.microsoft.com/office/drawing/2014/main" id="{FF21DC6B-0A6C-4D60-85EF-9E10EB80B951}"/>
                </a:ext>
              </a:extLst>
            </p:cNvPr>
            <p:cNvSpPr txBox="1"/>
            <p:nvPr/>
          </p:nvSpPr>
          <p:spPr>
            <a:xfrm>
              <a:off x="107504" y="4584030"/>
              <a:ext cx="41044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zh-CN" altLang="en-US" sz="3200" b="0" i="0" u="none" strike="noStrike" kern="1200" cap="none" spc="0" normalizeH="0" baseline="0" noProof="0" dirty="0">
                  <a:ln>
                    <a:noFill/>
                  </a:ln>
                  <a:solidFill>
                    <a:prstClr val="black"/>
                  </a:solidFill>
                  <a:effectLst/>
                  <a:uLnTx/>
                  <a:uFillTx/>
                  <a:latin typeface="Arial"/>
                  <a:ea typeface="+mn-ea"/>
                  <a:cs typeface="+mn-cs"/>
                </a:rPr>
                <a:t>挪亚一家八口（四对）</a:t>
              </a:r>
            </a:p>
          </p:txBody>
        </p:sp>
        <p:sp>
          <p:nvSpPr>
            <p:cNvPr id="15" name="TextBox 14">
              <a:extLst>
                <a:ext uri="{FF2B5EF4-FFF2-40B4-BE49-F238E27FC236}">
                  <a16:creationId xmlns:a16="http://schemas.microsoft.com/office/drawing/2014/main" id="{567CE33F-1877-4FB6-94C0-026C99538301}"/>
                </a:ext>
              </a:extLst>
            </p:cNvPr>
            <p:cNvSpPr txBox="1"/>
            <p:nvPr/>
          </p:nvSpPr>
          <p:spPr>
            <a:xfrm>
              <a:off x="1446985" y="6093296"/>
              <a:ext cx="276497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zh-CN" altLang="en-US" sz="3200" b="0" i="0" u="none" strike="noStrike" kern="1200" cap="none" spc="0" normalizeH="0" baseline="0" noProof="0" dirty="0">
                  <a:ln>
                    <a:noFill/>
                  </a:ln>
                  <a:solidFill>
                    <a:prstClr val="black"/>
                  </a:solidFill>
                  <a:effectLst/>
                  <a:uLnTx/>
                  <a:uFillTx/>
                  <a:latin typeface="Arial"/>
                  <a:ea typeface="+mn-ea"/>
                  <a:cs typeface="+mn-cs"/>
                </a:rPr>
                <a:t>巴别塔后分散</a:t>
              </a:r>
              <a:endParaRPr kumimoji="0" lang="en-US" sz="3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TextBox 15">
              <a:extLst>
                <a:ext uri="{FF2B5EF4-FFF2-40B4-BE49-F238E27FC236}">
                  <a16:creationId xmlns:a16="http://schemas.microsoft.com/office/drawing/2014/main" id="{43027FAD-BC13-4E6B-8277-31D6DB64B401}"/>
                </a:ext>
              </a:extLst>
            </p:cNvPr>
            <p:cNvSpPr txBox="1"/>
            <p:nvPr/>
          </p:nvSpPr>
          <p:spPr>
            <a:xfrm>
              <a:off x="2679505" y="5301208"/>
              <a:ext cx="153245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zh-CN" altLang="en-US" sz="3200" b="0" i="0" u="none" strike="noStrike" kern="1200" cap="none" spc="0" normalizeH="0" baseline="0" noProof="0" dirty="0">
                  <a:ln>
                    <a:noFill/>
                  </a:ln>
                  <a:solidFill>
                    <a:prstClr val="black"/>
                  </a:solidFill>
                  <a:effectLst/>
                  <a:uLnTx/>
                  <a:uFillTx/>
                  <a:latin typeface="Arial"/>
                  <a:ea typeface="+mn-ea"/>
                  <a:cs typeface="+mn-cs"/>
                </a:rPr>
                <a:t>巴别塔</a:t>
              </a:r>
              <a:endParaRPr kumimoji="0" lang="en-US" sz="32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Box 16">
              <a:extLst>
                <a:ext uri="{FF2B5EF4-FFF2-40B4-BE49-F238E27FC236}">
                  <a16:creationId xmlns:a16="http://schemas.microsoft.com/office/drawing/2014/main" id="{BF69A44D-848E-42E5-A0AD-6F96BC9BFEC3}"/>
                </a:ext>
              </a:extLst>
            </p:cNvPr>
            <p:cNvSpPr txBox="1"/>
            <p:nvPr/>
          </p:nvSpPr>
          <p:spPr>
            <a:xfrm>
              <a:off x="1959425" y="3060249"/>
              <a:ext cx="225253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zh-CN" altLang="en-US" sz="3200" b="0" i="0" u="none" strike="noStrike" kern="1200" cap="none" spc="0" normalizeH="0" baseline="0" noProof="0" dirty="0">
                  <a:ln>
                    <a:noFill/>
                  </a:ln>
                  <a:solidFill>
                    <a:prstClr val="black"/>
                  </a:solidFill>
                  <a:effectLst/>
                  <a:uLnTx/>
                  <a:uFillTx/>
                  <a:latin typeface="Arial"/>
                  <a:ea typeface="+mn-ea"/>
                  <a:cs typeface="+mn-cs"/>
                </a:rPr>
                <a:t>亚当和夏娃</a:t>
              </a:r>
              <a:endParaRPr kumimoji="0" lang="en-US" sz="3200" b="0" i="0" u="none" strike="noStrike" kern="1200" cap="none" spc="0" normalizeH="0" baseline="0" noProof="0" dirty="0">
                <a:ln>
                  <a:noFill/>
                </a:ln>
                <a:solidFill>
                  <a:prstClr val="black"/>
                </a:solidFill>
                <a:effectLst/>
                <a:uLnTx/>
                <a:uFillTx/>
                <a:latin typeface="Arial"/>
                <a:ea typeface="+mn-ea"/>
                <a:cs typeface="+mn-cs"/>
              </a:endParaRPr>
            </a:p>
          </p:txBody>
        </p:sp>
        <p:sp>
          <p:nvSpPr>
            <p:cNvPr id="18" name="TextBox 17">
              <a:extLst>
                <a:ext uri="{FF2B5EF4-FFF2-40B4-BE49-F238E27FC236}">
                  <a16:creationId xmlns:a16="http://schemas.microsoft.com/office/drawing/2014/main" id="{27F0A63A-99E4-4F3F-8351-4E64020F9AE6}"/>
                </a:ext>
              </a:extLst>
            </p:cNvPr>
            <p:cNvSpPr txBox="1"/>
            <p:nvPr/>
          </p:nvSpPr>
          <p:spPr>
            <a:xfrm>
              <a:off x="1959425" y="3789040"/>
              <a:ext cx="225253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zh-CN" altLang="en-US" sz="3200" b="0" i="0" u="none" strike="noStrike" kern="1200" cap="none" spc="0" normalizeH="0" baseline="0" noProof="0" dirty="0">
                  <a:ln>
                    <a:noFill/>
                  </a:ln>
                  <a:solidFill>
                    <a:prstClr val="black"/>
                  </a:solidFill>
                  <a:effectLst/>
                  <a:uLnTx/>
                  <a:uFillTx/>
                  <a:latin typeface="Arial"/>
                  <a:ea typeface="+mn-ea"/>
                  <a:cs typeface="+mn-cs"/>
                </a:rPr>
                <a:t>洪水前人类</a:t>
              </a:r>
              <a:endParaRPr kumimoji="0" lang="en-US" sz="3200" b="0" i="0" u="none" strike="noStrike" kern="1200" cap="none" spc="0" normalizeH="0" baseline="0" noProof="0" dirty="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3654993857"/>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5">
            <a:extLst>
              <a:ext uri="{FF2B5EF4-FFF2-40B4-BE49-F238E27FC236}">
                <a16:creationId xmlns:a16="http://schemas.microsoft.com/office/drawing/2014/main" id="{52A46D99-B32C-4AE1-8C20-F9E06DA8D9EB}"/>
              </a:ext>
            </a:extLst>
          </p:cNvPr>
          <p:cNvGrpSpPr/>
          <p:nvPr/>
        </p:nvGrpSpPr>
        <p:grpSpPr>
          <a:xfrm>
            <a:off x="0" y="6372000"/>
            <a:ext cx="9144837" cy="599570"/>
            <a:chOff x="-670" y="6372000"/>
            <a:chExt cx="12192892" cy="599570"/>
          </a:xfrm>
        </p:grpSpPr>
        <p:sp>
          <p:nvSpPr>
            <p:cNvPr id="21" name="矩形 7">
              <a:extLst>
                <a:ext uri="{FF2B5EF4-FFF2-40B4-BE49-F238E27FC236}">
                  <a16:creationId xmlns:a16="http://schemas.microsoft.com/office/drawing/2014/main" id="{6A213869-54BE-4063-9D79-468B42D2F1A9}"/>
                </a:ext>
              </a:extLst>
            </p:cNvPr>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矩形 8">
              <a:extLst>
                <a:ext uri="{FF2B5EF4-FFF2-40B4-BE49-F238E27FC236}">
                  <a16:creationId xmlns:a16="http://schemas.microsoft.com/office/drawing/2014/main" id="{43535FA7-4DE5-4E43-A518-308DB41ECAE9}"/>
                </a:ext>
              </a:extLst>
            </p:cNvPr>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标题 1">
              <a:extLst>
                <a:ext uri="{FF2B5EF4-FFF2-40B4-BE49-F238E27FC236}">
                  <a16:creationId xmlns:a16="http://schemas.microsoft.com/office/drawing/2014/main" id="{8B5FB31F-26D9-41EB-841B-DF8D8774335E}"/>
                </a:ext>
              </a:extLst>
            </p:cNvPr>
            <p:cNvSpPr txBox="1">
              <a:spLocks/>
            </p:cNvSpPr>
            <p:nvPr/>
          </p:nvSpPr>
          <p:spPr>
            <a:xfrm>
              <a:off x="7372423" y="6477000"/>
              <a:ext cx="3600399" cy="494570"/>
            </a:xfrm>
            <a:prstGeom prst="rect">
              <a:avLst/>
            </a:prstGeom>
          </p:spPr>
          <p:txBody>
            <a:bodyPr vert="horz" wrap="none" lIns="0" tIns="0" rIns="0" bIns="0" rtlCol="0" anchor="t" anchorCtr="0">
              <a:noAutofit/>
            </a:body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altLang="zh-CN" sz="2200" b="1" i="0" u="none" strike="noStrike" kern="1200" cap="none" spc="0" normalizeH="0" baseline="0" noProof="0" dirty="0">
                  <a:ln>
                    <a:noFill/>
                  </a:ln>
                  <a:solidFill>
                    <a:prstClr val="white"/>
                  </a:solidFill>
                  <a:effectLst/>
                  <a:uLnTx/>
                  <a:uFillTx/>
                  <a:latin typeface="Arial" panose="020B0604020202020204" pitchFamily="34" charset="0"/>
                  <a:ea typeface="微软雅黑" pitchFamily="34" charset="-122"/>
                  <a:cs typeface="Arial" panose="020B0604020202020204" pitchFamily="34" charset="0"/>
                </a:rPr>
                <a:t>www.chuangzaolun.com</a:t>
              </a:r>
              <a:endParaRPr kumimoji="0" lang="zh-CN" altLang="en-US" sz="2200" b="1" i="0" u="none" strike="noStrike" kern="1200" cap="none" spc="0" normalizeH="0" baseline="0" noProof="0" dirty="0">
                <a:ln>
                  <a:noFill/>
                </a:ln>
                <a:solidFill>
                  <a:prstClr val="white"/>
                </a:solidFill>
                <a:effectLst/>
                <a:uLnTx/>
                <a:uFillTx/>
                <a:latin typeface="Arial" panose="020B0604020202020204" pitchFamily="34" charset="0"/>
                <a:ea typeface="微软雅黑" pitchFamily="34" charset="-122"/>
                <a:cs typeface="Arial" panose="020B0604020202020204" pitchFamily="34" charset="0"/>
              </a:endParaRPr>
            </a:p>
          </p:txBody>
        </p:sp>
        <p:pic>
          <p:nvPicPr>
            <p:cNvPr id="24" name="图片 10">
              <a:extLst>
                <a:ext uri="{FF2B5EF4-FFF2-40B4-BE49-F238E27FC236}">
                  <a16:creationId xmlns:a16="http://schemas.microsoft.com/office/drawing/2014/main" id="{029757A9-B35F-40B5-8670-36C535177D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
        <p:nvSpPr>
          <p:cNvPr id="4" name="TextBox 3"/>
          <p:cNvSpPr txBox="1"/>
          <p:nvPr/>
        </p:nvSpPr>
        <p:spPr>
          <a:xfrm>
            <a:off x="62630" y="873797"/>
            <a:ext cx="899583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圣经教导说，今天所有的人类都源自三位（或四位）从方舟下来的女性。</a:t>
            </a:r>
            <a:endParaRPr kumimoji="0" lang="en-US" altLang="zh-CN" sz="3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altLang="zh-CN" sz="3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 </a:t>
            </a:r>
            <a:r>
              <a:rPr kumimoji="0" lang="zh-CN" altLang="en-US" sz="3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这是进化论</a:t>
            </a:r>
            <a:r>
              <a:rPr kumimoji="0" lang="zh-CN" altLang="en-US" sz="3200" b="1" i="0" u="none" strike="noStrike" kern="1200" cap="none" spc="0" normalizeH="0" baseline="0" noProof="0" dirty="0">
                <a:ln>
                  <a:noFill/>
                </a:ln>
                <a:solidFill>
                  <a:srgbClr val="FF0000"/>
                </a:solidFill>
                <a:effectLst/>
                <a:uLnTx/>
                <a:uFillTx/>
                <a:latin typeface="Arial"/>
                <a:ea typeface="汉仪大宋简" panose="02010609000101010101" pitchFamily="49" charset="-122"/>
                <a:cs typeface="+mn-cs"/>
              </a:rPr>
              <a:t>未能预测</a:t>
            </a:r>
            <a:r>
              <a:rPr kumimoji="0" lang="zh-CN" altLang="en-US" sz="3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到的。</a:t>
            </a:r>
            <a:endParaRPr kumimoji="0" lang="en-US" altLang="zh-CN" sz="3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endParaRPr>
          </a:p>
        </p:txBody>
      </p:sp>
      <p:sp>
        <p:nvSpPr>
          <p:cNvPr id="12" name="副标题 6"/>
          <p:cNvSpPr>
            <a:spLocks noGrp="1"/>
          </p:cNvSpPr>
          <p:nvPr>
            <p:ph type="subTitle" idx="1"/>
          </p:nvPr>
        </p:nvSpPr>
        <p:spPr>
          <a:xfrm>
            <a:off x="0" y="162000"/>
            <a:ext cx="9144000" cy="590931"/>
          </a:xfrm>
        </p:spPr>
        <p:txBody>
          <a:bodyPr/>
          <a:lstStyle/>
          <a:p>
            <a:r>
              <a:rPr lang="zh-CN" altLang="en-US" dirty="0"/>
              <a:t>挪亚的儿媳妇生育后代，人类再度遍满地面</a:t>
            </a:r>
          </a:p>
        </p:txBody>
      </p:sp>
      <p:grpSp>
        <p:nvGrpSpPr>
          <p:cNvPr id="25" name="Group 24">
            <a:extLst>
              <a:ext uri="{FF2B5EF4-FFF2-40B4-BE49-F238E27FC236}">
                <a16:creationId xmlns:a16="http://schemas.microsoft.com/office/drawing/2014/main" id="{B3D5BAF0-6308-4940-9B93-128DAAFD8DB0}"/>
              </a:ext>
            </a:extLst>
          </p:cNvPr>
          <p:cNvGrpSpPr/>
          <p:nvPr/>
        </p:nvGrpSpPr>
        <p:grpSpPr>
          <a:xfrm>
            <a:off x="-36512" y="2996952"/>
            <a:ext cx="9217024" cy="3877056"/>
            <a:chOff x="-36512" y="2996952"/>
            <a:chExt cx="9217024" cy="3877056"/>
          </a:xfrm>
        </p:grpSpPr>
        <p:sp>
          <p:nvSpPr>
            <p:cNvPr id="7" name="TextBox 6">
              <a:extLst>
                <a:ext uri="{FF2B5EF4-FFF2-40B4-BE49-F238E27FC236}">
                  <a16:creationId xmlns:a16="http://schemas.microsoft.com/office/drawing/2014/main" id="{298685E1-E92C-4126-825C-B59405BB7B85}"/>
                </a:ext>
              </a:extLst>
            </p:cNvPr>
            <p:cNvSpPr txBox="1"/>
            <p:nvPr/>
          </p:nvSpPr>
          <p:spPr>
            <a:xfrm>
              <a:off x="-36512" y="2996952"/>
              <a:ext cx="2772119" cy="3877056"/>
            </a:xfrm>
            <a:prstGeom prst="rect">
              <a:avLst/>
            </a:prstGeom>
            <a:gradFill flip="none" rotWithShape="1">
              <a:gsLst>
                <a:gs pos="73000">
                  <a:srgbClr val="99CCFF"/>
                </a:gs>
                <a:gs pos="13000">
                  <a:schemeClr val="bg1"/>
                </a:gs>
              </a:gsLst>
              <a:path path="circle">
                <a:fillToRect l="50000" t="-80000" r="50000" b="180000"/>
              </a:path>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3" name="Picture 9" descr="fam_tree_blank">
              <a:extLst>
                <a:ext uri="{FF2B5EF4-FFF2-40B4-BE49-F238E27FC236}">
                  <a16:creationId xmlns:a16="http://schemas.microsoft.com/office/drawing/2014/main" id="{C9750E8B-F095-421A-B845-9F3E6AD89A91}"/>
                </a:ext>
              </a:extLst>
            </p:cNvPr>
            <p:cNvPicPr>
              <a:picLocks noChangeAspect="1" noChangeArrowheads="1"/>
            </p:cNvPicPr>
            <p:nvPr/>
          </p:nvPicPr>
          <p:blipFill rotWithShape="1">
            <a:blip r:embed="rId4" cstate="print"/>
            <a:srcRect t="14705" b="5408"/>
            <a:stretch/>
          </p:blipFill>
          <p:spPr bwMode="auto">
            <a:xfrm>
              <a:off x="2736277" y="2996952"/>
              <a:ext cx="6444235" cy="3861112"/>
            </a:xfrm>
            <a:prstGeom prst="rect">
              <a:avLst/>
            </a:prstGeom>
            <a:noFill/>
          </p:spPr>
        </p:pic>
        <p:sp>
          <p:nvSpPr>
            <p:cNvPr id="14" name="TextBox 13">
              <a:extLst>
                <a:ext uri="{FF2B5EF4-FFF2-40B4-BE49-F238E27FC236}">
                  <a16:creationId xmlns:a16="http://schemas.microsoft.com/office/drawing/2014/main" id="{04DA5A59-A56C-49F0-AE6A-CF3F48B18DE7}"/>
                </a:ext>
              </a:extLst>
            </p:cNvPr>
            <p:cNvSpPr txBox="1"/>
            <p:nvPr/>
          </p:nvSpPr>
          <p:spPr>
            <a:xfrm>
              <a:off x="107504" y="4584030"/>
              <a:ext cx="41044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zh-CN" altLang="en-US" sz="3200" b="0" i="0" u="none" strike="noStrike" kern="1200" cap="none" spc="0" normalizeH="0" baseline="0" noProof="0" dirty="0">
                  <a:ln>
                    <a:noFill/>
                  </a:ln>
                  <a:solidFill>
                    <a:prstClr val="black"/>
                  </a:solidFill>
                  <a:effectLst/>
                  <a:uLnTx/>
                  <a:uFillTx/>
                  <a:latin typeface="Arial"/>
                  <a:ea typeface="+mn-ea"/>
                  <a:cs typeface="+mn-cs"/>
                </a:rPr>
                <a:t>挪亚一家八口（四对）</a:t>
              </a:r>
            </a:p>
          </p:txBody>
        </p:sp>
        <p:sp>
          <p:nvSpPr>
            <p:cNvPr id="15" name="TextBox 14">
              <a:extLst>
                <a:ext uri="{FF2B5EF4-FFF2-40B4-BE49-F238E27FC236}">
                  <a16:creationId xmlns:a16="http://schemas.microsoft.com/office/drawing/2014/main" id="{93967FA0-B489-47A1-9CF1-10CE65512B29}"/>
                </a:ext>
              </a:extLst>
            </p:cNvPr>
            <p:cNvSpPr txBox="1"/>
            <p:nvPr/>
          </p:nvSpPr>
          <p:spPr>
            <a:xfrm>
              <a:off x="1446985" y="6093296"/>
              <a:ext cx="276497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zh-CN" altLang="en-US" sz="3200" b="0" i="0" u="none" strike="noStrike" kern="1200" cap="none" spc="0" normalizeH="0" baseline="0" noProof="0" dirty="0">
                  <a:ln>
                    <a:noFill/>
                  </a:ln>
                  <a:solidFill>
                    <a:prstClr val="black"/>
                  </a:solidFill>
                  <a:effectLst/>
                  <a:uLnTx/>
                  <a:uFillTx/>
                  <a:latin typeface="Arial"/>
                  <a:ea typeface="+mn-ea"/>
                  <a:cs typeface="+mn-cs"/>
                </a:rPr>
                <a:t>巴别塔后分散</a:t>
              </a:r>
              <a:endParaRPr kumimoji="0" lang="en-US" sz="3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TextBox 15">
              <a:extLst>
                <a:ext uri="{FF2B5EF4-FFF2-40B4-BE49-F238E27FC236}">
                  <a16:creationId xmlns:a16="http://schemas.microsoft.com/office/drawing/2014/main" id="{E486DF06-CEBE-4196-ACAA-E59B6BED9711}"/>
                </a:ext>
              </a:extLst>
            </p:cNvPr>
            <p:cNvSpPr txBox="1"/>
            <p:nvPr/>
          </p:nvSpPr>
          <p:spPr>
            <a:xfrm>
              <a:off x="2679505" y="5301208"/>
              <a:ext cx="153245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zh-CN" altLang="en-US" sz="3200" b="0" i="0" u="none" strike="noStrike" kern="1200" cap="none" spc="0" normalizeH="0" baseline="0" noProof="0" dirty="0">
                  <a:ln>
                    <a:noFill/>
                  </a:ln>
                  <a:solidFill>
                    <a:prstClr val="black"/>
                  </a:solidFill>
                  <a:effectLst/>
                  <a:uLnTx/>
                  <a:uFillTx/>
                  <a:latin typeface="Arial"/>
                  <a:ea typeface="+mn-ea"/>
                  <a:cs typeface="+mn-cs"/>
                </a:rPr>
                <a:t>巴别塔</a:t>
              </a:r>
              <a:endParaRPr kumimoji="0" lang="en-US" sz="32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Box 16">
              <a:extLst>
                <a:ext uri="{FF2B5EF4-FFF2-40B4-BE49-F238E27FC236}">
                  <a16:creationId xmlns:a16="http://schemas.microsoft.com/office/drawing/2014/main" id="{84EA614D-BF8D-45BD-9761-34152A0303B7}"/>
                </a:ext>
              </a:extLst>
            </p:cNvPr>
            <p:cNvSpPr txBox="1"/>
            <p:nvPr/>
          </p:nvSpPr>
          <p:spPr>
            <a:xfrm>
              <a:off x="1959425" y="3060249"/>
              <a:ext cx="225253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zh-CN" altLang="en-US" sz="3200" b="0" i="0" u="none" strike="noStrike" kern="1200" cap="none" spc="0" normalizeH="0" baseline="0" noProof="0" dirty="0">
                  <a:ln>
                    <a:noFill/>
                  </a:ln>
                  <a:solidFill>
                    <a:prstClr val="black"/>
                  </a:solidFill>
                  <a:effectLst/>
                  <a:uLnTx/>
                  <a:uFillTx/>
                  <a:latin typeface="Arial"/>
                  <a:ea typeface="+mn-ea"/>
                  <a:cs typeface="+mn-cs"/>
                </a:rPr>
                <a:t>亚当和夏娃</a:t>
              </a:r>
              <a:endParaRPr kumimoji="0" lang="en-US" sz="3200" b="0" i="0" u="none" strike="noStrike" kern="1200" cap="none" spc="0" normalizeH="0" baseline="0" noProof="0" dirty="0">
                <a:ln>
                  <a:noFill/>
                </a:ln>
                <a:solidFill>
                  <a:prstClr val="black"/>
                </a:solidFill>
                <a:effectLst/>
                <a:uLnTx/>
                <a:uFillTx/>
                <a:latin typeface="Arial"/>
                <a:ea typeface="+mn-ea"/>
                <a:cs typeface="+mn-cs"/>
              </a:endParaRPr>
            </a:p>
          </p:txBody>
        </p:sp>
        <p:sp>
          <p:nvSpPr>
            <p:cNvPr id="18" name="TextBox 17">
              <a:extLst>
                <a:ext uri="{FF2B5EF4-FFF2-40B4-BE49-F238E27FC236}">
                  <a16:creationId xmlns:a16="http://schemas.microsoft.com/office/drawing/2014/main" id="{39519927-DC1B-4656-B004-465E9A26C2D2}"/>
                </a:ext>
              </a:extLst>
            </p:cNvPr>
            <p:cNvSpPr txBox="1"/>
            <p:nvPr/>
          </p:nvSpPr>
          <p:spPr>
            <a:xfrm>
              <a:off x="1959425" y="3789040"/>
              <a:ext cx="225253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zh-CN" altLang="en-US" sz="3200" b="0" i="0" u="none" strike="noStrike" kern="1200" cap="none" spc="0" normalizeH="0" baseline="0" noProof="0" dirty="0">
                  <a:ln>
                    <a:noFill/>
                  </a:ln>
                  <a:solidFill>
                    <a:prstClr val="black"/>
                  </a:solidFill>
                  <a:effectLst/>
                  <a:uLnTx/>
                  <a:uFillTx/>
                  <a:latin typeface="Arial"/>
                  <a:ea typeface="+mn-ea"/>
                  <a:cs typeface="+mn-cs"/>
                </a:rPr>
                <a:t>洪水前人类</a:t>
              </a:r>
              <a:endParaRPr kumimoji="0" lang="en-US" sz="3200" b="0" i="0" u="none" strike="noStrike" kern="1200" cap="none" spc="0" normalizeH="0" baseline="0" noProof="0" dirty="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2975681100"/>
      </p:ext>
    </p:extLst>
  </p:cSld>
  <p:clrMapOvr>
    <a:masterClrMapping/>
  </p:clrMapOvr>
  <p:transition spd="med">
    <p:wipe dir="d"/>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5">
            <a:extLst>
              <a:ext uri="{FF2B5EF4-FFF2-40B4-BE49-F238E27FC236}">
                <a16:creationId xmlns:a16="http://schemas.microsoft.com/office/drawing/2014/main" id="{52A46D99-B32C-4AE1-8C20-F9E06DA8D9EB}"/>
              </a:ext>
            </a:extLst>
          </p:cNvPr>
          <p:cNvGrpSpPr/>
          <p:nvPr/>
        </p:nvGrpSpPr>
        <p:grpSpPr>
          <a:xfrm>
            <a:off x="0" y="6372000"/>
            <a:ext cx="9144837" cy="599570"/>
            <a:chOff x="-670" y="6372000"/>
            <a:chExt cx="12192892" cy="599570"/>
          </a:xfrm>
        </p:grpSpPr>
        <p:sp>
          <p:nvSpPr>
            <p:cNvPr id="21" name="矩形 7">
              <a:extLst>
                <a:ext uri="{FF2B5EF4-FFF2-40B4-BE49-F238E27FC236}">
                  <a16:creationId xmlns:a16="http://schemas.microsoft.com/office/drawing/2014/main" id="{6A213869-54BE-4063-9D79-468B42D2F1A9}"/>
                </a:ext>
              </a:extLst>
            </p:cNvPr>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矩形 8">
              <a:extLst>
                <a:ext uri="{FF2B5EF4-FFF2-40B4-BE49-F238E27FC236}">
                  <a16:creationId xmlns:a16="http://schemas.microsoft.com/office/drawing/2014/main" id="{43535FA7-4DE5-4E43-A518-308DB41ECAE9}"/>
                </a:ext>
              </a:extLst>
            </p:cNvPr>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标题 1">
              <a:extLst>
                <a:ext uri="{FF2B5EF4-FFF2-40B4-BE49-F238E27FC236}">
                  <a16:creationId xmlns:a16="http://schemas.microsoft.com/office/drawing/2014/main" id="{8B5FB31F-26D9-41EB-841B-DF8D8774335E}"/>
                </a:ext>
              </a:extLst>
            </p:cNvPr>
            <p:cNvSpPr txBox="1">
              <a:spLocks/>
            </p:cNvSpPr>
            <p:nvPr/>
          </p:nvSpPr>
          <p:spPr>
            <a:xfrm>
              <a:off x="7372423" y="6477000"/>
              <a:ext cx="3600399" cy="494570"/>
            </a:xfrm>
            <a:prstGeom prst="rect">
              <a:avLst/>
            </a:prstGeom>
          </p:spPr>
          <p:txBody>
            <a:bodyPr vert="horz" wrap="none" lIns="0" tIns="0" rIns="0" bIns="0" rtlCol="0" anchor="t" anchorCtr="0">
              <a:noAutofit/>
            </a:body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altLang="zh-CN" sz="2200" b="1" i="0" u="none" strike="noStrike" kern="1200" cap="none" spc="0" normalizeH="0" baseline="0" noProof="0" dirty="0">
                  <a:ln>
                    <a:noFill/>
                  </a:ln>
                  <a:solidFill>
                    <a:prstClr val="white"/>
                  </a:solidFill>
                  <a:effectLst/>
                  <a:uLnTx/>
                  <a:uFillTx/>
                  <a:latin typeface="Arial" panose="020B0604020202020204" pitchFamily="34" charset="0"/>
                  <a:ea typeface="微软雅黑" pitchFamily="34" charset="-122"/>
                  <a:cs typeface="Arial" panose="020B0604020202020204" pitchFamily="34" charset="0"/>
                </a:rPr>
                <a:t>www.chuangzaolun.com</a:t>
              </a:r>
              <a:endParaRPr kumimoji="0" lang="zh-CN" altLang="en-US" sz="2200" b="1" i="0" u="none" strike="noStrike" kern="1200" cap="none" spc="0" normalizeH="0" baseline="0" noProof="0" dirty="0">
                <a:ln>
                  <a:noFill/>
                </a:ln>
                <a:solidFill>
                  <a:prstClr val="white"/>
                </a:solidFill>
                <a:effectLst/>
                <a:uLnTx/>
                <a:uFillTx/>
                <a:latin typeface="Arial" panose="020B0604020202020204" pitchFamily="34" charset="0"/>
                <a:ea typeface="微软雅黑" pitchFamily="34" charset="-122"/>
                <a:cs typeface="Arial" panose="020B0604020202020204" pitchFamily="34" charset="0"/>
              </a:endParaRPr>
            </a:p>
          </p:txBody>
        </p:sp>
        <p:pic>
          <p:nvPicPr>
            <p:cNvPr id="24" name="图片 10">
              <a:extLst>
                <a:ext uri="{FF2B5EF4-FFF2-40B4-BE49-F238E27FC236}">
                  <a16:creationId xmlns:a16="http://schemas.microsoft.com/office/drawing/2014/main" id="{029757A9-B35F-40B5-8670-36C535177D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
        <p:nvSpPr>
          <p:cNvPr id="12" name="副标题 6"/>
          <p:cNvSpPr>
            <a:spLocks noGrp="1"/>
          </p:cNvSpPr>
          <p:nvPr>
            <p:ph type="subTitle" idx="1"/>
          </p:nvPr>
        </p:nvSpPr>
        <p:spPr>
          <a:xfrm>
            <a:off x="0" y="162000"/>
            <a:ext cx="9144000" cy="590931"/>
          </a:xfrm>
        </p:spPr>
        <p:txBody>
          <a:bodyPr/>
          <a:lstStyle/>
          <a:p>
            <a:r>
              <a:rPr lang="zh-CN" altLang="en-US" dirty="0"/>
              <a:t>进化论者承认我们都源自三位或四位女性</a:t>
            </a:r>
          </a:p>
        </p:txBody>
      </p:sp>
      <p:grpSp>
        <p:nvGrpSpPr>
          <p:cNvPr id="25" name="Group 24">
            <a:extLst>
              <a:ext uri="{FF2B5EF4-FFF2-40B4-BE49-F238E27FC236}">
                <a16:creationId xmlns:a16="http://schemas.microsoft.com/office/drawing/2014/main" id="{B3D5BAF0-6308-4940-9B93-128DAAFD8DB0}"/>
              </a:ext>
            </a:extLst>
          </p:cNvPr>
          <p:cNvGrpSpPr/>
          <p:nvPr/>
        </p:nvGrpSpPr>
        <p:grpSpPr>
          <a:xfrm>
            <a:off x="-36512" y="2996952"/>
            <a:ext cx="9217024" cy="3877056"/>
            <a:chOff x="-36512" y="2996952"/>
            <a:chExt cx="9217024" cy="3877056"/>
          </a:xfrm>
        </p:grpSpPr>
        <p:sp>
          <p:nvSpPr>
            <p:cNvPr id="7" name="TextBox 6">
              <a:extLst>
                <a:ext uri="{FF2B5EF4-FFF2-40B4-BE49-F238E27FC236}">
                  <a16:creationId xmlns:a16="http://schemas.microsoft.com/office/drawing/2014/main" id="{298685E1-E92C-4126-825C-B59405BB7B85}"/>
                </a:ext>
              </a:extLst>
            </p:cNvPr>
            <p:cNvSpPr txBox="1"/>
            <p:nvPr/>
          </p:nvSpPr>
          <p:spPr>
            <a:xfrm>
              <a:off x="-36512" y="2996952"/>
              <a:ext cx="2772119" cy="3877056"/>
            </a:xfrm>
            <a:prstGeom prst="rect">
              <a:avLst/>
            </a:prstGeom>
            <a:gradFill flip="none" rotWithShape="1">
              <a:gsLst>
                <a:gs pos="73000">
                  <a:srgbClr val="99CCFF"/>
                </a:gs>
                <a:gs pos="13000">
                  <a:schemeClr val="bg1"/>
                </a:gs>
              </a:gsLst>
              <a:path path="circle">
                <a:fillToRect l="50000" t="-80000" r="50000" b="180000"/>
              </a:path>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3" name="Picture 9" descr="fam_tree_blank">
              <a:extLst>
                <a:ext uri="{FF2B5EF4-FFF2-40B4-BE49-F238E27FC236}">
                  <a16:creationId xmlns:a16="http://schemas.microsoft.com/office/drawing/2014/main" id="{C9750E8B-F095-421A-B845-9F3E6AD89A91}"/>
                </a:ext>
              </a:extLst>
            </p:cNvPr>
            <p:cNvPicPr>
              <a:picLocks noChangeAspect="1" noChangeArrowheads="1"/>
            </p:cNvPicPr>
            <p:nvPr/>
          </p:nvPicPr>
          <p:blipFill rotWithShape="1">
            <a:blip r:embed="rId4" cstate="print"/>
            <a:srcRect t="14705" b="5408"/>
            <a:stretch/>
          </p:blipFill>
          <p:spPr bwMode="auto">
            <a:xfrm>
              <a:off x="2736277" y="2996952"/>
              <a:ext cx="6444235" cy="3861112"/>
            </a:xfrm>
            <a:prstGeom prst="rect">
              <a:avLst/>
            </a:prstGeom>
            <a:noFill/>
          </p:spPr>
        </p:pic>
        <p:sp>
          <p:nvSpPr>
            <p:cNvPr id="14" name="TextBox 13">
              <a:extLst>
                <a:ext uri="{FF2B5EF4-FFF2-40B4-BE49-F238E27FC236}">
                  <a16:creationId xmlns:a16="http://schemas.microsoft.com/office/drawing/2014/main" id="{04DA5A59-A56C-49F0-AE6A-CF3F48B18DE7}"/>
                </a:ext>
              </a:extLst>
            </p:cNvPr>
            <p:cNvSpPr txBox="1"/>
            <p:nvPr/>
          </p:nvSpPr>
          <p:spPr>
            <a:xfrm>
              <a:off x="107504" y="4584030"/>
              <a:ext cx="41044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zh-CN" altLang="en-US" sz="3200" b="0" i="0" u="none" strike="noStrike" kern="1200" cap="none" spc="0" normalizeH="0" baseline="0" noProof="0" dirty="0">
                  <a:ln>
                    <a:noFill/>
                  </a:ln>
                  <a:solidFill>
                    <a:prstClr val="black"/>
                  </a:solidFill>
                  <a:effectLst/>
                  <a:uLnTx/>
                  <a:uFillTx/>
                  <a:latin typeface="Arial"/>
                  <a:ea typeface="+mn-ea"/>
                  <a:cs typeface="+mn-cs"/>
                </a:rPr>
                <a:t>挪亚一家八口（四对）</a:t>
              </a:r>
            </a:p>
          </p:txBody>
        </p:sp>
        <p:sp>
          <p:nvSpPr>
            <p:cNvPr id="15" name="TextBox 14">
              <a:extLst>
                <a:ext uri="{FF2B5EF4-FFF2-40B4-BE49-F238E27FC236}">
                  <a16:creationId xmlns:a16="http://schemas.microsoft.com/office/drawing/2014/main" id="{93967FA0-B489-47A1-9CF1-10CE65512B29}"/>
                </a:ext>
              </a:extLst>
            </p:cNvPr>
            <p:cNvSpPr txBox="1"/>
            <p:nvPr/>
          </p:nvSpPr>
          <p:spPr>
            <a:xfrm>
              <a:off x="1446985" y="6093296"/>
              <a:ext cx="276497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zh-CN" altLang="en-US" sz="3200" b="0" i="0" u="none" strike="noStrike" kern="1200" cap="none" spc="0" normalizeH="0" baseline="0" noProof="0" dirty="0">
                  <a:ln>
                    <a:noFill/>
                  </a:ln>
                  <a:solidFill>
                    <a:prstClr val="black"/>
                  </a:solidFill>
                  <a:effectLst/>
                  <a:uLnTx/>
                  <a:uFillTx/>
                  <a:latin typeface="Arial"/>
                  <a:ea typeface="+mn-ea"/>
                  <a:cs typeface="+mn-cs"/>
                </a:rPr>
                <a:t>巴别塔后分散</a:t>
              </a:r>
              <a:endParaRPr kumimoji="0" lang="en-US" sz="3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TextBox 15">
              <a:extLst>
                <a:ext uri="{FF2B5EF4-FFF2-40B4-BE49-F238E27FC236}">
                  <a16:creationId xmlns:a16="http://schemas.microsoft.com/office/drawing/2014/main" id="{E486DF06-CEBE-4196-ACAA-E59B6BED9711}"/>
                </a:ext>
              </a:extLst>
            </p:cNvPr>
            <p:cNvSpPr txBox="1"/>
            <p:nvPr/>
          </p:nvSpPr>
          <p:spPr>
            <a:xfrm>
              <a:off x="2679505" y="5301208"/>
              <a:ext cx="153245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zh-CN" altLang="en-US" sz="3200" b="0" i="0" u="none" strike="noStrike" kern="1200" cap="none" spc="0" normalizeH="0" baseline="0" noProof="0" dirty="0">
                  <a:ln>
                    <a:noFill/>
                  </a:ln>
                  <a:solidFill>
                    <a:prstClr val="black"/>
                  </a:solidFill>
                  <a:effectLst/>
                  <a:uLnTx/>
                  <a:uFillTx/>
                  <a:latin typeface="Arial"/>
                  <a:ea typeface="+mn-ea"/>
                  <a:cs typeface="+mn-cs"/>
                </a:rPr>
                <a:t>巴别塔</a:t>
              </a:r>
              <a:endParaRPr kumimoji="0" lang="en-US" sz="32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Box 16">
              <a:extLst>
                <a:ext uri="{FF2B5EF4-FFF2-40B4-BE49-F238E27FC236}">
                  <a16:creationId xmlns:a16="http://schemas.microsoft.com/office/drawing/2014/main" id="{84EA614D-BF8D-45BD-9761-34152A0303B7}"/>
                </a:ext>
              </a:extLst>
            </p:cNvPr>
            <p:cNvSpPr txBox="1"/>
            <p:nvPr/>
          </p:nvSpPr>
          <p:spPr>
            <a:xfrm>
              <a:off x="1959425" y="3060249"/>
              <a:ext cx="225253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zh-CN" altLang="en-US" sz="3200" b="0" i="0" u="none" strike="noStrike" kern="1200" cap="none" spc="0" normalizeH="0" baseline="0" noProof="0" dirty="0">
                  <a:ln>
                    <a:noFill/>
                  </a:ln>
                  <a:solidFill>
                    <a:prstClr val="black"/>
                  </a:solidFill>
                  <a:effectLst/>
                  <a:uLnTx/>
                  <a:uFillTx/>
                  <a:latin typeface="Arial"/>
                  <a:ea typeface="+mn-ea"/>
                  <a:cs typeface="+mn-cs"/>
                </a:rPr>
                <a:t>亚当和夏娃</a:t>
              </a:r>
              <a:endParaRPr kumimoji="0" lang="en-US" sz="3200" b="0" i="0" u="none" strike="noStrike" kern="1200" cap="none" spc="0" normalizeH="0" baseline="0" noProof="0" dirty="0">
                <a:ln>
                  <a:noFill/>
                </a:ln>
                <a:solidFill>
                  <a:prstClr val="black"/>
                </a:solidFill>
                <a:effectLst/>
                <a:uLnTx/>
                <a:uFillTx/>
                <a:latin typeface="Arial"/>
                <a:ea typeface="+mn-ea"/>
                <a:cs typeface="+mn-cs"/>
              </a:endParaRPr>
            </a:p>
          </p:txBody>
        </p:sp>
        <p:sp>
          <p:nvSpPr>
            <p:cNvPr id="18" name="TextBox 17">
              <a:extLst>
                <a:ext uri="{FF2B5EF4-FFF2-40B4-BE49-F238E27FC236}">
                  <a16:creationId xmlns:a16="http://schemas.microsoft.com/office/drawing/2014/main" id="{39519927-DC1B-4656-B004-465E9A26C2D2}"/>
                </a:ext>
              </a:extLst>
            </p:cNvPr>
            <p:cNvSpPr txBox="1"/>
            <p:nvPr/>
          </p:nvSpPr>
          <p:spPr>
            <a:xfrm>
              <a:off x="1959425" y="3789040"/>
              <a:ext cx="225253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zh-CN" altLang="en-US" sz="3200" b="0" i="0" u="none" strike="noStrike" kern="1200" cap="none" spc="0" normalizeH="0" baseline="0" noProof="0" dirty="0">
                  <a:ln>
                    <a:noFill/>
                  </a:ln>
                  <a:solidFill>
                    <a:prstClr val="black"/>
                  </a:solidFill>
                  <a:effectLst/>
                  <a:uLnTx/>
                  <a:uFillTx/>
                  <a:latin typeface="Arial"/>
                  <a:ea typeface="+mn-ea"/>
                  <a:cs typeface="+mn-cs"/>
                </a:rPr>
                <a:t>洪水前人类</a:t>
              </a:r>
              <a:endParaRPr kumimoji="0" lang="en-US" sz="32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9" name="TextBox 18">
            <a:extLst>
              <a:ext uri="{FF2B5EF4-FFF2-40B4-BE49-F238E27FC236}">
                <a16:creationId xmlns:a16="http://schemas.microsoft.com/office/drawing/2014/main" id="{80633503-7B97-4943-A307-9771A5D9C473}"/>
              </a:ext>
            </a:extLst>
          </p:cNvPr>
          <p:cNvSpPr txBox="1"/>
          <p:nvPr/>
        </p:nvSpPr>
        <p:spPr>
          <a:xfrm>
            <a:off x="62630" y="873797"/>
            <a:ext cx="8995836"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rPr>
              <a:t>最近的遗传学研究表明：</a:t>
            </a:r>
            <a:endParaRPr kumimoji="0" lang="en-US" altLang="zh-CN" sz="3200" b="0"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3200" b="0"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rPr>
              <a:t> 目前所有的人都是源自三个</a:t>
            </a:r>
            <a:r>
              <a:rPr kumimoji="0" lang="en-US" altLang="zh-CN" sz="3200" b="0"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rPr>
              <a:t>(</a:t>
            </a:r>
            <a:r>
              <a:rPr kumimoji="0" lang="zh-CN" altLang="en-US" sz="3200" b="0"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rPr>
              <a:t>或四个</a:t>
            </a:r>
            <a:r>
              <a:rPr kumimoji="0" lang="en-US" altLang="zh-CN" sz="3200" b="0"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rPr>
              <a:t>)</a:t>
            </a:r>
            <a:r>
              <a:rPr kumimoji="0" lang="zh-CN" altLang="en-US" sz="3200" b="0"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rPr>
              <a:t>女人</a:t>
            </a:r>
            <a:r>
              <a:rPr kumimoji="0" lang="en-US" altLang="zh-CN" sz="3200" b="0"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rPr>
              <a:t>(</a:t>
            </a:r>
            <a:r>
              <a:rPr kumimoji="0" lang="zh-CN" altLang="en-US" sz="3200" b="0"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rPr>
              <a:t>很可能包括挪亚的三位儿媳，有可能加上挪亚的太太</a:t>
            </a:r>
            <a:r>
              <a:rPr kumimoji="0" lang="en-US" altLang="zh-CN" sz="3200" b="0"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3200" b="0"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rPr>
              <a:t> 她们是人类的祖先，她们的后代分散到各个地方</a:t>
            </a:r>
            <a:endParaRPr kumimoji="0" lang="en-US" sz="3200" b="0"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endParaRPr>
          </a:p>
        </p:txBody>
      </p:sp>
    </p:spTree>
    <p:extLst>
      <p:ext uri="{BB962C8B-B14F-4D97-AF65-F5344CB8AC3E}">
        <p14:creationId xmlns:p14="http://schemas.microsoft.com/office/powerpoint/2010/main" val="2080048267"/>
      </p:ext>
    </p:extLst>
  </p:cSld>
  <p:clrMapOvr>
    <a:masterClrMapping/>
  </p:clrMapOvr>
  <p:transition spd="slow">
    <p:wipe dir="d"/>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0" y="162000"/>
            <a:ext cx="9144000" cy="590931"/>
          </a:xfrm>
        </p:spPr>
        <p:txBody>
          <a:bodyPr/>
          <a:lstStyle/>
          <a:p>
            <a:r>
              <a:rPr lang="zh-CN" altLang="en-US" dirty="0"/>
              <a:t>进化论者承认我们都源自三位或四位女性</a:t>
            </a:r>
          </a:p>
        </p:txBody>
      </p:sp>
      <p:grpSp>
        <p:nvGrpSpPr>
          <p:cNvPr id="4" name="组合 2"/>
          <p:cNvGrpSpPr/>
          <p:nvPr/>
        </p:nvGrpSpPr>
        <p:grpSpPr>
          <a:xfrm>
            <a:off x="899592" y="836712"/>
            <a:ext cx="7488833" cy="5489451"/>
            <a:chOff x="866578" y="1464075"/>
            <a:chExt cx="7488833" cy="5489451"/>
          </a:xfrm>
        </p:grpSpPr>
        <p:pic>
          <p:nvPicPr>
            <p:cNvPr id="8" name="Picture 5"/>
            <p:cNvPicPr>
              <a:picLocks noChangeAspect="1" noChangeArrowheads="1"/>
            </p:cNvPicPr>
            <p:nvPr/>
          </p:nvPicPr>
          <p:blipFill>
            <a:blip r:embed="rId3" cstate="print"/>
            <a:srcRect l="1258" t="7196" r="1258" b="14393"/>
            <a:stretch>
              <a:fillRect/>
            </a:stretch>
          </p:blipFill>
          <p:spPr bwMode="auto">
            <a:xfrm>
              <a:off x="866578" y="1464075"/>
              <a:ext cx="7488832" cy="4235455"/>
            </a:xfrm>
            <a:prstGeom prst="rect">
              <a:avLst/>
            </a:prstGeom>
            <a:noFill/>
            <a:ln w="3175">
              <a:solidFill>
                <a:schemeClr val="tx1"/>
              </a:solidFill>
              <a:miter lim="800000"/>
              <a:headEnd/>
              <a:tailEnd/>
            </a:ln>
            <a:effectLst/>
          </p:spPr>
        </p:pic>
        <p:sp>
          <p:nvSpPr>
            <p:cNvPr id="9" name="TextBox 3"/>
            <p:cNvSpPr txBox="1"/>
            <p:nvPr/>
          </p:nvSpPr>
          <p:spPr>
            <a:xfrm>
              <a:off x="866579" y="5568531"/>
              <a:ext cx="7488832" cy="1384995"/>
            </a:xfrm>
            <a:prstGeom prst="rect">
              <a:avLst/>
            </a:prstGeom>
            <a:solidFill>
              <a:schemeClr val="tx1"/>
            </a:solidFill>
            <a:ln w="31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汉仪大宋简" panose="02010609000101010101" pitchFamily="49" charset="-122"/>
                  <a:ea typeface="汉仪大宋简" panose="02010609000101010101" pitchFamily="49" charset="-122"/>
                  <a:cs typeface="+mn-cs"/>
                </a:rPr>
                <a:t>进化论者曾说我们是从亚洲分散的，但是最近他们又提到我们是从非洲分散到四处的。实际上人类是从亚洲和非洲之间开始分散的。</a:t>
              </a:r>
              <a:endParaRPr kumimoji="0" lang="en-US" sz="2800" b="0" i="0" u="none" strike="noStrike" kern="1200" cap="none" spc="0" normalizeH="0" baseline="0" noProof="0" dirty="0">
                <a:ln>
                  <a:noFill/>
                </a:ln>
                <a:solidFill>
                  <a:prstClr val="white"/>
                </a:solidFill>
                <a:effectLst/>
                <a:uLnTx/>
                <a:uFillTx/>
                <a:latin typeface="汉仪大宋简" panose="02010609000101010101" pitchFamily="49" charset="-122"/>
                <a:ea typeface="汉仪大宋简" panose="02010609000101010101" pitchFamily="49" charset="-122"/>
                <a:cs typeface="+mn-cs"/>
              </a:endParaRPr>
            </a:p>
          </p:txBody>
        </p:sp>
      </p:grpSp>
      <p:sp>
        <p:nvSpPr>
          <p:cNvPr id="5" name="TextBox 4">
            <a:extLst>
              <a:ext uri="{FF2B5EF4-FFF2-40B4-BE49-F238E27FC236}">
                <a16:creationId xmlns:a16="http://schemas.microsoft.com/office/drawing/2014/main" id="{DB1D6877-D9A2-D144-92C2-A52437D4EF0B}"/>
              </a:ext>
            </a:extLst>
          </p:cNvPr>
          <p:cNvSpPr txBox="1"/>
          <p:nvPr/>
        </p:nvSpPr>
        <p:spPr>
          <a:xfrm>
            <a:off x="3312681" y="1324529"/>
            <a:ext cx="251863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Arial"/>
                <a:ea typeface="+mn-ea"/>
                <a:cs typeface="+mn-cs"/>
              </a:rPr>
              <a:t>人类线粒体</a:t>
            </a:r>
            <a:r>
              <a:rPr kumimoji="0" lang="en-US" altLang="zh-CN" sz="1800" b="0" i="0" u="none" strike="noStrike" kern="1200" cap="none" spc="0" normalizeH="0" baseline="0" noProof="0" dirty="0">
                <a:ln>
                  <a:noFill/>
                </a:ln>
                <a:solidFill>
                  <a:prstClr val="black"/>
                </a:solidFill>
                <a:effectLst/>
                <a:uLnTx/>
                <a:uFillTx/>
                <a:latin typeface="Arial"/>
                <a:ea typeface="+mn-ea"/>
                <a:cs typeface="+mn-cs"/>
              </a:rPr>
              <a:t>DNA</a:t>
            </a:r>
            <a:r>
              <a:rPr kumimoji="0" lang="zh-CN" altLang="en-US" sz="1800" b="0" i="0" u="none" strike="noStrike" kern="1200" cap="none" spc="0" normalizeH="0" baseline="0" noProof="0" dirty="0">
                <a:ln>
                  <a:noFill/>
                </a:ln>
                <a:solidFill>
                  <a:prstClr val="black"/>
                </a:solidFill>
                <a:effectLst/>
                <a:uLnTx/>
                <a:uFillTx/>
                <a:latin typeface="Arial"/>
                <a:ea typeface="+mn-ea"/>
                <a:cs typeface="+mn-cs"/>
              </a:rPr>
              <a:t>迁徙图</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cSld>
  <p:clrMapOvr>
    <a:masterClrMapping/>
  </p:clrMapOvr>
  <p:transition spd="slow">
    <p:wipe dir="d"/>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0"/>
          <p:cNvGrpSpPr/>
          <p:nvPr/>
        </p:nvGrpSpPr>
        <p:grpSpPr>
          <a:xfrm>
            <a:off x="-670" y="6282000"/>
            <a:ext cx="9144837" cy="718677"/>
            <a:chOff x="-670" y="6282000"/>
            <a:chExt cx="12192892" cy="718677"/>
          </a:xfrm>
        </p:grpSpPr>
        <p:sp>
          <p:nvSpPr>
            <p:cNvPr id="22" name="矩形 21"/>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矩形 22"/>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prstClr val="white"/>
                </a:solidFill>
                <a:latin typeface="Arial" panose="020B0604020202020204" pitchFamily="34" charset="0"/>
                <a:ea typeface="微软雅黑" pitchFamily="34" charset="-122"/>
                <a:cs typeface="Arial" panose="020B0604020202020204" pitchFamily="34" charset="0"/>
              </a:endParaRPr>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82" y="6282000"/>
              <a:ext cx="1067220" cy="718677"/>
            </a:xfrm>
            <a:prstGeom prst="rect">
              <a:avLst/>
            </a:prstGeom>
          </p:spPr>
        </p:pic>
      </p:grpSp>
      <p:sp>
        <p:nvSpPr>
          <p:cNvPr id="17" name="Title 6"/>
          <p:cNvSpPr>
            <a:spLocks noGrp="1"/>
          </p:cNvSpPr>
          <p:nvPr>
            <p:ph type="title"/>
          </p:nvPr>
        </p:nvSpPr>
        <p:spPr>
          <a:xfrm>
            <a:off x="0" y="106601"/>
            <a:ext cx="9144000" cy="646331"/>
          </a:xfrm>
        </p:spPr>
        <p:txBody>
          <a:bodyPr>
            <a:noAutofit/>
          </a:bodyPr>
          <a:lstStyle/>
          <a:p>
            <a:pPr algn="ctr"/>
            <a:r>
              <a:rPr lang="zh-CN" altLang="en-US" sz="4000" b="1">
                <a:solidFill>
                  <a:srgbClr val="002954"/>
                </a:solidFill>
                <a:latin typeface="Arial" panose="020B0604020202020204" pitchFamily="34" charset="0"/>
                <a:ea typeface="微软雅黑" panose="020B0503020204020204" pitchFamily="34" charset="-122"/>
                <a:cs typeface="Arial" panose="020B0604020202020204" pitchFamily="34" charset="0"/>
              </a:rPr>
              <a:t>视频：</a:t>
            </a:r>
            <a:r>
              <a:rPr lang="en-US" altLang="zh-CN" sz="4000" b="1">
                <a:solidFill>
                  <a:srgbClr val="002954"/>
                </a:solidFill>
                <a:latin typeface="Arial" panose="020B0604020202020204" pitchFamily="34" charset="0"/>
                <a:ea typeface="微软雅黑" panose="020B0503020204020204" pitchFamily="34" charset="-122"/>
                <a:cs typeface="Arial" panose="020B0604020202020204" pitchFamily="34" charset="0"/>
              </a:rPr>
              <a:t>《</a:t>
            </a:r>
            <a:r>
              <a:rPr lang="zh-CN" altLang="en-US" sz="4000" b="1">
                <a:solidFill>
                  <a:srgbClr val="002954"/>
                </a:solidFill>
                <a:ea typeface="微软雅黑" panose="020B0503020204020204" pitchFamily="34" charset="-122"/>
              </a:rPr>
              <a:t> 用证据讲述猿人 </a:t>
            </a:r>
            <a:r>
              <a:rPr lang="en-US" altLang="zh-CN" sz="4000" b="1">
                <a:solidFill>
                  <a:srgbClr val="002954"/>
                </a:solidFill>
                <a:latin typeface="Arial" panose="020B0604020202020204" pitchFamily="34" charset="0"/>
                <a:ea typeface="微软雅黑" panose="020B0503020204020204" pitchFamily="34" charset="-122"/>
                <a:cs typeface="Arial" panose="020B0604020202020204" pitchFamily="34" charset="0"/>
              </a:rPr>
              <a:t>》</a:t>
            </a:r>
          </a:p>
        </p:txBody>
      </p:sp>
      <p:sp>
        <p:nvSpPr>
          <p:cNvPr id="16" name="Title 6"/>
          <p:cNvSpPr txBox="1">
            <a:spLocks/>
          </p:cNvSpPr>
          <p:nvPr/>
        </p:nvSpPr>
        <p:spPr>
          <a:xfrm>
            <a:off x="3286180" y="1639661"/>
            <a:ext cx="2643142" cy="1217835"/>
          </a:xfrm>
          <a:prstGeom prst="rect">
            <a:avLst/>
          </a:prstGeom>
          <a:noFill/>
        </p:spPr>
        <p:txBody>
          <a:bodyPr wrap="square" rtlCol="0">
            <a:noAutofit/>
          </a:bodyPr>
          <a:lstStyle/>
          <a:p>
            <a:pPr algn="ctr">
              <a:lnSpc>
                <a:spcPct val="90000"/>
              </a:lnSpc>
              <a:spcBef>
                <a:spcPct val="0"/>
              </a:spcBef>
              <a:defRPr/>
            </a:pPr>
            <a:r>
              <a:rPr lang="zh-CN" altLang="en-US" sz="4000" b="1">
                <a:solidFill>
                  <a:srgbClr val="002954"/>
                </a:solidFill>
                <a:latin typeface="Arial" panose="020B0604020202020204" pitchFamily="34" charset="0"/>
                <a:ea typeface="微软雅黑" panose="020B0503020204020204" pitchFamily="34" charset="-122"/>
                <a:cs typeface="Arial" panose="020B0604020202020204" pitchFamily="34" charset="0"/>
              </a:rPr>
              <a:t>创造蓝图</a:t>
            </a:r>
            <a:r>
              <a:rPr lang="en-US" altLang="zh-CN" sz="4000" b="1">
                <a:solidFill>
                  <a:srgbClr val="002954"/>
                </a:solidFill>
                <a:latin typeface="Arial" panose="020B0604020202020204" pitchFamily="34" charset="0"/>
                <a:ea typeface="微软雅黑" panose="020B0503020204020204" pitchFamily="34" charset="-122"/>
                <a:cs typeface="Arial" panose="020B0604020202020204" pitchFamily="34" charset="0"/>
              </a:rPr>
              <a:t>2-02</a:t>
            </a:r>
          </a:p>
        </p:txBody>
      </p:sp>
      <p:sp>
        <p:nvSpPr>
          <p:cNvPr id="38" name="矩形 37"/>
          <p:cNvSpPr/>
          <p:nvPr/>
        </p:nvSpPr>
        <p:spPr>
          <a:xfrm>
            <a:off x="3357554" y="3571876"/>
            <a:ext cx="5643570" cy="2677656"/>
          </a:xfrm>
          <a:prstGeom prst="rect">
            <a:avLst/>
          </a:prstGeom>
          <a:ln w="25400" cmpd="sng">
            <a:solidFill>
              <a:schemeClr val="tx1"/>
            </a:solidFill>
          </a:ln>
        </p:spPr>
        <p:txBody>
          <a:bodyPr wrap="square">
            <a:spAutoFit/>
          </a:bodyPr>
          <a:lstStyle/>
          <a:p>
            <a:r>
              <a:rPr lang="zh-CN" altLang="en-US" sz="2800" dirty="0">
                <a:solidFill>
                  <a:prstClr val="black"/>
                </a:solidFill>
                <a:latin typeface="华文中宋" panose="02010600040101010101" pitchFamily="2" charset="-122"/>
                <a:ea typeface="华文中宋" panose="02010600040101010101" pitchFamily="2" charset="-122"/>
              </a:rPr>
              <a:t>所有讲员都是基督徒，以圣经真理为信仰根基，并以神话语中的启示和大自然的现象为认识这个被造世界的基础。在神话语的真理中，你的信心会被坚固，装备好自己，以回应信徒和非信徒的质疑和反驳。</a:t>
            </a:r>
          </a:p>
        </p:txBody>
      </p:sp>
      <p:pic>
        <p:nvPicPr>
          <p:cNvPr id="12" name="图片 21" descr="H:\创团工作\产品资料源文件\光盘源文件封面与内容\创造蓝图1.2-CHINA-Special-Edition-02\创造蓝图1.2-CHINA-Special-Edition-02-cover.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936" y="1271752"/>
            <a:ext cx="3039464" cy="4367048"/>
          </a:xfrm>
          <a:prstGeom prst="rect">
            <a:avLst/>
          </a:prstGeom>
          <a:noFill/>
          <a:ln>
            <a:noFill/>
          </a:ln>
        </p:spPr>
      </p:pic>
      <p:pic>
        <p:nvPicPr>
          <p:cNvPr id="11" name="Picture 10" descr="Bluprt 2-02 Artistic Ape 用证据讲述猿猴.png"/>
          <p:cNvPicPr>
            <a:picLocks noChangeAspect="1"/>
          </p:cNvPicPr>
          <p:nvPr/>
        </p:nvPicPr>
        <p:blipFill>
          <a:blip r:embed="rId5" cstate="print"/>
          <a:stretch>
            <a:fillRect/>
          </a:stretch>
        </p:blipFill>
        <p:spPr>
          <a:xfrm>
            <a:off x="5929322" y="876296"/>
            <a:ext cx="2571768" cy="2571768"/>
          </a:xfrm>
          <a:prstGeom prst="rect">
            <a:avLst/>
          </a:prstGeom>
        </p:spPr>
      </p:pic>
    </p:spTree>
    <p:extLst>
      <p:ext uri="{BB962C8B-B14F-4D97-AF65-F5344CB8AC3E}">
        <p14:creationId xmlns:p14="http://schemas.microsoft.com/office/powerpoint/2010/main" val="25354111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55"/>
          <p:cNvSpPr/>
          <p:nvPr/>
        </p:nvSpPr>
        <p:spPr>
          <a:xfrm>
            <a:off x="0" y="0"/>
            <a:ext cx="9144000" cy="12192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tr-TR" sz="1350">
              <a:solidFill>
                <a:prstClr val="white"/>
              </a:solidFill>
            </a:endParaRPr>
          </a:p>
        </p:txBody>
      </p:sp>
      <p:grpSp>
        <p:nvGrpSpPr>
          <p:cNvPr id="3" name="组合 2"/>
          <p:cNvGrpSpPr/>
          <p:nvPr/>
        </p:nvGrpSpPr>
        <p:grpSpPr>
          <a:xfrm>
            <a:off x="0" y="990600"/>
            <a:ext cx="9144000" cy="5410200"/>
            <a:chOff x="0" y="1219200"/>
            <a:chExt cx="9144000" cy="5181600"/>
          </a:xfrm>
        </p:grpSpPr>
        <p:sp>
          <p:nvSpPr>
            <p:cNvPr id="22" name="Rectangle 37"/>
            <p:cNvSpPr/>
            <p:nvPr/>
          </p:nvSpPr>
          <p:spPr>
            <a:xfrm>
              <a:off x="0" y="1219200"/>
              <a:ext cx="9144000" cy="51816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tr-TR" sz="1350">
                <a:solidFill>
                  <a:prstClr val="white"/>
                </a:solidFill>
              </a:endParaRPr>
            </a:p>
          </p:txBody>
        </p:sp>
        <p:sp>
          <p:nvSpPr>
            <p:cNvPr id="23" name="Rectangle 37"/>
            <p:cNvSpPr/>
            <p:nvPr/>
          </p:nvSpPr>
          <p:spPr>
            <a:xfrm>
              <a:off x="0" y="5715000"/>
              <a:ext cx="9144000" cy="685800"/>
            </a:xfrm>
            <a:prstGeom prst="rect">
              <a:avLst/>
            </a:prstGeom>
            <a:solidFill>
              <a:srgbClr val="024C89">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tr-TR" sz="1350">
                <a:solidFill>
                  <a:prstClr val="white"/>
                </a:solidFill>
              </a:endParaRPr>
            </a:p>
          </p:txBody>
        </p:sp>
      </p:grpSp>
      <p:sp>
        <p:nvSpPr>
          <p:cNvPr id="30" name="TextBox 56"/>
          <p:cNvSpPr txBox="1"/>
          <p:nvPr/>
        </p:nvSpPr>
        <p:spPr>
          <a:xfrm>
            <a:off x="1447800" y="1905000"/>
            <a:ext cx="6345088" cy="623246"/>
          </a:xfrm>
          <a:prstGeom prst="rect">
            <a:avLst/>
          </a:prstGeom>
          <a:noFill/>
        </p:spPr>
        <p:txBody>
          <a:bodyPr wrap="square" lIns="68579" tIns="34289" rIns="68579" bIns="34289" rtlCol="0">
            <a:spAutoFit/>
          </a:bodyPr>
          <a:lstStyle/>
          <a:p>
            <a:pPr algn="ctr"/>
            <a:r>
              <a:rPr lang="zh-CN" altLang="en-US" sz="3600" dirty="0">
                <a:solidFill>
                  <a:srgbClr val="024C89"/>
                </a:solidFill>
                <a:latin typeface="百度综艺简体" panose="02010601030101010101" pitchFamily="2" charset="-122"/>
                <a:ea typeface="百度综艺简体" panose="02010601030101010101" pitchFamily="2" charset="-122"/>
              </a:rPr>
              <a:t>创造论团契是你的同工！有书籍</a:t>
            </a:r>
            <a:endParaRPr lang="tr-TR" sz="3600" dirty="0">
              <a:solidFill>
                <a:srgbClr val="024C89"/>
              </a:solidFill>
              <a:latin typeface="百度综艺简体" panose="02010601030101010101" pitchFamily="2" charset="-122"/>
              <a:ea typeface="百度综艺简体" panose="02010601030101010101" pitchFamily="2" charset="-122"/>
            </a:endParaRPr>
          </a:p>
        </p:txBody>
      </p:sp>
      <p:sp>
        <p:nvSpPr>
          <p:cNvPr id="48" name="TextBox 56"/>
          <p:cNvSpPr txBox="1"/>
          <p:nvPr/>
        </p:nvSpPr>
        <p:spPr>
          <a:xfrm>
            <a:off x="304800" y="188640"/>
            <a:ext cx="8686800" cy="684801"/>
          </a:xfrm>
          <a:prstGeom prst="rect">
            <a:avLst/>
          </a:prstGeom>
          <a:noFill/>
        </p:spPr>
        <p:txBody>
          <a:bodyPr wrap="square" lIns="68579" tIns="34289" rIns="68579" bIns="34289" rtlCol="0">
            <a:spAutoFit/>
          </a:bodyPr>
          <a:lstStyle/>
          <a:p>
            <a:pPr algn="ctr"/>
            <a:r>
              <a:rPr lang="zh-CN" altLang="en-US" sz="4000" b="1" dirty="0">
                <a:solidFill>
                  <a:prstClr val="white"/>
                </a:solidFill>
                <a:latin typeface="百度综艺简体" panose="02010601030101010101" pitchFamily="2" charset="-122"/>
                <a:ea typeface="百度综艺简体" panose="02010601030101010101" pitchFamily="2" charset="-122"/>
              </a:rPr>
              <a:t>网站</a:t>
            </a:r>
            <a:r>
              <a:rPr lang="en-US" altLang="zh-CN" sz="3600" dirty="0">
                <a:solidFill>
                  <a:prstClr val="white"/>
                </a:solidFill>
                <a:effectLst>
                  <a:outerShdw blurRad="38100" dist="38100" dir="2700000" algn="tl">
                    <a:srgbClr val="000000">
                      <a:alpha val="43137"/>
                    </a:srgbClr>
                  </a:outerShdw>
                </a:effectLst>
                <a:latin typeface="百度综艺简体" panose="02010601030101010101" pitchFamily="2" charset="-122"/>
                <a:ea typeface="百度综艺简体" panose="02010601030101010101" pitchFamily="2" charset="-122"/>
              </a:rPr>
              <a:t>:</a:t>
            </a:r>
            <a:r>
              <a:rPr lang="en-US" altLang="zh-CN" sz="3600" b="1" dirty="0">
                <a:solidFill>
                  <a:prstClr val="white"/>
                </a:solidFill>
                <a:effectLst>
                  <a:outerShdw blurRad="38100" dist="38100" dir="2700000" algn="tl">
                    <a:srgbClr val="000000">
                      <a:alpha val="43137"/>
                    </a:srgbClr>
                  </a:outerShdw>
                </a:effectLst>
                <a:latin typeface="Arial" panose="020B0604020202020204" pitchFamily="34" charset="0"/>
                <a:ea typeface="百度综艺简体" panose="02010601030101010101" pitchFamily="2" charset="-122"/>
                <a:cs typeface="Arial" panose="020B0604020202020204" pitchFamily="34" charset="0"/>
              </a:rPr>
              <a:t>www.ChuangZaoLun.com</a:t>
            </a:r>
            <a:endParaRPr lang="tr-TR" sz="3600" b="1" dirty="0">
              <a:solidFill>
                <a:prstClr val="white"/>
              </a:solidFill>
              <a:effectLst>
                <a:outerShdw blurRad="38100" dist="38100" dir="2700000" algn="tl">
                  <a:srgbClr val="000000">
                    <a:alpha val="43137"/>
                  </a:srgbClr>
                </a:outerShdw>
              </a:effectLst>
              <a:latin typeface="Arial" panose="020B0604020202020204" pitchFamily="34" charset="0"/>
              <a:ea typeface="百度综艺简体" panose="02010601030101010101" pitchFamily="2" charset="-122"/>
              <a:cs typeface="Arial" panose="020B0604020202020204" pitchFamily="34" charset="0"/>
            </a:endParaRPr>
          </a:p>
        </p:txBody>
      </p:sp>
      <p:pic>
        <p:nvPicPr>
          <p:cNvPr id="4" name="Picture 3">
            <a:extLst>
              <a:ext uri="{FF2B5EF4-FFF2-40B4-BE49-F238E27FC236}">
                <a16:creationId xmlns:a16="http://schemas.microsoft.com/office/drawing/2014/main" id="{7962135E-6DB2-403D-BB38-CC36B7781849}"/>
              </a:ext>
            </a:extLst>
          </p:cNvPr>
          <p:cNvPicPr>
            <a:picLocks noChangeAspect="1"/>
          </p:cNvPicPr>
          <p:nvPr/>
        </p:nvPicPr>
        <p:blipFill>
          <a:blip r:embed="rId3"/>
          <a:stretch>
            <a:fillRect/>
          </a:stretch>
        </p:blipFill>
        <p:spPr>
          <a:xfrm>
            <a:off x="-24341" y="1453726"/>
            <a:ext cx="9144000" cy="4483947"/>
          </a:xfrm>
          <a:prstGeom prst="rect">
            <a:avLst/>
          </a:prstGeom>
        </p:spPr>
      </p:pic>
    </p:spTree>
    <p:extLst>
      <p:ext uri="{BB962C8B-B14F-4D97-AF65-F5344CB8AC3E}">
        <p14:creationId xmlns:p14="http://schemas.microsoft.com/office/powerpoint/2010/main" val="18488133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7"/>
          <p:cNvGrpSpPr/>
          <p:nvPr/>
        </p:nvGrpSpPr>
        <p:grpSpPr>
          <a:xfrm>
            <a:off x="0" y="-27384"/>
            <a:ext cx="9180512" cy="1219200"/>
            <a:chOff x="0" y="0"/>
            <a:chExt cx="9144000" cy="1219200"/>
          </a:xfrm>
        </p:grpSpPr>
        <p:sp>
          <p:nvSpPr>
            <p:cNvPr id="25" name="Rectangle 55"/>
            <p:cNvSpPr/>
            <p:nvPr/>
          </p:nvSpPr>
          <p:spPr>
            <a:xfrm>
              <a:off x="0" y="0"/>
              <a:ext cx="9144000" cy="12192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tr-TR" sz="1350">
                <a:solidFill>
                  <a:prstClr val="white"/>
                </a:solidFill>
              </a:endParaRPr>
            </a:p>
          </p:txBody>
        </p:sp>
        <p:sp>
          <p:nvSpPr>
            <p:cNvPr id="26" name="TextBox 56"/>
            <p:cNvSpPr txBox="1"/>
            <p:nvPr/>
          </p:nvSpPr>
          <p:spPr>
            <a:xfrm>
              <a:off x="1395264" y="188640"/>
              <a:ext cx="6345088" cy="807911"/>
            </a:xfrm>
            <a:prstGeom prst="rect">
              <a:avLst/>
            </a:prstGeom>
            <a:noFill/>
          </p:spPr>
          <p:txBody>
            <a:bodyPr wrap="square" lIns="68579" tIns="34289" rIns="68579" bIns="34289" rtlCol="0">
              <a:spAutoFit/>
            </a:bodyPr>
            <a:lstStyle/>
            <a:p>
              <a:pPr algn="ctr"/>
              <a:r>
                <a:rPr lang="zh-CN" altLang="en-US" sz="4800" b="1" dirty="0">
                  <a:solidFill>
                    <a:prstClr val="white"/>
                  </a:solidFill>
                  <a:latin typeface="百度综艺简体" panose="02010601030101010101" pitchFamily="2" charset="-122"/>
                  <a:ea typeface="百度综艺简体" panose="02010601030101010101" pitchFamily="2" charset="-122"/>
                </a:rPr>
                <a:t>公众号：</a:t>
              </a:r>
              <a:r>
                <a:rPr lang="zh-CN" altLang="en-US" sz="4800" b="1" dirty="0">
                  <a:solidFill>
                    <a:srgbClr val="FFFF00"/>
                  </a:solidFill>
                  <a:latin typeface="百度综艺简体" panose="02010601030101010101" pitchFamily="2" charset="-122"/>
                  <a:ea typeface="百度综艺简体" panose="02010601030101010101" pitchFamily="2" charset="-122"/>
                </a:rPr>
                <a:t>创造科学</a:t>
              </a:r>
              <a:endParaRPr lang="tr-TR" sz="4800" b="1" dirty="0">
                <a:solidFill>
                  <a:srgbClr val="FFFF00"/>
                </a:solidFill>
                <a:latin typeface="百度综艺简体" panose="02010601030101010101" pitchFamily="2" charset="-122"/>
                <a:ea typeface="百度综艺简体" panose="02010601030101010101" pitchFamily="2" charset="-122"/>
              </a:endParaRPr>
            </a:p>
          </p:txBody>
        </p:sp>
      </p:gr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1447800"/>
            <a:ext cx="4724400" cy="4724400"/>
          </a:xfrm>
          <a:prstGeom prst="rect">
            <a:avLst/>
          </a:prstGeom>
          <a:effectLst>
            <a:outerShdw blurRad="139700" dist="76200" dir="5400000" algn="t" rotWithShape="0">
              <a:prstClr val="black">
                <a:alpha val="40000"/>
              </a:prstClr>
            </a:outerShdw>
          </a:effectLst>
        </p:spPr>
      </p:pic>
      <p:sp>
        <p:nvSpPr>
          <p:cNvPr id="6" name="Title 5"/>
          <p:cNvSpPr>
            <a:spLocks noGrp="1"/>
          </p:cNvSpPr>
          <p:nvPr>
            <p:ph type="ctrTitle"/>
          </p:nvPr>
        </p:nvSpPr>
        <p:spPr/>
        <p:txBody>
          <a:bodyPr/>
          <a:lstStyle/>
          <a:p>
            <a:endParaRPr lang="en-US"/>
          </a:p>
        </p:txBody>
      </p:sp>
    </p:spTree>
    <p:extLst>
      <p:ext uri="{BB962C8B-B14F-4D97-AF65-F5344CB8AC3E}">
        <p14:creationId xmlns:p14="http://schemas.microsoft.com/office/powerpoint/2010/main" val="343644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7"/>
          <p:cNvGrpSpPr/>
          <p:nvPr/>
        </p:nvGrpSpPr>
        <p:grpSpPr>
          <a:xfrm>
            <a:off x="0" y="0"/>
            <a:ext cx="9144000" cy="1219200"/>
            <a:chOff x="0" y="0"/>
            <a:chExt cx="9144000" cy="1219200"/>
          </a:xfrm>
        </p:grpSpPr>
        <p:sp>
          <p:nvSpPr>
            <p:cNvPr id="25" name="Rectangle 55"/>
            <p:cNvSpPr/>
            <p:nvPr/>
          </p:nvSpPr>
          <p:spPr>
            <a:xfrm>
              <a:off x="0" y="0"/>
              <a:ext cx="9144000" cy="12192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tr-TR" sz="1350">
                <a:solidFill>
                  <a:prstClr val="white"/>
                </a:solidFill>
              </a:endParaRPr>
            </a:p>
          </p:txBody>
        </p:sp>
        <p:sp>
          <p:nvSpPr>
            <p:cNvPr id="26" name="TextBox 56"/>
            <p:cNvSpPr txBox="1"/>
            <p:nvPr/>
          </p:nvSpPr>
          <p:spPr>
            <a:xfrm>
              <a:off x="1395264" y="188640"/>
              <a:ext cx="6345088" cy="807911"/>
            </a:xfrm>
            <a:prstGeom prst="rect">
              <a:avLst/>
            </a:prstGeom>
            <a:noFill/>
          </p:spPr>
          <p:txBody>
            <a:bodyPr wrap="square" lIns="68579" tIns="34289" rIns="68579" bIns="34289" rtlCol="0">
              <a:spAutoFit/>
            </a:bodyPr>
            <a:lstStyle/>
            <a:p>
              <a:pPr algn="ctr"/>
              <a:r>
                <a:rPr lang="zh-CN" altLang="en-US" sz="4800" b="1" dirty="0">
                  <a:solidFill>
                    <a:prstClr val="white"/>
                  </a:solidFill>
                  <a:latin typeface="BDZongYi-A001" panose="02010601030101010101" pitchFamily="2" charset="-122"/>
                  <a:ea typeface="BDZongYi-A001" panose="02010601030101010101" pitchFamily="2" charset="-122"/>
                </a:rPr>
                <a:t>微店：</a:t>
              </a:r>
              <a:r>
                <a:rPr lang="zh-CN" altLang="en-US" sz="4800" b="1" dirty="0">
                  <a:solidFill>
                    <a:srgbClr val="FFFF00"/>
                  </a:solidFill>
                  <a:latin typeface="百度综艺简体" panose="02010601030101010101" pitchFamily="2" charset="-122"/>
                  <a:ea typeface="百度综艺简体" panose="02010601030101010101" pitchFamily="2" charset="-122"/>
                </a:rPr>
                <a:t>探真小铺</a:t>
              </a:r>
              <a:endParaRPr lang="tr-TR" sz="4800" b="1" dirty="0">
                <a:solidFill>
                  <a:prstClr val="white"/>
                </a:solidFill>
                <a:latin typeface="BDZongYi-A001" panose="02010601030101010101" pitchFamily="2" charset="-122"/>
                <a:ea typeface="BDZongYi-A001" panose="02010601030101010101" pitchFamily="2" charset="-122"/>
              </a:endParaRPr>
            </a:p>
          </p:txBody>
        </p:sp>
      </p:grpSp>
      <p:pic>
        <p:nvPicPr>
          <p:cNvPr id="9" name="图片 8">
            <a:extLst>
              <a:ext uri="{FF2B5EF4-FFF2-40B4-BE49-F238E27FC236}">
                <a16:creationId xmlns:a16="http://schemas.microsoft.com/office/drawing/2014/main" id="{8D4035AC-4F8E-411D-93BE-1AA793E5ED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1371600"/>
            <a:ext cx="4724400" cy="4724400"/>
          </a:xfrm>
          <a:prstGeom prst="rect">
            <a:avLst/>
          </a:prstGeom>
        </p:spPr>
      </p:pic>
      <p:sp>
        <p:nvSpPr>
          <p:cNvPr id="6" name="Title 5"/>
          <p:cNvSpPr>
            <a:spLocks noGrp="1"/>
          </p:cNvSpPr>
          <p:nvPr>
            <p:ph type="ctrTitle"/>
          </p:nvPr>
        </p:nvSpPr>
        <p:spPr/>
        <p:txBody>
          <a:bodyPr/>
          <a:lstStyle/>
          <a:p>
            <a:endParaRPr lang="en-US"/>
          </a:p>
        </p:txBody>
      </p:sp>
    </p:spTree>
    <p:extLst>
      <p:ext uri="{BB962C8B-B14F-4D97-AF65-F5344CB8AC3E}">
        <p14:creationId xmlns:p14="http://schemas.microsoft.com/office/powerpoint/2010/main" val="35756146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7"/>
          <p:cNvGrpSpPr/>
          <p:nvPr/>
        </p:nvGrpSpPr>
        <p:grpSpPr>
          <a:xfrm>
            <a:off x="0" y="0"/>
            <a:ext cx="9144000" cy="1219200"/>
            <a:chOff x="0" y="0"/>
            <a:chExt cx="9144000" cy="1219200"/>
          </a:xfrm>
        </p:grpSpPr>
        <p:sp>
          <p:nvSpPr>
            <p:cNvPr id="8" name="Rectangle 55"/>
            <p:cNvSpPr/>
            <p:nvPr/>
          </p:nvSpPr>
          <p:spPr>
            <a:xfrm>
              <a:off x="0" y="0"/>
              <a:ext cx="9144000" cy="12192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tr-TR" sz="1350">
                <a:solidFill>
                  <a:prstClr val="white"/>
                </a:solidFill>
              </a:endParaRPr>
            </a:p>
          </p:txBody>
        </p:sp>
        <p:sp>
          <p:nvSpPr>
            <p:cNvPr id="9" name="TextBox 56"/>
            <p:cNvSpPr txBox="1"/>
            <p:nvPr/>
          </p:nvSpPr>
          <p:spPr>
            <a:xfrm>
              <a:off x="0" y="142852"/>
              <a:ext cx="9144000" cy="900244"/>
            </a:xfrm>
            <a:prstGeom prst="rect">
              <a:avLst/>
            </a:prstGeom>
            <a:noFill/>
          </p:spPr>
          <p:txBody>
            <a:bodyPr wrap="square" lIns="68579" tIns="34289" rIns="68579" bIns="34289" rtlCol="0">
              <a:spAutoFit/>
            </a:bodyPr>
            <a:lstStyle/>
            <a:p>
              <a:pPr algn="ctr"/>
              <a:r>
                <a:rPr lang="zh-CN" altLang="en-US" sz="5400" b="1">
                  <a:solidFill>
                    <a:prstClr val="white"/>
                  </a:solidFill>
                  <a:latin typeface="百度综艺简体" panose="02010601030101010101" pitchFamily="2" charset="-122"/>
                  <a:ea typeface="百度综艺简体" panose="02010601030101010101" pitchFamily="2" charset="-122"/>
                </a:rPr>
                <a:t>邮件联系：</a:t>
              </a:r>
              <a:r>
                <a:rPr lang="zh-CN" altLang="en-US" sz="5400" b="1">
                  <a:solidFill>
                    <a:srgbClr val="FFFF00"/>
                  </a:solidFill>
                  <a:latin typeface="百度综艺简体" panose="02010601030101010101" pitchFamily="2" charset="-122"/>
                  <a:ea typeface="百度综艺简体" panose="02010601030101010101" pitchFamily="2" charset="-122"/>
                </a:rPr>
                <a:t>排讲座、培训等</a:t>
              </a:r>
              <a:endParaRPr lang="tr-TR" sz="5400" b="1" dirty="0">
                <a:solidFill>
                  <a:srgbClr val="FFFF00"/>
                </a:solidFill>
                <a:latin typeface="百度综艺简体" panose="02010601030101010101" pitchFamily="2" charset="-122"/>
                <a:ea typeface="百度综艺简体" panose="02010601030101010101" pitchFamily="2" charset="-122"/>
              </a:endParaRPr>
            </a:p>
          </p:txBody>
        </p:sp>
      </p:grpSp>
      <p:sp>
        <p:nvSpPr>
          <p:cNvPr id="10" name="Rectangle 9"/>
          <p:cNvSpPr/>
          <p:nvPr/>
        </p:nvSpPr>
        <p:spPr>
          <a:xfrm>
            <a:off x="35496" y="3244334"/>
            <a:ext cx="9108504" cy="923330"/>
          </a:xfrm>
          <a:prstGeom prst="rect">
            <a:avLst/>
          </a:prstGeom>
        </p:spPr>
        <p:txBody>
          <a:bodyPr wrap="square">
            <a:spAutoFit/>
          </a:bodyPr>
          <a:lstStyle/>
          <a:p>
            <a:pPr algn="ctr"/>
            <a:r>
              <a:rPr kumimoji="1" lang="en-US" altLang="zh-CN" sz="5400">
                <a:solidFill>
                  <a:prstClr val="black"/>
                </a:solidFill>
                <a:latin typeface="Arial" pitchFamily="34" charset="0"/>
                <a:cs typeface="Arial" pitchFamily="34" charset="0"/>
              </a:rPr>
              <a:t>ChuangZaoLun@gmail.com</a:t>
            </a:r>
            <a:endParaRPr lang="en-US" sz="5400">
              <a:solidFill>
                <a:prstClr val="black"/>
              </a:solidFill>
              <a:latin typeface="Arial" pitchFamily="34" charset="0"/>
              <a:cs typeface="Arial" pitchFamily="34"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9144000" cy="590931"/>
          </a:xfrm>
        </p:spPr>
        <p:txBody>
          <a:bodyPr/>
          <a:lstStyle/>
          <a:p>
            <a:r>
              <a:rPr lang="zh-CN" altLang="en-US" dirty="0"/>
              <a:t>圣经有关人类起源的记载</a:t>
            </a:r>
          </a:p>
        </p:txBody>
      </p:sp>
      <p:sp>
        <p:nvSpPr>
          <p:cNvPr id="3" name="内容占位符 2"/>
          <p:cNvSpPr>
            <a:spLocks noGrp="1"/>
          </p:cNvSpPr>
          <p:nvPr>
            <p:ph idx="1"/>
          </p:nvPr>
        </p:nvSpPr>
        <p:spPr>
          <a:xfrm>
            <a:off x="228600" y="918101"/>
            <a:ext cx="8686800" cy="4873129"/>
          </a:xfrm>
        </p:spPr>
        <p:txBody>
          <a:bodyPr wrap="square">
            <a:spAutoFit/>
          </a:bodyPr>
          <a:lstStyle/>
          <a:p>
            <a:pPr defTabSz="685800">
              <a:lnSpc>
                <a:spcPct val="100000"/>
              </a:lnSpc>
              <a:spcBef>
                <a:spcPts val="750"/>
              </a:spcBef>
            </a:pPr>
            <a:r>
              <a:rPr lang="zh-CN" altLang="en-US" dirty="0">
                <a:latin typeface="Arial" panose="020B0604020202020204" pitchFamily="34" charset="0"/>
                <a:cs typeface="Arial" panose="020B0604020202020204" pitchFamily="34" charset="0"/>
              </a:rPr>
              <a:t>圣经说，人类有上帝的形象，这是一个非物质的灵魂，人类不是单单一个身体：</a:t>
            </a:r>
            <a:endParaRPr lang="en-US" altLang="zh-CN" sz="3200" dirty="0">
              <a:latin typeface="Arial" panose="020B0604020202020204" pitchFamily="34" charset="0"/>
              <a:cs typeface="Arial" panose="020B0604020202020204" pitchFamily="34" charset="0"/>
            </a:endParaRPr>
          </a:p>
          <a:p>
            <a:pPr defTabSz="685800">
              <a:lnSpc>
                <a:spcPct val="100000"/>
              </a:lnSpc>
              <a:spcBef>
                <a:spcPts val="750"/>
              </a:spcBef>
            </a:pPr>
            <a:endParaRPr lang="en-US" altLang="zh-CN" sz="1400" dirty="0">
              <a:latin typeface="Arial" panose="020B0604020202020204" pitchFamily="34" charset="0"/>
              <a:cs typeface="Arial" panose="020B0604020202020204" pitchFamily="34" charset="0"/>
            </a:endParaRPr>
          </a:p>
          <a:p>
            <a:pPr defTabSz="685800">
              <a:lnSpc>
                <a:spcPct val="100000"/>
              </a:lnSpc>
              <a:spcBef>
                <a:spcPts val="750"/>
              </a:spcBef>
            </a:pPr>
            <a:r>
              <a:rPr lang="zh-CN" altLang="en-US" sz="3200" dirty="0">
                <a:latin typeface="Arial" panose="020B0604020202020204" pitchFamily="34" charset="0"/>
                <a:cs typeface="Arial" panose="020B0604020202020204" pitchFamily="34" charset="0"/>
              </a:rPr>
              <a:t>创世记1：26神说：“我们要</a:t>
            </a:r>
            <a:r>
              <a:rPr lang="zh-CN" altLang="en-US" sz="3200" b="1" dirty="0">
                <a:solidFill>
                  <a:srgbClr val="FF0000"/>
                </a:solidFill>
                <a:latin typeface="Arial" panose="020B0604020202020204" pitchFamily="34" charset="0"/>
                <a:cs typeface="Arial" panose="020B0604020202020204" pitchFamily="34" charset="0"/>
              </a:rPr>
              <a:t>照著我们的形象</a:t>
            </a:r>
            <a:r>
              <a:rPr lang="zh-CN" altLang="en-US" sz="3200" dirty="0">
                <a:latin typeface="Arial" panose="020B0604020202020204" pitchFamily="34" charset="0"/>
                <a:cs typeface="Arial" panose="020B0604020202020204" pitchFamily="34" charset="0"/>
              </a:rPr>
              <a:t>，按著我们的样式造人，使他们管理海里的鱼、空中的鸟、地上的牲畜和全地，并地上所爬的一切昆虫。”27神就</a:t>
            </a:r>
            <a:r>
              <a:rPr lang="zh-CN" altLang="en-US" sz="3200" b="1" dirty="0">
                <a:solidFill>
                  <a:srgbClr val="FF0000"/>
                </a:solidFill>
                <a:latin typeface="Arial" panose="020B0604020202020204" pitchFamily="34" charset="0"/>
                <a:cs typeface="Arial" panose="020B0604020202020204" pitchFamily="34" charset="0"/>
              </a:rPr>
              <a:t>照著自己的形象造人</a:t>
            </a:r>
            <a:r>
              <a:rPr lang="zh-CN" altLang="en-US" sz="3200" dirty="0">
                <a:latin typeface="Arial" panose="020B0604020202020204" pitchFamily="34" charset="0"/>
                <a:cs typeface="Arial" panose="020B0604020202020204" pitchFamily="34" charset="0"/>
              </a:rPr>
              <a:t>，乃是照著他的形象造男造女。</a:t>
            </a:r>
            <a:endParaRPr lang="en-US" altLang="zh-CN" sz="3200" dirty="0">
              <a:latin typeface="Arial" panose="020B0604020202020204" pitchFamily="34" charset="0"/>
              <a:cs typeface="Arial" panose="020B0604020202020204" pitchFamily="34" charset="0"/>
            </a:endParaRPr>
          </a:p>
          <a:p>
            <a:pPr defTabSz="685800">
              <a:lnSpc>
                <a:spcPct val="100000"/>
              </a:lnSpc>
              <a:spcBef>
                <a:spcPts val="750"/>
              </a:spcBef>
            </a:pPr>
            <a:endParaRPr lang="en-US" altLang="zh-CN" sz="1400" dirty="0">
              <a:latin typeface="Arial" panose="020B0604020202020204" pitchFamily="34" charset="0"/>
              <a:cs typeface="Arial" panose="020B0604020202020204" pitchFamily="34" charset="0"/>
            </a:endParaRPr>
          </a:p>
          <a:p>
            <a:pPr defTabSz="685800">
              <a:lnSpc>
                <a:spcPct val="100000"/>
              </a:lnSpc>
              <a:spcBef>
                <a:spcPts val="750"/>
              </a:spcBef>
            </a:pPr>
            <a:r>
              <a:rPr lang="zh-CN" altLang="en-US" dirty="0">
                <a:latin typeface="Arial" panose="020B0604020202020204" pitchFamily="34" charset="0"/>
                <a:cs typeface="Arial" panose="020B0604020202020204" pitchFamily="34" charset="0"/>
              </a:rPr>
              <a:t>人类与他们所要管理的动物有着本质上的区别。</a:t>
            </a:r>
            <a:endParaRPr lang="zh-CN" altLang="en-US" sz="1200" dirty="0">
              <a:latin typeface="Arial" panose="020B0604020202020204" pitchFamily="34" charset="0"/>
              <a:cs typeface="Arial" panose="020B0604020202020204" pitchFamily="34"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a:t>Chim</a:t>
            </a:r>
            <a:r>
              <a:rPr lang="en-US" baseline="0"/>
              <a:t>p to Man parade w/Ramapithecus</a:t>
            </a:r>
            <a:endParaRPr lang="en-US"/>
          </a:p>
        </p:txBody>
      </p:sp>
      <p:sp>
        <p:nvSpPr>
          <p:cNvPr id="4" name="副标题 3"/>
          <p:cNvSpPr>
            <a:spLocks noGrp="1"/>
          </p:cNvSpPr>
          <p:nvPr>
            <p:ph type="subTitle" idx="1"/>
          </p:nvPr>
        </p:nvSpPr>
        <p:spPr/>
        <p:txBody>
          <a:bodyPr/>
          <a:lstStyle/>
          <a:p>
            <a:pPr defTabSz="685800">
              <a:defRPr/>
            </a:pPr>
            <a:r>
              <a:rPr lang="zh-CN" altLang="en-US" dirty="0">
                <a:latin typeface="微软雅黑" panose="020B0503020204020204" pitchFamily="34" charset="-122"/>
              </a:rPr>
              <a:t>人种起源</a:t>
            </a:r>
          </a:p>
        </p:txBody>
      </p:sp>
      <p:grpSp>
        <p:nvGrpSpPr>
          <p:cNvPr id="33" name="组合 32"/>
          <p:cNvGrpSpPr/>
          <p:nvPr/>
        </p:nvGrpSpPr>
        <p:grpSpPr>
          <a:xfrm>
            <a:off x="1403648" y="1061399"/>
            <a:ext cx="1907138" cy="5004512"/>
            <a:chOff x="2495600" y="1016776"/>
            <a:chExt cx="1907138" cy="5004512"/>
          </a:xfrm>
        </p:grpSpPr>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5600" y="1484784"/>
              <a:ext cx="1907138" cy="4536504"/>
            </a:xfrm>
            <a:prstGeom prst="rect">
              <a:avLst/>
            </a:prstGeom>
          </p:spPr>
        </p:pic>
        <p:sp>
          <p:nvSpPr>
            <p:cNvPr id="23" name="TextBox 3"/>
            <p:cNvSpPr txBox="1"/>
            <p:nvPr/>
          </p:nvSpPr>
          <p:spPr>
            <a:xfrm>
              <a:off x="2855640"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腊玛古猿</a:t>
              </a:r>
              <a:endParaRPr lang="en-US" altLang="zh-CN" dirty="0"/>
            </a:p>
          </p:txBody>
        </p:sp>
      </p:grpSp>
      <p:grpSp>
        <p:nvGrpSpPr>
          <p:cNvPr id="34" name="组合 33"/>
          <p:cNvGrpSpPr/>
          <p:nvPr/>
        </p:nvGrpSpPr>
        <p:grpSpPr>
          <a:xfrm>
            <a:off x="2699792" y="1061399"/>
            <a:ext cx="1907138" cy="5004512"/>
            <a:chOff x="4079776" y="1016776"/>
            <a:chExt cx="1907138" cy="5004512"/>
          </a:xfrm>
        </p:grpSpPr>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9776" y="1484784"/>
              <a:ext cx="1907138" cy="4536504"/>
            </a:xfrm>
            <a:prstGeom prst="rect">
              <a:avLst/>
            </a:prstGeom>
          </p:spPr>
        </p:pic>
        <p:sp>
          <p:nvSpPr>
            <p:cNvPr id="24" name="TextBox 3"/>
            <p:cNvSpPr txBox="1"/>
            <p:nvPr/>
          </p:nvSpPr>
          <p:spPr>
            <a:xfrm>
              <a:off x="4583832"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南方古猿</a:t>
              </a:r>
              <a:endParaRPr lang="en-US" altLang="zh-CN" dirty="0"/>
            </a:p>
          </p:txBody>
        </p:sp>
      </p:grpSp>
      <p:grpSp>
        <p:nvGrpSpPr>
          <p:cNvPr id="35" name="组合 34"/>
          <p:cNvGrpSpPr/>
          <p:nvPr/>
        </p:nvGrpSpPr>
        <p:grpSpPr>
          <a:xfrm>
            <a:off x="4283968" y="1061399"/>
            <a:ext cx="1907138" cy="5103904"/>
            <a:chOff x="5951984" y="1016776"/>
            <a:chExt cx="1907138" cy="5103904"/>
          </a:xfrm>
        </p:grpSpPr>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1984" y="1584176"/>
              <a:ext cx="1907138" cy="4536504"/>
            </a:xfrm>
            <a:prstGeom prst="rect">
              <a:avLst/>
            </a:prstGeom>
          </p:spPr>
        </p:pic>
        <p:sp>
          <p:nvSpPr>
            <p:cNvPr id="25" name="TextBox 3"/>
            <p:cNvSpPr txBox="1"/>
            <p:nvPr/>
          </p:nvSpPr>
          <p:spPr>
            <a:xfrm>
              <a:off x="6312024"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直立猿人</a:t>
              </a:r>
              <a:endParaRPr lang="en-US" altLang="zh-CN" dirty="0"/>
            </a:p>
          </p:txBody>
        </p:sp>
      </p:grpSp>
      <p:grpSp>
        <p:nvGrpSpPr>
          <p:cNvPr id="36" name="组合 35"/>
          <p:cNvGrpSpPr/>
          <p:nvPr/>
        </p:nvGrpSpPr>
        <p:grpSpPr>
          <a:xfrm>
            <a:off x="5868144" y="1061399"/>
            <a:ext cx="1907138" cy="5103904"/>
            <a:chOff x="7824192" y="1016776"/>
            <a:chExt cx="1907138" cy="5103904"/>
          </a:xfrm>
        </p:grpSpPr>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4192" y="1584176"/>
              <a:ext cx="1907138" cy="4536504"/>
            </a:xfrm>
            <a:prstGeom prst="rect">
              <a:avLst/>
            </a:prstGeom>
          </p:spPr>
        </p:pic>
        <p:sp>
          <p:nvSpPr>
            <p:cNvPr id="26" name="TextBox 3"/>
            <p:cNvSpPr txBox="1"/>
            <p:nvPr/>
          </p:nvSpPr>
          <p:spPr>
            <a:xfrm>
              <a:off x="8040216"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尼安德特</a:t>
              </a:r>
              <a:endParaRPr lang="en-US" altLang="zh-CN" dirty="0"/>
            </a:p>
          </p:txBody>
        </p:sp>
      </p:grpSp>
      <p:grpSp>
        <p:nvGrpSpPr>
          <p:cNvPr id="30" name="组合 29"/>
          <p:cNvGrpSpPr/>
          <p:nvPr/>
        </p:nvGrpSpPr>
        <p:grpSpPr>
          <a:xfrm>
            <a:off x="35496" y="1061399"/>
            <a:ext cx="1907137" cy="5004512"/>
            <a:chOff x="839416" y="1016776"/>
            <a:chExt cx="1907137" cy="5004512"/>
          </a:xfrm>
        </p:grpSpPr>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416" y="1484784"/>
              <a:ext cx="1907137" cy="4536504"/>
            </a:xfrm>
            <a:prstGeom prst="rect">
              <a:avLst/>
            </a:prstGeom>
          </p:spPr>
        </p:pic>
        <p:sp>
          <p:nvSpPr>
            <p:cNvPr id="31" name="TextBox 3"/>
            <p:cNvSpPr txBox="1"/>
            <p:nvPr/>
          </p:nvSpPr>
          <p:spPr>
            <a:xfrm>
              <a:off x="1127448" y="1016776"/>
              <a:ext cx="1332000" cy="430887"/>
            </a:xfrm>
            <a:prstGeom prst="rect">
              <a:avLst/>
            </a:prstGeom>
            <a:solidFill>
              <a:schemeClr val="tx1"/>
            </a:solidFill>
          </p:spPr>
          <p:txBody>
            <a:bodyPr wrap="square" lIns="0" tIns="0" rIns="0" bIns="91440" rtlCol="0">
              <a:spAutoFit/>
            </a:bodyPr>
            <a:lstStyle/>
            <a:p>
              <a:pPr algn="ctr"/>
              <a:r>
                <a:rPr lang="zh-CN" altLang="en-US" sz="2200" dirty="0">
                  <a:solidFill>
                    <a:schemeClr val="bg1"/>
                  </a:solidFill>
                  <a:latin typeface="汉仪大宋简" panose="02010609000101010101" pitchFamily="49" charset="-122"/>
                  <a:ea typeface="汉仪大宋简" panose="02010609000101010101" pitchFamily="49" charset="-122"/>
                </a:rPr>
                <a:t>原上猿</a:t>
              </a:r>
              <a:endParaRPr lang="en-US" altLang="zh-CN" sz="2200" dirty="0">
                <a:solidFill>
                  <a:schemeClr val="bg1"/>
                </a:solidFill>
                <a:latin typeface="汉仪大宋简" panose="02010609000101010101" pitchFamily="49" charset="-122"/>
                <a:ea typeface="汉仪大宋简" panose="02010609000101010101" pitchFamily="49" charset="-122"/>
              </a:endParaRPr>
            </a:p>
          </p:txBody>
        </p:sp>
      </p:grpSp>
      <p:grpSp>
        <p:nvGrpSpPr>
          <p:cNvPr id="37" name="组合 36"/>
          <p:cNvGrpSpPr/>
          <p:nvPr/>
        </p:nvGrpSpPr>
        <p:grpSpPr>
          <a:xfrm>
            <a:off x="7308304" y="1061399"/>
            <a:ext cx="1907138" cy="5103905"/>
            <a:chOff x="9552384" y="1016775"/>
            <a:chExt cx="1907138" cy="5103905"/>
          </a:xfrm>
        </p:grpSpPr>
        <p:pic>
          <p:nvPicPr>
            <p:cNvPr id="2"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2384" y="1584176"/>
              <a:ext cx="1907138" cy="4536504"/>
            </a:xfrm>
            <a:prstGeom prst="rect">
              <a:avLst/>
            </a:prstGeom>
          </p:spPr>
        </p:pic>
        <p:sp>
          <p:nvSpPr>
            <p:cNvPr id="32" name="TextBox 3"/>
            <p:cNvSpPr txBox="1"/>
            <p:nvPr/>
          </p:nvSpPr>
          <p:spPr>
            <a:xfrm>
              <a:off x="9768408" y="1016775"/>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现代人</a:t>
              </a:r>
              <a:endParaRPr lang="en-US" altLang="zh-CN" dirty="0"/>
            </a:p>
          </p:txBody>
        </p:sp>
      </p:grpSp>
    </p:spTree>
    <p:extLst>
      <p:ext uri="{BB962C8B-B14F-4D97-AF65-F5344CB8AC3E}">
        <p14:creationId xmlns:p14="http://schemas.microsoft.com/office/powerpoint/2010/main" val="56775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left)">
                                      <p:cBhvr>
                                        <p:cTn id="23" dur="500"/>
                                        <p:tgtEl>
                                          <p:spTgt spid="36"/>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a:t>Chimp to Man parade: Hublin quote</a:t>
            </a:r>
          </a:p>
        </p:txBody>
      </p:sp>
      <p:sp>
        <p:nvSpPr>
          <p:cNvPr id="2" name="副标题 1"/>
          <p:cNvSpPr>
            <a:spLocks noGrp="1"/>
          </p:cNvSpPr>
          <p:nvPr>
            <p:ph type="subTitle" idx="1"/>
          </p:nvPr>
        </p:nvSpPr>
        <p:spPr>
          <a:xfrm>
            <a:off x="0" y="162000"/>
            <a:ext cx="9144000" cy="590931"/>
          </a:xfrm>
        </p:spPr>
        <p:txBody>
          <a:bodyPr/>
          <a:lstStyle/>
          <a:p>
            <a:r>
              <a:rPr lang="zh-CN" altLang="en-US" dirty="0">
                <a:latin typeface="微软雅黑" panose="020B0503020204020204" pitchFamily="34" charset="-122"/>
              </a:rPr>
              <a:t>猿人“队列”是假的</a:t>
            </a:r>
          </a:p>
        </p:txBody>
      </p:sp>
      <p:pic>
        <p:nvPicPr>
          <p:cNvPr id="4" name="Picture 2" descr="进化论人的进化图--Edited.jpg"/>
          <p:cNvPicPr>
            <a:picLocks/>
          </p:cNvPicPr>
          <p:nvPr/>
        </p:nvPicPr>
        <p:blipFill>
          <a:blip r:embed="rId3" cstate="print"/>
          <a:srcRect/>
          <a:stretch>
            <a:fillRect/>
          </a:stretch>
        </p:blipFill>
        <p:spPr bwMode="auto">
          <a:xfrm>
            <a:off x="107504" y="2087845"/>
            <a:ext cx="5558054" cy="4077459"/>
          </a:xfrm>
          <a:prstGeom prst="rect">
            <a:avLst/>
          </a:prstGeom>
          <a:noFill/>
          <a:ln w="3175">
            <a:solidFill>
              <a:srgbClr val="002954"/>
            </a:solidFill>
            <a:miter lim="800000"/>
            <a:headEnd/>
            <a:tailEnd/>
          </a:ln>
        </p:spPr>
      </p:pic>
      <p:sp>
        <p:nvSpPr>
          <p:cNvPr id="5" name="内容占位符 2"/>
          <p:cNvSpPr txBox="1">
            <a:spLocks/>
          </p:cNvSpPr>
          <p:nvPr/>
        </p:nvSpPr>
        <p:spPr>
          <a:xfrm>
            <a:off x="5724128" y="1943828"/>
            <a:ext cx="3456384" cy="3672408"/>
          </a:xfrm>
          <a:prstGeom prst="rect">
            <a:avLst/>
          </a:prstGeom>
        </p:spPr>
        <p:txBody>
          <a:bodyPr vert="horz">
            <a:noAutofit/>
          </a:bodyPr>
          <a:lstStyle/>
          <a:p>
            <a:pPr>
              <a:buSzPct val="125000"/>
              <a:defRPr/>
            </a:pPr>
            <a:r>
              <a:rPr lang="zh-CN" altLang="en-US" sz="3600" dirty="0">
                <a:latin typeface="Arial" panose="020B0604020202020204" pitchFamily="34" charset="0"/>
                <a:ea typeface="汉仪大宋简" panose="02010609000101010101" pitchFamily="49" charset="-122"/>
                <a:cs typeface="Arial" panose="020B0604020202020204" pitchFamily="34" charset="0"/>
              </a:rPr>
              <a:t>那个画了一系列由低到高、毛发越来越少的原始人队列，曾经一度被广传，但现在看来是假的。</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a:lnSpc>
                <a:spcPts val="2500"/>
              </a:lnSpc>
              <a:buSzPct val="125000"/>
              <a:defRPr/>
            </a:pPr>
            <a:endParaRPr lang="en-US" sz="3200" dirty="0">
              <a:latin typeface="Arial" panose="020B0604020202020204" pitchFamily="34" charset="0"/>
              <a:ea typeface="汉仪大宋简" panose="02010609000101010101" pitchFamily="49" charset="-122"/>
              <a:cs typeface="Arial" panose="020B0604020202020204" pitchFamily="34" charset="0"/>
            </a:endParaRPr>
          </a:p>
          <a:p>
            <a:pPr>
              <a:buSzPct val="125000"/>
              <a:defRPr/>
            </a:pPr>
            <a:r>
              <a:rPr lang="x-none" sz="2000" dirty="0">
                <a:latin typeface="Arial" panose="020B0604020202020204" pitchFamily="34" charset="0"/>
                <a:ea typeface="汉仪大宋简" panose="02010609000101010101" pitchFamily="49" charset="-122"/>
                <a:cs typeface="Arial" panose="020B0604020202020204" pitchFamily="34" charset="0"/>
              </a:rPr>
              <a:t>Hublin, J.J.  </a:t>
            </a:r>
            <a:r>
              <a:rPr lang="x-none" sz="2000" i="1" dirty="0">
                <a:latin typeface="Arial" panose="020B0604020202020204" pitchFamily="34" charset="0"/>
                <a:ea typeface="汉仪大宋简" panose="02010609000101010101" pitchFamily="49" charset="-122"/>
                <a:cs typeface="Arial" panose="020B0604020202020204" pitchFamily="34" charset="0"/>
              </a:rPr>
              <a:t>Nature</a:t>
            </a:r>
            <a:r>
              <a:rPr lang="x-none" sz="2000" dirty="0">
                <a:latin typeface="Arial" panose="020B0604020202020204" pitchFamily="34" charset="0"/>
                <a:ea typeface="汉仪大宋简" panose="02010609000101010101" pitchFamily="49" charset="-122"/>
                <a:cs typeface="Arial" panose="020B0604020202020204" pitchFamily="34" charset="0"/>
              </a:rPr>
              <a:t> 403, 27 January 2000, Pg. 363, </a:t>
            </a:r>
            <a:endParaRPr lang="en-US" altLang="zh-CN" sz="2000" dirty="0">
              <a:latin typeface="Arial" panose="020B0604020202020204" pitchFamily="34" charset="0"/>
              <a:ea typeface="汉仪大宋简" panose="02010609000101010101" pitchFamily="49" charset="-122"/>
              <a:cs typeface="Arial" panose="020B0604020202020204" pitchFamily="34" charset="0"/>
            </a:endParaRPr>
          </a:p>
        </p:txBody>
      </p:sp>
      <p:sp>
        <p:nvSpPr>
          <p:cNvPr id="6" name="&quot;No&quot; Symbol 5"/>
          <p:cNvSpPr/>
          <p:nvPr/>
        </p:nvSpPr>
        <p:spPr>
          <a:xfrm>
            <a:off x="1115616" y="2393891"/>
            <a:ext cx="3568894" cy="3500462"/>
          </a:xfrm>
          <a:prstGeom prst="noSmoking">
            <a:avLst>
              <a:gd name="adj" fmla="val 7344"/>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内容占位符 2"/>
          <p:cNvSpPr txBox="1">
            <a:spLocks/>
          </p:cNvSpPr>
          <p:nvPr/>
        </p:nvSpPr>
        <p:spPr>
          <a:xfrm>
            <a:off x="107504" y="908721"/>
            <a:ext cx="9433048" cy="1081087"/>
          </a:xfrm>
          <a:prstGeom prst="rect">
            <a:avLst/>
          </a:prstGeom>
        </p:spPr>
        <p:txBody>
          <a:bodyPr vert="horz" lIns="91440" tIns="45720" rIns="91440" bIns="45720" rtlCol="0">
            <a:normAutofit/>
          </a:bodyPr>
          <a:lstStyle/>
          <a:p>
            <a:pPr defTabSz="685800">
              <a:lnSpc>
                <a:spcPct val="90000"/>
              </a:lnSpc>
              <a:defRPr/>
            </a:pPr>
            <a:r>
              <a:rPr lang="en-US" sz="3600" dirty="0">
                <a:latin typeface="Arial" panose="020B0604020202020204" pitchFamily="34" charset="0"/>
                <a:ea typeface="汉仪大宋简" panose="02010609000101010101" pitchFamily="49" charset="-122"/>
                <a:cs typeface="Arial" panose="020B0604020202020204" pitchFamily="34" charset="0"/>
              </a:rPr>
              <a:t>2000</a:t>
            </a:r>
            <a:r>
              <a:rPr lang="zh-CN" altLang="en-US" sz="3600" dirty="0">
                <a:latin typeface="Arial" panose="020B0604020202020204" pitchFamily="34" charset="0"/>
                <a:ea typeface="汉仪大宋简" panose="02010609000101010101" pitchFamily="49" charset="-122"/>
                <a:cs typeface="Arial" panose="020B0604020202020204" pitchFamily="34" charset="0"/>
              </a:rPr>
              <a:t>年，进化人类学者霍布林（</a:t>
            </a:r>
            <a:r>
              <a:rPr lang="en-US" sz="3600" dirty="0">
                <a:latin typeface="Arial" panose="020B0604020202020204" pitchFamily="34" charset="0"/>
                <a:ea typeface="汉仪大宋简" panose="02010609000101010101" pitchFamily="49" charset="-122"/>
                <a:cs typeface="Arial" panose="020B0604020202020204" pitchFamily="34" charset="0"/>
              </a:rPr>
              <a:t>J.J. </a:t>
            </a:r>
            <a:r>
              <a:rPr lang="en-US" sz="3600" dirty="0" err="1">
                <a:latin typeface="Arial" panose="020B0604020202020204" pitchFamily="34" charset="0"/>
                <a:ea typeface="汉仪大宋简" panose="02010609000101010101" pitchFamily="49" charset="-122"/>
                <a:cs typeface="Arial" panose="020B0604020202020204" pitchFamily="34" charset="0"/>
              </a:rPr>
              <a:t>Hublin</a:t>
            </a:r>
            <a:r>
              <a:rPr lang="zh-CN" altLang="en-US" sz="3600" dirty="0">
                <a:latin typeface="Arial" panose="020B0604020202020204" pitchFamily="34" charset="0"/>
                <a:ea typeface="汉仪大宋简" panose="02010609000101010101" pitchFamily="49" charset="-122"/>
                <a:cs typeface="Arial" panose="020B0604020202020204" pitchFamily="34" charset="0"/>
              </a:rPr>
              <a:t>）在发布全球的</a:t>
            </a:r>
            <a:r>
              <a:rPr lang="en-US" altLang="zh-CN" sz="3600" dirty="0">
                <a:latin typeface="Arial" panose="020B0604020202020204" pitchFamily="34" charset="0"/>
                <a:ea typeface="汉仪大宋简" panose="02010609000101010101" pitchFamily="49" charset="-122"/>
                <a:cs typeface="Arial" panose="020B0604020202020204" pitchFamily="34" charset="0"/>
              </a:rPr>
              <a:t>《</a:t>
            </a:r>
            <a:r>
              <a:rPr lang="zh-CN" altLang="en-US" sz="3600" dirty="0">
                <a:latin typeface="Arial" panose="020B0604020202020204" pitchFamily="34" charset="0"/>
                <a:ea typeface="汉仪大宋简" panose="02010609000101010101" pitchFamily="49" charset="-122"/>
                <a:cs typeface="Arial" panose="020B0604020202020204" pitchFamily="34" charset="0"/>
              </a:rPr>
              <a:t>自然</a:t>
            </a:r>
            <a:r>
              <a:rPr lang="en-US" altLang="zh-CN" sz="3600" dirty="0">
                <a:latin typeface="Arial" panose="020B0604020202020204" pitchFamily="34" charset="0"/>
                <a:ea typeface="汉仪大宋简" panose="02010609000101010101" pitchFamily="49" charset="-122"/>
                <a:cs typeface="Arial" panose="020B0604020202020204" pitchFamily="34" charset="0"/>
              </a:rPr>
              <a:t>》</a:t>
            </a:r>
            <a:r>
              <a:rPr lang="zh-CN" altLang="en-US" sz="3600" dirty="0">
                <a:latin typeface="Arial" panose="020B0604020202020204" pitchFamily="34" charset="0"/>
                <a:ea typeface="汉仪大宋简" panose="02010609000101010101" pitchFamily="49" charset="-122"/>
                <a:cs typeface="Arial" panose="020B0604020202020204" pitchFamily="34" charset="0"/>
              </a:rPr>
              <a:t>杂志上发表道：</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Chimp to Man parade: Gee quote</a:t>
            </a:r>
          </a:p>
        </p:txBody>
      </p:sp>
      <p:sp>
        <p:nvSpPr>
          <p:cNvPr id="3" name="副标题 2"/>
          <p:cNvSpPr>
            <a:spLocks noGrp="1"/>
          </p:cNvSpPr>
          <p:nvPr>
            <p:ph type="subTitle" idx="1"/>
          </p:nvPr>
        </p:nvSpPr>
        <p:spPr>
          <a:xfrm>
            <a:off x="0" y="162000"/>
            <a:ext cx="9144000" cy="590931"/>
          </a:xfrm>
        </p:spPr>
        <p:txBody>
          <a:bodyPr/>
          <a:lstStyle/>
          <a:p>
            <a:r>
              <a:rPr lang="zh-CN" altLang="en-US" dirty="0">
                <a:latin typeface="微软雅黑" panose="020B0503020204020204" pitchFamily="34" charset="-122"/>
              </a:rPr>
              <a:t>猿人“队列”是假的</a:t>
            </a:r>
          </a:p>
        </p:txBody>
      </p:sp>
      <p:sp>
        <p:nvSpPr>
          <p:cNvPr id="5" name="内容占位符 2"/>
          <p:cNvSpPr txBox="1">
            <a:spLocks/>
          </p:cNvSpPr>
          <p:nvPr/>
        </p:nvSpPr>
        <p:spPr>
          <a:xfrm>
            <a:off x="467544" y="980728"/>
            <a:ext cx="8136904" cy="2880320"/>
          </a:xfrm>
          <a:prstGeom prst="rect">
            <a:avLst/>
          </a:prstGeom>
        </p:spPr>
        <p:txBody>
          <a:bodyPr vert="horz" lIns="91440" tIns="45720" rIns="91440" bIns="45720" rtlCol="0">
            <a:noAutofit/>
          </a:bodyPr>
          <a:lstStyle/>
          <a:p>
            <a:pPr algn="just" defTabSz="685800">
              <a:lnSpc>
                <a:spcPct val="110000"/>
              </a:lnSpc>
              <a:defRPr/>
            </a:pPr>
            <a:r>
              <a:rPr lang="zh-CN" altLang="en-US" sz="3200" dirty="0">
                <a:latin typeface="Arial" panose="020B0604020202020204" pitchFamily="34" charset="0"/>
                <a:ea typeface="汉仪大宋简" panose="02010609000101010101" pitchFamily="49" charset="-122"/>
                <a:cs typeface="Arial" panose="020B0604020202020204" pitchFamily="34" charset="0"/>
              </a:rPr>
              <a:t>进化论的忠实追随者，纪亨利（</a:t>
            </a:r>
            <a:r>
              <a:rPr lang="en-US" sz="3200" dirty="0">
                <a:latin typeface="Arial" panose="020B0604020202020204" pitchFamily="34" charset="0"/>
                <a:ea typeface="汉仪大宋简" panose="02010609000101010101" pitchFamily="49" charset="-122"/>
                <a:cs typeface="Arial" panose="020B0604020202020204" pitchFamily="34" charset="0"/>
              </a:rPr>
              <a:t>Henry Gee</a:t>
            </a:r>
            <a:r>
              <a:rPr lang="zh-CN" altLang="en-US" sz="3200" dirty="0">
                <a:latin typeface="Arial" panose="020B0604020202020204" pitchFamily="34" charset="0"/>
                <a:ea typeface="汉仪大宋简" panose="02010609000101010101" pitchFamily="49" charset="-122"/>
                <a:cs typeface="Arial" panose="020B0604020202020204" pitchFamily="34" charset="0"/>
              </a:rPr>
              <a:t>）是力持进化论的著名期刊</a:t>
            </a:r>
            <a:r>
              <a:rPr lang="en-US" altLang="zh-CN" sz="3200" dirty="0">
                <a:latin typeface="Arial" panose="020B0604020202020204" pitchFamily="34" charset="0"/>
                <a:ea typeface="汉仪大宋简" panose="02010609000101010101" pitchFamily="49" charset="-122"/>
                <a:cs typeface="Arial" panose="020B0604020202020204" pitchFamily="34" charset="0"/>
              </a:rPr>
              <a:t>——《</a:t>
            </a:r>
            <a:r>
              <a:rPr lang="zh-CN" altLang="en-US" sz="3200" dirty="0">
                <a:latin typeface="Arial" panose="020B0604020202020204" pitchFamily="34" charset="0"/>
                <a:ea typeface="汉仪大宋简" panose="02010609000101010101" pitchFamily="49" charset="-122"/>
                <a:cs typeface="Arial" panose="020B0604020202020204" pitchFamily="34" charset="0"/>
              </a:rPr>
              <a:t>自然</a:t>
            </a:r>
            <a:r>
              <a:rPr lang="en-US" altLang="zh-CN" sz="3200" dirty="0">
                <a:latin typeface="Arial" panose="020B0604020202020204" pitchFamily="34" charset="0"/>
                <a:ea typeface="汉仪大宋简" panose="02010609000101010101" pitchFamily="49" charset="-122"/>
                <a:cs typeface="Arial" panose="020B0604020202020204" pitchFamily="34" charset="0"/>
              </a:rPr>
              <a:t>》</a:t>
            </a:r>
            <a:r>
              <a:rPr lang="zh-CN" altLang="en-US" sz="3200" dirty="0">
                <a:latin typeface="Arial" panose="020B0604020202020204" pitchFamily="34" charset="0"/>
                <a:ea typeface="汉仪大宋简" panose="02010609000101010101" pitchFamily="49" charset="-122"/>
                <a:cs typeface="Arial" panose="020B0604020202020204" pitchFamily="34" charset="0"/>
              </a:rPr>
              <a:t>的专稿主笔，但是对那个我们在媒体上经常看到的图片，他也提出了反对意见。</a:t>
            </a:r>
            <a:r>
              <a:rPr lang="en-US" sz="3200" dirty="0">
                <a:latin typeface="Arial" panose="020B0604020202020204" pitchFamily="34" charset="0"/>
                <a:ea typeface="汉仪大宋简" panose="02010609000101010101" pitchFamily="49" charset="-122"/>
                <a:cs typeface="Arial" panose="020B0604020202020204" pitchFamily="34" charset="0"/>
              </a:rPr>
              <a:t>1999</a:t>
            </a:r>
            <a:r>
              <a:rPr lang="zh-CN" altLang="en-US" sz="3200" dirty="0">
                <a:latin typeface="Arial" panose="020B0604020202020204" pitchFamily="34" charset="0"/>
                <a:ea typeface="汉仪大宋简" panose="02010609000101010101" pitchFamily="49" charset="-122"/>
                <a:cs typeface="Arial" panose="020B0604020202020204" pitchFamily="34" charset="0"/>
              </a:rPr>
              <a:t>年时，他提出这样的警告：</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algn="just" defTabSz="685800">
              <a:lnSpc>
                <a:spcPct val="110000"/>
              </a:lnSpc>
              <a:defRPr/>
            </a:pPr>
            <a:endParaRPr lang="en-US" altLang="zh-CN" sz="1600" dirty="0">
              <a:latin typeface="Arial" panose="020B0604020202020204" pitchFamily="34" charset="0"/>
              <a:ea typeface="汉仪大宋简" panose="02010609000101010101" pitchFamily="49" charset="-122"/>
              <a:cs typeface="Arial" panose="020B0604020202020204" pitchFamily="34" charset="0"/>
            </a:endParaRPr>
          </a:p>
          <a:p>
            <a:pPr algn="just" defTabSz="685800">
              <a:lnSpc>
                <a:spcPct val="110000"/>
              </a:lnSpc>
              <a:defRPr/>
            </a:pPr>
            <a:r>
              <a:rPr lang="zh-CN" altLang="en-US" sz="3200" dirty="0">
                <a:latin typeface="Arial" panose="020B0604020202020204" pitchFamily="34" charset="0"/>
                <a:ea typeface="汉仪大宋简" panose="02010609000101010101" pitchFamily="49" charset="-122"/>
                <a:cs typeface="Arial" panose="020B0604020202020204" pitchFamily="34" charset="0"/>
              </a:rPr>
              <a:t>“没有一个化石是带着出生证被填埋的。</a:t>
            </a:r>
            <a:r>
              <a:rPr lang="en-US" altLang="zh-CN" sz="3200" dirty="0">
                <a:latin typeface="Arial" panose="020B0604020202020204" pitchFamily="34" charset="0"/>
                <a:ea typeface="汉仪大宋简" panose="02010609000101010101" pitchFamily="49" charset="-122"/>
                <a:cs typeface="Arial" panose="020B0604020202020204" pitchFamily="34" charset="0"/>
              </a:rPr>
              <a:t>……</a:t>
            </a:r>
            <a:r>
              <a:rPr lang="zh-CN" altLang="en-US" sz="3200" dirty="0">
                <a:latin typeface="Arial" panose="020B0604020202020204" pitchFamily="34" charset="0"/>
                <a:ea typeface="汉仪大宋简" panose="02010609000101010101" pitchFamily="49" charset="-122"/>
                <a:cs typeface="Arial" panose="020B0604020202020204" pitchFamily="34" charset="0"/>
              </a:rPr>
              <a:t>化石间的时间跨度如此之大，我们无法通过辈分血统确定它们之间的任何联系。</a:t>
            </a:r>
            <a:r>
              <a:rPr lang="zh-CN" altLang="en-US" sz="2800" dirty="0">
                <a:solidFill>
                  <a:srgbClr val="FF0000"/>
                </a:solidFill>
                <a:latin typeface="Arial" panose="020B0604020202020204" pitchFamily="34" charset="0"/>
                <a:ea typeface="汉仪大宋简" panose="02010609000101010101" pitchFamily="49" charset="-122"/>
                <a:cs typeface="Arial" panose="020B0604020202020204" pitchFamily="34" charset="0"/>
              </a:rPr>
              <a:t>（续下）</a:t>
            </a:r>
            <a:endParaRPr lang="en-US" sz="2800" dirty="0">
              <a:solidFill>
                <a:srgbClr val="FF0000"/>
              </a:solidFill>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Chimp to Man parade: Gee quote</a:t>
            </a:r>
          </a:p>
        </p:txBody>
      </p:sp>
      <p:sp>
        <p:nvSpPr>
          <p:cNvPr id="3" name="副标题 2"/>
          <p:cNvSpPr>
            <a:spLocks noGrp="1"/>
          </p:cNvSpPr>
          <p:nvPr>
            <p:ph type="subTitle" idx="1"/>
          </p:nvPr>
        </p:nvSpPr>
        <p:spPr>
          <a:xfrm>
            <a:off x="0" y="162000"/>
            <a:ext cx="9144000" cy="590931"/>
          </a:xfrm>
        </p:spPr>
        <p:txBody>
          <a:bodyPr/>
          <a:lstStyle/>
          <a:p>
            <a:r>
              <a:rPr lang="zh-CN" altLang="en-US" dirty="0">
                <a:latin typeface="微软雅黑" panose="020B0503020204020204" pitchFamily="34" charset="-122"/>
              </a:rPr>
              <a:t>猿人“队列”是假的</a:t>
            </a:r>
          </a:p>
        </p:txBody>
      </p:sp>
      <p:sp>
        <p:nvSpPr>
          <p:cNvPr id="5" name="内容占位符 2"/>
          <p:cNvSpPr txBox="1">
            <a:spLocks/>
          </p:cNvSpPr>
          <p:nvPr/>
        </p:nvSpPr>
        <p:spPr>
          <a:xfrm>
            <a:off x="467544" y="980728"/>
            <a:ext cx="8208912" cy="3960440"/>
          </a:xfrm>
          <a:prstGeom prst="rect">
            <a:avLst/>
          </a:prstGeom>
        </p:spPr>
        <p:txBody>
          <a:bodyPr vert="horz" lIns="91440" tIns="45720" rIns="91440" bIns="45720" rtlCol="0">
            <a:noAutofit/>
          </a:bodyPr>
          <a:lstStyle/>
          <a:p>
            <a:pPr algn="just" defTabSz="685800">
              <a:lnSpc>
                <a:spcPct val="110000"/>
              </a:lnSpc>
              <a:defRPr/>
            </a:pPr>
            <a:r>
              <a:rPr lang="zh-CN" altLang="en-US" sz="2800" dirty="0">
                <a:solidFill>
                  <a:srgbClr val="FF0000"/>
                </a:solidFill>
                <a:latin typeface="Arial" panose="020B0604020202020204" pitchFamily="34" charset="0"/>
                <a:ea typeface="汉仪大宋简" panose="02010609000101010101" pitchFamily="49" charset="-122"/>
                <a:cs typeface="Arial" panose="020B0604020202020204" pitchFamily="34" charset="0"/>
              </a:rPr>
              <a:t>（续上）</a:t>
            </a:r>
            <a:r>
              <a:rPr lang="zh-CN" altLang="en-US" sz="3200" dirty="0">
                <a:latin typeface="Arial" panose="020B0604020202020204" pitchFamily="34" charset="0"/>
                <a:ea typeface="汉仪大宋简" panose="02010609000101010101" pitchFamily="49" charset="-122"/>
                <a:cs typeface="Arial" panose="020B0604020202020204" pitchFamily="34" charset="0"/>
              </a:rPr>
              <a:t> </a:t>
            </a:r>
            <a:r>
              <a:rPr lang="en-US" altLang="zh-CN" sz="3200" dirty="0">
                <a:latin typeface="Arial" panose="020B0604020202020204" pitchFamily="34" charset="0"/>
                <a:ea typeface="汉仪大宋简" panose="02010609000101010101" pitchFamily="49" charset="-122"/>
                <a:cs typeface="Arial" panose="020B0604020202020204" pitchFamily="34" charset="0"/>
              </a:rPr>
              <a:t>…… </a:t>
            </a:r>
            <a:r>
              <a:rPr lang="en-US" sz="3200" dirty="0">
                <a:latin typeface="Arial" panose="020B0604020202020204" pitchFamily="34" charset="0"/>
                <a:ea typeface="汉仪大宋简" panose="02010609000101010101" pitchFamily="49" charset="-122"/>
                <a:cs typeface="Arial" panose="020B0604020202020204" pitchFamily="34" charset="0"/>
              </a:rPr>
              <a:t>[</a:t>
            </a:r>
            <a:r>
              <a:rPr lang="zh-CN" altLang="en-US" sz="3200" dirty="0">
                <a:latin typeface="Arial" panose="020B0604020202020204" pitchFamily="34" charset="0"/>
                <a:ea typeface="汉仪大宋简" panose="02010609000101010101" pitchFamily="49" charset="-122"/>
                <a:cs typeface="Arial" panose="020B0604020202020204" pitchFamily="34" charset="0"/>
              </a:rPr>
              <a:t>每个化石</a:t>
            </a:r>
            <a:r>
              <a:rPr lang="en-US" sz="3200" dirty="0">
                <a:latin typeface="Arial" panose="020B0604020202020204" pitchFamily="34" charset="0"/>
                <a:ea typeface="汉仪大宋简" panose="02010609000101010101" pitchFamily="49" charset="-122"/>
                <a:cs typeface="Arial" panose="020B0604020202020204" pitchFamily="34" charset="0"/>
              </a:rPr>
              <a:t>]</a:t>
            </a:r>
            <a:r>
              <a:rPr lang="zh-CN" altLang="en-US" sz="3200" dirty="0">
                <a:latin typeface="Arial" panose="020B0604020202020204" pitchFamily="34" charset="0"/>
                <a:ea typeface="汉仪大宋简" panose="02010609000101010101" pitchFamily="49" charset="-122"/>
                <a:cs typeface="Arial" panose="020B0604020202020204" pitchFamily="34" charset="0"/>
              </a:rPr>
              <a:t>都是独立的，和其他已知的化石没有任何联系，不过是漂浮于海洋的几个孤立板块而已。</a:t>
            </a:r>
            <a:r>
              <a:rPr lang="en-US" altLang="zh-CN" sz="3200" dirty="0">
                <a:latin typeface="Arial" panose="020B0604020202020204" pitchFamily="34" charset="0"/>
                <a:ea typeface="汉仪大宋简" panose="02010609000101010101" pitchFamily="49" charset="-122"/>
                <a:cs typeface="Arial" panose="020B0604020202020204" pitchFamily="34" charset="0"/>
              </a:rPr>
              <a:t>……</a:t>
            </a:r>
            <a:r>
              <a:rPr lang="zh-CN" altLang="en-US" sz="3200" dirty="0">
                <a:latin typeface="Arial" panose="020B0604020202020204" pitchFamily="34" charset="0"/>
                <a:ea typeface="汉仪大宋简" panose="02010609000101010101" pitchFamily="49" charset="-122"/>
                <a:cs typeface="Arial" panose="020B0604020202020204" pitchFamily="34" charset="0"/>
              </a:rPr>
              <a:t>用一系列的化石来说明它们所代表的谱系，这不是一个经得起考验的科学假设，而是一个可信度和睡前故事相当的断言</a:t>
            </a:r>
            <a:r>
              <a:rPr lang="en-US" sz="3200" dirty="0">
                <a:latin typeface="Arial" panose="020B0604020202020204" pitchFamily="34" charset="0"/>
                <a:ea typeface="汉仪大宋简" panose="02010609000101010101" pitchFamily="49" charset="-122"/>
                <a:cs typeface="Arial" panose="020B0604020202020204" pitchFamily="34" charset="0"/>
              </a:rPr>
              <a:t>——</a:t>
            </a:r>
            <a:r>
              <a:rPr lang="zh-CN" altLang="en-US" sz="3200" dirty="0">
                <a:latin typeface="Arial" panose="020B0604020202020204" pitchFamily="34" charset="0"/>
                <a:ea typeface="汉仪大宋简" panose="02010609000101010101" pitchFamily="49" charset="-122"/>
                <a:cs typeface="Arial" panose="020B0604020202020204" pitchFamily="34" charset="0"/>
              </a:rPr>
              <a:t>具有娱乐性，甚至有教育意义，但没有任何科学性。”</a:t>
            </a:r>
          </a:p>
        </p:txBody>
      </p:sp>
      <p:sp>
        <p:nvSpPr>
          <p:cNvPr id="6" name="矩形 5"/>
          <p:cNvSpPr/>
          <p:nvPr/>
        </p:nvSpPr>
        <p:spPr>
          <a:xfrm>
            <a:off x="395536" y="5517232"/>
            <a:ext cx="8590845" cy="794064"/>
          </a:xfrm>
          <a:prstGeom prst="rect">
            <a:avLst/>
          </a:prstGeom>
        </p:spPr>
        <p:txBody>
          <a:bodyPr wrap="square">
            <a:spAutoFit/>
          </a:bodyPr>
          <a:lstStyle/>
          <a:p>
            <a:pPr defTabSz="685800">
              <a:lnSpc>
                <a:spcPct val="120000"/>
              </a:lnSpc>
              <a:defRPr/>
            </a:pPr>
            <a:r>
              <a:rPr lang="en-US" altLang="zh-CN" sz="1900" b="1" dirty="0">
                <a:solidFill>
                  <a:schemeClr val="bg2">
                    <a:lumMod val="25000"/>
                  </a:schemeClr>
                </a:solidFill>
                <a:latin typeface="Arial" panose="020B0604020202020204" pitchFamily="34" charset="0"/>
                <a:ea typeface="微软雅黑" pitchFamily="34" charset="-122"/>
                <a:cs typeface="Arial" panose="020B0604020202020204" pitchFamily="34" charset="0"/>
              </a:rPr>
              <a:t>-- </a:t>
            </a:r>
            <a:r>
              <a:rPr lang="x-none" altLang="zh-CN" sz="1900" b="1" u="sng" dirty="0">
                <a:solidFill>
                  <a:schemeClr val="bg2">
                    <a:lumMod val="25000"/>
                  </a:schemeClr>
                </a:solidFill>
                <a:latin typeface="Arial" panose="020B0604020202020204" pitchFamily="34" charset="0"/>
                <a:ea typeface="微软雅黑" pitchFamily="34" charset="-122"/>
                <a:cs typeface="Arial" panose="020B0604020202020204" pitchFamily="34" charset="0"/>
              </a:rPr>
              <a:t>In Search of Deep Time: Beyond the Fossil Record to a New History of Life</a:t>
            </a:r>
            <a:r>
              <a:rPr lang="x-none" altLang="zh-CN" sz="1900" b="1" dirty="0">
                <a:solidFill>
                  <a:schemeClr val="bg2">
                    <a:lumMod val="25000"/>
                  </a:schemeClr>
                </a:solidFill>
                <a:latin typeface="Arial" panose="020B0604020202020204" pitchFamily="34" charset="0"/>
                <a:ea typeface="微软雅黑" pitchFamily="34" charset="-122"/>
                <a:cs typeface="Arial" panose="020B0604020202020204" pitchFamily="34" charset="0"/>
              </a:rPr>
              <a:t>.  Free Press, 1999. </a:t>
            </a:r>
            <a:endParaRPr lang="en-US" altLang="zh-CN" sz="1900" b="1" dirty="0">
              <a:solidFill>
                <a:schemeClr val="bg2">
                  <a:lumMod val="25000"/>
                </a:schemeClr>
              </a:solidFill>
              <a:latin typeface="Arial" panose="020B0604020202020204" pitchFamily="34" charset="0"/>
              <a:ea typeface="微软雅黑" pitchFamily="34" charset="-122"/>
              <a:cs typeface="Arial" panose="020B0604020202020204" pitchFamily="34" charset="0"/>
            </a:endParaRPr>
          </a:p>
        </p:txBody>
      </p:sp>
    </p:spTree>
    <p:extLst>
      <p:ext uri="{BB962C8B-B14F-4D97-AF65-F5344CB8AC3E}">
        <p14:creationId xmlns:p14="http://schemas.microsoft.com/office/powerpoint/2010/main" val="432384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a:t>Ape to Man Parade: highlight Ramapithecus</a:t>
            </a:r>
          </a:p>
        </p:txBody>
      </p:sp>
      <p:sp>
        <p:nvSpPr>
          <p:cNvPr id="4" name="副标题 3"/>
          <p:cNvSpPr>
            <a:spLocks noGrp="1"/>
          </p:cNvSpPr>
          <p:nvPr>
            <p:ph type="subTitle" idx="1"/>
          </p:nvPr>
        </p:nvSpPr>
        <p:spPr/>
        <p:txBody>
          <a:bodyPr/>
          <a:lstStyle/>
          <a:p>
            <a:r>
              <a:rPr lang="zh-CN" altLang="en-US" dirty="0"/>
              <a:t>虚构的“猿人”列</a:t>
            </a:r>
            <a:r>
              <a:rPr lang="zh-CN" altLang="en-US"/>
              <a:t>队：腊</a:t>
            </a:r>
            <a:r>
              <a:rPr lang="zh-CN" altLang="en-US" dirty="0"/>
              <a:t>玛古猿</a:t>
            </a:r>
          </a:p>
        </p:txBody>
      </p:sp>
      <p:grpSp>
        <p:nvGrpSpPr>
          <p:cNvPr id="40" name="组合 39"/>
          <p:cNvGrpSpPr/>
          <p:nvPr/>
        </p:nvGrpSpPr>
        <p:grpSpPr>
          <a:xfrm>
            <a:off x="1403648" y="1061399"/>
            <a:ext cx="1907138" cy="5004512"/>
            <a:chOff x="2495600" y="1016776"/>
            <a:chExt cx="1907138" cy="5004512"/>
          </a:xfrm>
        </p:grpSpPr>
        <p:pic>
          <p:nvPicPr>
            <p:cNvPr id="41" name="图片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5600" y="1484784"/>
              <a:ext cx="1907138" cy="4536504"/>
            </a:xfrm>
            <a:prstGeom prst="rect">
              <a:avLst/>
            </a:prstGeom>
          </p:spPr>
        </p:pic>
        <p:sp>
          <p:nvSpPr>
            <p:cNvPr id="42" name="TextBox 3"/>
            <p:cNvSpPr txBox="1"/>
            <p:nvPr/>
          </p:nvSpPr>
          <p:spPr>
            <a:xfrm>
              <a:off x="2855640"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腊玛古猿</a:t>
              </a:r>
              <a:endParaRPr lang="en-US" altLang="zh-CN" dirty="0"/>
            </a:p>
          </p:txBody>
        </p:sp>
      </p:grpSp>
      <p:grpSp>
        <p:nvGrpSpPr>
          <p:cNvPr id="5" name="组合 4"/>
          <p:cNvGrpSpPr/>
          <p:nvPr/>
        </p:nvGrpSpPr>
        <p:grpSpPr>
          <a:xfrm>
            <a:off x="35496" y="1061399"/>
            <a:ext cx="9179946" cy="5103905"/>
            <a:chOff x="35496" y="1061399"/>
            <a:chExt cx="9179946" cy="5103905"/>
          </a:xfrm>
        </p:grpSpPr>
        <p:grpSp>
          <p:nvGrpSpPr>
            <p:cNvPr id="43" name="组合 42"/>
            <p:cNvGrpSpPr/>
            <p:nvPr/>
          </p:nvGrpSpPr>
          <p:grpSpPr>
            <a:xfrm>
              <a:off x="2699792" y="1061399"/>
              <a:ext cx="1907138" cy="5004512"/>
              <a:chOff x="4079776" y="1016776"/>
              <a:chExt cx="1907138" cy="5004512"/>
            </a:xfrm>
          </p:grpSpPr>
          <p:pic>
            <p:nvPicPr>
              <p:cNvPr id="44" name="图片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9776" y="1484784"/>
                <a:ext cx="1907138" cy="4536504"/>
              </a:xfrm>
              <a:prstGeom prst="rect">
                <a:avLst/>
              </a:prstGeom>
            </p:spPr>
          </p:pic>
          <p:sp>
            <p:nvSpPr>
              <p:cNvPr id="45" name="TextBox 3"/>
              <p:cNvSpPr txBox="1"/>
              <p:nvPr/>
            </p:nvSpPr>
            <p:spPr>
              <a:xfrm>
                <a:off x="4583832"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南方古猿</a:t>
                </a:r>
                <a:endParaRPr lang="en-US" altLang="zh-CN" dirty="0"/>
              </a:p>
            </p:txBody>
          </p:sp>
        </p:grpSp>
        <p:grpSp>
          <p:nvGrpSpPr>
            <p:cNvPr id="46" name="组合 45"/>
            <p:cNvGrpSpPr/>
            <p:nvPr/>
          </p:nvGrpSpPr>
          <p:grpSpPr>
            <a:xfrm>
              <a:off x="4283968" y="1061399"/>
              <a:ext cx="1907138" cy="5103904"/>
              <a:chOff x="5951984" y="1016776"/>
              <a:chExt cx="1907138" cy="5103904"/>
            </a:xfrm>
          </p:grpSpPr>
          <p:pic>
            <p:nvPicPr>
              <p:cNvPr id="47" name="图片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1984" y="1584176"/>
                <a:ext cx="1907138" cy="4536504"/>
              </a:xfrm>
              <a:prstGeom prst="rect">
                <a:avLst/>
              </a:prstGeom>
            </p:spPr>
          </p:pic>
          <p:sp>
            <p:nvSpPr>
              <p:cNvPr id="48" name="TextBox 3"/>
              <p:cNvSpPr txBox="1"/>
              <p:nvPr/>
            </p:nvSpPr>
            <p:spPr>
              <a:xfrm>
                <a:off x="6312024"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直立猿人</a:t>
                </a:r>
                <a:endParaRPr lang="en-US" altLang="zh-CN" dirty="0"/>
              </a:p>
            </p:txBody>
          </p:sp>
        </p:grpSp>
        <p:grpSp>
          <p:nvGrpSpPr>
            <p:cNvPr id="49" name="组合 48"/>
            <p:cNvGrpSpPr/>
            <p:nvPr/>
          </p:nvGrpSpPr>
          <p:grpSpPr>
            <a:xfrm>
              <a:off x="5868144" y="1061399"/>
              <a:ext cx="1907138" cy="5103904"/>
              <a:chOff x="7824192" y="1016776"/>
              <a:chExt cx="1907138" cy="5103904"/>
            </a:xfrm>
          </p:grpSpPr>
          <p:pic>
            <p:nvPicPr>
              <p:cNvPr id="50" name="图片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4192" y="1584176"/>
                <a:ext cx="1907138" cy="4536504"/>
              </a:xfrm>
              <a:prstGeom prst="rect">
                <a:avLst/>
              </a:prstGeom>
            </p:spPr>
          </p:pic>
          <p:sp>
            <p:nvSpPr>
              <p:cNvPr id="51" name="TextBox 3"/>
              <p:cNvSpPr txBox="1"/>
              <p:nvPr/>
            </p:nvSpPr>
            <p:spPr>
              <a:xfrm>
                <a:off x="8040216"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尼安德特</a:t>
                </a:r>
                <a:endParaRPr lang="en-US" altLang="zh-CN" dirty="0"/>
              </a:p>
            </p:txBody>
          </p:sp>
        </p:grpSp>
        <p:grpSp>
          <p:nvGrpSpPr>
            <p:cNvPr id="52" name="组合 51"/>
            <p:cNvGrpSpPr/>
            <p:nvPr/>
          </p:nvGrpSpPr>
          <p:grpSpPr>
            <a:xfrm>
              <a:off x="35496" y="1061399"/>
              <a:ext cx="1907137" cy="5004512"/>
              <a:chOff x="839416" y="1016776"/>
              <a:chExt cx="1907137" cy="5004512"/>
            </a:xfrm>
          </p:grpSpPr>
          <p:pic>
            <p:nvPicPr>
              <p:cNvPr id="53" name="图片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416" y="1484784"/>
                <a:ext cx="1907137" cy="4536504"/>
              </a:xfrm>
              <a:prstGeom prst="rect">
                <a:avLst/>
              </a:prstGeom>
            </p:spPr>
          </p:pic>
          <p:sp>
            <p:nvSpPr>
              <p:cNvPr id="54" name="TextBox 3"/>
              <p:cNvSpPr txBox="1"/>
              <p:nvPr/>
            </p:nvSpPr>
            <p:spPr>
              <a:xfrm>
                <a:off x="1127448"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原上猿</a:t>
                </a:r>
                <a:endParaRPr lang="en-US" altLang="zh-CN" dirty="0"/>
              </a:p>
            </p:txBody>
          </p:sp>
        </p:grpSp>
        <p:grpSp>
          <p:nvGrpSpPr>
            <p:cNvPr id="55" name="组合 54"/>
            <p:cNvGrpSpPr/>
            <p:nvPr/>
          </p:nvGrpSpPr>
          <p:grpSpPr>
            <a:xfrm>
              <a:off x="7308304" y="1061399"/>
              <a:ext cx="1907138" cy="5103905"/>
              <a:chOff x="9552384" y="1016775"/>
              <a:chExt cx="1907138" cy="5103905"/>
            </a:xfrm>
          </p:grpSpPr>
          <p:pic>
            <p:nvPicPr>
              <p:cNvPr id="56" name="图片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2384" y="1584176"/>
                <a:ext cx="1907138" cy="4536504"/>
              </a:xfrm>
              <a:prstGeom prst="rect">
                <a:avLst/>
              </a:prstGeom>
            </p:spPr>
          </p:pic>
          <p:sp>
            <p:nvSpPr>
              <p:cNvPr id="57" name="TextBox 3"/>
              <p:cNvSpPr txBox="1"/>
              <p:nvPr/>
            </p:nvSpPr>
            <p:spPr>
              <a:xfrm>
                <a:off x="9768408" y="1016775"/>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现代人</a:t>
                </a:r>
                <a:endParaRPr lang="en-US" altLang="zh-CN" dirty="0"/>
              </a:p>
            </p:txBody>
          </p:sp>
        </p:grpSp>
      </p:grpSp>
      <p:sp>
        <p:nvSpPr>
          <p:cNvPr id="7" name="矩形 6"/>
          <p:cNvSpPr/>
          <p:nvPr/>
        </p:nvSpPr>
        <p:spPr>
          <a:xfrm>
            <a:off x="1691680" y="980728"/>
            <a:ext cx="1463040" cy="511256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par>
                          <p:cTn id="8" fill="hold">
                            <p:stCondLst>
                              <p:cond delay="1000"/>
                            </p:stCondLst>
                            <p:childTnLst>
                              <p:par>
                                <p:cTn id="9" presetID="9" presetClass="emph" presetSubtype="0" nodeType="afterEffect">
                                  <p:stCondLst>
                                    <p:cond delay="0"/>
                                  </p:stCondLst>
                                  <p:childTnLst>
                                    <p:set>
                                      <p:cBhvr rctx="PPT">
                                        <p:cTn id="10" dur="indefinite"/>
                                        <p:tgtEl>
                                          <p:spTgt spid="5"/>
                                        </p:tgtEl>
                                        <p:attrNameLst>
                                          <p:attrName>style.opacity</p:attrName>
                                        </p:attrNameLst>
                                      </p:cBhvr>
                                      <p:to>
                                        <p:strVal val="0.25"/>
                                      </p:to>
                                    </p:set>
                                    <p:animEffect filter="image" prLst="opacity: 0.25">
                                      <p:cBhvr rctx="IE">
                                        <p:cTn id="11"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4"/>
          <p:cNvGrpSpPr/>
          <p:nvPr/>
        </p:nvGrpSpPr>
        <p:grpSpPr>
          <a:xfrm>
            <a:off x="251520" y="1556792"/>
            <a:ext cx="3384376" cy="3816424"/>
            <a:chOff x="1631504" y="1268760"/>
            <a:chExt cx="3384376" cy="3816424"/>
          </a:xfrm>
        </p:grpSpPr>
        <p:sp>
          <p:nvSpPr>
            <p:cNvPr id="4" name="矩形 3"/>
            <p:cNvSpPr/>
            <p:nvPr/>
          </p:nvSpPr>
          <p:spPr>
            <a:xfrm>
              <a:off x="1631504" y="1268760"/>
              <a:ext cx="3384376" cy="3816424"/>
            </a:xfrm>
            <a:prstGeom prst="rect">
              <a:avLst/>
            </a:prstGeom>
            <a:solidFill>
              <a:srgbClr val="002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6057" name="Text Box 9"/>
            <p:cNvSpPr txBox="1">
              <a:spLocks noChangeArrowheads="1"/>
            </p:cNvSpPr>
            <p:nvPr/>
          </p:nvSpPr>
          <p:spPr bwMode="auto">
            <a:xfrm>
              <a:off x="2567608" y="4365104"/>
              <a:ext cx="1584176"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zh-CN" altLang="en-US" sz="3600" dirty="0">
                  <a:solidFill>
                    <a:prstClr val="white"/>
                  </a:solidFill>
                  <a:latin typeface="华文中宋" panose="02010600040101010101" pitchFamily="2" charset="-122"/>
                  <a:ea typeface="华文中宋" panose="02010600040101010101" pitchFamily="2" charset="-122"/>
                  <a:cs typeface="SimSun-ExtB"/>
                </a:rPr>
                <a:t>发现的</a:t>
              </a:r>
              <a:endParaRPr lang="en-US" sz="3600" dirty="0">
                <a:solidFill>
                  <a:prstClr val="white"/>
                </a:solidFill>
                <a:latin typeface="华文中宋" panose="02010600040101010101" pitchFamily="2" charset="-122"/>
                <a:ea typeface="华文中宋" panose="02010600040101010101" pitchFamily="2" charset="-122"/>
                <a:cs typeface="SimSun-ExtB"/>
              </a:endParaRPr>
            </a:p>
          </p:txBody>
        </p:sp>
        <p:pic>
          <p:nvPicPr>
            <p:cNvPr id="14" name="Picture 9" descr="http://www.detectingdesign.com/images/EarlyMan/Ramipithecus%20teeth%201.jpg"/>
            <p:cNvPicPr>
              <a:picLocks noChangeAspect="1" noChangeArrowheads="1"/>
            </p:cNvPicPr>
            <p:nvPr/>
          </p:nvPicPr>
          <p:blipFill>
            <a:blip r:embed="rId3" cstate="print"/>
            <a:srcRect/>
            <a:stretch>
              <a:fillRect/>
            </a:stretch>
          </p:blipFill>
          <p:spPr bwMode="auto">
            <a:xfrm>
              <a:off x="1703512" y="1386985"/>
              <a:ext cx="3240360" cy="2978119"/>
            </a:xfrm>
            <a:prstGeom prst="rect">
              <a:avLst/>
            </a:prstGeom>
            <a:noFill/>
            <a:ln w="3175">
              <a:noFill/>
              <a:miter lim="800000"/>
              <a:headEnd/>
              <a:tailEnd/>
            </a:ln>
          </p:spPr>
        </p:pic>
      </p:grpSp>
      <p:sp>
        <p:nvSpPr>
          <p:cNvPr id="12" name="Title 11"/>
          <p:cNvSpPr>
            <a:spLocks noGrp="1"/>
          </p:cNvSpPr>
          <p:nvPr>
            <p:ph type="ctrTitle"/>
          </p:nvPr>
        </p:nvSpPr>
        <p:spPr/>
        <p:txBody>
          <a:bodyPr/>
          <a:lstStyle/>
          <a:p>
            <a:r>
              <a:rPr lang="en-US"/>
              <a:t>Ramapithecus 1: find, reconstuction</a:t>
            </a:r>
          </a:p>
        </p:txBody>
      </p:sp>
      <p:sp>
        <p:nvSpPr>
          <p:cNvPr id="2" name="副标题 1"/>
          <p:cNvSpPr>
            <a:spLocks noGrp="1"/>
          </p:cNvSpPr>
          <p:nvPr>
            <p:ph type="subTitle" idx="1"/>
          </p:nvPr>
        </p:nvSpPr>
        <p:spPr/>
        <p:txBody>
          <a:bodyPr/>
          <a:lstStyle/>
          <a:p>
            <a:r>
              <a:rPr lang="zh-CN" altLang="en-US" dirty="0"/>
              <a:t>欺骗性复</a:t>
            </a:r>
            <a:r>
              <a:rPr lang="zh-CN" altLang="en-US"/>
              <a:t>原：腊</a:t>
            </a:r>
            <a:r>
              <a:rPr lang="zh-CN" altLang="en-US" dirty="0"/>
              <a:t>玛古猿</a:t>
            </a:r>
          </a:p>
        </p:txBody>
      </p:sp>
      <p:grpSp>
        <p:nvGrpSpPr>
          <p:cNvPr id="5" name="组合 5"/>
          <p:cNvGrpSpPr/>
          <p:nvPr/>
        </p:nvGrpSpPr>
        <p:grpSpPr>
          <a:xfrm>
            <a:off x="3635896" y="942101"/>
            <a:ext cx="5153194" cy="5110323"/>
            <a:chOff x="5519936" y="942100"/>
            <a:chExt cx="5153194" cy="5110323"/>
          </a:xfrm>
        </p:grpSpPr>
        <p:pic>
          <p:nvPicPr>
            <p:cNvPr id="16" name="Picture 7" descr="Ramapithecus1"/>
            <p:cNvPicPr>
              <a:picLocks noChangeAspect="1" noChangeArrowheads="1"/>
            </p:cNvPicPr>
            <p:nvPr/>
          </p:nvPicPr>
          <p:blipFill>
            <a:blip r:embed="rId4" cstate="print"/>
            <a:srcRect/>
            <a:stretch>
              <a:fillRect/>
            </a:stretch>
          </p:blipFill>
          <p:spPr bwMode="auto">
            <a:xfrm>
              <a:off x="7896200" y="942100"/>
              <a:ext cx="2776930" cy="5110323"/>
            </a:xfrm>
            <a:prstGeom prst="rect">
              <a:avLst/>
            </a:prstGeom>
            <a:noFill/>
            <a:ln w="3175">
              <a:solidFill>
                <a:schemeClr val="tx1"/>
              </a:solidFill>
              <a:miter lim="800000"/>
              <a:headEnd/>
              <a:tailEnd/>
            </a:ln>
          </p:spPr>
        </p:pic>
        <p:sp>
          <p:nvSpPr>
            <p:cNvPr id="386060" name="Line 12"/>
            <p:cNvSpPr>
              <a:spLocks noChangeShapeType="1"/>
            </p:cNvSpPr>
            <p:nvPr/>
          </p:nvSpPr>
          <p:spPr bwMode="auto">
            <a:xfrm>
              <a:off x="5519936" y="3356992"/>
              <a:ext cx="2376264" cy="0"/>
            </a:xfrm>
            <a:prstGeom prst="line">
              <a:avLst/>
            </a:prstGeom>
            <a:noFill/>
            <a:ln w="57150">
              <a:solidFill>
                <a:srgbClr val="002A54"/>
              </a:solidFill>
              <a:round/>
              <a:headEnd/>
              <a:tailEnd type="triangle" w="med" len="med"/>
            </a:ln>
            <a:effectLst/>
            <a:extLst>
              <a:ext uri="{909E8E84-426E-40dd-AFC4-6F175D3DCCD1}">
                <a14:hiddenFill xmlns:a14="http://schemas.microsoft.com/office/drawing/2010/main" xmlns="">
                  <a:noFill/>
                </a14:hiddenFill>
              </a:ext>
            </a:extLst>
          </p:spPr>
          <p:txBody>
            <a:bodyPr/>
            <a:lstStyle/>
            <a:p>
              <a:pPr>
                <a:defRPr/>
              </a:pPr>
              <a:endParaRPr lang="en-US" dirty="0">
                <a:solidFill>
                  <a:prstClr val="black"/>
                </a:solidFill>
                <a:ea typeface="ＭＳ Ｐゴシック" charset="0"/>
              </a:endParaRPr>
            </a:p>
          </p:txBody>
        </p:sp>
        <p:sp>
          <p:nvSpPr>
            <p:cNvPr id="386059" name="Text Box 11"/>
            <p:cNvSpPr txBox="1">
              <a:spLocks noChangeArrowheads="1"/>
            </p:cNvSpPr>
            <p:nvPr/>
          </p:nvSpPr>
          <p:spPr bwMode="auto">
            <a:xfrm>
              <a:off x="6168008" y="2996952"/>
              <a:ext cx="1152128" cy="641351"/>
            </a:xfrm>
            <a:prstGeom prst="rect">
              <a:avLst/>
            </a:prstGeom>
            <a:solidFill>
              <a:srgbClr val="002A54"/>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zh-CN" altLang="en-US" sz="3600" b="1" dirty="0">
                  <a:solidFill>
                    <a:srgbClr val="66FFFF"/>
                  </a:solidFill>
                  <a:latin typeface="微软雅黑" panose="020B0503020204020204" pitchFamily="34" charset="-122"/>
                  <a:ea typeface="微软雅黑" panose="020B0503020204020204" pitchFamily="34" charset="-122"/>
                  <a:cs typeface="SimSun-ExtB"/>
                </a:rPr>
                <a:t>绘制</a:t>
              </a:r>
              <a:endParaRPr lang="en-US" sz="3600" b="1" dirty="0">
                <a:solidFill>
                  <a:srgbClr val="66FFFF"/>
                </a:solidFill>
                <a:latin typeface="微软雅黑" panose="020B0503020204020204" pitchFamily="34" charset="-122"/>
                <a:ea typeface="微软雅黑" panose="020B0503020204020204" pitchFamily="34" charset="-122"/>
                <a:cs typeface="SimSun-ExtB"/>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nvSpPr>
        <p:spPr>
          <a:xfrm>
            <a:off x="4175448" y="1269330"/>
            <a:ext cx="4968552" cy="4517124"/>
          </a:xfrm>
          <a:prstGeom prst="rect">
            <a:avLst/>
          </a:prstGeom>
        </p:spPr>
        <p:txBody>
          <a:bodyPr>
            <a:noAutofit/>
          </a:bodyPr>
          <a:lstStyle/>
          <a:p>
            <a:pPr marL="171450" indent="-171450" defTabSz="685800">
              <a:lnSpc>
                <a:spcPct val="90000"/>
              </a:lnSpc>
              <a:spcBef>
                <a:spcPts val="750"/>
              </a:spcBef>
              <a:buFont typeface="Arial" pitchFamily="34" charset="0"/>
              <a:buChar char="•"/>
              <a:defRPr/>
            </a:pPr>
            <a:r>
              <a:rPr lang="en-US" altLang="zh-CN" sz="3600" dirty="0">
                <a:solidFill>
                  <a:prstClr val="black"/>
                </a:solidFill>
                <a:ea typeface="汉仪大宋简" panose="02010609000101010101" pitchFamily="49" charset="-122"/>
                <a:cs typeface="Arial" panose="020B0604020202020204" pitchFamily="34" charset="0"/>
              </a:rPr>
              <a:t>1932 </a:t>
            </a:r>
            <a:r>
              <a:rPr lang="zh-CN" altLang="en-US" sz="3600" dirty="0">
                <a:solidFill>
                  <a:prstClr val="black"/>
                </a:solidFill>
                <a:ea typeface="汉仪大宋简" panose="02010609000101010101" pitchFamily="49" charset="-122"/>
                <a:cs typeface="Arial" panose="020B0604020202020204" pitchFamily="34" charset="0"/>
              </a:rPr>
              <a:t>在印度发现部分腊玛古猿颌骨化石</a:t>
            </a:r>
            <a:endParaRPr lang="en-US" altLang="zh-CN" sz="3600" dirty="0">
              <a:solidFill>
                <a:prstClr val="black"/>
              </a:solidFill>
              <a:ea typeface="汉仪大宋简" panose="02010609000101010101" pitchFamily="49" charset="-122"/>
              <a:cs typeface="Arial" panose="020B0604020202020204" pitchFamily="34" charset="0"/>
            </a:endParaRPr>
          </a:p>
          <a:p>
            <a:pPr marL="171450" indent="-171450" defTabSz="685800">
              <a:lnSpc>
                <a:spcPct val="90000"/>
              </a:lnSpc>
              <a:spcBef>
                <a:spcPts val="750"/>
              </a:spcBef>
              <a:buFont typeface="Arial" pitchFamily="34" charset="0"/>
              <a:buChar char="•"/>
              <a:defRPr/>
            </a:pPr>
            <a:r>
              <a:rPr lang="en-US" altLang="zh-CN" sz="3600" dirty="0">
                <a:solidFill>
                  <a:prstClr val="black"/>
                </a:solidFill>
                <a:ea typeface="汉仪大宋简" panose="02010609000101010101" pitchFamily="49" charset="-122"/>
                <a:cs typeface="Arial" panose="020B0604020202020204" pitchFamily="34" charset="0"/>
              </a:rPr>
              <a:t>1965</a:t>
            </a:r>
            <a:r>
              <a:rPr lang="zh-CN" altLang="en-US" sz="3600" dirty="0">
                <a:solidFill>
                  <a:prstClr val="black"/>
                </a:solidFill>
                <a:ea typeface="汉仪大宋简" panose="02010609000101010101" pitchFamily="49" charset="-122"/>
                <a:cs typeface="Arial" panose="020B0604020202020204" pitchFamily="34" charset="0"/>
              </a:rPr>
              <a:t> 被很多人视为人类最早的祖先，属于</a:t>
            </a:r>
            <a:r>
              <a:rPr lang="en-US" altLang="zh-CN" sz="3600" dirty="0">
                <a:solidFill>
                  <a:prstClr val="black"/>
                </a:solidFill>
                <a:ea typeface="汉仪大宋简" panose="02010609000101010101" pitchFamily="49" charset="-122"/>
                <a:cs typeface="Arial" panose="020B0604020202020204" pitchFamily="34" charset="0"/>
              </a:rPr>
              <a:t>1400</a:t>
            </a:r>
            <a:r>
              <a:rPr lang="zh-CN" altLang="en-US" sz="3600" dirty="0">
                <a:solidFill>
                  <a:prstClr val="black"/>
                </a:solidFill>
                <a:ea typeface="汉仪大宋简" panose="02010609000101010101" pitchFamily="49" charset="-122"/>
                <a:cs typeface="Arial" panose="020B0604020202020204" pitchFamily="34" charset="0"/>
              </a:rPr>
              <a:t>万年前的</a:t>
            </a:r>
            <a:endParaRPr lang="en-US" altLang="zh-CN" sz="3600" dirty="0">
              <a:solidFill>
                <a:prstClr val="black"/>
              </a:solidFill>
              <a:ea typeface="汉仪大宋简" panose="02010609000101010101" pitchFamily="49" charset="-122"/>
              <a:cs typeface="Arial" panose="020B0604020202020204" pitchFamily="34" charset="0"/>
            </a:endParaRPr>
          </a:p>
          <a:p>
            <a:pPr marL="171450" indent="-171450" defTabSz="685800">
              <a:lnSpc>
                <a:spcPct val="90000"/>
              </a:lnSpc>
              <a:spcBef>
                <a:spcPts val="750"/>
              </a:spcBef>
              <a:buFont typeface="Arial" pitchFamily="34" charset="0"/>
              <a:buChar char="•"/>
              <a:defRPr/>
            </a:pPr>
            <a:r>
              <a:rPr lang="zh-CN" altLang="en-US" sz="3600" dirty="0">
                <a:solidFill>
                  <a:prstClr val="black"/>
                </a:solidFill>
                <a:ea typeface="汉仪大宋简" panose="02010609000101010101" pitchFamily="49" charset="-122"/>
                <a:cs typeface="Arial" panose="020B0604020202020204" pitchFamily="34" charset="0"/>
              </a:rPr>
              <a:t> 站立姿态基本上是由牙齿和不完整的头骨推测</a:t>
            </a:r>
            <a:r>
              <a:rPr lang="zh-CN" altLang="en-US" sz="3600" dirty="0">
                <a:solidFill>
                  <a:prstClr val="black"/>
                </a:solidFill>
                <a:cs typeface="Arial" pitchFamily="34" charset="0"/>
              </a:rPr>
              <a:t>！</a:t>
            </a:r>
            <a:endParaRPr lang="en-US" altLang="zh-CN" sz="3600" dirty="0">
              <a:solidFill>
                <a:prstClr val="black"/>
              </a:solidFill>
              <a:cs typeface="Arial" pitchFamily="34" charset="0"/>
            </a:endParaRPr>
          </a:p>
        </p:txBody>
      </p:sp>
      <p:grpSp>
        <p:nvGrpSpPr>
          <p:cNvPr id="3" name="组合 2"/>
          <p:cNvGrpSpPr/>
          <p:nvPr/>
        </p:nvGrpSpPr>
        <p:grpSpPr>
          <a:xfrm>
            <a:off x="107504" y="1000108"/>
            <a:ext cx="3999501" cy="5108293"/>
            <a:chOff x="7464151" y="1052736"/>
            <a:chExt cx="3495445" cy="4464496"/>
          </a:xfrm>
        </p:grpSpPr>
        <p:sp>
          <p:nvSpPr>
            <p:cNvPr id="252931" name="Rectangle 3"/>
            <p:cNvSpPr>
              <a:spLocks noChangeArrowheads="1"/>
            </p:cNvSpPr>
            <p:nvPr/>
          </p:nvSpPr>
          <p:spPr bwMode="auto">
            <a:xfrm>
              <a:off x="7464151" y="1052736"/>
              <a:ext cx="3495445" cy="4464496"/>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pic>
          <p:nvPicPr>
            <p:cNvPr id="18440" name="Picture 6" descr="Ramapithecus1"/>
            <p:cNvPicPr>
              <a:picLocks noChangeAspect="1" noChangeArrowheads="1"/>
            </p:cNvPicPr>
            <p:nvPr/>
          </p:nvPicPr>
          <p:blipFill>
            <a:blip r:embed="rId3" cstate="print"/>
            <a:srcRect/>
            <a:stretch>
              <a:fillRect/>
            </a:stretch>
          </p:blipFill>
          <p:spPr bwMode="auto">
            <a:xfrm>
              <a:off x="8490247" y="1070984"/>
              <a:ext cx="2430289" cy="4428000"/>
            </a:xfrm>
            <a:prstGeom prst="rect">
              <a:avLst/>
            </a:prstGeom>
            <a:noFill/>
            <a:ln w="9525">
              <a:noFill/>
              <a:miter lim="800000"/>
              <a:headEnd/>
              <a:tailEnd/>
            </a:ln>
          </p:spPr>
        </p:pic>
        <p:pic>
          <p:nvPicPr>
            <p:cNvPr id="10" name="Picture 9" descr="http://www.detectingdesign.com/images/EarlyMan/Ramipithecus%20teeth%201.jpg"/>
            <p:cNvPicPr>
              <a:picLocks noChangeAspect="1" noChangeArrowheads="1"/>
            </p:cNvPicPr>
            <p:nvPr/>
          </p:nvPicPr>
          <p:blipFill>
            <a:blip r:embed="rId4" cstate="print"/>
            <a:srcRect/>
            <a:stretch>
              <a:fillRect/>
            </a:stretch>
          </p:blipFill>
          <p:spPr bwMode="auto">
            <a:xfrm>
              <a:off x="7464151" y="1052736"/>
              <a:ext cx="1387673" cy="1275369"/>
            </a:xfrm>
            <a:prstGeom prst="rect">
              <a:avLst/>
            </a:prstGeom>
            <a:noFill/>
            <a:ln w="3175">
              <a:solidFill>
                <a:schemeClr val="tx1"/>
              </a:solidFill>
              <a:prstDash val="solid"/>
              <a:miter lim="800000"/>
              <a:headEnd/>
              <a:tailEnd/>
            </a:ln>
          </p:spPr>
        </p:pic>
      </p:grpSp>
      <p:sp>
        <p:nvSpPr>
          <p:cNvPr id="8" name="Title 7"/>
          <p:cNvSpPr>
            <a:spLocks noGrp="1"/>
          </p:cNvSpPr>
          <p:nvPr>
            <p:ph type="ctrTitle"/>
          </p:nvPr>
        </p:nvSpPr>
        <p:spPr/>
        <p:txBody>
          <a:bodyPr/>
          <a:lstStyle/>
          <a:p>
            <a:r>
              <a:rPr lang="en-US"/>
              <a:t>Ramapithecus 2: elevation 1932, 1965, 1977</a:t>
            </a:r>
          </a:p>
        </p:txBody>
      </p:sp>
      <p:sp>
        <p:nvSpPr>
          <p:cNvPr id="2" name="副标题 1"/>
          <p:cNvSpPr>
            <a:spLocks noGrp="1"/>
          </p:cNvSpPr>
          <p:nvPr>
            <p:ph type="subTitle" idx="1"/>
          </p:nvPr>
        </p:nvSpPr>
        <p:spPr>
          <a:xfrm>
            <a:off x="0" y="162000"/>
            <a:ext cx="9144000" cy="590931"/>
          </a:xfrm>
        </p:spPr>
        <p:txBody>
          <a:bodyPr/>
          <a:lstStyle/>
          <a:p>
            <a:r>
              <a:rPr lang="zh-CN" altLang="en-US" dirty="0"/>
              <a:t>欺骗性复</a:t>
            </a:r>
            <a:r>
              <a:rPr lang="zh-CN" altLang="en-US"/>
              <a:t>原：腊</a:t>
            </a:r>
            <a:r>
              <a:rPr lang="zh-CN" altLang="en-US" dirty="0"/>
              <a:t>玛古猿</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nvSpPr>
        <p:spPr>
          <a:xfrm>
            <a:off x="4175448" y="1928802"/>
            <a:ext cx="4611394" cy="3234090"/>
          </a:xfrm>
          <a:prstGeom prst="rect">
            <a:avLst/>
          </a:prstGeom>
        </p:spPr>
        <p:txBody>
          <a:bodyPr>
            <a:noAutofit/>
          </a:bodyPr>
          <a:lstStyle/>
          <a:p>
            <a:pPr marL="171450" indent="-171450" defTabSz="685800">
              <a:lnSpc>
                <a:spcPct val="90000"/>
              </a:lnSpc>
              <a:spcBef>
                <a:spcPts val="750"/>
              </a:spcBef>
              <a:buFont typeface="Arial" pitchFamily="34" charset="0"/>
              <a:buChar char="•"/>
              <a:defRPr/>
            </a:pPr>
            <a:r>
              <a:rPr lang="zh-CN" altLang="en-US" sz="3600" dirty="0">
                <a:solidFill>
                  <a:prstClr val="black"/>
                </a:solidFill>
                <a:ea typeface="汉仪大宋简" panose="02010609000101010101" pitchFamily="49" charset="-122"/>
                <a:cs typeface="Arial" panose="020B0604020202020204" pitchFamily="34" charset="0"/>
              </a:rPr>
              <a:t>在</a:t>
            </a:r>
            <a:r>
              <a:rPr lang="en-US" altLang="zh-CN" sz="3600" dirty="0">
                <a:solidFill>
                  <a:prstClr val="black"/>
                </a:solidFill>
                <a:ea typeface="汉仪大宋简" panose="02010609000101010101" pitchFamily="49" charset="-122"/>
                <a:cs typeface="Arial" panose="020B0604020202020204" pitchFamily="34" charset="0"/>
              </a:rPr>
              <a:t>70</a:t>
            </a:r>
            <a:r>
              <a:rPr lang="zh-CN" altLang="en-US" sz="3600" dirty="0">
                <a:solidFill>
                  <a:prstClr val="black"/>
                </a:solidFill>
                <a:ea typeface="汉仪大宋简" panose="02010609000101010101" pitchFamily="49" charset="-122"/>
                <a:cs typeface="Arial" panose="020B0604020202020204" pitchFamily="34" charset="0"/>
              </a:rPr>
              <a:t>年代在云南禄丰县</a:t>
            </a:r>
            <a:r>
              <a:rPr lang="zh-CN" altLang="en-US" sz="3600">
                <a:solidFill>
                  <a:prstClr val="black"/>
                </a:solidFill>
                <a:ea typeface="汉仪大宋简" panose="02010609000101010101" pitchFamily="49" charset="-122"/>
                <a:cs typeface="Arial" panose="020B0604020202020204" pitchFamily="34" charset="0"/>
              </a:rPr>
              <a:t>发现同</a:t>
            </a:r>
            <a:r>
              <a:rPr lang="zh-CN" altLang="en-US" sz="3600" dirty="0">
                <a:solidFill>
                  <a:prstClr val="black"/>
                </a:solidFill>
                <a:ea typeface="汉仪大宋简" panose="02010609000101010101" pitchFamily="49" charset="-122"/>
                <a:cs typeface="Arial" panose="020B0604020202020204" pitchFamily="34" charset="0"/>
              </a:rPr>
              <a:t>类的化石，称“禄丰古猿”</a:t>
            </a:r>
            <a:endParaRPr lang="en-US" altLang="zh-CN" sz="3600" dirty="0">
              <a:solidFill>
                <a:prstClr val="black"/>
              </a:solidFill>
              <a:ea typeface="汉仪大宋简" panose="02010609000101010101" pitchFamily="49" charset="-122"/>
              <a:cs typeface="Arial" panose="020B0604020202020204" pitchFamily="34" charset="0"/>
            </a:endParaRPr>
          </a:p>
          <a:p>
            <a:pPr marL="171450" indent="-171450" defTabSz="685800">
              <a:lnSpc>
                <a:spcPct val="90000"/>
              </a:lnSpc>
              <a:spcBef>
                <a:spcPts val="750"/>
              </a:spcBef>
              <a:buFont typeface="Arial" pitchFamily="34" charset="0"/>
              <a:buChar char="•"/>
              <a:defRPr/>
            </a:pPr>
            <a:r>
              <a:rPr lang="zh-CN" altLang="en-US" sz="3600" dirty="0">
                <a:solidFill>
                  <a:prstClr val="black"/>
                </a:solidFill>
                <a:ea typeface="汉仪大宋简" panose="02010609000101010101" pitchFamily="49" charset="-122"/>
                <a:cs typeface="Arial" panose="020B0604020202020204" pitchFamily="34" charset="0"/>
              </a:rPr>
              <a:t>被认为是国内出土的猿猴和人之间的“链接化石”</a:t>
            </a:r>
            <a:endParaRPr lang="en-US" altLang="zh-CN" sz="3600" dirty="0">
              <a:solidFill>
                <a:prstClr val="black"/>
              </a:solidFill>
              <a:ea typeface="汉仪大宋简" panose="02010609000101010101" pitchFamily="49" charset="-122"/>
              <a:cs typeface="Arial" panose="020B0604020202020204" pitchFamily="34" charset="0"/>
            </a:endParaRPr>
          </a:p>
        </p:txBody>
      </p:sp>
      <p:sp>
        <p:nvSpPr>
          <p:cNvPr id="8" name="Title 7"/>
          <p:cNvSpPr>
            <a:spLocks noGrp="1"/>
          </p:cNvSpPr>
          <p:nvPr>
            <p:ph type="ctrTitle"/>
          </p:nvPr>
        </p:nvSpPr>
        <p:spPr/>
        <p:txBody>
          <a:bodyPr/>
          <a:lstStyle/>
          <a:p>
            <a:r>
              <a:rPr lang="en-US"/>
              <a:t>Ramapithecus 2: elevation 1932, 1965, 1977</a:t>
            </a:r>
          </a:p>
        </p:txBody>
      </p:sp>
      <p:sp>
        <p:nvSpPr>
          <p:cNvPr id="2" name="副标题 1"/>
          <p:cNvSpPr>
            <a:spLocks noGrp="1"/>
          </p:cNvSpPr>
          <p:nvPr>
            <p:ph type="subTitle" idx="1"/>
          </p:nvPr>
        </p:nvSpPr>
        <p:spPr>
          <a:xfrm>
            <a:off x="0" y="162000"/>
            <a:ext cx="9144000" cy="590931"/>
          </a:xfrm>
        </p:spPr>
        <p:txBody>
          <a:bodyPr/>
          <a:lstStyle/>
          <a:p>
            <a:r>
              <a:rPr lang="zh-CN" altLang="en-US" dirty="0"/>
              <a:t>欺骗性复</a:t>
            </a:r>
            <a:r>
              <a:rPr lang="zh-CN" altLang="en-US"/>
              <a:t>原：腊</a:t>
            </a:r>
            <a:r>
              <a:rPr lang="zh-CN" altLang="en-US" dirty="0"/>
              <a:t>玛古猿</a:t>
            </a:r>
          </a:p>
        </p:txBody>
      </p:sp>
      <p:pic>
        <p:nvPicPr>
          <p:cNvPr id="987138" name="Picture 2" descr="50da81cb39dbb6fdb0eb298b0924ab18962b37ef"/>
          <p:cNvPicPr>
            <a:picLocks noChangeAspect="1" noChangeArrowheads="1"/>
          </p:cNvPicPr>
          <p:nvPr/>
        </p:nvPicPr>
        <p:blipFill>
          <a:blip r:embed="rId3" cstate="print"/>
          <a:srcRect/>
          <a:stretch>
            <a:fillRect/>
          </a:stretch>
        </p:blipFill>
        <p:spPr bwMode="auto">
          <a:xfrm>
            <a:off x="214282" y="928670"/>
            <a:ext cx="3786214" cy="5252305"/>
          </a:xfrm>
          <a:prstGeom prst="rect">
            <a:avLst/>
          </a:prstGeom>
          <a:noFill/>
          <a:ln w="9525">
            <a:noFill/>
            <a:miter lim="800000"/>
            <a:headEnd/>
            <a:tailEnd/>
          </a:ln>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标题 3"/>
          <p:cNvSpPr>
            <a:spLocks noGrp="1"/>
          </p:cNvSpPr>
          <p:nvPr>
            <p:ph type="subTitle" idx="1"/>
          </p:nvPr>
        </p:nvSpPr>
        <p:spPr>
          <a:xfrm>
            <a:off x="0" y="162000"/>
            <a:ext cx="9144000" cy="1192121"/>
          </a:xfrm>
        </p:spPr>
        <p:txBody>
          <a:bodyPr/>
          <a:lstStyle/>
          <a:p>
            <a:pPr marL="0" indent="0">
              <a:buNone/>
            </a:pPr>
            <a:r>
              <a:rPr lang="zh-CN" altLang="en-US" dirty="0">
                <a:latin typeface="微软雅黑" panose="020B0503020204020204" pitchFamily="34" charset="-122"/>
              </a:rPr>
              <a:t>我们真是猿猴的后代吗</a:t>
            </a:r>
            <a:r>
              <a:rPr lang="en-US" altLang="zh-CN" dirty="0">
                <a:latin typeface="微软雅黑" panose="020B0503020204020204" pitchFamily="34" charset="-122"/>
              </a:rPr>
              <a:t>?</a:t>
            </a:r>
            <a:endParaRPr lang="zh-CN" altLang="en-US" dirty="0">
              <a:latin typeface="微软雅黑" panose="020B0503020204020204" pitchFamily="34" charset="-122"/>
            </a:endParaRPr>
          </a:p>
          <a:p>
            <a:endParaRPr lang="zh-CN" altLang="en-US" dirty="0"/>
          </a:p>
        </p:txBody>
      </p:sp>
      <p:pic>
        <p:nvPicPr>
          <p:cNvPr id="178178" name="Picture 2"/>
          <p:cNvPicPr>
            <a:picLocks noChangeAspect="1" noChangeArrowheads="1"/>
          </p:cNvPicPr>
          <p:nvPr/>
        </p:nvPicPr>
        <p:blipFill>
          <a:blip r:embed="rId3" cstate="print"/>
          <a:srcRect b="26709"/>
          <a:stretch>
            <a:fillRect/>
          </a:stretch>
        </p:blipFill>
        <p:spPr bwMode="auto">
          <a:xfrm>
            <a:off x="395536" y="1124745"/>
            <a:ext cx="3829050" cy="4390941"/>
          </a:xfrm>
          <a:prstGeom prst="rect">
            <a:avLst/>
          </a:prstGeom>
          <a:noFill/>
          <a:ln w="9525">
            <a:noFill/>
            <a:miter lim="800000"/>
            <a:headEnd/>
            <a:tailEnd/>
          </a:ln>
          <a:effectLst/>
        </p:spPr>
      </p:pic>
      <p:pic>
        <p:nvPicPr>
          <p:cNvPr id="5" name="Picture 4" descr="NanaMonkee3.jpg"/>
          <p:cNvPicPr>
            <a:picLocks noChangeAspect="1"/>
          </p:cNvPicPr>
          <p:nvPr/>
        </p:nvPicPr>
        <p:blipFill>
          <a:blip r:embed="rId4" cstate="print"/>
          <a:srcRect l="15179" r="15179"/>
          <a:stretch>
            <a:fillRect/>
          </a:stretch>
        </p:blipFill>
        <p:spPr>
          <a:xfrm>
            <a:off x="4860032" y="1157990"/>
            <a:ext cx="3997821" cy="4357694"/>
          </a:xfrm>
          <a:prstGeom prst="rect">
            <a:avLst/>
          </a:prstGeom>
        </p:spPr>
      </p:pic>
      <p:sp>
        <p:nvSpPr>
          <p:cNvPr id="7" name="内容占位符 2"/>
          <p:cNvSpPr txBox="1">
            <a:spLocks/>
          </p:cNvSpPr>
          <p:nvPr/>
        </p:nvSpPr>
        <p:spPr>
          <a:xfrm>
            <a:off x="-180528" y="5517232"/>
            <a:ext cx="5297242" cy="629262"/>
          </a:xfrm>
          <a:prstGeom prst="rect">
            <a:avLst/>
          </a:prstGeom>
        </p:spPr>
        <p:txBody>
          <a:bodyPr vert="horz" lIns="91440" tIns="45720" rIns="91440" bIns="45720" rtlCol="0">
            <a:normAutofit/>
          </a:bodyPr>
          <a:lstStyle/>
          <a:p>
            <a:pPr marL="171450" indent="-171450" algn="ctr" defTabSz="685800">
              <a:lnSpc>
                <a:spcPct val="90000"/>
              </a:lnSpc>
              <a:spcBef>
                <a:spcPts val="750"/>
              </a:spcBef>
              <a:defRPr/>
            </a:pPr>
            <a:r>
              <a:rPr lang="zh-CN" altLang="en-US" sz="3200" dirty="0">
                <a:latin typeface="汉仪大宋简" panose="02010609000101010101" pitchFamily="49" charset="-122"/>
                <a:ea typeface="汉仪大宋简" panose="02010609000101010101" pitchFamily="49" charset="-122"/>
              </a:rPr>
              <a:t>曾</a:t>
            </a:r>
            <a:r>
              <a:rPr lang="en-US" altLang="zh-CN" sz="3200" dirty="0">
                <a:latin typeface="汉仪大宋简" panose="02010609000101010101" pitchFamily="49" charset="-122"/>
                <a:ea typeface="汉仪大宋简" panose="02010609000101010101" pitchFamily="49" charset="-122"/>
              </a:rPr>
              <a:t>-</a:t>
            </a:r>
            <a:r>
              <a:rPr lang="zh-CN" altLang="en-US" sz="3200" dirty="0">
                <a:latin typeface="汉仪大宋简" panose="02010609000101010101" pitchFamily="49" charset="-122"/>
                <a:ea typeface="汉仪大宋简" panose="02010609000101010101" pitchFamily="49" charset="-122"/>
              </a:rPr>
              <a:t>曾</a:t>
            </a:r>
            <a:r>
              <a:rPr lang="en-US" altLang="zh-CN" sz="3200" dirty="0">
                <a:latin typeface="汉仪大宋简" panose="02010609000101010101" pitchFamily="49" charset="-122"/>
                <a:ea typeface="汉仪大宋简" panose="02010609000101010101" pitchFamily="49" charset="-122"/>
              </a:rPr>
              <a:t>-</a:t>
            </a:r>
            <a:r>
              <a:rPr lang="zh-CN" altLang="en-US" sz="3200" dirty="0">
                <a:latin typeface="汉仪大宋简" panose="02010609000101010101" pitchFamily="49" charset="-122"/>
                <a:ea typeface="汉仪大宋简" panose="02010609000101010101" pitchFamily="49" charset="-122"/>
              </a:rPr>
              <a:t>曾</a:t>
            </a:r>
            <a:r>
              <a:rPr lang="en-US" altLang="zh-CN" sz="3200" dirty="0">
                <a:latin typeface="汉仪大宋简" panose="02010609000101010101" pitchFamily="49" charset="-122"/>
                <a:ea typeface="汉仪大宋简" panose="02010609000101010101" pitchFamily="49" charset="-122"/>
              </a:rPr>
              <a:t>-</a:t>
            </a:r>
            <a:r>
              <a:rPr lang="zh-CN" altLang="en-US" sz="3200" dirty="0">
                <a:latin typeface="汉仪大宋简" panose="02010609000101010101" pitchFamily="49" charset="-122"/>
                <a:ea typeface="汉仪大宋简" panose="02010609000101010101" pitchFamily="49" charset="-122"/>
              </a:rPr>
              <a:t>曾</a:t>
            </a:r>
            <a:r>
              <a:rPr lang="en-US" altLang="zh-CN" sz="3200" dirty="0">
                <a:latin typeface="汉仪大宋简" panose="02010609000101010101" pitchFamily="49" charset="-122"/>
                <a:ea typeface="汉仪大宋简" panose="02010609000101010101" pitchFamily="49" charset="-122"/>
              </a:rPr>
              <a:t>……</a:t>
            </a:r>
            <a:r>
              <a:rPr lang="zh-CN" altLang="en-US" sz="3200" dirty="0">
                <a:latin typeface="汉仪大宋简" panose="02010609000101010101" pitchFamily="49" charset="-122"/>
                <a:ea typeface="汉仪大宋简" panose="02010609000101010101" pitchFamily="49" charset="-122"/>
              </a:rPr>
              <a:t>祖父？</a:t>
            </a:r>
          </a:p>
        </p:txBody>
      </p:sp>
      <p:cxnSp>
        <p:nvCxnSpPr>
          <p:cNvPr id="17" name="直接连接符 16"/>
          <p:cNvCxnSpPr/>
          <p:nvPr/>
        </p:nvCxnSpPr>
        <p:spPr>
          <a:xfrm>
            <a:off x="4572000" y="1052736"/>
            <a:ext cx="0" cy="5112568"/>
          </a:xfrm>
          <a:prstGeom prst="line">
            <a:avLst/>
          </a:prstGeom>
          <a:ln w="19050">
            <a:solidFill>
              <a:srgbClr val="002954"/>
            </a:solidFill>
          </a:ln>
        </p:spPr>
        <p:style>
          <a:lnRef idx="1">
            <a:schemeClr val="accent1"/>
          </a:lnRef>
          <a:fillRef idx="0">
            <a:schemeClr val="accent1"/>
          </a:fillRef>
          <a:effectRef idx="0">
            <a:schemeClr val="accent1"/>
          </a:effectRef>
          <a:fontRef idx="minor">
            <a:schemeClr val="tx1"/>
          </a:fontRef>
        </p:style>
      </p:cxnSp>
      <p:sp>
        <p:nvSpPr>
          <p:cNvPr id="18" name="内容占位符 2"/>
          <p:cNvSpPr txBox="1">
            <a:spLocks/>
          </p:cNvSpPr>
          <p:nvPr/>
        </p:nvSpPr>
        <p:spPr>
          <a:xfrm>
            <a:off x="4355975" y="5517232"/>
            <a:ext cx="5297242" cy="629262"/>
          </a:xfrm>
          <a:prstGeom prst="rect">
            <a:avLst/>
          </a:prstGeom>
        </p:spPr>
        <p:txBody>
          <a:bodyPr vert="horz" lIns="91440" tIns="45720" rIns="91440" bIns="45720" rtlCol="0">
            <a:normAutofit/>
          </a:bodyPr>
          <a:lstStyle/>
          <a:p>
            <a:pPr marL="171450" indent="-171450" algn="ctr" defTabSz="685800">
              <a:lnSpc>
                <a:spcPct val="90000"/>
              </a:lnSpc>
              <a:spcBef>
                <a:spcPts val="750"/>
              </a:spcBef>
              <a:defRPr/>
            </a:pPr>
            <a:r>
              <a:rPr lang="zh-CN" altLang="en-US" sz="3200" dirty="0">
                <a:latin typeface="汉仪大宋简" panose="02010609000101010101" pitchFamily="49" charset="-122"/>
                <a:ea typeface="汉仪大宋简" panose="02010609000101010101" pitchFamily="49" charset="-122"/>
              </a:rPr>
              <a:t>曾</a:t>
            </a:r>
            <a:r>
              <a:rPr lang="en-US" altLang="zh-CN" sz="3200" dirty="0">
                <a:latin typeface="汉仪大宋简" panose="02010609000101010101" pitchFamily="49" charset="-122"/>
                <a:ea typeface="汉仪大宋简" panose="02010609000101010101" pitchFamily="49" charset="-122"/>
              </a:rPr>
              <a:t>-</a:t>
            </a:r>
            <a:r>
              <a:rPr lang="zh-CN" altLang="en-US" sz="3200" dirty="0">
                <a:latin typeface="汉仪大宋简" panose="02010609000101010101" pitchFamily="49" charset="-122"/>
                <a:ea typeface="汉仪大宋简" panose="02010609000101010101" pitchFamily="49" charset="-122"/>
              </a:rPr>
              <a:t>曾</a:t>
            </a:r>
            <a:r>
              <a:rPr lang="en-US" altLang="zh-CN" sz="3200" dirty="0">
                <a:latin typeface="汉仪大宋简" panose="02010609000101010101" pitchFamily="49" charset="-122"/>
                <a:ea typeface="汉仪大宋简" panose="02010609000101010101" pitchFamily="49" charset="-122"/>
              </a:rPr>
              <a:t>-</a:t>
            </a:r>
            <a:r>
              <a:rPr lang="zh-CN" altLang="en-US" sz="3200" dirty="0">
                <a:latin typeface="汉仪大宋简" panose="02010609000101010101" pitchFamily="49" charset="-122"/>
                <a:ea typeface="汉仪大宋简" panose="02010609000101010101" pitchFamily="49" charset="-122"/>
              </a:rPr>
              <a:t>曾</a:t>
            </a:r>
            <a:r>
              <a:rPr lang="en-US" altLang="zh-CN" sz="3200" dirty="0">
                <a:latin typeface="汉仪大宋简" panose="02010609000101010101" pitchFamily="49" charset="-122"/>
                <a:ea typeface="汉仪大宋简" panose="02010609000101010101" pitchFamily="49" charset="-122"/>
              </a:rPr>
              <a:t>-</a:t>
            </a:r>
            <a:r>
              <a:rPr lang="zh-CN" altLang="en-US" sz="3200" dirty="0">
                <a:latin typeface="汉仪大宋简" panose="02010609000101010101" pitchFamily="49" charset="-122"/>
                <a:ea typeface="汉仪大宋简" panose="02010609000101010101" pitchFamily="49" charset="-122"/>
              </a:rPr>
              <a:t>曾</a:t>
            </a:r>
            <a:r>
              <a:rPr lang="en-US" altLang="zh-CN" sz="3200" dirty="0">
                <a:latin typeface="汉仪大宋简" panose="02010609000101010101" pitchFamily="49" charset="-122"/>
                <a:ea typeface="汉仪大宋简" panose="02010609000101010101" pitchFamily="49" charset="-122"/>
              </a:rPr>
              <a:t>……</a:t>
            </a:r>
            <a:r>
              <a:rPr lang="zh-CN" altLang="en-US" sz="3200" dirty="0">
                <a:latin typeface="汉仪大宋简" panose="02010609000101010101" pitchFamily="49" charset="-122"/>
                <a:ea typeface="汉仪大宋简" panose="02010609000101010101" pitchFamily="49" charset="-122"/>
              </a:rPr>
              <a:t>祖母？</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nvSpPr>
        <p:spPr>
          <a:xfrm>
            <a:off x="4286248" y="1483644"/>
            <a:ext cx="4754270" cy="4088496"/>
          </a:xfrm>
          <a:prstGeom prst="rect">
            <a:avLst/>
          </a:prstGeom>
        </p:spPr>
        <p:txBody>
          <a:bodyPr>
            <a:noAutofit/>
          </a:bodyPr>
          <a:lstStyle/>
          <a:p>
            <a:pPr marL="171450" indent="-171450" defTabSz="685800">
              <a:lnSpc>
                <a:spcPct val="90000"/>
              </a:lnSpc>
              <a:spcBef>
                <a:spcPts val="750"/>
              </a:spcBef>
              <a:defRPr/>
            </a:pPr>
            <a:r>
              <a:rPr lang="zh-CN" altLang="en-US" sz="3600">
                <a:solidFill>
                  <a:prstClr val="black"/>
                </a:solidFill>
                <a:ea typeface="汉仪大宋简" panose="02010609000101010101" pitchFamily="49" charset="-122"/>
                <a:cs typeface="Arial" panose="020B0604020202020204" pitchFamily="34" charset="0"/>
              </a:rPr>
              <a:t> 直到</a:t>
            </a:r>
            <a:r>
              <a:rPr lang="en-US" altLang="zh-CN" sz="3600">
                <a:solidFill>
                  <a:prstClr val="black"/>
                </a:solidFill>
                <a:ea typeface="汉仪大宋简" panose="02010609000101010101" pitchFamily="49" charset="-122"/>
                <a:cs typeface="Arial" panose="020B0604020202020204" pitchFamily="34" charset="0"/>
              </a:rPr>
              <a:t>1977</a:t>
            </a:r>
            <a:r>
              <a:rPr lang="zh-CN" altLang="en-US" sz="3600">
                <a:solidFill>
                  <a:prstClr val="black"/>
                </a:solidFill>
                <a:ea typeface="汉仪大宋简" panose="02010609000101010101" pitchFamily="49" charset="-122"/>
                <a:cs typeface="Arial" panose="020B0604020202020204" pitchFamily="34" charset="0"/>
              </a:rPr>
              <a:t>年，专家还会断言：</a:t>
            </a:r>
            <a:endParaRPr lang="en-US" altLang="zh-CN" sz="3600">
              <a:solidFill>
                <a:prstClr val="black"/>
              </a:solidFill>
              <a:ea typeface="汉仪大宋简" panose="02010609000101010101" pitchFamily="49" charset="-122"/>
              <a:cs typeface="Arial" panose="020B0604020202020204" pitchFamily="34" charset="0"/>
            </a:endParaRPr>
          </a:p>
          <a:p>
            <a:pPr marL="171450" indent="-171450" defTabSz="685800">
              <a:lnSpc>
                <a:spcPct val="90000"/>
              </a:lnSpc>
              <a:spcBef>
                <a:spcPts val="750"/>
              </a:spcBef>
              <a:defRPr/>
            </a:pPr>
            <a:endParaRPr lang="en-US" altLang="zh-CN" sz="1400">
              <a:solidFill>
                <a:prstClr val="black"/>
              </a:solidFill>
              <a:ea typeface="汉仪大宋简" panose="02010609000101010101" pitchFamily="49" charset="-122"/>
              <a:cs typeface="Arial" panose="020B0604020202020204" pitchFamily="34" charset="0"/>
            </a:endParaRPr>
          </a:p>
          <a:p>
            <a:pPr marL="171450" indent="-171450" defTabSz="685800">
              <a:lnSpc>
                <a:spcPct val="90000"/>
              </a:lnSpc>
              <a:spcBef>
                <a:spcPts val="750"/>
              </a:spcBef>
              <a:defRPr/>
            </a:pPr>
            <a:r>
              <a:rPr lang="ja-JP" altLang="en-US" sz="3600">
                <a:solidFill>
                  <a:prstClr val="black"/>
                </a:solidFill>
                <a:ea typeface="汉仪大宋简" panose="02010609000101010101" pitchFamily="49" charset="-122"/>
                <a:cs typeface="Arial" panose="020B0604020202020204" pitchFamily="34" charset="0"/>
              </a:rPr>
              <a:t>“</a:t>
            </a:r>
            <a:r>
              <a:rPr lang="zh-CN" altLang="en-US" sz="3600" dirty="0">
                <a:solidFill>
                  <a:prstClr val="black"/>
                </a:solidFill>
                <a:ea typeface="汉仪大宋简" panose="02010609000101010101" pitchFamily="49" charset="-122"/>
                <a:cs typeface="Arial" panose="020B0604020202020204" pitchFamily="34" charset="0"/>
              </a:rPr>
              <a:t>腊玛古猿的结构是理想的人类祖先。如果它不是，我们就没有其他选择了</a:t>
            </a:r>
            <a:r>
              <a:rPr lang="zh-CN" altLang="en-US" sz="3600">
                <a:solidFill>
                  <a:prstClr val="black"/>
                </a:solidFill>
                <a:ea typeface="汉仪大宋简" panose="02010609000101010101" pitchFamily="49" charset="-122"/>
                <a:cs typeface="Arial" panose="020B0604020202020204" pitchFamily="34" charset="0"/>
              </a:rPr>
              <a:t>。</a:t>
            </a:r>
            <a:r>
              <a:rPr lang="ja-JP" altLang="en-US" sz="3600">
                <a:solidFill>
                  <a:prstClr val="black"/>
                </a:solidFill>
                <a:ea typeface="汉仪大宋简" panose="02010609000101010101" pitchFamily="49" charset="-122"/>
                <a:cs typeface="Arial" panose="020B0604020202020204" pitchFamily="34" charset="0"/>
              </a:rPr>
              <a:t>”</a:t>
            </a:r>
            <a:endParaRPr lang="en-US" altLang="ja-JP" sz="3600">
              <a:solidFill>
                <a:prstClr val="black"/>
              </a:solidFill>
              <a:ea typeface="汉仪大宋简" panose="02010609000101010101" pitchFamily="49" charset="-122"/>
              <a:cs typeface="Arial" panose="020B0604020202020204" pitchFamily="34" charset="0"/>
            </a:endParaRPr>
          </a:p>
          <a:p>
            <a:pPr marL="171450" indent="-171450" defTabSz="685800">
              <a:lnSpc>
                <a:spcPct val="90000"/>
              </a:lnSpc>
              <a:spcBef>
                <a:spcPts val="750"/>
              </a:spcBef>
              <a:defRPr/>
            </a:pPr>
            <a:r>
              <a:rPr lang="en-US" altLang="ja-JP" sz="2800">
                <a:solidFill>
                  <a:prstClr val="black"/>
                </a:solidFill>
                <a:ea typeface="华文中宋" panose="02010600040101010101" pitchFamily="2" charset="-122"/>
                <a:cs typeface="Arial" panose="020B0604020202020204" pitchFamily="34" charset="0"/>
              </a:rPr>
              <a:t>《</a:t>
            </a:r>
            <a:r>
              <a:rPr lang="zh-CN" altLang="en-US" sz="2800">
                <a:solidFill>
                  <a:prstClr val="black"/>
                </a:solidFill>
                <a:ea typeface="华文中宋" panose="02010600040101010101" pitchFamily="2" charset="-122"/>
                <a:cs typeface="Arial" panose="020B0604020202020204" pitchFamily="34" charset="0"/>
              </a:rPr>
              <a:t>时代杂志</a:t>
            </a:r>
            <a:r>
              <a:rPr lang="en-US" altLang="zh-CN" sz="2800">
                <a:solidFill>
                  <a:prstClr val="black"/>
                </a:solidFill>
                <a:ea typeface="华文中宋" panose="02010600040101010101" pitchFamily="2" charset="-122"/>
                <a:cs typeface="Arial" panose="020B0604020202020204" pitchFamily="34" charset="0"/>
              </a:rPr>
              <a:t>》1977</a:t>
            </a:r>
            <a:r>
              <a:rPr lang="zh-CN" altLang="en-US" sz="2800">
                <a:solidFill>
                  <a:prstClr val="black"/>
                </a:solidFill>
                <a:ea typeface="华文中宋" panose="02010600040101010101" pitchFamily="2" charset="-122"/>
                <a:cs typeface="Arial" panose="020B0604020202020204" pitchFamily="34" charset="0"/>
              </a:rPr>
              <a:t>年</a:t>
            </a:r>
            <a:r>
              <a:rPr lang="en-US" altLang="zh-CN" sz="2800">
                <a:solidFill>
                  <a:prstClr val="black"/>
                </a:solidFill>
                <a:ea typeface="华文中宋" panose="02010600040101010101" pitchFamily="2" charset="-122"/>
                <a:cs typeface="Arial" panose="020B0604020202020204" pitchFamily="34" charset="0"/>
              </a:rPr>
              <a:t>11</a:t>
            </a:r>
            <a:r>
              <a:rPr lang="zh-CN" altLang="en-US" sz="2800">
                <a:solidFill>
                  <a:prstClr val="black"/>
                </a:solidFill>
                <a:ea typeface="华文中宋" panose="02010600040101010101" pitchFamily="2" charset="-122"/>
                <a:cs typeface="Arial" panose="020B0604020202020204" pitchFamily="34" charset="0"/>
              </a:rPr>
              <a:t>月</a:t>
            </a:r>
            <a:r>
              <a:rPr lang="en-US" altLang="zh-CN" sz="2800">
                <a:solidFill>
                  <a:prstClr val="black"/>
                </a:solidFill>
                <a:ea typeface="华文中宋" panose="02010600040101010101" pitchFamily="2" charset="-122"/>
                <a:cs typeface="Arial" panose="020B0604020202020204" pitchFamily="34" charset="0"/>
              </a:rPr>
              <a:t>7</a:t>
            </a:r>
            <a:r>
              <a:rPr lang="zh-CN" altLang="en-US" sz="2800">
                <a:solidFill>
                  <a:prstClr val="black"/>
                </a:solidFill>
                <a:ea typeface="华文中宋" panose="02010600040101010101" pitchFamily="2" charset="-122"/>
                <a:cs typeface="Arial" panose="020B0604020202020204" pitchFamily="34" charset="0"/>
              </a:rPr>
              <a:t>日</a:t>
            </a:r>
            <a:endParaRPr lang="en-US" altLang="zh-CN" sz="2800">
              <a:solidFill>
                <a:prstClr val="black"/>
              </a:solidFill>
              <a:ea typeface="华文中宋" panose="02010600040101010101" pitchFamily="2" charset="-122"/>
              <a:cs typeface="Arial" panose="020B0604020202020204" pitchFamily="34" charset="0"/>
            </a:endParaRPr>
          </a:p>
        </p:txBody>
      </p:sp>
      <p:grpSp>
        <p:nvGrpSpPr>
          <p:cNvPr id="3" name="组合 2"/>
          <p:cNvGrpSpPr/>
          <p:nvPr/>
        </p:nvGrpSpPr>
        <p:grpSpPr>
          <a:xfrm>
            <a:off x="107504" y="1000108"/>
            <a:ext cx="3999501" cy="5108293"/>
            <a:chOff x="7464151" y="1052736"/>
            <a:chExt cx="3495445" cy="4464496"/>
          </a:xfrm>
        </p:grpSpPr>
        <p:sp>
          <p:nvSpPr>
            <p:cNvPr id="252931" name="Rectangle 3"/>
            <p:cNvSpPr>
              <a:spLocks noChangeArrowheads="1"/>
            </p:cNvSpPr>
            <p:nvPr/>
          </p:nvSpPr>
          <p:spPr bwMode="auto">
            <a:xfrm>
              <a:off x="7464151" y="1052736"/>
              <a:ext cx="3495445" cy="4464496"/>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pic>
          <p:nvPicPr>
            <p:cNvPr id="18440" name="Picture 6" descr="Ramapithecus1"/>
            <p:cNvPicPr>
              <a:picLocks noChangeAspect="1" noChangeArrowheads="1"/>
            </p:cNvPicPr>
            <p:nvPr/>
          </p:nvPicPr>
          <p:blipFill>
            <a:blip r:embed="rId3" cstate="print"/>
            <a:srcRect/>
            <a:stretch>
              <a:fillRect/>
            </a:stretch>
          </p:blipFill>
          <p:spPr bwMode="auto">
            <a:xfrm>
              <a:off x="8490247" y="1070984"/>
              <a:ext cx="2430289" cy="4428000"/>
            </a:xfrm>
            <a:prstGeom prst="rect">
              <a:avLst/>
            </a:prstGeom>
            <a:noFill/>
            <a:ln w="9525">
              <a:noFill/>
              <a:miter lim="800000"/>
              <a:headEnd/>
              <a:tailEnd/>
            </a:ln>
          </p:spPr>
        </p:pic>
        <p:pic>
          <p:nvPicPr>
            <p:cNvPr id="10" name="Picture 9" descr="http://www.detectingdesign.com/images/EarlyMan/Ramipithecus%20teeth%201.jpg"/>
            <p:cNvPicPr>
              <a:picLocks noChangeAspect="1" noChangeArrowheads="1"/>
            </p:cNvPicPr>
            <p:nvPr/>
          </p:nvPicPr>
          <p:blipFill>
            <a:blip r:embed="rId4" cstate="print"/>
            <a:srcRect/>
            <a:stretch>
              <a:fillRect/>
            </a:stretch>
          </p:blipFill>
          <p:spPr bwMode="auto">
            <a:xfrm>
              <a:off x="7464151" y="1052736"/>
              <a:ext cx="1387673" cy="1275369"/>
            </a:xfrm>
            <a:prstGeom prst="rect">
              <a:avLst/>
            </a:prstGeom>
            <a:noFill/>
            <a:ln w="3175">
              <a:solidFill>
                <a:schemeClr val="tx1"/>
              </a:solidFill>
              <a:prstDash val="solid"/>
              <a:miter lim="800000"/>
              <a:headEnd/>
              <a:tailEnd/>
            </a:ln>
          </p:spPr>
        </p:pic>
      </p:grpSp>
      <p:sp>
        <p:nvSpPr>
          <p:cNvPr id="8" name="Title 7"/>
          <p:cNvSpPr>
            <a:spLocks noGrp="1"/>
          </p:cNvSpPr>
          <p:nvPr>
            <p:ph type="ctrTitle"/>
          </p:nvPr>
        </p:nvSpPr>
        <p:spPr/>
        <p:txBody>
          <a:bodyPr/>
          <a:lstStyle/>
          <a:p>
            <a:r>
              <a:rPr lang="en-US"/>
              <a:t>Ramapithecus 2: elevation 1932, 1965, 1977</a:t>
            </a:r>
          </a:p>
        </p:txBody>
      </p:sp>
      <p:sp>
        <p:nvSpPr>
          <p:cNvPr id="2" name="副标题 1"/>
          <p:cNvSpPr>
            <a:spLocks noGrp="1"/>
          </p:cNvSpPr>
          <p:nvPr>
            <p:ph type="subTitle" idx="1"/>
          </p:nvPr>
        </p:nvSpPr>
        <p:spPr>
          <a:xfrm>
            <a:off x="0" y="162000"/>
            <a:ext cx="9144000" cy="590931"/>
          </a:xfrm>
        </p:spPr>
        <p:txBody>
          <a:bodyPr/>
          <a:lstStyle/>
          <a:p>
            <a:r>
              <a:rPr lang="zh-CN" altLang="en-US" dirty="0"/>
              <a:t>欺骗性复</a:t>
            </a:r>
            <a:r>
              <a:rPr lang="zh-CN" altLang="en-US"/>
              <a:t>原：腊</a:t>
            </a:r>
            <a:r>
              <a:rPr lang="zh-CN" altLang="en-US" dirty="0"/>
              <a:t>玛古猿</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a:t>Ramapithecus 3: actual</a:t>
            </a:r>
            <a:r>
              <a:rPr lang="en-US" baseline="0"/>
              <a:t> jaw vs. human</a:t>
            </a:r>
            <a:endParaRPr lang="en-US"/>
          </a:p>
        </p:txBody>
      </p:sp>
      <p:sp>
        <p:nvSpPr>
          <p:cNvPr id="2" name="副标题 1"/>
          <p:cNvSpPr>
            <a:spLocks noGrp="1"/>
          </p:cNvSpPr>
          <p:nvPr>
            <p:ph type="subTitle" idx="1"/>
          </p:nvPr>
        </p:nvSpPr>
        <p:spPr>
          <a:xfrm>
            <a:off x="0" y="162000"/>
            <a:ext cx="9144000" cy="590931"/>
          </a:xfrm>
        </p:spPr>
        <p:txBody>
          <a:bodyPr/>
          <a:lstStyle/>
          <a:p>
            <a:r>
              <a:rPr lang="zh-CN" altLang="en-US" dirty="0"/>
              <a:t>欺骗性复</a:t>
            </a:r>
            <a:r>
              <a:rPr lang="zh-CN" altLang="en-US"/>
              <a:t>原：腊</a:t>
            </a:r>
            <a:r>
              <a:rPr lang="zh-CN" altLang="en-US" dirty="0"/>
              <a:t>玛古猿</a:t>
            </a:r>
          </a:p>
        </p:txBody>
      </p:sp>
      <p:pic>
        <p:nvPicPr>
          <p:cNvPr id="6" name="Picture 5" descr="http://www.detectingdesign.com/images/EarlyMan/Ramipithecus%20teeth%203.jpg"/>
          <p:cNvPicPr>
            <a:picLocks noChangeAspect="1" noChangeArrowheads="1"/>
          </p:cNvPicPr>
          <p:nvPr/>
        </p:nvPicPr>
        <p:blipFill>
          <a:blip r:embed="rId3" cstate="print"/>
          <a:srcRect/>
          <a:stretch>
            <a:fillRect/>
          </a:stretch>
        </p:blipFill>
        <p:spPr bwMode="auto">
          <a:xfrm>
            <a:off x="4427984" y="2708920"/>
            <a:ext cx="4032448" cy="3510193"/>
          </a:xfrm>
          <a:prstGeom prst="rect">
            <a:avLst/>
          </a:prstGeom>
          <a:noFill/>
          <a:ln w="3175">
            <a:noFill/>
            <a:miter lim="800000"/>
            <a:headEnd/>
            <a:tailEnd/>
          </a:ln>
        </p:spPr>
      </p:pic>
      <p:pic>
        <p:nvPicPr>
          <p:cNvPr id="8" name="Picture 5" descr="http://www.detectingdesign.com/images/EarlyMan/Ramipithecus%20teeth%202.jpg"/>
          <p:cNvPicPr>
            <a:picLocks noChangeAspect="1" noChangeArrowheads="1"/>
          </p:cNvPicPr>
          <p:nvPr/>
        </p:nvPicPr>
        <p:blipFill>
          <a:blip r:embed="rId4" cstate="print"/>
          <a:srcRect b="33673"/>
          <a:stretch>
            <a:fillRect/>
          </a:stretch>
        </p:blipFill>
        <p:spPr bwMode="auto">
          <a:xfrm>
            <a:off x="755576" y="2734657"/>
            <a:ext cx="3562725" cy="3480425"/>
          </a:xfrm>
          <a:prstGeom prst="rect">
            <a:avLst/>
          </a:prstGeom>
          <a:noFill/>
          <a:ln w="3175">
            <a:solidFill>
              <a:srgbClr val="000000"/>
            </a:solidFill>
            <a:miter lim="800000"/>
            <a:headEnd/>
            <a:tailEnd/>
          </a:ln>
        </p:spPr>
      </p:pic>
      <p:sp>
        <p:nvSpPr>
          <p:cNvPr id="9" name="Rectangle 3"/>
          <p:cNvSpPr txBox="1">
            <a:spLocks noChangeArrowheads="1"/>
          </p:cNvSpPr>
          <p:nvPr/>
        </p:nvSpPr>
        <p:spPr>
          <a:xfrm>
            <a:off x="611560" y="980728"/>
            <a:ext cx="8064896" cy="1584176"/>
          </a:xfrm>
          <a:prstGeom prst="rect">
            <a:avLst/>
          </a:prstGeom>
          <a:ln w="3175">
            <a:noFill/>
          </a:ln>
        </p:spPr>
        <p:txBody>
          <a:bodyPr vert="horz" lIns="91440" tIns="45720" rIns="91440" bIns="45720" rtlCol="0">
            <a:noAutofit/>
          </a:bodyPr>
          <a:lstStyle/>
          <a:p>
            <a:pPr marL="171450" indent="-171450" defTabSz="685800">
              <a:lnSpc>
                <a:spcPct val="90000"/>
              </a:lnSpc>
              <a:spcBef>
                <a:spcPts val="750"/>
              </a:spcBef>
              <a:buFont typeface="Arial" pitchFamily="34" charset="0"/>
              <a:buChar char="•"/>
              <a:defRPr/>
            </a:pPr>
            <a:r>
              <a:rPr lang="en-US" sz="3400">
                <a:solidFill>
                  <a:prstClr val="black"/>
                </a:solidFill>
                <a:ea typeface="汉仪大宋简" panose="02010609000101010101" pitchFamily="49" charset="-122"/>
                <a:cs typeface="Arial" panose="020B0604020202020204" pitchFamily="34" charset="0"/>
              </a:rPr>
              <a:t>1976 </a:t>
            </a:r>
            <a:r>
              <a:rPr lang="zh-CN" altLang="en-US" sz="3400" dirty="0">
                <a:solidFill>
                  <a:prstClr val="black"/>
                </a:solidFill>
                <a:ea typeface="汉仪大宋简" panose="02010609000101010101" pitchFamily="49" charset="-122"/>
                <a:cs typeface="Arial" panose="020B0604020202020204" pitchFamily="34" charset="0"/>
              </a:rPr>
              <a:t>发现了完整的腊玛古猿颌骨，明显是一只猿猴。</a:t>
            </a:r>
            <a:endParaRPr lang="en-US" sz="3400" dirty="0">
              <a:solidFill>
                <a:prstClr val="black"/>
              </a:solidFill>
              <a:ea typeface="汉仪大宋简" panose="02010609000101010101" pitchFamily="49" charset="-122"/>
              <a:cs typeface="Arial" panose="020B0604020202020204" pitchFamily="34" charset="0"/>
            </a:endParaRPr>
          </a:p>
          <a:p>
            <a:pPr marL="171450" indent="-171450" defTabSz="685800">
              <a:lnSpc>
                <a:spcPct val="90000"/>
              </a:lnSpc>
              <a:spcBef>
                <a:spcPts val="750"/>
              </a:spcBef>
              <a:buFont typeface="Arial" pitchFamily="34" charset="0"/>
              <a:buChar char="•"/>
              <a:defRPr/>
            </a:pPr>
            <a:r>
              <a:rPr lang="en-US" altLang="zh-CN" sz="3400" dirty="0">
                <a:solidFill>
                  <a:prstClr val="black"/>
                </a:solidFill>
                <a:ea typeface="汉仪大宋简" panose="02010609000101010101" pitchFamily="49" charset="-122"/>
                <a:cs typeface="Arial" panose="020B0604020202020204" pitchFamily="34" charset="0"/>
              </a:rPr>
              <a:t>20</a:t>
            </a:r>
            <a:r>
              <a:rPr lang="zh-CN" altLang="en-US" sz="3400" dirty="0">
                <a:solidFill>
                  <a:prstClr val="black"/>
                </a:solidFill>
                <a:ea typeface="汉仪大宋简" panose="02010609000101010101" pitchFamily="49" charset="-122"/>
                <a:cs typeface="Arial" panose="020B0604020202020204" pitchFamily="34" charset="0"/>
              </a:rPr>
              <a:t>世纪</a:t>
            </a:r>
            <a:r>
              <a:rPr lang="en-US" sz="3400" dirty="0">
                <a:solidFill>
                  <a:prstClr val="black"/>
                </a:solidFill>
                <a:ea typeface="汉仪大宋简" panose="02010609000101010101" pitchFamily="49" charset="-122"/>
                <a:cs typeface="Arial" panose="020B0604020202020204" pitchFamily="34" charset="0"/>
              </a:rPr>
              <a:t>80</a:t>
            </a:r>
            <a:r>
              <a:rPr lang="zh-CN" altLang="en-US" sz="3400" dirty="0">
                <a:solidFill>
                  <a:prstClr val="black"/>
                </a:solidFill>
                <a:ea typeface="汉仪大宋简" panose="02010609000101010101" pitchFamily="49" charset="-122"/>
                <a:cs typeface="Arial" panose="020B0604020202020204" pitchFamily="34" charset="0"/>
              </a:rPr>
              <a:t>年代中期从人族谱系中被移除。</a:t>
            </a:r>
            <a:endParaRPr lang="en-US" sz="3400" dirty="0">
              <a:solidFill>
                <a:prstClr val="black"/>
              </a:solidFill>
              <a:ea typeface="汉仪大宋简" panose="02010609000101010101" pitchFamily="49" charset="-122"/>
              <a:cs typeface="Arial" panose="020B0604020202020204" pitchFamily="34" charset="0"/>
            </a:endParaRPr>
          </a:p>
        </p:txBody>
      </p:sp>
      <p:pic>
        <p:nvPicPr>
          <p:cNvPr id="10" name="Picture 13" descr="5366d0160924ab18b3b16fca35fae6cd7a890ba3"/>
          <p:cNvPicPr>
            <a:picLocks noChangeAspect="1" noChangeArrowheads="1"/>
          </p:cNvPicPr>
          <p:nvPr/>
        </p:nvPicPr>
        <p:blipFill>
          <a:blip r:embed="rId5" cstate="print"/>
          <a:srcRect/>
          <a:stretch>
            <a:fillRect/>
          </a:stretch>
        </p:blipFill>
        <p:spPr bwMode="auto">
          <a:xfrm>
            <a:off x="9900592" y="2420888"/>
            <a:ext cx="2613025" cy="2860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a:t>Ramapithecus 4: admit was taught thru 1980s</a:t>
            </a:r>
          </a:p>
        </p:txBody>
      </p:sp>
      <p:sp>
        <p:nvSpPr>
          <p:cNvPr id="4" name="副标题 3"/>
          <p:cNvSpPr>
            <a:spLocks noGrp="1"/>
          </p:cNvSpPr>
          <p:nvPr>
            <p:ph type="subTitle" idx="1"/>
          </p:nvPr>
        </p:nvSpPr>
        <p:spPr>
          <a:xfrm>
            <a:off x="0" y="162000"/>
            <a:ext cx="9144000" cy="590931"/>
          </a:xfrm>
        </p:spPr>
        <p:txBody>
          <a:bodyPr/>
          <a:lstStyle/>
          <a:p>
            <a:r>
              <a:rPr lang="zh-CN" altLang="en-US" dirty="0"/>
              <a:t>欺骗性复</a:t>
            </a:r>
            <a:r>
              <a:rPr lang="zh-CN" altLang="en-US"/>
              <a:t>原：腊</a:t>
            </a:r>
            <a:r>
              <a:rPr lang="zh-CN" altLang="en-US" dirty="0"/>
              <a:t>玛古猿</a:t>
            </a:r>
          </a:p>
        </p:txBody>
      </p:sp>
      <p:sp>
        <p:nvSpPr>
          <p:cNvPr id="2" name="矩形 1"/>
          <p:cNvSpPr/>
          <p:nvPr/>
        </p:nvSpPr>
        <p:spPr>
          <a:xfrm>
            <a:off x="216024" y="755295"/>
            <a:ext cx="5213232" cy="5816977"/>
          </a:xfrm>
          <a:prstGeom prst="rect">
            <a:avLst/>
          </a:prstGeom>
        </p:spPr>
        <p:txBody>
          <a:bodyPr wrap="square">
            <a:spAutoFit/>
          </a:bodyPr>
          <a:lstStyle/>
          <a:p>
            <a:pPr>
              <a:buFont typeface="Arial" pitchFamily="34" charset="0"/>
              <a:buChar char="•"/>
            </a:pPr>
            <a:r>
              <a:rPr lang="zh-CN" altLang="en-US" sz="3200">
                <a:solidFill>
                  <a:prstClr val="black"/>
                </a:solidFill>
                <a:ea typeface="汉仪大宋简" panose="02010609000101010101" pitchFamily="49" charset="-122"/>
                <a:cs typeface="Arial" panose="020B0604020202020204" pitchFamily="34" charset="0"/>
              </a:rPr>
              <a:t> 2003 </a:t>
            </a:r>
            <a:r>
              <a:rPr lang="zh-CN" altLang="en-US" sz="3200" dirty="0">
                <a:solidFill>
                  <a:prstClr val="black"/>
                </a:solidFill>
                <a:ea typeface="汉仪大宋简" panose="02010609000101010101" pitchFamily="49" charset="-122"/>
                <a:cs typeface="Arial" panose="020B0604020202020204" pitchFamily="34" charset="0"/>
              </a:rPr>
              <a:t>英语国家的人体人类学课程教授说：“15年前我还会告诉大家腊玛古猿是人类的祖先。但是现在我们知道它不过是一只猿</a:t>
            </a:r>
            <a:r>
              <a:rPr lang="zh-CN" altLang="en-US" sz="3200">
                <a:solidFill>
                  <a:prstClr val="black"/>
                </a:solidFill>
                <a:ea typeface="汉仪大宋简" panose="02010609000101010101" pitchFamily="49" charset="-122"/>
                <a:cs typeface="Arial" panose="020B0604020202020204" pitchFamily="34" charset="0"/>
              </a:rPr>
              <a:t>猴。”</a:t>
            </a:r>
            <a:endParaRPr lang="en-US" altLang="zh-CN" sz="3200">
              <a:solidFill>
                <a:prstClr val="black"/>
              </a:solidFill>
              <a:ea typeface="汉仪大宋简" panose="02010609000101010101" pitchFamily="49" charset="-122"/>
              <a:cs typeface="Arial" panose="020B0604020202020204" pitchFamily="34" charset="0"/>
            </a:endParaRPr>
          </a:p>
          <a:p>
            <a:pPr>
              <a:buFont typeface="Arial" pitchFamily="34" charset="0"/>
              <a:buChar char="•"/>
            </a:pPr>
            <a:r>
              <a:rPr lang="zh-CN" altLang="en-US" sz="3200">
                <a:solidFill>
                  <a:prstClr val="black"/>
                </a:solidFill>
                <a:ea typeface="汉仪大宋简" panose="02010609000101010101" pitchFamily="49" charset="-122"/>
                <a:cs typeface="Arial" panose="020B0604020202020204" pitchFamily="34" charset="0"/>
              </a:rPr>
              <a:t> 同一位教授(和该课程的教科书)在2003年依然在教桦尺蛾是进化论的证据！</a:t>
            </a:r>
            <a:endParaRPr lang="en-US" altLang="zh-CN" sz="3200">
              <a:solidFill>
                <a:prstClr val="black"/>
              </a:solidFill>
              <a:ea typeface="汉仪大宋简" panose="02010609000101010101" pitchFamily="49" charset="-122"/>
              <a:cs typeface="Arial" panose="020B0604020202020204" pitchFamily="34" charset="0"/>
            </a:endParaRPr>
          </a:p>
          <a:p>
            <a:endParaRPr lang="en-US" altLang="zh-CN" sz="1000">
              <a:solidFill>
                <a:prstClr val="black"/>
              </a:solidFill>
              <a:ea typeface="汉仪大宋简" panose="02010609000101010101" pitchFamily="49" charset="-122"/>
              <a:cs typeface="Arial" panose="020B0604020202020204" pitchFamily="34" charset="0"/>
            </a:endParaRPr>
          </a:p>
          <a:p>
            <a:pPr>
              <a:buFont typeface="Arial" pitchFamily="34" charset="0"/>
              <a:buChar char="•"/>
            </a:pPr>
            <a:r>
              <a:rPr lang="zh-CN" altLang="en-US" sz="3200">
                <a:solidFill>
                  <a:prstClr val="black"/>
                </a:solidFill>
                <a:ea typeface="汉仪大宋简" panose="02010609000101010101" pitchFamily="49" charset="-122"/>
                <a:cs typeface="Arial" panose="020B0604020202020204" pitchFamily="34" charset="0"/>
              </a:rPr>
              <a:t> 在国内“禄丰古猿”（腊玛古猿）常常还会被视为人类的祖先！</a:t>
            </a:r>
            <a:endParaRPr lang="en-US" altLang="zh-CN" sz="3200">
              <a:solidFill>
                <a:prstClr val="black"/>
              </a:solidFill>
              <a:ea typeface="汉仪大宋简" panose="02010609000101010101" pitchFamily="49" charset="-122"/>
              <a:cs typeface="Arial" panose="020B0604020202020204" pitchFamily="34" charset="0"/>
            </a:endParaRPr>
          </a:p>
        </p:txBody>
      </p:sp>
      <p:grpSp>
        <p:nvGrpSpPr>
          <p:cNvPr id="3" name="Group 8"/>
          <p:cNvGrpSpPr/>
          <p:nvPr/>
        </p:nvGrpSpPr>
        <p:grpSpPr>
          <a:xfrm>
            <a:off x="5500694" y="1142984"/>
            <a:ext cx="3389045" cy="4857784"/>
            <a:chOff x="5527958" y="1357298"/>
            <a:chExt cx="3389045" cy="4857784"/>
          </a:xfrm>
        </p:grpSpPr>
        <p:pic>
          <p:nvPicPr>
            <p:cNvPr id="496641" name="Picture 1" descr="prehistoric hominids Sivapirhecus"/>
            <p:cNvPicPr>
              <a:picLocks noChangeAspect="1" noChangeArrowheads="1"/>
            </p:cNvPicPr>
            <p:nvPr/>
          </p:nvPicPr>
          <p:blipFill>
            <a:blip r:embed="rId3" cstate="print"/>
            <a:srcRect t="-15254"/>
            <a:stretch>
              <a:fillRect/>
            </a:stretch>
          </p:blipFill>
          <p:spPr bwMode="auto">
            <a:xfrm>
              <a:off x="5527958" y="1357298"/>
              <a:ext cx="3389045" cy="4857784"/>
            </a:xfrm>
            <a:prstGeom prst="rect">
              <a:avLst/>
            </a:prstGeom>
            <a:solidFill>
              <a:schemeClr val="bg1"/>
            </a:solidFill>
            <a:ln w="25400">
              <a:solidFill>
                <a:schemeClr val="tx1"/>
              </a:solidFill>
              <a:miter lim="800000"/>
              <a:headEnd/>
              <a:tailEnd/>
            </a:ln>
          </p:spPr>
        </p:pic>
        <p:sp>
          <p:nvSpPr>
            <p:cNvPr id="8" name="矩形 7"/>
            <p:cNvSpPr/>
            <p:nvPr/>
          </p:nvSpPr>
          <p:spPr>
            <a:xfrm>
              <a:off x="5599396" y="1357298"/>
              <a:ext cx="3286148" cy="954107"/>
            </a:xfrm>
            <a:prstGeom prst="rect">
              <a:avLst/>
            </a:prstGeom>
          </p:spPr>
          <p:txBody>
            <a:bodyPr wrap="square">
              <a:spAutoFit/>
            </a:bodyPr>
            <a:lstStyle/>
            <a:p>
              <a:pPr algn="ctr"/>
              <a:r>
                <a:rPr lang="en-US" altLang="zh-CN" sz="2800">
                  <a:solidFill>
                    <a:prstClr val="black"/>
                  </a:solidFill>
                  <a:ea typeface="汉仪大宋简" panose="02010609000101010101" pitchFamily="49" charset="-122"/>
                  <a:cs typeface="Arial" panose="020B0604020202020204" pitchFamily="34" charset="0"/>
                </a:rPr>
                <a:t>2000</a:t>
              </a:r>
              <a:r>
                <a:rPr lang="zh-CN" altLang="en-US" sz="2800">
                  <a:solidFill>
                    <a:prstClr val="black"/>
                  </a:solidFill>
                  <a:ea typeface="汉仪大宋简" panose="02010609000101010101" pitchFamily="49" charset="-122"/>
                  <a:cs typeface="Arial" panose="020B0604020202020204" pitchFamily="34" charset="0"/>
                </a:rPr>
                <a:t>年的腊玛古猿（又名：西瓦古猿）</a:t>
              </a:r>
              <a:endParaRPr lang="zh-CN" altLang="en-US" sz="2800" dirty="0">
                <a:solidFill>
                  <a:prstClr val="black"/>
                </a:solidFill>
                <a:ea typeface="汉仪大宋简" panose="02010609000101010101" pitchFamily="49" charset="-122"/>
                <a:cs typeface="Arial" panose="020B0604020202020204" pitchFamily="34" charset="0"/>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a:t>Ape to Man Parade: highlight, X-out Ramapithecus</a:t>
            </a:r>
          </a:p>
        </p:txBody>
      </p:sp>
      <p:sp>
        <p:nvSpPr>
          <p:cNvPr id="3" name="副标题 2"/>
          <p:cNvSpPr>
            <a:spLocks noGrp="1"/>
          </p:cNvSpPr>
          <p:nvPr>
            <p:ph type="subTitle" idx="1"/>
          </p:nvPr>
        </p:nvSpPr>
        <p:spPr/>
        <p:txBody>
          <a:bodyPr/>
          <a:lstStyle/>
          <a:p>
            <a:r>
              <a:rPr lang="zh-CN" altLang="en-US" dirty="0"/>
              <a:t>虚构的“猿人”列</a:t>
            </a:r>
            <a:r>
              <a:rPr lang="zh-CN" altLang="en-US"/>
              <a:t>队：</a:t>
            </a:r>
            <a:r>
              <a:rPr lang="en-US" altLang="zh-CN"/>
              <a:t> </a:t>
            </a:r>
            <a:r>
              <a:rPr lang="zh-CN" altLang="en-US"/>
              <a:t>腊</a:t>
            </a:r>
            <a:r>
              <a:rPr lang="zh-CN" altLang="en-US" dirty="0"/>
              <a:t>玛古猿</a:t>
            </a:r>
          </a:p>
        </p:txBody>
      </p:sp>
      <p:grpSp>
        <p:nvGrpSpPr>
          <p:cNvPr id="63" name="组合 62"/>
          <p:cNvGrpSpPr/>
          <p:nvPr/>
        </p:nvGrpSpPr>
        <p:grpSpPr>
          <a:xfrm>
            <a:off x="1403648" y="1061399"/>
            <a:ext cx="1907138" cy="5004512"/>
            <a:chOff x="2495600" y="1016776"/>
            <a:chExt cx="1907138" cy="5004512"/>
          </a:xfrm>
        </p:grpSpPr>
        <p:pic>
          <p:nvPicPr>
            <p:cNvPr id="64" name="图片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5600" y="1484784"/>
              <a:ext cx="1907138" cy="4536504"/>
            </a:xfrm>
            <a:prstGeom prst="rect">
              <a:avLst/>
            </a:prstGeom>
          </p:spPr>
        </p:pic>
        <p:sp>
          <p:nvSpPr>
            <p:cNvPr id="65" name="TextBox 3"/>
            <p:cNvSpPr txBox="1"/>
            <p:nvPr/>
          </p:nvSpPr>
          <p:spPr>
            <a:xfrm>
              <a:off x="2855640"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腊玛古猿</a:t>
              </a:r>
              <a:endParaRPr lang="en-US" altLang="zh-CN" dirty="0"/>
            </a:p>
          </p:txBody>
        </p:sp>
      </p:grpSp>
      <p:grpSp>
        <p:nvGrpSpPr>
          <p:cNvPr id="66" name="组合 65"/>
          <p:cNvGrpSpPr/>
          <p:nvPr/>
        </p:nvGrpSpPr>
        <p:grpSpPr>
          <a:xfrm>
            <a:off x="35496" y="1061399"/>
            <a:ext cx="9179946" cy="5103905"/>
            <a:chOff x="35496" y="1061399"/>
            <a:chExt cx="9179946" cy="5103905"/>
          </a:xfrm>
        </p:grpSpPr>
        <p:grpSp>
          <p:nvGrpSpPr>
            <p:cNvPr id="67" name="组合 66"/>
            <p:cNvGrpSpPr/>
            <p:nvPr/>
          </p:nvGrpSpPr>
          <p:grpSpPr>
            <a:xfrm>
              <a:off x="2699792" y="1061399"/>
              <a:ext cx="1907138" cy="5004512"/>
              <a:chOff x="4079776" y="1016776"/>
              <a:chExt cx="1907138" cy="5004512"/>
            </a:xfrm>
          </p:grpSpPr>
          <p:pic>
            <p:nvPicPr>
              <p:cNvPr id="80" name="图片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9776" y="1484784"/>
                <a:ext cx="1907138" cy="4536504"/>
              </a:xfrm>
              <a:prstGeom prst="rect">
                <a:avLst/>
              </a:prstGeom>
            </p:spPr>
          </p:pic>
          <p:sp>
            <p:nvSpPr>
              <p:cNvPr id="81" name="TextBox 3"/>
              <p:cNvSpPr txBox="1"/>
              <p:nvPr/>
            </p:nvSpPr>
            <p:spPr>
              <a:xfrm>
                <a:off x="4583832"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南方古猿</a:t>
                </a:r>
                <a:endParaRPr lang="en-US" altLang="zh-CN" dirty="0"/>
              </a:p>
            </p:txBody>
          </p:sp>
        </p:grpSp>
        <p:grpSp>
          <p:nvGrpSpPr>
            <p:cNvPr id="68" name="组合 67"/>
            <p:cNvGrpSpPr/>
            <p:nvPr/>
          </p:nvGrpSpPr>
          <p:grpSpPr>
            <a:xfrm>
              <a:off x="4283968" y="1061399"/>
              <a:ext cx="1907138" cy="5103904"/>
              <a:chOff x="5951984" y="1016776"/>
              <a:chExt cx="1907138" cy="5103904"/>
            </a:xfrm>
          </p:grpSpPr>
          <p:pic>
            <p:nvPicPr>
              <p:cNvPr id="78" name="图片 7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1984" y="1584176"/>
                <a:ext cx="1907138" cy="4536504"/>
              </a:xfrm>
              <a:prstGeom prst="rect">
                <a:avLst/>
              </a:prstGeom>
            </p:spPr>
          </p:pic>
          <p:sp>
            <p:nvSpPr>
              <p:cNvPr id="79" name="TextBox 3"/>
              <p:cNvSpPr txBox="1"/>
              <p:nvPr/>
            </p:nvSpPr>
            <p:spPr>
              <a:xfrm>
                <a:off x="6312024"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直立猿人</a:t>
                </a:r>
                <a:endParaRPr lang="en-US" altLang="zh-CN" dirty="0"/>
              </a:p>
            </p:txBody>
          </p:sp>
        </p:grpSp>
        <p:grpSp>
          <p:nvGrpSpPr>
            <p:cNvPr id="69" name="组合 68"/>
            <p:cNvGrpSpPr/>
            <p:nvPr/>
          </p:nvGrpSpPr>
          <p:grpSpPr>
            <a:xfrm>
              <a:off x="5868144" y="1061399"/>
              <a:ext cx="1907138" cy="5103904"/>
              <a:chOff x="7824192" y="1016776"/>
              <a:chExt cx="1907138" cy="5103904"/>
            </a:xfrm>
          </p:grpSpPr>
          <p:pic>
            <p:nvPicPr>
              <p:cNvPr id="76" name="图片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4192" y="1584176"/>
                <a:ext cx="1907138" cy="4536504"/>
              </a:xfrm>
              <a:prstGeom prst="rect">
                <a:avLst/>
              </a:prstGeom>
            </p:spPr>
          </p:pic>
          <p:sp>
            <p:nvSpPr>
              <p:cNvPr id="77" name="TextBox 3"/>
              <p:cNvSpPr txBox="1"/>
              <p:nvPr/>
            </p:nvSpPr>
            <p:spPr>
              <a:xfrm>
                <a:off x="8040216"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尼安德特</a:t>
                </a:r>
                <a:endParaRPr lang="en-US" altLang="zh-CN" dirty="0"/>
              </a:p>
            </p:txBody>
          </p:sp>
        </p:grpSp>
        <p:grpSp>
          <p:nvGrpSpPr>
            <p:cNvPr id="70" name="组合 69"/>
            <p:cNvGrpSpPr/>
            <p:nvPr/>
          </p:nvGrpSpPr>
          <p:grpSpPr>
            <a:xfrm>
              <a:off x="35496" y="1061399"/>
              <a:ext cx="1907137" cy="5004512"/>
              <a:chOff x="839416" y="1016776"/>
              <a:chExt cx="1907137" cy="5004512"/>
            </a:xfrm>
          </p:grpSpPr>
          <p:pic>
            <p:nvPicPr>
              <p:cNvPr id="74" name="图片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416" y="1484784"/>
                <a:ext cx="1907137" cy="4536504"/>
              </a:xfrm>
              <a:prstGeom prst="rect">
                <a:avLst/>
              </a:prstGeom>
            </p:spPr>
          </p:pic>
          <p:sp>
            <p:nvSpPr>
              <p:cNvPr id="75" name="TextBox 3"/>
              <p:cNvSpPr txBox="1"/>
              <p:nvPr/>
            </p:nvSpPr>
            <p:spPr>
              <a:xfrm>
                <a:off x="1127448"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原上猿</a:t>
                </a:r>
                <a:endParaRPr lang="en-US" altLang="zh-CN" dirty="0"/>
              </a:p>
            </p:txBody>
          </p:sp>
        </p:grpSp>
        <p:grpSp>
          <p:nvGrpSpPr>
            <p:cNvPr id="71" name="组合 70"/>
            <p:cNvGrpSpPr/>
            <p:nvPr/>
          </p:nvGrpSpPr>
          <p:grpSpPr>
            <a:xfrm>
              <a:off x="7308304" y="1061399"/>
              <a:ext cx="1907138" cy="5103905"/>
              <a:chOff x="9552384" y="1016775"/>
              <a:chExt cx="1907138" cy="5103905"/>
            </a:xfrm>
          </p:grpSpPr>
          <p:pic>
            <p:nvPicPr>
              <p:cNvPr id="72" name="图片 7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2384" y="1584176"/>
                <a:ext cx="1907138" cy="4536504"/>
              </a:xfrm>
              <a:prstGeom prst="rect">
                <a:avLst/>
              </a:prstGeom>
            </p:spPr>
          </p:pic>
          <p:sp>
            <p:nvSpPr>
              <p:cNvPr id="73" name="TextBox 3"/>
              <p:cNvSpPr txBox="1"/>
              <p:nvPr/>
            </p:nvSpPr>
            <p:spPr>
              <a:xfrm>
                <a:off x="9768408" y="1016775"/>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现代人</a:t>
                </a:r>
                <a:endParaRPr lang="en-US" altLang="zh-CN" dirty="0"/>
              </a:p>
            </p:txBody>
          </p:sp>
        </p:grpSp>
      </p:grpSp>
      <p:sp>
        <p:nvSpPr>
          <p:cNvPr id="83" name="&quot;No&quot; Symbol 5"/>
          <p:cNvSpPr/>
          <p:nvPr/>
        </p:nvSpPr>
        <p:spPr>
          <a:xfrm>
            <a:off x="1763688" y="3212976"/>
            <a:ext cx="1326823" cy="1301383"/>
          </a:xfrm>
          <a:prstGeom prst="noSmoking">
            <a:avLst>
              <a:gd name="adj" fmla="val 7344"/>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1000" fill="hold"/>
                                        <p:tgtEl>
                                          <p:spTgt spid="83"/>
                                        </p:tgtEl>
                                        <p:attrNameLst>
                                          <p:attrName>ppt_w</p:attrName>
                                        </p:attrNameLst>
                                      </p:cBhvr>
                                      <p:tavLst>
                                        <p:tav tm="0">
                                          <p:val>
                                            <p:strVal val="#ppt_w+.3"/>
                                          </p:val>
                                        </p:tav>
                                        <p:tav tm="100000">
                                          <p:val>
                                            <p:strVal val="#ppt_w"/>
                                          </p:val>
                                        </p:tav>
                                      </p:tavLst>
                                    </p:anim>
                                    <p:anim calcmode="lin" valueType="num">
                                      <p:cBhvr>
                                        <p:cTn id="8" dur="1000" fill="hold"/>
                                        <p:tgtEl>
                                          <p:spTgt spid="83"/>
                                        </p:tgtEl>
                                        <p:attrNameLst>
                                          <p:attrName>ppt_h</p:attrName>
                                        </p:attrNameLst>
                                      </p:cBhvr>
                                      <p:tavLst>
                                        <p:tav tm="0">
                                          <p:val>
                                            <p:strVal val="#ppt_h"/>
                                          </p:val>
                                        </p:tav>
                                        <p:tav tm="100000">
                                          <p:val>
                                            <p:strVal val="#ppt_h"/>
                                          </p:val>
                                        </p:tav>
                                      </p:tavLst>
                                    </p:anim>
                                    <p:animEffect transition="in" filter="fade">
                                      <p:cBhvr>
                                        <p:cTn id="9" dur="1000"/>
                                        <p:tgtEl>
                                          <p:spTgt spid="83"/>
                                        </p:tgtEl>
                                      </p:cBhvr>
                                    </p:animEffect>
                                  </p:childTnLst>
                                </p:cTn>
                              </p:par>
                            </p:childTnLst>
                          </p:cTn>
                        </p:par>
                        <p:par>
                          <p:cTn id="10" fill="hold">
                            <p:stCondLst>
                              <p:cond delay="1000"/>
                            </p:stCondLst>
                            <p:childTnLst>
                              <p:par>
                                <p:cTn id="11" presetID="9" presetClass="emph" presetSubtype="0" nodeType="afterEffect">
                                  <p:stCondLst>
                                    <p:cond delay="0"/>
                                  </p:stCondLst>
                                  <p:childTnLst>
                                    <p:set>
                                      <p:cBhvr rctx="PPT">
                                        <p:cTn id="12" dur="indefinite"/>
                                        <p:tgtEl>
                                          <p:spTgt spid="63"/>
                                        </p:tgtEl>
                                        <p:attrNameLst>
                                          <p:attrName>style.opacity</p:attrName>
                                        </p:attrNameLst>
                                      </p:cBhvr>
                                      <p:to>
                                        <p:strVal val="0.5"/>
                                      </p:to>
                                    </p:set>
                                    <p:animEffect filter="image" prLst="opacity: 0.5">
                                      <p:cBhvr rctx="IE">
                                        <p:cTn id="13" dur="indefinite"/>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p:txBody>
          <a:bodyPr/>
          <a:lstStyle/>
          <a:p>
            <a:r>
              <a:rPr lang="en-US" dirty="0"/>
              <a:t>Ape to Man Parade: highlight Australopithecus</a:t>
            </a:r>
          </a:p>
        </p:txBody>
      </p:sp>
      <p:sp>
        <p:nvSpPr>
          <p:cNvPr id="2" name="副标题 1"/>
          <p:cNvSpPr>
            <a:spLocks noGrp="1"/>
          </p:cNvSpPr>
          <p:nvPr>
            <p:ph type="subTitle" idx="1"/>
          </p:nvPr>
        </p:nvSpPr>
        <p:spPr/>
        <p:txBody>
          <a:bodyPr/>
          <a:lstStyle/>
          <a:p>
            <a:r>
              <a:rPr lang="zh-CN" altLang="en-US" dirty="0"/>
              <a:t>虚构的“猿人”列</a:t>
            </a:r>
            <a:r>
              <a:rPr lang="zh-CN" altLang="en-US"/>
              <a:t>队：南</a:t>
            </a:r>
            <a:r>
              <a:rPr lang="zh-CN" altLang="en-US" dirty="0"/>
              <a:t>方古猿</a:t>
            </a:r>
          </a:p>
        </p:txBody>
      </p:sp>
      <p:grpSp>
        <p:nvGrpSpPr>
          <p:cNvPr id="26" name="组合 25"/>
          <p:cNvGrpSpPr/>
          <p:nvPr/>
        </p:nvGrpSpPr>
        <p:grpSpPr>
          <a:xfrm>
            <a:off x="2699792" y="1061399"/>
            <a:ext cx="1907138" cy="5004512"/>
            <a:chOff x="4079776" y="1016776"/>
            <a:chExt cx="1907138" cy="5004512"/>
          </a:xfrm>
        </p:grpSpPr>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9776" y="1484784"/>
              <a:ext cx="1907138" cy="4536504"/>
            </a:xfrm>
            <a:prstGeom prst="rect">
              <a:avLst/>
            </a:prstGeom>
          </p:spPr>
        </p:pic>
        <p:sp>
          <p:nvSpPr>
            <p:cNvPr id="58" name="TextBox 3"/>
            <p:cNvSpPr txBox="1"/>
            <p:nvPr/>
          </p:nvSpPr>
          <p:spPr>
            <a:xfrm>
              <a:off x="4583832"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南方古猿</a:t>
              </a:r>
              <a:endParaRPr lang="en-US" altLang="zh-CN" dirty="0"/>
            </a:p>
          </p:txBody>
        </p:sp>
      </p:grpSp>
      <p:sp>
        <p:nvSpPr>
          <p:cNvPr id="59" name="矩形 58"/>
          <p:cNvSpPr/>
          <p:nvPr/>
        </p:nvSpPr>
        <p:spPr>
          <a:xfrm>
            <a:off x="3108960" y="928670"/>
            <a:ext cx="1463040" cy="511256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35496" y="1061399"/>
            <a:ext cx="9179946" cy="5103905"/>
            <a:chOff x="35496" y="1061399"/>
            <a:chExt cx="9179946" cy="5103905"/>
          </a:xfrm>
        </p:grpSpPr>
        <p:grpSp>
          <p:nvGrpSpPr>
            <p:cNvPr id="27" name="组合 26"/>
            <p:cNvGrpSpPr/>
            <p:nvPr/>
          </p:nvGrpSpPr>
          <p:grpSpPr>
            <a:xfrm>
              <a:off x="4283968" y="1061399"/>
              <a:ext cx="1907138" cy="5103904"/>
              <a:chOff x="5951984" y="1016776"/>
              <a:chExt cx="1907138" cy="5103904"/>
            </a:xfrm>
          </p:grpSpPr>
          <p:pic>
            <p:nvPicPr>
              <p:cNvPr id="55" name="图片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1984" y="1584176"/>
                <a:ext cx="1907138" cy="4536504"/>
              </a:xfrm>
              <a:prstGeom prst="rect">
                <a:avLst/>
              </a:prstGeom>
            </p:spPr>
          </p:pic>
          <p:sp>
            <p:nvSpPr>
              <p:cNvPr id="56" name="TextBox 3"/>
              <p:cNvSpPr txBox="1"/>
              <p:nvPr/>
            </p:nvSpPr>
            <p:spPr>
              <a:xfrm>
                <a:off x="6312024"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直立猿人</a:t>
                </a:r>
                <a:endParaRPr lang="en-US" altLang="zh-CN" dirty="0"/>
              </a:p>
            </p:txBody>
          </p:sp>
        </p:grpSp>
        <p:grpSp>
          <p:nvGrpSpPr>
            <p:cNvPr id="46" name="组合 45"/>
            <p:cNvGrpSpPr/>
            <p:nvPr/>
          </p:nvGrpSpPr>
          <p:grpSpPr>
            <a:xfrm>
              <a:off x="5868144" y="1061399"/>
              <a:ext cx="1907138" cy="5103904"/>
              <a:chOff x="7824192" y="1016776"/>
              <a:chExt cx="1907138" cy="5103904"/>
            </a:xfrm>
          </p:grpSpPr>
          <p:pic>
            <p:nvPicPr>
              <p:cNvPr id="53" name="图片 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4192" y="1584176"/>
                <a:ext cx="1907138" cy="4536504"/>
              </a:xfrm>
              <a:prstGeom prst="rect">
                <a:avLst/>
              </a:prstGeom>
            </p:spPr>
          </p:pic>
          <p:sp>
            <p:nvSpPr>
              <p:cNvPr id="54" name="TextBox 3"/>
              <p:cNvSpPr txBox="1"/>
              <p:nvPr/>
            </p:nvSpPr>
            <p:spPr>
              <a:xfrm>
                <a:off x="8040216"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尼安德特</a:t>
                </a:r>
                <a:endParaRPr lang="en-US" altLang="zh-CN" dirty="0"/>
              </a:p>
            </p:txBody>
          </p:sp>
        </p:grpSp>
        <p:grpSp>
          <p:nvGrpSpPr>
            <p:cNvPr id="47" name="组合 46"/>
            <p:cNvGrpSpPr/>
            <p:nvPr/>
          </p:nvGrpSpPr>
          <p:grpSpPr>
            <a:xfrm>
              <a:off x="35496" y="1061399"/>
              <a:ext cx="1907137" cy="5004512"/>
              <a:chOff x="839416" y="1016776"/>
              <a:chExt cx="1907137" cy="5004512"/>
            </a:xfrm>
          </p:grpSpPr>
          <p:pic>
            <p:nvPicPr>
              <p:cNvPr id="51" name="图片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416" y="1484784"/>
                <a:ext cx="1907137" cy="4536504"/>
              </a:xfrm>
              <a:prstGeom prst="rect">
                <a:avLst/>
              </a:prstGeom>
            </p:spPr>
          </p:pic>
          <p:sp>
            <p:nvSpPr>
              <p:cNvPr id="52" name="TextBox 3"/>
              <p:cNvSpPr txBox="1"/>
              <p:nvPr/>
            </p:nvSpPr>
            <p:spPr>
              <a:xfrm>
                <a:off x="1127448"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原上猿</a:t>
                </a:r>
                <a:endParaRPr lang="en-US" altLang="zh-CN" dirty="0"/>
              </a:p>
            </p:txBody>
          </p:sp>
        </p:grpSp>
        <p:grpSp>
          <p:nvGrpSpPr>
            <p:cNvPr id="48" name="组合 47"/>
            <p:cNvGrpSpPr/>
            <p:nvPr/>
          </p:nvGrpSpPr>
          <p:grpSpPr>
            <a:xfrm>
              <a:off x="7308304" y="1061399"/>
              <a:ext cx="1907138" cy="5103905"/>
              <a:chOff x="9552384" y="1016775"/>
              <a:chExt cx="1907138" cy="5103905"/>
            </a:xfrm>
          </p:grpSpPr>
          <p:pic>
            <p:nvPicPr>
              <p:cNvPr id="49" name="图片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52384" y="1584176"/>
                <a:ext cx="1907138" cy="4536504"/>
              </a:xfrm>
              <a:prstGeom prst="rect">
                <a:avLst/>
              </a:prstGeom>
            </p:spPr>
          </p:pic>
          <p:sp>
            <p:nvSpPr>
              <p:cNvPr id="50" name="TextBox 3"/>
              <p:cNvSpPr txBox="1"/>
              <p:nvPr/>
            </p:nvSpPr>
            <p:spPr>
              <a:xfrm>
                <a:off x="9768408" y="1016775"/>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现代人</a:t>
                </a:r>
                <a:endParaRPr lang="en-US" altLang="zh-CN" dirty="0"/>
              </a:p>
            </p:txBody>
          </p:sp>
        </p:grpSp>
        <p:grpSp>
          <p:nvGrpSpPr>
            <p:cNvPr id="5" name="组合 4"/>
            <p:cNvGrpSpPr/>
            <p:nvPr/>
          </p:nvGrpSpPr>
          <p:grpSpPr>
            <a:xfrm>
              <a:off x="1403648" y="1061399"/>
              <a:ext cx="1907138" cy="5004512"/>
              <a:chOff x="1403648" y="1061399"/>
              <a:chExt cx="1907138" cy="5004512"/>
            </a:xfrm>
          </p:grpSpPr>
          <p:grpSp>
            <p:nvGrpSpPr>
              <p:cNvPr id="3" name="组合 2"/>
              <p:cNvGrpSpPr/>
              <p:nvPr/>
            </p:nvGrpSpPr>
            <p:grpSpPr>
              <a:xfrm>
                <a:off x="1403648" y="1061399"/>
                <a:ext cx="1907138" cy="5004512"/>
                <a:chOff x="1403648" y="1061399"/>
                <a:chExt cx="1907138" cy="5004512"/>
              </a:xfrm>
            </p:grpSpPr>
            <p:pic>
              <p:nvPicPr>
                <p:cNvPr id="23" name="图片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3648" y="1529407"/>
                  <a:ext cx="1907138" cy="4536504"/>
                </a:xfrm>
                <a:prstGeom prst="rect">
                  <a:avLst/>
                </a:prstGeom>
              </p:spPr>
            </p:pic>
            <p:sp>
              <p:nvSpPr>
                <p:cNvPr id="24" name="TextBox 3"/>
                <p:cNvSpPr txBox="1"/>
                <p:nvPr/>
              </p:nvSpPr>
              <p:spPr>
                <a:xfrm>
                  <a:off x="1763688" y="1061399"/>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腊玛古猿</a:t>
                  </a:r>
                  <a:endParaRPr lang="en-US" altLang="zh-CN" dirty="0"/>
                </a:p>
              </p:txBody>
            </p:sp>
          </p:grpSp>
          <p:sp>
            <p:nvSpPr>
              <p:cNvPr id="63" name="&quot;No&quot; Symbol 5"/>
              <p:cNvSpPr/>
              <p:nvPr/>
            </p:nvSpPr>
            <p:spPr>
              <a:xfrm>
                <a:off x="1763688" y="3212976"/>
                <a:ext cx="1326823" cy="1301383"/>
              </a:xfrm>
              <a:prstGeom prst="noSmoking">
                <a:avLst>
                  <a:gd name="adj" fmla="val 7344"/>
                </a:avLst>
              </a:prstGeom>
              <a:solidFill>
                <a:srgbClr val="FF0000">
                  <a:alpha val="77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a:t>
                </a:r>
                <a:endParaRPr lang="en-US" dirty="0">
                  <a:solidFill>
                    <a:schemeClr val="tx1"/>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heel(1)">
                                      <p:cBhvr>
                                        <p:cTn id="7" dur="1000"/>
                                        <p:tgtEl>
                                          <p:spTgt spid="59"/>
                                        </p:tgtEl>
                                      </p:cBhvr>
                                    </p:animEffect>
                                  </p:childTnLst>
                                </p:cTn>
                              </p:par>
                            </p:childTnLst>
                          </p:cTn>
                        </p:par>
                        <p:par>
                          <p:cTn id="8" fill="hold">
                            <p:stCondLst>
                              <p:cond delay="1000"/>
                            </p:stCondLst>
                            <p:childTnLst>
                              <p:par>
                                <p:cTn id="9" presetID="9" presetClass="emph" presetSubtype="0" nodeType="afterEffect">
                                  <p:stCondLst>
                                    <p:cond delay="0"/>
                                  </p:stCondLst>
                                  <p:childTnLst>
                                    <p:set>
                                      <p:cBhvr rctx="PPT">
                                        <p:cTn id="10" dur="indefinite"/>
                                        <p:tgtEl>
                                          <p:spTgt spid="6"/>
                                        </p:tgtEl>
                                        <p:attrNameLst>
                                          <p:attrName>style.opacity</p:attrName>
                                        </p:attrNameLst>
                                      </p:cBhvr>
                                      <p:to>
                                        <p:strVal val="0.5"/>
                                      </p:to>
                                    </p:set>
                                    <p:animEffect filter="image" prLst="opacity: 0.5">
                                      <p:cBhvr rctx="IE">
                                        <p:cTn id="11"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ctrTitle"/>
          </p:nvPr>
        </p:nvSpPr>
        <p:spPr/>
        <p:txBody>
          <a:bodyPr/>
          <a:lstStyle/>
          <a:p>
            <a:r>
              <a:rPr lang="en-US"/>
              <a:t>Lucy 1: bones, reconstruction</a:t>
            </a:r>
          </a:p>
        </p:txBody>
      </p:sp>
      <p:sp>
        <p:nvSpPr>
          <p:cNvPr id="4" name="副标题 3"/>
          <p:cNvSpPr>
            <a:spLocks noGrp="1"/>
          </p:cNvSpPr>
          <p:nvPr>
            <p:ph type="subTitle" idx="1"/>
          </p:nvPr>
        </p:nvSpPr>
        <p:spPr/>
        <p:txBody>
          <a:bodyPr/>
          <a:lstStyle/>
          <a:p>
            <a:r>
              <a:rPr lang="zh-CN" altLang="en-US" dirty="0"/>
              <a:t>欺骗性复</a:t>
            </a:r>
            <a:r>
              <a:rPr lang="zh-CN" altLang="en-US"/>
              <a:t>原：南</a:t>
            </a:r>
            <a:r>
              <a:rPr lang="zh-CN" altLang="en-US" dirty="0"/>
              <a:t>方古猿</a:t>
            </a: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072" y="856295"/>
            <a:ext cx="2959168" cy="5430225"/>
          </a:xfrm>
          <a:prstGeom prst="rect">
            <a:avLst/>
          </a:prstGeom>
        </p:spPr>
      </p:pic>
      <p:sp>
        <p:nvSpPr>
          <p:cNvPr id="25" name="Rectangle 2"/>
          <p:cNvSpPr>
            <a:spLocks noChangeArrowheads="1"/>
          </p:cNvSpPr>
          <p:nvPr/>
        </p:nvSpPr>
        <p:spPr bwMode="auto">
          <a:xfrm>
            <a:off x="6215074" y="785794"/>
            <a:ext cx="2857520" cy="2714644"/>
          </a:xfrm>
          <a:prstGeom prst="rect">
            <a:avLst/>
          </a:prstGeom>
          <a:noFill/>
          <a:ln w="3175">
            <a:noFill/>
            <a:miter lim="800000"/>
            <a:headEnd/>
            <a:tailEnd/>
          </a:ln>
          <a:effectLst/>
        </p:spPr>
        <p:txBody>
          <a:bodyPr/>
          <a:lstStyle/>
          <a:p>
            <a:pPr algn="ctr">
              <a:defRPr/>
            </a:pPr>
            <a:r>
              <a:rPr lang="zh-CN" altLang="en-US" sz="3400" dirty="0">
                <a:latin typeface="汉仪大宋简" panose="02010609000101010101" pitchFamily="49" charset="-122"/>
                <a:ea typeface="汉仪大宋简" panose="02010609000101010101" pitchFamily="49" charset="-122"/>
                <a:cs typeface="Arial" panose="020B0604020202020204" pitchFamily="34" charset="0"/>
              </a:rPr>
              <a:t>‘露西’</a:t>
            </a:r>
            <a:endParaRPr lang="en-US" altLang="zh-CN" sz="3400" dirty="0">
              <a:latin typeface="汉仪大宋简" panose="02010609000101010101" pitchFamily="49" charset="-122"/>
              <a:ea typeface="汉仪大宋简" panose="02010609000101010101" pitchFamily="49" charset="-122"/>
              <a:cs typeface="Arial" panose="020B0604020202020204" pitchFamily="34" charset="0"/>
            </a:endParaRPr>
          </a:p>
          <a:p>
            <a:pPr>
              <a:defRPr/>
            </a:pPr>
            <a:r>
              <a:rPr lang="zh-CN" altLang="en-US" sz="3400">
                <a:latin typeface="汉仪大宋简" panose="02010609000101010101" pitchFamily="49" charset="-122"/>
                <a:ea typeface="汉仪大宋简" panose="02010609000101010101" pitchFamily="49" charset="-122"/>
                <a:cs typeface="Arial" panose="020B0604020202020204" pitchFamily="34" charset="0"/>
              </a:rPr>
              <a:t>博物馆的错误：</a:t>
            </a:r>
            <a:endParaRPr lang="en-US" altLang="zh-CN" sz="3400">
              <a:latin typeface="汉仪大宋简" panose="02010609000101010101" pitchFamily="49" charset="-122"/>
              <a:ea typeface="汉仪大宋简" panose="02010609000101010101" pitchFamily="49" charset="-122"/>
              <a:cs typeface="Arial" panose="020B0604020202020204" pitchFamily="34" charset="0"/>
            </a:endParaRPr>
          </a:p>
          <a:p>
            <a:pPr marL="274320">
              <a:buFont typeface="Arial" pitchFamily="34" charset="0"/>
              <a:buChar char="•"/>
              <a:defRPr/>
            </a:pPr>
            <a:r>
              <a:rPr lang="zh-CN" altLang="en-US" sz="3400">
                <a:latin typeface="汉仪大宋简" panose="02010609000101010101" pitchFamily="49" charset="-122"/>
                <a:ea typeface="汉仪大宋简" panose="02010609000101010101" pitchFamily="49" charset="-122"/>
                <a:cs typeface="Arial" panose="020B0604020202020204" pitchFamily="34" charset="0"/>
              </a:rPr>
              <a:t>站</a:t>
            </a:r>
            <a:r>
              <a:rPr lang="zh-CN" altLang="en-US" sz="3400" dirty="0">
                <a:latin typeface="汉仪大宋简" panose="02010609000101010101" pitchFamily="49" charset="-122"/>
                <a:ea typeface="汉仪大宋简" panose="02010609000101010101" pitchFamily="49" charset="-122"/>
                <a:cs typeface="Arial" panose="020B0604020202020204" pitchFamily="34" charset="0"/>
              </a:rPr>
              <a:t>立姿态</a:t>
            </a:r>
            <a:endParaRPr lang="en-US" altLang="zh-CN" sz="3400" dirty="0">
              <a:latin typeface="汉仪大宋简" panose="02010609000101010101" pitchFamily="49" charset="-122"/>
              <a:ea typeface="汉仪大宋简" panose="02010609000101010101" pitchFamily="49" charset="-122"/>
              <a:cs typeface="Arial" panose="020B0604020202020204" pitchFamily="34" charset="0"/>
            </a:endParaRPr>
          </a:p>
          <a:p>
            <a:pPr marL="274320">
              <a:buFont typeface="Arial" pitchFamily="34" charset="0"/>
              <a:buChar char="•"/>
              <a:defRPr/>
            </a:pPr>
            <a:r>
              <a:rPr lang="zh-CN" altLang="en-US" sz="3400">
                <a:latin typeface="汉仪大宋简" panose="02010609000101010101" pitchFamily="49" charset="-122"/>
                <a:ea typeface="汉仪大宋简" panose="02010609000101010101" pitchFamily="49" charset="-122"/>
                <a:cs typeface="Arial" panose="020B0604020202020204" pitchFamily="34" charset="0"/>
              </a:rPr>
              <a:t>手、脚像人一样</a:t>
            </a:r>
            <a:endParaRPr lang="en-US" altLang="zh-CN" sz="340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26" name="Text Box 14"/>
          <p:cNvSpPr txBox="1">
            <a:spLocks noChangeArrowheads="1"/>
          </p:cNvSpPr>
          <p:nvPr/>
        </p:nvSpPr>
        <p:spPr bwMode="auto">
          <a:xfrm>
            <a:off x="132178" y="714356"/>
            <a:ext cx="867922" cy="1292662"/>
          </a:xfrm>
          <a:prstGeom prst="rect">
            <a:avLst/>
          </a:prstGeom>
          <a:solidFill>
            <a:schemeClr val="tx1">
              <a:lumMod val="85000"/>
              <a:lumOff val="15000"/>
            </a:schemeClr>
          </a:solidFill>
          <a:ln w="25400">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0" rIns="0" bIns="0">
            <a:spAutoFit/>
          </a:bodyPr>
          <a:lstStyle/>
          <a:p>
            <a:pPr algn="ctr">
              <a:defRPr/>
            </a:pPr>
            <a:r>
              <a:rPr lang="zh-CN" altLang="en-US" sz="2800">
                <a:solidFill>
                  <a:schemeClr val="bg1"/>
                </a:solidFill>
                <a:latin typeface="Arial" panose="020B0604020202020204" pitchFamily="34" charset="0"/>
                <a:ea typeface="汉仪大宋简" panose="02010609000101010101" pitchFamily="49" charset="-122"/>
                <a:cs typeface="Arial" panose="020B0604020202020204" pitchFamily="34" charset="0"/>
              </a:rPr>
              <a:t>伦敦</a:t>
            </a:r>
            <a:r>
              <a:rPr lang="en-US" altLang="en-US" sz="2800">
                <a:solidFill>
                  <a:schemeClr val="bg1"/>
                </a:solidFill>
                <a:latin typeface="Arial" panose="020B0604020202020204" pitchFamily="34" charset="0"/>
                <a:ea typeface="汉仪大宋简" panose="02010609000101010101" pitchFamily="49" charset="-122"/>
                <a:cs typeface="Arial" panose="020B0604020202020204" pitchFamily="34" charset="0"/>
              </a:rPr>
              <a:t>2009</a:t>
            </a:r>
          </a:p>
          <a:p>
            <a:pPr algn="ctr">
              <a:defRPr/>
            </a:pPr>
            <a:r>
              <a:rPr lang="zh-CN" altLang="en-US" sz="2800">
                <a:solidFill>
                  <a:schemeClr val="bg1"/>
                </a:solidFill>
                <a:latin typeface="Arial" panose="020B0604020202020204" pitchFamily="34" charset="0"/>
                <a:ea typeface="汉仪大宋简" panose="02010609000101010101" pitchFamily="49" charset="-122"/>
                <a:cs typeface="Arial" panose="020B0604020202020204" pitchFamily="34" charset="0"/>
              </a:rPr>
              <a:t>年</a:t>
            </a:r>
            <a:endParaRPr lang="en-US" altLang="en-US" sz="2800" dirty="0">
              <a:solidFill>
                <a:schemeClr val="bg1"/>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3316" y="849636"/>
            <a:ext cx="2951758" cy="5416627"/>
          </a:xfrm>
          <a:prstGeom prst="rect">
            <a:avLst/>
          </a:prstGeom>
        </p:spPr>
      </p:pic>
      <p:sp>
        <p:nvSpPr>
          <p:cNvPr id="9" name="Rectangle 2"/>
          <p:cNvSpPr>
            <a:spLocks noChangeArrowheads="1"/>
          </p:cNvSpPr>
          <p:nvPr/>
        </p:nvSpPr>
        <p:spPr bwMode="auto">
          <a:xfrm>
            <a:off x="6215074" y="4026154"/>
            <a:ext cx="2857520" cy="3291278"/>
          </a:xfrm>
          <a:prstGeom prst="rect">
            <a:avLst/>
          </a:prstGeom>
          <a:noFill/>
          <a:ln w="3175">
            <a:noFill/>
            <a:miter lim="800000"/>
            <a:headEnd/>
            <a:tailEnd/>
          </a:ln>
          <a:effectLst/>
        </p:spPr>
        <p:txBody>
          <a:bodyPr/>
          <a:lstStyle/>
          <a:p>
            <a:pPr>
              <a:defRPr/>
            </a:pPr>
            <a:r>
              <a:rPr lang="zh-CN" altLang="en-US" sz="3400">
                <a:latin typeface="汉仪大宋简" panose="02010609000101010101" pitchFamily="49" charset="-122"/>
                <a:ea typeface="汉仪大宋简" panose="02010609000101010101" pitchFamily="49" charset="-122"/>
                <a:cs typeface="Arial" panose="020B0604020202020204" pitchFamily="34" charset="0"/>
              </a:rPr>
              <a:t>事实：找到露西时</a:t>
            </a:r>
            <a:r>
              <a:rPr lang="zh-CN" altLang="en-US" sz="3400" dirty="0">
                <a:latin typeface="汉仪大宋简" panose="02010609000101010101" pitchFamily="49" charset="-122"/>
                <a:ea typeface="汉仪大宋简" panose="02010609000101010101" pitchFamily="49" charset="-122"/>
                <a:cs typeface="Arial" panose="020B0604020202020204" pitchFamily="34" charset="0"/>
              </a:rPr>
              <a:t>没有</a:t>
            </a:r>
            <a:r>
              <a:rPr lang="zh-CN" altLang="en-US" sz="3400">
                <a:latin typeface="汉仪大宋简" panose="02010609000101010101" pitchFamily="49" charset="-122"/>
                <a:ea typeface="汉仪大宋简" panose="02010609000101010101" pitchFamily="49" charset="-122"/>
                <a:cs typeface="Arial" panose="020B0604020202020204" pitchFamily="34" charset="0"/>
              </a:rPr>
              <a:t>发现手或脚！</a:t>
            </a:r>
            <a:endParaRPr lang="en-US" altLang="zh-CN" sz="3400">
              <a:latin typeface="汉仪大宋简" panose="02010609000101010101" pitchFamily="49" charset="-122"/>
              <a:ea typeface="汉仪大宋简" panose="02010609000101010101" pitchFamily="49"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ctrTitle"/>
          </p:nvPr>
        </p:nvSpPr>
        <p:spPr/>
        <p:txBody>
          <a:bodyPr/>
          <a:lstStyle/>
          <a:p>
            <a:r>
              <a:rPr lang="en-US"/>
              <a:t>Lucy 1: bones, reconstruction</a:t>
            </a:r>
          </a:p>
        </p:txBody>
      </p:sp>
      <p:sp>
        <p:nvSpPr>
          <p:cNvPr id="4" name="副标题 3"/>
          <p:cNvSpPr>
            <a:spLocks noGrp="1"/>
          </p:cNvSpPr>
          <p:nvPr>
            <p:ph type="subTitle" idx="1"/>
          </p:nvPr>
        </p:nvSpPr>
        <p:spPr>
          <a:xfrm>
            <a:off x="0" y="162000"/>
            <a:ext cx="9144000" cy="590931"/>
          </a:xfrm>
        </p:spPr>
        <p:txBody>
          <a:bodyPr/>
          <a:lstStyle/>
          <a:p>
            <a:r>
              <a:rPr lang="zh-CN" altLang="en-US"/>
              <a:t>南</a:t>
            </a:r>
            <a:r>
              <a:rPr lang="zh-CN" altLang="en-US" dirty="0"/>
              <a:t>方</a:t>
            </a:r>
            <a:r>
              <a:rPr lang="zh-CN" altLang="en-US"/>
              <a:t>古猿‘露西’：弄手脚吗？</a:t>
            </a:r>
            <a:endParaRPr lang="zh-CN" altLang="en-US" dirty="0"/>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073" y="856295"/>
            <a:ext cx="2292165" cy="4206240"/>
          </a:xfrm>
          <a:prstGeom prst="rect">
            <a:avLst/>
          </a:prstGeom>
        </p:spPr>
      </p:pic>
      <p:sp>
        <p:nvSpPr>
          <p:cNvPr id="26" name="Text Box 14"/>
          <p:cNvSpPr txBox="1">
            <a:spLocks noChangeArrowheads="1"/>
          </p:cNvSpPr>
          <p:nvPr/>
        </p:nvSpPr>
        <p:spPr bwMode="auto">
          <a:xfrm>
            <a:off x="142844" y="857232"/>
            <a:ext cx="642942" cy="923330"/>
          </a:xfrm>
          <a:prstGeom prst="rect">
            <a:avLst/>
          </a:prstGeom>
          <a:solidFill>
            <a:schemeClr val="tx1">
              <a:lumMod val="85000"/>
              <a:lumOff val="15000"/>
            </a:schemeClr>
          </a:solidFill>
          <a:ln w="25400">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0" rIns="0" bIns="0">
            <a:spAutoFit/>
          </a:bodyPr>
          <a:lstStyle/>
          <a:p>
            <a:pPr algn="ctr">
              <a:defRPr/>
            </a:pPr>
            <a:r>
              <a:rPr lang="zh-CN" altLang="en-US" sz="2000">
                <a:solidFill>
                  <a:schemeClr val="bg1"/>
                </a:solidFill>
                <a:latin typeface="Arial" panose="020B0604020202020204" pitchFamily="34" charset="0"/>
                <a:ea typeface="汉仪大宋简" panose="02010609000101010101" pitchFamily="49" charset="-122"/>
                <a:cs typeface="Arial" panose="020B0604020202020204" pitchFamily="34" charset="0"/>
              </a:rPr>
              <a:t>伦敦</a:t>
            </a:r>
            <a:r>
              <a:rPr lang="en-US" altLang="en-US" sz="2000">
                <a:solidFill>
                  <a:schemeClr val="bg1"/>
                </a:solidFill>
                <a:latin typeface="Arial" panose="020B0604020202020204" pitchFamily="34" charset="0"/>
                <a:ea typeface="汉仪大宋简" panose="02010609000101010101" pitchFamily="49" charset="-122"/>
                <a:cs typeface="Arial" panose="020B0604020202020204" pitchFamily="34" charset="0"/>
              </a:rPr>
              <a:t>2009</a:t>
            </a:r>
          </a:p>
          <a:p>
            <a:pPr algn="ctr">
              <a:defRPr/>
            </a:pPr>
            <a:r>
              <a:rPr lang="zh-CN" altLang="en-US" sz="2000">
                <a:solidFill>
                  <a:schemeClr val="bg1"/>
                </a:solidFill>
                <a:latin typeface="Arial" panose="020B0604020202020204" pitchFamily="34" charset="0"/>
                <a:ea typeface="汉仪大宋简" panose="02010609000101010101" pitchFamily="49" charset="-122"/>
                <a:cs typeface="Arial" panose="020B0604020202020204" pitchFamily="34" charset="0"/>
              </a:rPr>
              <a:t>年</a:t>
            </a:r>
            <a:endParaRPr lang="en-US" altLang="en-US" sz="2000" dirty="0">
              <a:solidFill>
                <a:schemeClr val="bg1"/>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7" name="图片 7"/>
          <p:cNvPicPr>
            <a:picLocks noChangeAspect="1"/>
          </p:cNvPicPr>
          <p:nvPr/>
        </p:nvPicPr>
        <p:blipFill>
          <a:blip r:embed="rId4" cstate="print">
            <a:extLst>
              <a:ext uri="{28A0092B-C50C-407E-A947-70E740481C1C}">
                <a14:useLocalDpi xmlns:a14="http://schemas.microsoft.com/office/drawing/2010/main" val="0"/>
              </a:ext>
            </a:extLst>
          </a:blip>
          <a:srcRect l="4124"/>
          <a:stretch>
            <a:fillRect/>
          </a:stretch>
        </p:blipFill>
        <p:spPr>
          <a:xfrm>
            <a:off x="2666254" y="849636"/>
            <a:ext cx="2197647" cy="4206240"/>
          </a:xfrm>
          <a:prstGeom prst="rect">
            <a:avLst/>
          </a:prstGeom>
        </p:spPr>
      </p:pic>
      <p:sp>
        <p:nvSpPr>
          <p:cNvPr id="8" name="Rectangle 2"/>
          <p:cNvSpPr>
            <a:spLocks noChangeArrowheads="1"/>
          </p:cNvSpPr>
          <p:nvPr/>
        </p:nvSpPr>
        <p:spPr bwMode="auto">
          <a:xfrm>
            <a:off x="4929190" y="785794"/>
            <a:ext cx="4143404" cy="3291278"/>
          </a:xfrm>
          <a:prstGeom prst="rect">
            <a:avLst/>
          </a:prstGeom>
          <a:noFill/>
          <a:ln w="3175">
            <a:noFill/>
            <a:miter lim="800000"/>
            <a:headEnd/>
            <a:tailEnd/>
          </a:ln>
          <a:effectLst/>
        </p:spPr>
        <p:txBody>
          <a:bodyPr/>
          <a:lstStyle/>
          <a:p>
            <a:pPr>
              <a:defRPr/>
            </a:pPr>
            <a:r>
              <a:rPr lang="zh-CN" altLang="en-US" sz="3400" dirty="0">
                <a:latin typeface="汉仪大宋简" panose="02010609000101010101" pitchFamily="49" charset="-122"/>
                <a:ea typeface="汉仪大宋简" panose="02010609000101010101" pitchFamily="49" charset="-122"/>
              </a:rPr>
              <a:t>后来发现另一些</a:t>
            </a:r>
            <a:r>
              <a:rPr lang="zh-CN" altLang="en-US" sz="3400" dirty="0">
                <a:latin typeface="汉仪大宋简" panose="02010609000101010101" pitchFamily="49" charset="-122"/>
                <a:ea typeface="汉仪大宋简" panose="02010609000101010101" pitchFamily="49" charset="-122"/>
                <a:cs typeface="Arial" panose="020B0604020202020204" pitchFamily="34" charset="0"/>
              </a:rPr>
              <a:t>‘露西’</a:t>
            </a:r>
            <a:r>
              <a:rPr lang="zh-CN" altLang="en-US" sz="3400" dirty="0">
                <a:latin typeface="汉仪大宋简" panose="02010609000101010101" pitchFamily="49" charset="-122"/>
                <a:ea typeface="汉仪大宋简" panose="02010609000101010101" pitchFamily="49" charset="-122"/>
              </a:rPr>
              <a:t>同类的骨骼：</a:t>
            </a:r>
            <a:endParaRPr lang="en-US" altLang="zh-CN" sz="3400" dirty="0">
              <a:latin typeface="汉仪大宋简" panose="02010609000101010101" pitchFamily="49" charset="-122"/>
              <a:ea typeface="汉仪大宋简" panose="02010609000101010101" pitchFamily="49" charset="-122"/>
            </a:endParaRPr>
          </a:p>
          <a:p>
            <a:pPr marL="0" lvl="1">
              <a:buFont typeface="Arial" pitchFamily="34" charset="0"/>
              <a:buChar char="•"/>
              <a:defRPr/>
            </a:pPr>
            <a:r>
              <a:rPr lang="zh-CN" altLang="en-US" sz="3200" dirty="0">
                <a:latin typeface="Arial" panose="020B0604020202020204" pitchFamily="34" charset="0"/>
                <a:ea typeface="汉仪大宋简" panose="02010609000101010101" pitchFamily="49" charset="-122"/>
                <a:cs typeface="Arial" panose="020B0604020202020204" pitchFamily="34" charset="0"/>
              </a:rPr>
              <a:t>手更像猿猴的手，又长又弯，适应爬树，不像复原的手</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marL="0" lvl="1">
              <a:buFont typeface="Arial" pitchFamily="34" charset="0"/>
              <a:buChar char="•"/>
              <a:defRPr/>
            </a:pPr>
            <a:r>
              <a:rPr lang="zh-CN" altLang="en-US" sz="3200" dirty="0">
                <a:latin typeface="Arial" panose="020B0604020202020204" pitchFamily="34" charset="0"/>
                <a:ea typeface="汉仪大宋简" panose="02010609000101010101" pitchFamily="49" charset="-122"/>
                <a:cs typeface="Arial" panose="020B0604020202020204" pitchFamily="34" charset="0"/>
              </a:rPr>
              <a:t>脚趾又长又弯，大脚趾向外突出，与黑猩猩一样</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手脚肌肉发达，</a:t>
            </a:r>
            <a:r>
              <a:rPr lang="zh-CN" altLang="en-US" sz="3600" dirty="0">
                <a:latin typeface="Arial" panose="020B0604020202020204" pitchFamily="34" charset="0"/>
                <a:ea typeface="汉仪大宋简" panose="02010609000101010101" pitchFamily="49" charset="-122"/>
                <a:cs typeface="Arial" panose="020B0604020202020204" pitchFamily="34" charset="0"/>
              </a:rPr>
              <a:t>适应爬树</a:t>
            </a:r>
            <a:r>
              <a:rPr lang="en-US" altLang="zh-CN" sz="2400" dirty="0">
                <a:latin typeface="Arial" panose="020B0604020202020204" pitchFamily="34" charset="0"/>
                <a:ea typeface="汉仪大宋简" panose="02010609000101010101" pitchFamily="49" charset="-122"/>
                <a:cs typeface="Arial" panose="020B0604020202020204" pitchFamily="34" charset="0"/>
              </a:rPr>
              <a:t>(</a:t>
            </a:r>
            <a:r>
              <a:rPr lang="en-US" altLang="zh-CN" sz="2400" dirty="0" err="1">
                <a:latin typeface="Arial" panose="020B0604020202020204" pitchFamily="34" charset="0"/>
                <a:ea typeface="汉仪大宋简" panose="02010609000101010101" pitchFamily="49" charset="-122"/>
                <a:cs typeface="Arial" panose="020B0604020202020204" pitchFamily="34" charset="0"/>
              </a:rPr>
              <a:t>Am.J</a:t>
            </a:r>
            <a:r>
              <a:rPr lang="en-US" altLang="zh-CN" sz="2400" dirty="0">
                <a:latin typeface="Arial" panose="020B0604020202020204" pitchFamily="34" charset="0"/>
                <a:ea typeface="汉仪大宋简" panose="02010609000101010101" pitchFamily="49" charset="-122"/>
                <a:cs typeface="Arial" panose="020B0604020202020204" pitchFamily="34" charset="0"/>
              </a:rPr>
              <a:t>. </a:t>
            </a:r>
            <a:r>
              <a:rPr lang="en-US" altLang="zh-CN" sz="2400" dirty="0" err="1">
                <a:latin typeface="Arial" panose="020B0604020202020204" pitchFamily="34" charset="0"/>
                <a:ea typeface="汉仪大宋简" panose="02010609000101010101" pitchFamily="49" charset="-122"/>
                <a:cs typeface="Arial" panose="020B0604020202020204" pitchFamily="34" charset="0"/>
              </a:rPr>
              <a:t>Phys.Anth</a:t>
            </a:r>
            <a:r>
              <a:rPr lang="en-US" altLang="zh-CN" sz="2400" dirty="0">
                <a:latin typeface="Arial" panose="020B0604020202020204" pitchFamily="34" charset="0"/>
                <a:ea typeface="汉仪大宋简" panose="02010609000101010101" pitchFamily="49" charset="-122"/>
                <a:cs typeface="Arial" panose="020B0604020202020204" pitchFamily="34" charset="0"/>
              </a:rPr>
              <a:t>. 60:279ff. 1983)</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marL="274320" lvl="1">
              <a:buFont typeface="Arial" pitchFamily="34" charset="0"/>
              <a:buChar char="•"/>
              <a:defRPr/>
            </a:pP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a:p>
            <a:pPr marL="274320" lvl="1">
              <a:buFont typeface="Arial" pitchFamily="34" charset="0"/>
              <a:buChar char="•"/>
              <a:defRPr/>
            </a:pPr>
            <a:endParaRPr lang="en-US" altLang="zh-CN" sz="3400" dirty="0">
              <a:latin typeface="汉仪大宋简" panose="02010609000101010101" pitchFamily="49" charset="-122"/>
              <a:ea typeface="汉仪大宋简" panose="02010609000101010101" pitchFamily="49" charset="-122"/>
            </a:endParaRPr>
          </a:p>
        </p:txBody>
      </p:sp>
      <p:pic>
        <p:nvPicPr>
          <p:cNvPr id="1284098" name="Picture 2"/>
          <p:cNvPicPr>
            <a:picLocks noChangeAspect="1" noChangeArrowheads="1"/>
          </p:cNvPicPr>
          <p:nvPr/>
        </p:nvPicPr>
        <p:blipFill>
          <a:blip r:embed="rId5" cstate="print"/>
          <a:srcRect/>
          <a:stretch>
            <a:fillRect/>
          </a:stretch>
        </p:blipFill>
        <p:spPr bwMode="auto">
          <a:xfrm rot="16200000">
            <a:off x="829154" y="4595676"/>
            <a:ext cx="1056254" cy="2286000"/>
          </a:xfrm>
          <a:prstGeom prst="rect">
            <a:avLst/>
          </a:prstGeom>
          <a:noFill/>
          <a:ln w="25400">
            <a:solidFill>
              <a:schemeClr val="tx1"/>
            </a:solidFill>
            <a:miter lim="800000"/>
            <a:headEnd/>
            <a:tailEnd/>
          </a:ln>
          <a:effectLst/>
        </p:spPr>
      </p:pic>
      <p:pic>
        <p:nvPicPr>
          <p:cNvPr id="1284099" name="Picture 3"/>
          <p:cNvPicPr>
            <a:picLocks noChangeAspect="1" noChangeArrowheads="1"/>
          </p:cNvPicPr>
          <p:nvPr/>
        </p:nvPicPr>
        <p:blipFill>
          <a:blip r:embed="rId6" cstate="print"/>
          <a:srcRect/>
          <a:stretch>
            <a:fillRect/>
          </a:stretch>
        </p:blipFill>
        <p:spPr bwMode="auto">
          <a:xfrm rot="16200000">
            <a:off x="3255600" y="4684368"/>
            <a:ext cx="1101183" cy="2103120"/>
          </a:xfrm>
          <a:prstGeom prst="rect">
            <a:avLst/>
          </a:prstGeom>
          <a:noFill/>
          <a:ln w="25400">
            <a:solidFill>
              <a:schemeClr val="tx1"/>
            </a:solid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ctrTitle"/>
          </p:nvPr>
        </p:nvSpPr>
        <p:spPr/>
        <p:txBody>
          <a:bodyPr/>
          <a:lstStyle/>
          <a:p>
            <a:r>
              <a:rPr lang="en-US"/>
              <a:t>Lucy</a:t>
            </a:r>
            <a:r>
              <a:rPr lang="en-US" baseline="0"/>
              <a:t> 2: hand and foot reconstructions</a:t>
            </a:r>
            <a:endParaRPr lang="en-US"/>
          </a:p>
        </p:txBody>
      </p:sp>
      <p:sp>
        <p:nvSpPr>
          <p:cNvPr id="6" name="副标题 5"/>
          <p:cNvSpPr>
            <a:spLocks noGrp="1"/>
          </p:cNvSpPr>
          <p:nvPr>
            <p:ph type="subTitle" idx="1"/>
          </p:nvPr>
        </p:nvSpPr>
        <p:spPr>
          <a:xfrm>
            <a:off x="0" y="162000"/>
            <a:ext cx="9144000" cy="590931"/>
          </a:xfrm>
        </p:spPr>
        <p:txBody>
          <a:bodyPr/>
          <a:lstStyle/>
          <a:p>
            <a:r>
              <a:rPr lang="zh-CN" altLang="en-US"/>
              <a:t>南方古猿‘露西’：弄手脚吗？</a:t>
            </a:r>
            <a:endParaRPr lang="zh-CN" altLang="en-US" dirty="0"/>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5736" y="1124744"/>
            <a:ext cx="2329170" cy="4941168"/>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2" y="1124744"/>
            <a:ext cx="2329170" cy="4941168"/>
          </a:xfrm>
          <a:prstGeom prst="rect">
            <a:avLst/>
          </a:prstGeom>
        </p:spPr>
      </p:pic>
      <p:sp>
        <p:nvSpPr>
          <p:cNvPr id="10" name="Text Box 14"/>
          <p:cNvSpPr txBox="1">
            <a:spLocks noChangeArrowheads="1"/>
          </p:cNvSpPr>
          <p:nvPr/>
        </p:nvSpPr>
        <p:spPr bwMode="auto">
          <a:xfrm>
            <a:off x="107504" y="4293097"/>
            <a:ext cx="2044401" cy="1077218"/>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zh-CN" altLang="en-US" sz="3200" dirty="0">
                <a:latin typeface="汉仪大宋简" panose="02010609000101010101" pitchFamily="49" charset="-122"/>
                <a:ea typeface="汉仪大宋简" panose="02010609000101010101" pitchFamily="49" charset="-122"/>
                <a:cs typeface="Arial" pitchFamily="34" charset="0"/>
              </a:rPr>
              <a:t>圣路易斯</a:t>
            </a:r>
            <a:r>
              <a:rPr lang="en-US" altLang="en-US" sz="3200" dirty="0">
                <a:latin typeface="汉仪大宋简" panose="02010609000101010101" pitchFamily="49" charset="-122"/>
                <a:ea typeface="汉仪大宋简" panose="02010609000101010101" pitchFamily="49" charset="-122"/>
                <a:cs typeface="Arial" pitchFamily="34" charset="0"/>
              </a:rPr>
              <a:t>, </a:t>
            </a:r>
            <a:r>
              <a:rPr lang="en-US" altLang="en-US" sz="3200" dirty="0">
                <a:ea typeface="汉仪大宋简" panose="02010609000101010101" pitchFamily="49" charset="-122"/>
                <a:cs typeface="Arial" pitchFamily="34" charset="0"/>
              </a:rPr>
              <a:t>1995</a:t>
            </a:r>
          </a:p>
        </p:txBody>
      </p:sp>
      <p:sp>
        <p:nvSpPr>
          <p:cNvPr id="15" name="Text Box 14"/>
          <p:cNvSpPr txBox="1">
            <a:spLocks noChangeArrowheads="1"/>
          </p:cNvSpPr>
          <p:nvPr/>
        </p:nvSpPr>
        <p:spPr bwMode="auto">
          <a:xfrm>
            <a:off x="6874656" y="4293097"/>
            <a:ext cx="2089832" cy="1077218"/>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zh-CN" altLang="en-US" sz="3200" dirty="0">
                <a:latin typeface="汉仪大宋简" panose="02010609000101010101" pitchFamily="49" charset="-122"/>
                <a:ea typeface="汉仪大宋简" panose="02010609000101010101" pitchFamily="49" charset="-122"/>
                <a:cs typeface="Arial" pitchFamily="34" charset="0"/>
              </a:rPr>
              <a:t>芝加哥</a:t>
            </a:r>
            <a:r>
              <a:rPr lang="en-US" altLang="en-US" sz="3200" dirty="0">
                <a:latin typeface="汉仪大宋简" panose="02010609000101010101" pitchFamily="49" charset="-122"/>
                <a:ea typeface="汉仪大宋简" panose="02010609000101010101" pitchFamily="49" charset="-122"/>
                <a:cs typeface="Arial" pitchFamily="34" charset="0"/>
              </a:rPr>
              <a:t>, </a:t>
            </a:r>
            <a:r>
              <a:rPr lang="en-US" altLang="en-US" sz="3200" dirty="0">
                <a:ea typeface="汉仪大宋简" panose="02010609000101010101" pitchFamily="49" charset="-122"/>
                <a:cs typeface="Vani" pitchFamily="34" charset="0"/>
              </a:rPr>
              <a:t>2006</a:t>
            </a: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0232" y="1772816"/>
            <a:ext cx="2363540" cy="2363540"/>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1772816"/>
            <a:ext cx="2363540" cy="2363540"/>
          </a:xfrm>
          <a:prstGeom prst="rect">
            <a:avLst/>
          </a:prstGeom>
        </p:spPr>
      </p:pic>
      <p:cxnSp>
        <p:nvCxnSpPr>
          <p:cNvPr id="9" name="直接箭头连接符 8"/>
          <p:cNvCxnSpPr/>
          <p:nvPr/>
        </p:nvCxnSpPr>
        <p:spPr>
          <a:xfrm flipV="1">
            <a:off x="5436096" y="3501008"/>
            <a:ext cx="1512168" cy="21602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flipH="1" flipV="1">
            <a:off x="1547664" y="3501008"/>
            <a:ext cx="1872208" cy="208823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标题 3"/>
          <p:cNvSpPr>
            <a:spLocks noGrp="1"/>
          </p:cNvSpPr>
          <p:nvPr>
            <p:ph type="subTitle" idx="1"/>
          </p:nvPr>
        </p:nvSpPr>
        <p:spPr/>
        <p:txBody>
          <a:bodyPr/>
          <a:lstStyle/>
          <a:p>
            <a:r>
              <a:rPr lang="zh-CN" altLang="en-US" dirty="0"/>
              <a:t>动物园</a:t>
            </a:r>
            <a:r>
              <a:rPr lang="zh-CN" altLang="en-US"/>
              <a:t>中的‘露西’的</a:t>
            </a:r>
            <a:r>
              <a:rPr lang="zh-CN" altLang="en-US" dirty="0"/>
              <a:t>脚：不允许更正！</a:t>
            </a:r>
          </a:p>
        </p:txBody>
      </p:sp>
      <p:sp>
        <p:nvSpPr>
          <p:cNvPr id="3" name="矩形 2"/>
          <p:cNvSpPr/>
          <p:nvPr/>
        </p:nvSpPr>
        <p:spPr>
          <a:xfrm>
            <a:off x="107504" y="785795"/>
            <a:ext cx="9001000" cy="1015663"/>
          </a:xfrm>
          <a:prstGeom prst="rect">
            <a:avLst/>
          </a:prstGeom>
        </p:spPr>
        <p:txBody>
          <a:bodyPr wrap="square">
            <a:spAutoFit/>
          </a:bodyPr>
          <a:lstStyle/>
          <a:p>
            <a:r>
              <a:rPr lang="zh-CN" altLang="en-US" sz="3000" dirty="0">
                <a:latin typeface="Arial" panose="020B0604020202020204" pitchFamily="34" charset="0"/>
                <a:ea typeface="汉仪大宋简" panose="02010609000101010101" pitchFamily="49" charset="-122"/>
                <a:cs typeface="Arial" panose="020B0604020202020204" pitchFamily="34" charset="0"/>
              </a:rPr>
              <a:t>华盛顿大学（位于动物园附近）的人体和神经学教授，大卫·蒙顿博士在1989年指出了这个错</a:t>
            </a:r>
            <a:r>
              <a:rPr lang="zh-CN" altLang="en-US" sz="3000">
                <a:latin typeface="Arial" panose="020B0604020202020204" pitchFamily="34" charset="0"/>
                <a:ea typeface="汉仪大宋简" panose="02010609000101010101" pitchFamily="49" charset="-122"/>
                <a:cs typeface="Arial" panose="020B0604020202020204" pitchFamily="34" charset="0"/>
              </a:rPr>
              <a:t>误。</a:t>
            </a:r>
            <a:endParaRPr lang="en-US" altLang="zh-CN" sz="3000" dirty="0">
              <a:latin typeface="Arial" panose="020B0604020202020204" pitchFamily="34" charset="0"/>
              <a:ea typeface="汉仪大宋简" panose="02010609000101010101" pitchFamily="49" charset="-122"/>
              <a:cs typeface="Arial" panose="020B0604020202020204" pitchFamily="34" charset="0"/>
            </a:endParaRPr>
          </a:p>
        </p:txBody>
      </p:sp>
      <p:graphicFrame>
        <p:nvGraphicFramePr>
          <p:cNvPr id="387074" name="Object 3"/>
          <p:cNvGraphicFramePr>
            <a:graphicFrameLocks noChangeAspect="1"/>
          </p:cNvGraphicFramePr>
          <p:nvPr>
            <p:extLst>
              <p:ext uri="{D42A27DB-BD31-4B8C-83A1-F6EECF244321}">
                <p14:modId xmlns:p14="http://schemas.microsoft.com/office/powerpoint/2010/main" val="4247613001"/>
              </p:ext>
            </p:extLst>
          </p:nvPr>
        </p:nvGraphicFramePr>
        <p:xfrm>
          <a:off x="5580112" y="1988840"/>
          <a:ext cx="3096344" cy="2643939"/>
        </p:xfrm>
        <a:graphic>
          <a:graphicData uri="http://schemas.openxmlformats.org/presentationml/2006/ole">
            <mc:AlternateContent xmlns:mc="http://schemas.openxmlformats.org/markup-compatibility/2006">
              <mc:Choice xmlns:v="urn:schemas-microsoft-com:vml" Requires="v">
                <p:oleObj name="Photo Editor Photo" r:id="rId3" imgW="6523810" imgH="4219048" progId="">
                  <p:embed/>
                </p:oleObj>
              </mc:Choice>
              <mc:Fallback>
                <p:oleObj name="Photo Editor Photo" r:id="rId3" imgW="6523810" imgH="4219048" progId="">
                  <p:embed/>
                  <p:pic>
                    <p:nvPicPr>
                      <p:cNvPr id="0" name="Picture 264"/>
                      <p:cNvPicPr>
                        <a:picLocks noChangeAspect="1" noChangeArrowheads="1"/>
                      </p:cNvPicPr>
                      <p:nvPr/>
                    </p:nvPicPr>
                    <p:blipFill>
                      <a:blip r:embed="rId4">
                        <a:lum bright="-18000" contrast="-6000"/>
                        <a:extLst>
                          <a:ext uri="{28A0092B-C50C-407E-A947-70E740481C1C}">
                            <a14:useLocalDpi xmlns:a14="http://schemas.microsoft.com/office/drawing/2010/main" val="0"/>
                          </a:ext>
                        </a:extLst>
                      </a:blip>
                      <a:srcRect l="12614" t="4335" r="18221" b="4335"/>
                      <a:stretch>
                        <a:fillRect/>
                      </a:stretch>
                    </p:blipFill>
                    <p:spPr bwMode="auto">
                      <a:xfrm>
                        <a:off x="5580112" y="1988840"/>
                        <a:ext cx="3096344" cy="2643939"/>
                      </a:xfrm>
                      <a:prstGeom prst="rect">
                        <a:avLst/>
                      </a:prstGeom>
                      <a:noFill/>
                      <a:ln w="3175">
                        <a:solidFill>
                          <a:schemeClr val="tx1"/>
                        </a:solidFill>
                        <a:miter lim="800000"/>
                        <a:headEnd/>
                        <a:tailEnd/>
                      </a:ln>
                      <a:effectLst>
                        <a:outerShdw dist="38097"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矩形 2"/>
          <p:cNvSpPr/>
          <p:nvPr/>
        </p:nvSpPr>
        <p:spPr>
          <a:xfrm>
            <a:off x="107504" y="1700808"/>
            <a:ext cx="9001000" cy="3054682"/>
          </a:xfrm>
          <a:prstGeom prst="rect">
            <a:avLst/>
          </a:prstGeom>
        </p:spPr>
        <p:txBody>
          <a:bodyPr wrap="square">
            <a:spAutoFit/>
          </a:bodyPr>
          <a:lstStyle/>
          <a:p>
            <a:pPr>
              <a:lnSpc>
                <a:spcPts val="1500"/>
              </a:lnSpc>
            </a:pPr>
            <a:endParaRPr lang="en-US" altLang="zh-CN" sz="3000" dirty="0">
              <a:latin typeface="Arial" panose="020B0604020202020204" pitchFamily="34" charset="0"/>
              <a:ea typeface="汉仪大宋简" panose="02010609000101010101" pitchFamily="49" charset="-122"/>
              <a:cs typeface="Arial" panose="020B0604020202020204" pitchFamily="34" charset="0"/>
            </a:endParaRPr>
          </a:p>
          <a:p>
            <a:r>
              <a:rPr lang="zh-CN" altLang="en-US" sz="3000" dirty="0">
                <a:latin typeface="Arial" panose="020B0604020202020204" pitchFamily="34" charset="0"/>
                <a:ea typeface="汉仪大宋简" panose="02010609000101010101" pitchFamily="49" charset="-122"/>
                <a:cs typeface="Arial" panose="020B0604020202020204" pitchFamily="34" charset="0"/>
              </a:rPr>
              <a:t>动物园教育主任拒绝改变，说：</a:t>
            </a:r>
            <a:endParaRPr lang="en-US" altLang="zh-CN" sz="3000" dirty="0">
              <a:latin typeface="Arial" panose="020B0604020202020204" pitchFamily="34" charset="0"/>
              <a:ea typeface="汉仪大宋简" panose="02010609000101010101" pitchFamily="49" charset="-122"/>
              <a:cs typeface="Arial" panose="020B0604020202020204" pitchFamily="34" charset="0"/>
            </a:endParaRPr>
          </a:p>
          <a:p>
            <a:r>
              <a:rPr lang="zh-CN" altLang="en-US" sz="3000" dirty="0">
                <a:latin typeface="Arial" panose="020B0604020202020204" pitchFamily="34" charset="0"/>
                <a:ea typeface="汉仪大宋简" panose="02010609000101010101" pitchFamily="49" charset="-122"/>
                <a:cs typeface="Arial" panose="020B0604020202020204" pitchFamily="34" charset="0"/>
              </a:rPr>
              <a:t>“我们不能根据每一片新的发</a:t>
            </a:r>
            <a:endParaRPr lang="en-US" altLang="zh-CN" sz="3000" dirty="0">
              <a:latin typeface="Arial" panose="020B0604020202020204" pitchFamily="34" charset="0"/>
              <a:ea typeface="汉仪大宋简" panose="02010609000101010101" pitchFamily="49" charset="-122"/>
              <a:cs typeface="Arial" panose="020B0604020202020204" pitchFamily="34" charset="0"/>
            </a:endParaRPr>
          </a:p>
          <a:p>
            <a:r>
              <a:rPr lang="zh-CN" altLang="en-US" sz="3000" dirty="0">
                <a:latin typeface="Arial" panose="020B0604020202020204" pitchFamily="34" charset="0"/>
                <a:ea typeface="汉仪大宋简" panose="02010609000101010101" pitchFamily="49" charset="-122"/>
                <a:cs typeface="Arial" panose="020B0604020202020204" pitchFamily="34" charset="0"/>
              </a:rPr>
              <a:t>现来更新我们的展览，”他说。</a:t>
            </a:r>
            <a:endParaRPr lang="en-US" altLang="zh-CN" sz="3000" dirty="0">
              <a:latin typeface="Arial" panose="020B0604020202020204" pitchFamily="34" charset="0"/>
              <a:ea typeface="汉仪大宋简" panose="02010609000101010101" pitchFamily="49" charset="-122"/>
              <a:cs typeface="Arial" panose="020B0604020202020204" pitchFamily="34" charset="0"/>
            </a:endParaRPr>
          </a:p>
          <a:p>
            <a:r>
              <a:rPr lang="zh-CN" altLang="en-US" sz="3000" dirty="0">
                <a:latin typeface="Arial" panose="020B0604020202020204" pitchFamily="34" charset="0"/>
                <a:ea typeface="汉仪大宋简" panose="02010609000101010101" pitchFamily="49" charset="-122"/>
                <a:cs typeface="Arial" panose="020B0604020202020204" pitchFamily="34" charset="0"/>
              </a:rPr>
              <a:t>“我们要看的是展览的整体和</a:t>
            </a:r>
            <a:endParaRPr lang="en-US" altLang="zh-CN" sz="3000" dirty="0">
              <a:latin typeface="Arial" panose="020B0604020202020204" pitchFamily="34" charset="0"/>
              <a:ea typeface="汉仪大宋简" panose="02010609000101010101" pitchFamily="49" charset="-122"/>
              <a:cs typeface="Arial" panose="020B0604020202020204" pitchFamily="34" charset="0"/>
            </a:endParaRPr>
          </a:p>
          <a:p>
            <a:r>
              <a:rPr lang="zh-CN" altLang="en-US" sz="3000" dirty="0">
                <a:latin typeface="Arial" panose="020B0604020202020204" pitchFamily="34" charset="0"/>
                <a:ea typeface="汉仪大宋简" panose="02010609000101010101" pitchFamily="49" charset="-122"/>
                <a:cs typeface="Arial" panose="020B0604020202020204" pitchFamily="34" charset="0"/>
              </a:rPr>
              <a:t>给观众的印象。我们认为，展</a:t>
            </a:r>
            <a:endParaRPr lang="en-US" altLang="zh-CN" sz="3000" dirty="0">
              <a:latin typeface="Arial" panose="020B0604020202020204" pitchFamily="34" charset="0"/>
              <a:ea typeface="汉仪大宋简" panose="02010609000101010101" pitchFamily="49" charset="-122"/>
              <a:cs typeface="Arial" panose="020B0604020202020204" pitchFamily="34" charset="0"/>
            </a:endParaRPr>
          </a:p>
          <a:p>
            <a:r>
              <a:rPr lang="zh-CN" altLang="en-US" sz="3000" dirty="0">
                <a:latin typeface="Arial" panose="020B0604020202020204" pitchFamily="34" charset="0"/>
                <a:ea typeface="汉仪大宋简" panose="02010609000101010101" pitchFamily="49" charset="-122"/>
                <a:cs typeface="Arial" panose="020B0604020202020204" pitchFamily="34" charset="0"/>
              </a:rPr>
              <a:t>览给人的整体印象是正确</a:t>
            </a:r>
            <a:r>
              <a:rPr lang="zh-CN" altLang="en-US" sz="3000">
                <a:latin typeface="Arial" panose="020B0604020202020204" pitchFamily="34" charset="0"/>
                <a:ea typeface="汉仪大宋简" panose="02010609000101010101" pitchFamily="49" charset="-122"/>
                <a:cs typeface="Arial" panose="020B0604020202020204" pitchFamily="34" charset="0"/>
              </a:rPr>
              <a:t>的。</a:t>
            </a:r>
            <a:endParaRPr lang="zh-CN" altLang="en-US" sz="3000" dirty="0">
              <a:latin typeface="Arial" panose="020B0604020202020204" pitchFamily="34" charset="0"/>
              <a:ea typeface="汉仪大宋简" panose="02010609000101010101" pitchFamily="49" charset="-122"/>
              <a:cs typeface="Arial" panose="020B0604020202020204" pitchFamily="34" charset="0"/>
            </a:endParaRPr>
          </a:p>
        </p:txBody>
      </p:sp>
      <p:sp>
        <p:nvSpPr>
          <p:cNvPr id="7" name="矩形 2"/>
          <p:cNvSpPr/>
          <p:nvPr/>
        </p:nvSpPr>
        <p:spPr>
          <a:xfrm>
            <a:off x="107504" y="4831992"/>
            <a:ext cx="9001000" cy="1477328"/>
          </a:xfrm>
          <a:prstGeom prst="rect">
            <a:avLst/>
          </a:prstGeom>
        </p:spPr>
        <p:txBody>
          <a:bodyPr wrap="square">
            <a:spAutoFit/>
          </a:bodyPr>
          <a:lstStyle/>
          <a:p>
            <a:r>
              <a:rPr lang="zh-CN" altLang="en-US" sz="3000">
                <a:latin typeface="Arial" panose="020B0604020202020204" pitchFamily="34" charset="0"/>
                <a:ea typeface="汉仪大宋简" panose="02010609000101010101" pitchFamily="49" charset="-122"/>
                <a:cs typeface="Arial" panose="020B0604020202020204" pitchFamily="34" charset="0"/>
              </a:rPr>
              <a:t>贝</a:t>
            </a:r>
            <a:r>
              <a:rPr lang="zh-CN" altLang="en-US" sz="3000" dirty="0">
                <a:latin typeface="Arial" panose="020B0604020202020204" pitchFamily="34" charset="0"/>
                <a:ea typeface="汉仪大宋简" panose="02010609000101010101" pitchFamily="49" charset="-122"/>
                <a:cs typeface="Arial" panose="020B0604020202020204" pitchFamily="34" charset="0"/>
              </a:rPr>
              <a:t>兹·舒曼教授是蒙顿教授所在的大学的一位进化论专家，她承认这个雕塑的脚“大概不准确”，但是当问到雕塑是否应该被更改，她说道：“绝对不用。”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3000364" y="869936"/>
            <a:ext cx="5929354" cy="2862322"/>
          </a:xfrm>
          <a:prstGeom prst="rect">
            <a:avLst/>
          </a:prstGeom>
        </p:spPr>
        <p:txBody>
          <a:bodyPr wrap="square">
            <a:spAutoFit/>
          </a:bodyPr>
          <a:lstStyle/>
          <a:p>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主流类人猿</a:t>
            </a:r>
            <a:r>
              <a:rPr lang="zh-CN" altLang="en-US" sz="3600">
                <a:latin typeface="汉仪大宋简" panose="02010609000101010101" pitchFamily="49" charset="-122"/>
                <a:ea typeface="汉仪大宋简" panose="02010609000101010101" pitchFamily="49" charset="-122"/>
                <a:cs typeface="Arial" panose="020B0604020202020204" pitchFamily="34" charset="0"/>
              </a:rPr>
              <a:t>学家为什么把</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‘露西’复原为直立站着、行走的猿人？</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因为它们有一对重要的脚印需要填补。</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4" name="副标题 3"/>
          <p:cNvSpPr>
            <a:spLocks noGrp="1"/>
          </p:cNvSpPr>
          <p:nvPr>
            <p:ph type="subTitle" idx="1"/>
          </p:nvPr>
        </p:nvSpPr>
        <p:spPr>
          <a:xfrm>
            <a:off x="0" y="162000"/>
            <a:ext cx="9144000" cy="590931"/>
          </a:xfrm>
        </p:spPr>
        <p:txBody>
          <a:bodyPr/>
          <a:lstStyle/>
          <a:p>
            <a:r>
              <a:rPr lang="zh-CN" altLang="en-US" dirty="0"/>
              <a:t>南方古猿的真相</a:t>
            </a:r>
          </a:p>
        </p:txBody>
      </p:sp>
      <p:pic>
        <p:nvPicPr>
          <p:cNvPr id="15" name="Picture 1" descr="G:\永基工作\大叔ppt\图片素材\CE(E,C)(E)1hr2011-1.png"/>
          <p:cNvPicPr>
            <a:picLocks noChangeAspect="1" noChangeArrowheads="1"/>
          </p:cNvPicPr>
          <p:nvPr/>
        </p:nvPicPr>
        <p:blipFill>
          <a:blip r:embed="rId3" cstate="print"/>
          <a:srcRect/>
          <a:stretch>
            <a:fillRect/>
          </a:stretch>
        </p:blipFill>
        <p:spPr bwMode="auto">
          <a:xfrm>
            <a:off x="6120262" y="3643314"/>
            <a:ext cx="1952200" cy="2792888"/>
          </a:xfrm>
          <a:prstGeom prst="rect">
            <a:avLst/>
          </a:prstGeom>
          <a:noFill/>
        </p:spPr>
      </p:pic>
      <p:pic>
        <p:nvPicPr>
          <p:cNvPr id="16"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720" y="857232"/>
            <a:ext cx="2571768" cy="5455822"/>
          </a:xfrm>
          <a:prstGeom prst="rect">
            <a:avLst/>
          </a:prstGeom>
        </p:spPr>
      </p:pic>
      <p:pic>
        <p:nvPicPr>
          <p:cNvPr id="17"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6182" y="4286256"/>
            <a:ext cx="1928826" cy="1928826"/>
          </a:xfrm>
          <a:prstGeom prst="rect">
            <a:avLst/>
          </a:prstGeom>
        </p:spPr>
      </p:pic>
      <p:cxnSp>
        <p:nvCxnSpPr>
          <p:cNvPr id="18" name="直接箭头连接符 28"/>
          <p:cNvCxnSpPr/>
          <p:nvPr/>
        </p:nvCxnSpPr>
        <p:spPr>
          <a:xfrm flipV="1">
            <a:off x="1928794" y="5715016"/>
            <a:ext cx="2000264" cy="5000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内容占位符 2"/>
          <p:cNvSpPr txBox="1">
            <a:spLocks/>
          </p:cNvSpPr>
          <p:nvPr/>
        </p:nvSpPr>
        <p:spPr>
          <a:xfrm>
            <a:off x="0" y="588010"/>
            <a:ext cx="9144000" cy="4929222"/>
          </a:xfrm>
          <a:prstGeom prst="rect">
            <a:avLst/>
          </a:prstGeom>
        </p:spPr>
        <p:txBody>
          <a:bodyPr vert="horz" lIns="91440" tIns="45720" rIns="91440" bIns="45720" rtlCol="0">
            <a:noAutofit/>
          </a:bodyPr>
          <a:lstStyle/>
          <a:p>
            <a:pPr algn="ctr" defTabSz="685800">
              <a:defRPr/>
            </a:pPr>
            <a:r>
              <a:rPr lang="zh-CN" altLang="en-US" sz="9600" b="1" dirty="0">
                <a:solidFill>
                  <a:srgbClr val="FF0000"/>
                </a:solidFill>
                <a:latin typeface="Arial" pitchFamily="34" charset="0"/>
                <a:ea typeface="+mj-ea"/>
                <a:cs typeface="Arial" pitchFamily="34" charset="0"/>
              </a:rPr>
              <a:t>皮尔当人</a:t>
            </a:r>
            <a:endParaRPr lang="zh-CN" altLang="en-US" sz="5400" b="1" dirty="0">
              <a:solidFill>
                <a:srgbClr val="FF0000"/>
              </a:solidFill>
              <a:latin typeface="Arial" pitchFamily="34" charset="0"/>
              <a:ea typeface="+mj-ea"/>
              <a:cs typeface="Arial" pitchFamily="34"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3"/>
          <p:cNvSpPr>
            <a:spLocks noChangeArrowheads="1"/>
          </p:cNvSpPr>
          <p:nvPr/>
        </p:nvSpPr>
        <p:spPr bwMode="auto">
          <a:xfrm>
            <a:off x="251520" y="840160"/>
            <a:ext cx="4063753" cy="1338760"/>
          </a:xfrm>
          <a:prstGeom prst="rect">
            <a:avLst/>
          </a:prstGeom>
          <a:noFill/>
          <a:ln w="9525">
            <a:noFill/>
            <a:miter lim="800000"/>
            <a:headEnd/>
            <a:tailEnd/>
          </a:ln>
          <a:effectLst/>
        </p:spPr>
        <p:txBody>
          <a:bodyPr/>
          <a:lstStyle/>
          <a:p>
            <a:pPr>
              <a:defRPr/>
            </a:pPr>
            <a:r>
              <a:rPr lang="zh-CN" altLang="en-US" sz="3200" dirty="0">
                <a:latin typeface="汉仪大宋简" panose="02010609000101010101" pitchFamily="49" charset="-122"/>
                <a:ea typeface="汉仪大宋简" panose="02010609000101010101" pitchFamily="49" charset="-122"/>
              </a:rPr>
              <a:t>有脚印的岩石层被测定是</a:t>
            </a:r>
            <a:r>
              <a:rPr lang="zh-CN" altLang="en-US" sz="3200" b="1" dirty="0">
                <a:solidFill>
                  <a:srgbClr val="FF0000"/>
                </a:solidFill>
                <a:latin typeface="汉仪大宋简" panose="02010609000101010101" pitchFamily="49" charset="-122"/>
                <a:ea typeface="汉仪大宋简" panose="02010609000101010101" pitchFamily="49" charset="-122"/>
              </a:rPr>
              <a:t>三百七十万年</a:t>
            </a:r>
            <a:r>
              <a:rPr lang="zh-CN" altLang="en-US" sz="3200" dirty="0">
                <a:latin typeface="汉仪大宋简" panose="02010609000101010101" pitchFamily="49" charset="-122"/>
                <a:ea typeface="汉仪大宋简" panose="02010609000101010101" pitchFamily="49" charset="-122"/>
              </a:rPr>
              <a:t>前</a:t>
            </a:r>
            <a:r>
              <a:rPr lang="en-US" altLang="zh-CN" sz="3200" dirty="0">
                <a:latin typeface="汉仪大宋简" panose="02010609000101010101" pitchFamily="49" charset="-122"/>
                <a:ea typeface="汉仪大宋简" panose="02010609000101010101" pitchFamily="49" charset="-122"/>
              </a:rPr>
              <a:t>!</a:t>
            </a:r>
            <a:r>
              <a:rPr lang="zh-CN" altLang="en-US" sz="3200" dirty="0">
                <a:latin typeface="汉仪大宋简" panose="02010609000101010101" pitchFamily="49" charset="-122"/>
                <a:ea typeface="汉仪大宋简" panose="02010609000101010101" pitchFamily="49" charset="-122"/>
              </a:rPr>
              <a:t>  </a:t>
            </a:r>
            <a:endParaRPr lang="en-US" altLang="zh-CN" sz="3200" dirty="0">
              <a:latin typeface="汉仪大宋简" panose="02010609000101010101" pitchFamily="49" charset="-122"/>
              <a:ea typeface="汉仪大宋简" panose="02010609000101010101" pitchFamily="49" charset="-122"/>
            </a:endParaRPr>
          </a:p>
        </p:txBody>
      </p:sp>
      <p:sp>
        <p:nvSpPr>
          <p:cNvPr id="8" name="Rectangle 3"/>
          <p:cNvSpPr>
            <a:spLocks noChangeArrowheads="1"/>
          </p:cNvSpPr>
          <p:nvPr/>
        </p:nvSpPr>
        <p:spPr bwMode="auto">
          <a:xfrm>
            <a:off x="4932039" y="836711"/>
            <a:ext cx="4656003" cy="1499391"/>
          </a:xfrm>
          <a:prstGeom prst="rect">
            <a:avLst/>
          </a:prstGeom>
          <a:noFill/>
          <a:ln w="9525">
            <a:noFill/>
            <a:miter lim="800000"/>
            <a:headEnd/>
            <a:tailEnd/>
          </a:ln>
          <a:effectLst/>
        </p:spPr>
        <p:txBody>
          <a:bodyPr/>
          <a:lstStyle/>
          <a:p>
            <a:pPr>
              <a:defRPr/>
            </a:pPr>
            <a:r>
              <a:rPr lang="zh-CN" altLang="en-US" sz="3200" dirty="0">
                <a:latin typeface="汉仪大宋简" panose="02010609000101010101" pitchFamily="49" charset="-122"/>
                <a:ea typeface="汉仪大宋简" panose="02010609000101010101" pitchFamily="49" charset="-122"/>
              </a:rPr>
              <a:t>对比：人的脚印</a:t>
            </a:r>
            <a:r>
              <a:rPr lang="en-US" altLang="zh-CN" sz="3200" dirty="0">
                <a:solidFill>
                  <a:srgbClr val="FF0000"/>
                </a:solidFill>
                <a:latin typeface="汉仪大宋简" panose="02010609000101010101" pitchFamily="49" charset="-122"/>
                <a:ea typeface="汉仪大宋简" panose="02010609000101010101" pitchFamily="49" charset="-122"/>
              </a:rPr>
              <a:t>(</a:t>
            </a:r>
            <a:r>
              <a:rPr lang="zh-CN" altLang="en-US" sz="3200" dirty="0">
                <a:solidFill>
                  <a:srgbClr val="FF0000"/>
                </a:solidFill>
                <a:latin typeface="汉仪大宋简" panose="02010609000101010101" pitchFamily="49" charset="-122"/>
                <a:ea typeface="汉仪大宋简" panose="02010609000101010101" pitchFamily="49" charset="-122"/>
              </a:rPr>
              <a:t>左</a:t>
            </a:r>
            <a:r>
              <a:rPr lang="en-US" altLang="zh-CN" sz="3200" dirty="0">
                <a:solidFill>
                  <a:srgbClr val="FF0000"/>
                </a:solidFill>
                <a:latin typeface="汉仪大宋简" panose="02010609000101010101" pitchFamily="49" charset="-122"/>
                <a:ea typeface="汉仪大宋简" panose="02010609000101010101" pitchFamily="49" charset="-122"/>
              </a:rPr>
              <a:t>)</a:t>
            </a:r>
            <a:endParaRPr lang="en-US" altLang="zh-CN" sz="3200" dirty="0">
              <a:solidFill>
                <a:srgbClr val="FF0000"/>
              </a:solidFill>
              <a:effectLst>
                <a:outerShdw blurRad="38100" dist="38100" dir="2700000" algn="tl">
                  <a:srgbClr val="000000"/>
                </a:outerShdw>
              </a:effectLst>
              <a:latin typeface="汉仪大宋简" panose="02010609000101010101" pitchFamily="49" charset="-122"/>
              <a:ea typeface="汉仪大宋简" panose="02010609000101010101" pitchFamily="49" charset="-122"/>
            </a:endParaRPr>
          </a:p>
          <a:p>
            <a:pPr>
              <a:defRPr/>
            </a:pPr>
            <a:r>
              <a:rPr lang="zh-CN" altLang="en-US" sz="3200" dirty="0">
                <a:latin typeface="汉仪大宋简" panose="02010609000101010101" pitchFamily="49" charset="-122"/>
                <a:ea typeface="汉仪大宋简" panose="02010609000101010101" pitchFamily="49" charset="-122"/>
              </a:rPr>
              <a:t>黑猩猩的脚印</a:t>
            </a:r>
            <a:r>
              <a:rPr lang="en-US" altLang="zh-CN" sz="3200" dirty="0">
                <a:solidFill>
                  <a:srgbClr val="FF0000"/>
                </a:solidFill>
                <a:latin typeface="汉仪大宋简" panose="02010609000101010101" pitchFamily="49" charset="-122"/>
                <a:ea typeface="汉仪大宋简" panose="02010609000101010101" pitchFamily="49" charset="-122"/>
              </a:rPr>
              <a:t>(</a:t>
            </a:r>
            <a:r>
              <a:rPr lang="zh-CN" altLang="en-US" sz="3200" dirty="0">
                <a:solidFill>
                  <a:srgbClr val="FF0000"/>
                </a:solidFill>
                <a:latin typeface="汉仪大宋简" panose="02010609000101010101" pitchFamily="49" charset="-122"/>
                <a:ea typeface="汉仪大宋简" panose="02010609000101010101" pitchFamily="49" charset="-122"/>
              </a:rPr>
              <a:t>右</a:t>
            </a:r>
            <a:r>
              <a:rPr lang="en-US" altLang="zh-CN" sz="3200" dirty="0">
                <a:solidFill>
                  <a:srgbClr val="FF0000"/>
                </a:solidFill>
                <a:latin typeface="汉仪大宋简" panose="02010609000101010101" pitchFamily="49" charset="-122"/>
                <a:ea typeface="汉仪大宋简" panose="02010609000101010101" pitchFamily="49" charset="-122"/>
              </a:rPr>
              <a:t>)</a:t>
            </a:r>
            <a:endParaRPr lang="en-US" altLang="zh-CN" sz="3200" dirty="0">
              <a:solidFill>
                <a:srgbClr val="FF0000"/>
              </a:solidFill>
              <a:effectLst>
                <a:outerShdw blurRad="38100" dist="38100" dir="2700000" algn="tl">
                  <a:srgbClr val="000000"/>
                </a:outerShdw>
              </a:effectLst>
              <a:latin typeface="汉仪大宋简" panose="02010609000101010101" pitchFamily="49" charset="-122"/>
              <a:ea typeface="汉仪大宋简" panose="02010609000101010101" pitchFamily="49"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027" y="1924472"/>
            <a:ext cx="3785119" cy="4250714"/>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5353" y="1924472"/>
            <a:ext cx="3785119" cy="4250714"/>
          </a:xfrm>
          <a:prstGeom prst="rect">
            <a:avLst/>
          </a:prstGeom>
        </p:spPr>
      </p:pic>
      <p:sp>
        <p:nvSpPr>
          <p:cNvPr id="2" name="副标题 1"/>
          <p:cNvSpPr>
            <a:spLocks noGrp="1"/>
          </p:cNvSpPr>
          <p:nvPr>
            <p:ph type="subTitle" idx="1"/>
          </p:nvPr>
        </p:nvSpPr>
        <p:spPr/>
        <p:txBody>
          <a:bodyPr/>
          <a:lstStyle/>
          <a:p>
            <a:r>
              <a:rPr lang="zh-CN" altLang="en-US" dirty="0"/>
              <a:t>真人脚印在</a:t>
            </a:r>
            <a:r>
              <a:rPr lang="zh-CN" altLang="en-US" dirty="0">
                <a:latin typeface="汉仪大宋简" panose="02010609000101010101" pitchFamily="49" charset="-122"/>
                <a:ea typeface="汉仪大宋简" panose="02010609000101010101" pitchFamily="49" charset="-122"/>
              </a:rPr>
              <a:t>利特里</a:t>
            </a:r>
            <a:r>
              <a:rPr lang="en-US" altLang="zh-CN" dirty="0"/>
              <a:t>(Laetoli)</a:t>
            </a:r>
            <a:endParaRPr lang="zh-CN" altLang="en-US" dirty="0"/>
          </a:p>
        </p:txBody>
      </p:sp>
      <p:cxnSp>
        <p:nvCxnSpPr>
          <p:cNvPr id="20" name="直接连接符 19"/>
          <p:cNvCxnSpPr/>
          <p:nvPr/>
        </p:nvCxnSpPr>
        <p:spPr>
          <a:xfrm>
            <a:off x="4572000" y="980728"/>
            <a:ext cx="0" cy="5112568"/>
          </a:xfrm>
          <a:prstGeom prst="line">
            <a:avLst/>
          </a:prstGeom>
          <a:ln w="19050">
            <a:solidFill>
              <a:srgbClr val="002954"/>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3"/>
          <p:cNvSpPr>
            <a:spLocks noChangeArrowheads="1"/>
          </p:cNvSpPr>
          <p:nvPr/>
        </p:nvSpPr>
        <p:spPr bwMode="auto">
          <a:xfrm>
            <a:off x="251520" y="840160"/>
            <a:ext cx="4063753" cy="1338760"/>
          </a:xfrm>
          <a:prstGeom prst="rect">
            <a:avLst/>
          </a:prstGeom>
          <a:noFill/>
          <a:ln w="9525">
            <a:noFill/>
            <a:miter lim="800000"/>
            <a:headEnd/>
            <a:tailEnd/>
          </a:ln>
          <a:effectLst/>
        </p:spPr>
        <p:txBody>
          <a:bodyPr/>
          <a:lstStyle/>
          <a:p>
            <a:pPr>
              <a:defRPr/>
            </a:pPr>
            <a:r>
              <a:rPr lang="zh-CN" altLang="en-US" sz="3200" dirty="0">
                <a:latin typeface="汉仪大宋简" panose="02010609000101010101" pitchFamily="49" charset="-122"/>
                <a:ea typeface="汉仪大宋简" panose="02010609000101010101" pitchFamily="49" charset="-122"/>
              </a:rPr>
              <a:t>有脚印的岩石层被测定是</a:t>
            </a:r>
            <a:r>
              <a:rPr lang="zh-CN" altLang="en-US" sz="3200" b="1" dirty="0">
                <a:solidFill>
                  <a:srgbClr val="FF0000"/>
                </a:solidFill>
                <a:latin typeface="汉仪大宋简" panose="02010609000101010101" pitchFamily="49" charset="-122"/>
                <a:ea typeface="汉仪大宋简" panose="02010609000101010101" pitchFamily="49" charset="-122"/>
              </a:rPr>
              <a:t>三百七十万年</a:t>
            </a:r>
            <a:r>
              <a:rPr lang="zh-CN" altLang="en-US" sz="3200" dirty="0">
                <a:latin typeface="汉仪大宋简" panose="02010609000101010101" pitchFamily="49" charset="-122"/>
                <a:ea typeface="汉仪大宋简" panose="02010609000101010101" pitchFamily="49" charset="-122"/>
              </a:rPr>
              <a:t>前</a:t>
            </a:r>
            <a:r>
              <a:rPr lang="en-US" altLang="zh-CN" sz="3200" dirty="0">
                <a:latin typeface="汉仪大宋简" panose="02010609000101010101" pitchFamily="49" charset="-122"/>
                <a:ea typeface="汉仪大宋简" panose="02010609000101010101" pitchFamily="49" charset="-122"/>
              </a:rPr>
              <a:t>!</a:t>
            </a:r>
            <a:r>
              <a:rPr lang="zh-CN" altLang="en-US" sz="3200" dirty="0">
                <a:latin typeface="汉仪大宋简" panose="02010609000101010101" pitchFamily="49" charset="-122"/>
                <a:ea typeface="汉仪大宋简" panose="02010609000101010101" pitchFamily="49" charset="-122"/>
              </a:rPr>
              <a:t>  </a:t>
            </a:r>
            <a:endParaRPr lang="en-US" altLang="zh-CN" sz="3200" dirty="0">
              <a:latin typeface="汉仪大宋简" panose="02010609000101010101" pitchFamily="49" charset="-122"/>
              <a:ea typeface="汉仪大宋简" panose="02010609000101010101" pitchFamily="49" charset="-122"/>
            </a:endParaRPr>
          </a:p>
        </p:txBody>
      </p:sp>
      <p:sp>
        <p:nvSpPr>
          <p:cNvPr id="8" name="Rectangle 3"/>
          <p:cNvSpPr>
            <a:spLocks noChangeArrowheads="1"/>
          </p:cNvSpPr>
          <p:nvPr/>
        </p:nvSpPr>
        <p:spPr bwMode="auto">
          <a:xfrm>
            <a:off x="4714876" y="714356"/>
            <a:ext cx="4214841" cy="5021181"/>
          </a:xfrm>
          <a:prstGeom prst="rect">
            <a:avLst/>
          </a:prstGeom>
          <a:noFill/>
          <a:ln w="9525">
            <a:noFill/>
            <a:miter lim="800000"/>
            <a:headEnd/>
            <a:tailEnd/>
          </a:ln>
          <a:effectLst/>
        </p:spPr>
        <p:txBody>
          <a:bodyPr/>
          <a:lstStyle/>
          <a:p>
            <a:pPr>
              <a:buFont typeface="Arial" pitchFamily="34" charset="0"/>
              <a:buChar char="•"/>
              <a:defRPr/>
            </a:pPr>
            <a:r>
              <a:rPr lang="zh-CN" altLang="en-US" sz="3200" dirty="0">
                <a:ea typeface="汉仪大宋简" panose="02010609000101010101" pitchFamily="49" charset="-122"/>
              </a:rPr>
              <a:t> 进化论人类学家认为这个年代远远太早，当时不可能有现代人</a:t>
            </a:r>
            <a:endParaRPr lang="en-US" altLang="zh-CN" sz="3200" dirty="0">
              <a:ea typeface="汉仪大宋简" panose="02010609000101010101" pitchFamily="49" charset="-122"/>
            </a:endParaRPr>
          </a:p>
          <a:p>
            <a:pPr>
              <a:defRPr/>
            </a:pPr>
            <a:endParaRPr lang="en-US" altLang="zh-CN" sz="800" dirty="0">
              <a:ea typeface="汉仪大宋简" panose="02010609000101010101" pitchFamily="49" charset="-122"/>
            </a:endParaRPr>
          </a:p>
          <a:p>
            <a:pPr>
              <a:buFont typeface="Arial" pitchFamily="34" charset="0"/>
              <a:buChar char="•"/>
              <a:defRPr/>
            </a:pPr>
            <a:r>
              <a:rPr lang="zh-CN" altLang="en-US" sz="3200" dirty="0">
                <a:ea typeface="汉仪大宋简" panose="02010609000101010101" pitchFamily="49" charset="-122"/>
              </a:rPr>
              <a:t> 所以给露西安上了人类的脚和直立行走的能力，这样这些脚印就可以是她留下的</a:t>
            </a:r>
            <a:endParaRPr lang="en-US" altLang="zh-CN" sz="3200" dirty="0">
              <a:ea typeface="汉仪大宋简" panose="02010609000101010101" pitchFamily="49" charset="-122"/>
            </a:endParaRPr>
          </a:p>
          <a:p>
            <a:pPr>
              <a:defRPr/>
            </a:pPr>
            <a:endParaRPr lang="en-US" altLang="zh-CN" sz="800" dirty="0">
              <a:ea typeface="汉仪大宋简" panose="02010609000101010101" pitchFamily="49" charset="-122"/>
            </a:endParaRPr>
          </a:p>
          <a:p>
            <a:pPr>
              <a:buFont typeface="Arial" pitchFamily="34" charset="0"/>
              <a:buChar char="•"/>
              <a:defRPr/>
            </a:pPr>
            <a:r>
              <a:rPr lang="en-US" altLang="zh-CN" sz="3200" dirty="0">
                <a:ea typeface="汉仪大宋简" panose="02010609000101010101" pitchFamily="49" charset="-122"/>
              </a:rPr>
              <a:t> </a:t>
            </a:r>
            <a:r>
              <a:rPr lang="zh-CN" altLang="en-US" sz="3200" dirty="0">
                <a:ea typeface="汉仪大宋简" panose="02010609000101010101" pitchFamily="49" charset="-122"/>
              </a:rPr>
              <a:t>但这些人类的脚印实际说明的是人类和南方古猿生活在同一个时代！</a:t>
            </a:r>
            <a:endParaRPr lang="en-US" altLang="zh-CN" sz="3200" dirty="0">
              <a:solidFill>
                <a:srgbClr val="FF0000"/>
              </a:solidFill>
              <a:effectLst>
                <a:outerShdw blurRad="38100" dist="38100" dir="2700000" algn="tl">
                  <a:srgbClr val="000000"/>
                </a:outerShdw>
              </a:effectLst>
              <a:ea typeface="汉仪大宋简" panose="02010609000101010101" pitchFamily="49"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027" y="1924472"/>
            <a:ext cx="3785119" cy="4250714"/>
          </a:xfrm>
          <a:prstGeom prst="rect">
            <a:avLst/>
          </a:prstGeom>
        </p:spPr>
      </p:pic>
      <p:sp>
        <p:nvSpPr>
          <p:cNvPr id="2" name="副标题 1"/>
          <p:cNvSpPr>
            <a:spLocks noGrp="1"/>
          </p:cNvSpPr>
          <p:nvPr>
            <p:ph type="subTitle" idx="1"/>
          </p:nvPr>
        </p:nvSpPr>
        <p:spPr/>
        <p:txBody>
          <a:bodyPr/>
          <a:lstStyle/>
          <a:p>
            <a:r>
              <a:rPr lang="zh-CN" altLang="en-US" dirty="0"/>
              <a:t>真人脚印在</a:t>
            </a:r>
            <a:r>
              <a:rPr lang="zh-CN" altLang="en-US" dirty="0">
                <a:latin typeface="汉仪大宋简" panose="02010609000101010101" pitchFamily="49" charset="-122"/>
                <a:ea typeface="汉仪大宋简" panose="02010609000101010101" pitchFamily="49" charset="-122"/>
              </a:rPr>
              <a:t>利特里</a:t>
            </a:r>
            <a:r>
              <a:rPr lang="en-US" altLang="zh-CN" dirty="0"/>
              <a:t>(Laetoli)</a:t>
            </a:r>
            <a:endParaRPr lang="zh-CN" altLang="en-US" dirty="0"/>
          </a:p>
        </p:txBody>
      </p:sp>
      <p:cxnSp>
        <p:nvCxnSpPr>
          <p:cNvPr id="20" name="直接连接符 19"/>
          <p:cNvCxnSpPr/>
          <p:nvPr/>
        </p:nvCxnSpPr>
        <p:spPr>
          <a:xfrm>
            <a:off x="4572000" y="980728"/>
            <a:ext cx="0" cy="5112568"/>
          </a:xfrm>
          <a:prstGeom prst="line">
            <a:avLst/>
          </a:prstGeom>
          <a:ln w="19050">
            <a:solidFill>
              <a:srgbClr val="00295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10F3F6C-C5A9-4ABE-A10F-7E0076B0505A}"/>
              </a:ext>
            </a:extLst>
          </p:cNvPr>
          <p:cNvPicPr>
            <a:picLocks noChangeAspect="1"/>
          </p:cNvPicPr>
          <p:nvPr/>
        </p:nvPicPr>
        <p:blipFill rotWithShape="1">
          <a:blip r:embed="rId4">
            <a:extLst>
              <a:ext uri="{28A0092B-C50C-407E-A947-70E740481C1C}">
                <a14:useLocalDpi xmlns:a14="http://schemas.microsoft.com/office/drawing/2010/main" val="0"/>
              </a:ext>
            </a:extLst>
          </a:blip>
          <a:srcRect l="24485" t="-816" r="18815" b="-916"/>
          <a:stretch/>
        </p:blipFill>
        <p:spPr>
          <a:xfrm>
            <a:off x="4714876" y="813816"/>
            <a:ext cx="4097488" cy="552319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857752" y="714356"/>
            <a:ext cx="4286248" cy="5816977"/>
          </a:xfrm>
          <a:prstGeom prst="rect">
            <a:avLst/>
          </a:prstGeom>
        </p:spPr>
        <p:txBody>
          <a:bodyPr wrap="square">
            <a:spAutoFit/>
          </a:bodyPr>
          <a:lstStyle/>
          <a:p>
            <a:pPr>
              <a:buFont typeface="Arial" pitchFamily="34" charset="0"/>
              <a:buChar char="•"/>
            </a:pPr>
            <a:r>
              <a:rPr lang="zh-CN" altLang="en-US" sz="3400" dirty="0">
                <a:latin typeface="Arial" panose="020B0604020202020204" pitchFamily="34" charset="0"/>
                <a:ea typeface="汉仪大宋简" panose="02010609000101010101" pitchFamily="49" charset="-122"/>
                <a:cs typeface="Arial" panose="020B0604020202020204" pitchFamily="34" charset="0"/>
              </a:rPr>
              <a:t>骨盆显示，如果它用两腿走路，膝盖是弯的，身子也是勾着的</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a:p>
            <a:endParaRPr lang="en-US" altLang="zh-CN" sz="800" dirty="0">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手腕有一种特殊锁定机制</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说明常用指关节行走</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endParaRPr lang="en-US" altLang="zh-CN" sz="800" dirty="0">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Char char="•"/>
            </a:pPr>
            <a:r>
              <a:rPr lang="zh-CN" altLang="en-US" sz="3400" dirty="0">
                <a:latin typeface="Arial" panose="020B0604020202020204" pitchFamily="34" charset="0"/>
                <a:ea typeface="汉仪大宋简" panose="02010609000101010101" pitchFamily="49" charset="-122"/>
                <a:cs typeface="Arial" panose="020B0604020202020204" pitchFamily="34" charset="0"/>
              </a:rPr>
              <a:t>其他种类的南方古猿的内耳平衡器官显示它们一般不会直着走路，不能跑</a:t>
            </a:r>
            <a:r>
              <a:rPr lang="en-US" altLang="zh-CN" sz="3400" dirty="0">
                <a:latin typeface="Arial" panose="020B0604020202020204" pitchFamily="34" charset="0"/>
                <a:ea typeface="汉仪大宋简" panose="02010609000101010101" pitchFamily="49" charset="-122"/>
                <a:cs typeface="Arial" panose="020B0604020202020204" pitchFamily="34" charset="0"/>
              </a:rPr>
              <a:t>,</a:t>
            </a:r>
            <a:r>
              <a:rPr lang="zh-CN" altLang="en-US" sz="3400" dirty="0">
                <a:latin typeface="Arial" panose="020B0604020202020204" pitchFamily="34" charset="0"/>
                <a:ea typeface="汉仪大宋简" panose="02010609000101010101" pitchFamily="49" charset="-122"/>
                <a:cs typeface="Arial" panose="020B0604020202020204" pitchFamily="34" charset="0"/>
              </a:rPr>
              <a:t>也不能跳</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p:txBody>
      </p:sp>
      <p:sp>
        <p:nvSpPr>
          <p:cNvPr id="10" name="Title 9"/>
          <p:cNvSpPr>
            <a:spLocks noGrp="1"/>
          </p:cNvSpPr>
          <p:nvPr>
            <p:ph type="ctrTitle"/>
          </p:nvPr>
        </p:nvSpPr>
        <p:spPr/>
        <p:txBody>
          <a:bodyPr/>
          <a:lstStyle/>
          <a:p>
            <a:r>
              <a:rPr lang="en-US"/>
              <a:t>Lucy 4: act’l australopithicine</a:t>
            </a:r>
            <a:r>
              <a:rPr lang="en-US" baseline="0"/>
              <a:t> characteristics</a:t>
            </a:r>
            <a:endParaRPr lang="en-US"/>
          </a:p>
        </p:txBody>
      </p:sp>
      <p:sp>
        <p:nvSpPr>
          <p:cNvPr id="3" name="副标题 2"/>
          <p:cNvSpPr>
            <a:spLocks noGrp="1"/>
          </p:cNvSpPr>
          <p:nvPr>
            <p:ph type="subTitle" idx="1"/>
          </p:nvPr>
        </p:nvSpPr>
        <p:spPr>
          <a:xfrm>
            <a:off x="0" y="162000"/>
            <a:ext cx="9144000" cy="590931"/>
          </a:xfrm>
        </p:spPr>
        <p:txBody>
          <a:bodyPr/>
          <a:lstStyle/>
          <a:p>
            <a:r>
              <a:rPr lang="zh-CN" altLang="en-US" dirty="0"/>
              <a:t>南方古猿：直立站立、行走吗？</a:t>
            </a:r>
          </a:p>
        </p:txBody>
      </p:sp>
      <p:grpSp>
        <p:nvGrpSpPr>
          <p:cNvPr id="4" name="组合 4"/>
          <p:cNvGrpSpPr/>
          <p:nvPr/>
        </p:nvGrpSpPr>
        <p:grpSpPr>
          <a:xfrm>
            <a:off x="71406" y="1428736"/>
            <a:ext cx="4800127" cy="4202848"/>
            <a:chOff x="-24346" y="2348880"/>
            <a:chExt cx="4020963" cy="3645024"/>
          </a:xfrm>
        </p:grpSpPr>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46" y="2348880"/>
              <a:ext cx="1986333" cy="3645024"/>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0284" y="2348880"/>
              <a:ext cx="1986333" cy="3645024"/>
            </a:xfrm>
            <a:prstGeom prst="rect">
              <a:avLst/>
            </a:prstGeom>
          </p:spPr>
        </p:pic>
        <p:sp>
          <p:nvSpPr>
            <p:cNvPr id="2" name="不等于号 1"/>
            <p:cNvSpPr/>
            <p:nvPr/>
          </p:nvSpPr>
          <p:spPr>
            <a:xfrm>
              <a:off x="848647" y="3501008"/>
              <a:ext cx="2238795" cy="1368152"/>
            </a:xfrm>
            <a:prstGeom prst="mathNotEqual">
              <a:avLst>
                <a:gd name="adj1" fmla="val 15720"/>
                <a:gd name="adj2" fmla="val 6600000"/>
                <a:gd name="adj3" fmla="val 11760"/>
              </a:avLst>
            </a:prstGeom>
            <a:solidFill>
              <a:srgbClr val="09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98AFF"/>
                </a:solidFill>
              </a:endParaRPr>
            </a:p>
          </p:txBody>
        </p:sp>
      </p:grpSp>
    </p:spTree>
    <p:extLst>
      <p:ext uri="{BB962C8B-B14F-4D97-AF65-F5344CB8AC3E}">
        <p14:creationId xmlns:p14="http://schemas.microsoft.com/office/powerpoint/2010/main" val="183988411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p:cNvSpPr>
            <a:spLocks noChangeArrowheads="1"/>
          </p:cNvSpPr>
          <p:nvPr/>
        </p:nvSpPr>
        <p:spPr bwMode="auto">
          <a:xfrm>
            <a:off x="179512" y="914400"/>
            <a:ext cx="2952328" cy="5193792"/>
          </a:xfrm>
          <a:prstGeom prst="rect">
            <a:avLst/>
          </a:prstGeom>
          <a:noFill/>
          <a:ln w="38100">
            <a:solidFill>
              <a:schemeClr val="accent1"/>
            </a:solidFill>
            <a:miter lim="800000"/>
            <a:headEnd/>
            <a:tailEnd/>
          </a:ln>
          <a:effectLst/>
        </p:spPr>
        <p:txBody>
          <a:bodyPr anchor="t" anchorCtr="0"/>
          <a:lstStyle/>
          <a:p>
            <a:pPr>
              <a:defRPr/>
            </a:pPr>
            <a:r>
              <a:rPr lang="zh-CN" altLang="en-US" sz="3600" dirty="0">
                <a:solidFill>
                  <a:prstClr val="black"/>
                </a:solidFill>
                <a:latin typeface="Arial"/>
                <a:ea typeface="汉仪大宋简" panose="02010609000101010101" pitchFamily="49" charset="-122"/>
                <a:cs typeface="Arial" panose="020B0604020202020204" pitchFamily="34" charset="0"/>
              </a:rPr>
              <a:t>为了解决露西骨盆的问题，解剖学家 </a:t>
            </a:r>
            <a:r>
              <a:rPr lang="en-US" altLang="zh-CN" sz="3600" dirty="0">
                <a:solidFill>
                  <a:prstClr val="black"/>
                </a:solidFill>
                <a:latin typeface="Arial"/>
                <a:ea typeface="汉仪大宋简" panose="02010609000101010101" pitchFamily="49" charset="-122"/>
                <a:cs typeface="Arial" panose="020B0604020202020204" pitchFamily="34" charset="0"/>
              </a:rPr>
              <a:t>O-wen Lovejoy</a:t>
            </a:r>
            <a:r>
              <a:rPr lang="zh-CN" altLang="en-US" sz="3600" dirty="0">
                <a:solidFill>
                  <a:prstClr val="black"/>
                </a:solidFill>
                <a:latin typeface="Arial"/>
                <a:ea typeface="汉仪大宋简" panose="02010609000101010101" pitchFamily="49" charset="-122"/>
                <a:cs typeface="Arial" panose="020B0604020202020204" pitchFamily="34" charset="0"/>
              </a:rPr>
              <a:t>做了化石的复制品，并把它打磨成让露西直立行走“该有”的形状！</a:t>
            </a:r>
            <a:endParaRPr kumimoji="0" lang="en-US" sz="3600" b="0" i="0" u="none" strike="noStrike" kern="1200" cap="none" spc="0" normalizeH="0" baseline="0" noProof="0" dirty="0">
              <a:ln>
                <a:noFill/>
              </a:ln>
              <a:solidFill>
                <a:prstClr val="black"/>
              </a:solidFill>
              <a:effectLst/>
              <a:uLnTx/>
              <a:uFillTx/>
              <a:latin typeface="Arial"/>
              <a:ea typeface="+mn-ea"/>
              <a:cs typeface="+mn-cs"/>
            </a:endParaRPr>
          </a:p>
        </p:txBody>
      </p:sp>
      <p:sp>
        <p:nvSpPr>
          <p:cNvPr id="28674" name="Rectangle 2"/>
          <p:cNvSpPr>
            <a:spLocks noGrp="1"/>
          </p:cNvSpPr>
          <p:nvPr>
            <p:ph type="title" idx="4294967295"/>
          </p:nvPr>
        </p:nvSpPr>
        <p:spPr>
          <a:xfrm>
            <a:off x="0" y="44624"/>
            <a:ext cx="9144000" cy="714375"/>
          </a:xfrm>
        </p:spPr>
        <p:txBody>
          <a:bodyPr anchor="ctr" anchorCtr="0"/>
          <a:lstStyle/>
          <a:p>
            <a:pPr algn="ctr"/>
            <a:r>
              <a:rPr lang="zh-CN" altLang="en-US" sz="3600" b="1" dirty="0">
                <a:solidFill>
                  <a:srgbClr val="002954"/>
                </a:solidFill>
                <a:ea typeface="微软雅黑" panose="020B0503020204020204" pitchFamily="34" charset="-122"/>
              </a:rPr>
              <a:t>“露西”骨盆的重塑</a:t>
            </a:r>
          </a:p>
        </p:txBody>
      </p:sp>
      <p:pic>
        <p:nvPicPr>
          <p:cNvPr id="2" name="Lucy Anatomist grinding Lucy pelvis bone Lucy et al">
            <a:hlinkClick r:id="" action="ppaction://media"/>
            <a:extLst>
              <a:ext uri="{FF2B5EF4-FFF2-40B4-BE49-F238E27FC236}">
                <a16:creationId xmlns:a16="http://schemas.microsoft.com/office/drawing/2014/main" id="{8A35DE45-C76A-4956-A0AF-89F5ED3448F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90331" y="5082078"/>
            <a:ext cx="1368152" cy="1026114"/>
          </a:xfrm>
          <a:prstGeom prst="rect">
            <a:avLst/>
          </a:prstGeom>
        </p:spPr>
      </p:pic>
      <p:pic>
        <p:nvPicPr>
          <p:cNvPr id="4" name="Picture 3">
            <a:extLst>
              <a:ext uri="{FF2B5EF4-FFF2-40B4-BE49-F238E27FC236}">
                <a16:creationId xmlns:a16="http://schemas.microsoft.com/office/drawing/2014/main" id="{299F18A6-DC4D-47F9-9610-E456A780CB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3448" y="914400"/>
            <a:ext cx="5465035" cy="4098776"/>
          </a:xfrm>
          <a:prstGeom prst="rect">
            <a:avLst/>
          </a:prstGeom>
        </p:spPr>
      </p:pic>
    </p:spTree>
    <p:extLst>
      <p:ext uri="{BB962C8B-B14F-4D97-AF65-F5344CB8AC3E}">
        <p14:creationId xmlns:p14="http://schemas.microsoft.com/office/powerpoint/2010/main" val="3865589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12773" name="Picture 5"/>
          <p:cNvPicPr>
            <a:picLocks noChangeAspect="1" noChangeArrowheads="1"/>
          </p:cNvPicPr>
          <p:nvPr/>
        </p:nvPicPr>
        <p:blipFill>
          <a:blip r:embed="rId3" cstate="print"/>
          <a:srcRect/>
          <a:stretch>
            <a:fillRect/>
          </a:stretch>
        </p:blipFill>
        <p:spPr bwMode="auto">
          <a:xfrm>
            <a:off x="3300646" y="914400"/>
            <a:ext cx="5735850" cy="5189190"/>
          </a:xfrm>
          <a:prstGeom prst="rect">
            <a:avLst/>
          </a:prstGeom>
          <a:noFill/>
          <a:ln w="25400">
            <a:solidFill>
              <a:schemeClr val="tx1"/>
            </a:solidFill>
            <a:miter lim="800000"/>
            <a:headEnd/>
            <a:tailEnd/>
          </a:ln>
        </p:spPr>
      </p:pic>
      <p:sp>
        <p:nvSpPr>
          <p:cNvPr id="19" name="Rectangle 2"/>
          <p:cNvSpPr>
            <a:spLocks noChangeArrowheads="1"/>
          </p:cNvSpPr>
          <p:nvPr/>
        </p:nvSpPr>
        <p:spPr bwMode="auto">
          <a:xfrm>
            <a:off x="179512" y="914400"/>
            <a:ext cx="2952328" cy="5193792"/>
          </a:xfrm>
          <a:prstGeom prst="rect">
            <a:avLst/>
          </a:prstGeom>
          <a:noFill/>
          <a:ln w="38100">
            <a:solidFill>
              <a:schemeClr val="accent1"/>
            </a:solidFill>
            <a:miter lim="800000"/>
            <a:headEnd/>
            <a:tailEnd/>
          </a:ln>
          <a:effectLst/>
        </p:spPr>
        <p:txBody>
          <a:bodyPr anchor="ctr" anchorCtr="0"/>
          <a:lstStyle/>
          <a:p>
            <a:r>
              <a:rPr lang="zh-CN" altLang="en-US" sz="4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在</a:t>
            </a:r>
            <a:r>
              <a:rPr lang="en-US" altLang="zh-CN" sz="4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2015</a:t>
            </a:r>
            <a:r>
              <a:rPr lang="zh-CN" altLang="en-US" sz="4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年，人们才意识到“露西”的其中一根椎骨其实是来自一种已经灭绝的狒狒！</a:t>
            </a:r>
          </a:p>
        </p:txBody>
      </p:sp>
      <p:sp>
        <p:nvSpPr>
          <p:cNvPr id="28674" name="Rectangle 2"/>
          <p:cNvSpPr>
            <a:spLocks noGrp="1"/>
          </p:cNvSpPr>
          <p:nvPr>
            <p:ph type="title" idx="4294967295"/>
          </p:nvPr>
        </p:nvSpPr>
        <p:spPr>
          <a:xfrm>
            <a:off x="0" y="44624"/>
            <a:ext cx="9144000" cy="714375"/>
          </a:xfrm>
        </p:spPr>
        <p:txBody>
          <a:bodyPr anchor="ctr" anchorCtr="0"/>
          <a:lstStyle/>
          <a:p>
            <a:pPr algn="ctr" eaLnBrk="1" hangingPunct="1"/>
            <a:r>
              <a:rPr lang="zh-CN" altLang="en-US" sz="3600" b="1">
                <a:solidFill>
                  <a:srgbClr val="002954"/>
                </a:solidFill>
                <a:ea typeface="微软雅黑" panose="020B0503020204020204" pitchFamily="34" charset="-122"/>
              </a:rPr>
              <a:t>“露西”从哪儿而来的？</a:t>
            </a:r>
            <a:endParaRPr lang="zh-CN" altLang="en-US" sz="3600" b="1" dirty="0">
              <a:solidFill>
                <a:srgbClr val="002954"/>
              </a:solidFill>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12773"/>
                                        </p:tgtEl>
                                        <p:attrNameLst>
                                          <p:attrName>style.visibility</p:attrName>
                                        </p:attrNameLst>
                                      </p:cBhvr>
                                      <p:to>
                                        <p:strVal val="visible"/>
                                      </p:to>
                                    </p:set>
                                    <p:animEffect transition="in" filter="fade">
                                      <p:cBhvr>
                                        <p:cTn id="7" dur="500"/>
                                        <p:tgtEl>
                                          <p:spTgt spid="1312773"/>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857752" y="785794"/>
            <a:ext cx="4214842" cy="5563061"/>
          </a:xfrm>
          <a:prstGeom prst="rect">
            <a:avLst/>
          </a:prstGeom>
        </p:spPr>
        <p:txBody>
          <a:bodyPr wrap="square">
            <a:spAutoFit/>
          </a:bodyPr>
          <a:lstStyle/>
          <a:p>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如果现在看到一只南方古猿</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你会认为是黑猩猩：</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endParaRPr lang="zh-CN" altLang="en-US" sz="1050" dirty="0">
              <a:latin typeface="汉仪大宋简" panose="02010609000101010101" pitchFamily="49" charset="-122"/>
              <a:ea typeface="汉仪大宋简" panose="02010609000101010101" pitchFamily="49" charset="-122"/>
              <a:cs typeface="Arial" panose="020B0604020202020204" pitchFamily="34" charset="0"/>
            </a:endParaRPr>
          </a:p>
          <a:p>
            <a:pPr>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高约</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100-120</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厘米</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lvl="0"/>
            <a:endParaRPr lang="zh-CN" altLang="en-US" sz="105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长胳膊、短腿，像猿猴一样</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lvl="0"/>
            <a:endParaRPr lang="zh-CN" altLang="en-US" sz="105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大脑体积</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400-500</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立方厘米，与黑猩猩的重合</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4" name="副标题 3"/>
          <p:cNvSpPr>
            <a:spLocks noGrp="1"/>
          </p:cNvSpPr>
          <p:nvPr>
            <p:ph type="subTitle" idx="1"/>
          </p:nvPr>
        </p:nvSpPr>
        <p:spPr>
          <a:xfrm>
            <a:off x="0" y="162000"/>
            <a:ext cx="9144000" cy="590931"/>
          </a:xfrm>
        </p:spPr>
        <p:txBody>
          <a:bodyPr/>
          <a:lstStyle/>
          <a:p>
            <a:r>
              <a:rPr lang="zh-CN" altLang="en-US" dirty="0"/>
              <a:t>南方古猿的真相</a:t>
            </a:r>
          </a:p>
        </p:txBody>
      </p:sp>
      <p:grpSp>
        <p:nvGrpSpPr>
          <p:cNvPr id="2" name="Group 21"/>
          <p:cNvGrpSpPr/>
          <p:nvPr/>
        </p:nvGrpSpPr>
        <p:grpSpPr>
          <a:xfrm>
            <a:off x="71406" y="1342478"/>
            <a:ext cx="4714908" cy="4229662"/>
            <a:chOff x="335360" y="857231"/>
            <a:chExt cx="4055055" cy="3645025"/>
          </a:xfrm>
        </p:grpSpPr>
        <p:pic>
          <p:nvPicPr>
            <p:cNvPr id="11" name="Picture 20"/>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403214" y="857231"/>
              <a:ext cx="1987201" cy="3643202"/>
            </a:xfrm>
            <a:prstGeom prst="rect">
              <a:avLst/>
            </a:prstGeom>
            <a:noFill/>
          </p:spPr>
        </p:pic>
        <p:grpSp>
          <p:nvGrpSpPr>
            <p:cNvPr id="3" name="组合 11"/>
            <p:cNvGrpSpPr/>
            <p:nvPr/>
          </p:nvGrpSpPr>
          <p:grpSpPr>
            <a:xfrm>
              <a:off x="335360" y="857232"/>
              <a:ext cx="2641929" cy="3645024"/>
              <a:chOff x="335360" y="1556792"/>
              <a:chExt cx="2641929" cy="3645024"/>
            </a:xfrm>
          </p:grpSpPr>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360" y="1556792"/>
                <a:ext cx="1986333" cy="3645024"/>
              </a:xfrm>
              <a:prstGeom prst="rect">
                <a:avLst/>
              </a:prstGeom>
            </p:spPr>
          </p:pic>
          <p:sp>
            <p:nvSpPr>
              <p:cNvPr id="14" name="等于号 13"/>
              <p:cNvSpPr/>
              <p:nvPr/>
            </p:nvSpPr>
            <p:spPr>
              <a:xfrm>
                <a:off x="1788652" y="2659358"/>
                <a:ext cx="1188637" cy="1311186"/>
              </a:xfrm>
              <a:prstGeom prst="mathEqual">
                <a:avLst>
                  <a:gd name="adj1" fmla="val 11820"/>
                  <a:gd name="adj2" fmla="val 11760"/>
                </a:avLst>
              </a:prstGeom>
              <a:solidFill>
                <a:srgbClr val="09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pic>
        <p:nvPicPr>
          <p:cNvPr id="10" name="图片 23">
            <a:extLst>
              <a:ext uri="{FF2B5EF4-FFF2-40B4-BE49-F238E27FC236}">
                <a16:creationId xmlns:a16="http://schemas.microsoft.com/office/drawing/2014/main" id="{7E76B1EC-9D10-45FA-A042-AD02E961EE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0297" y="1340768"/>
            <a:ext cx="2371236" cy="4202848"/>
          </a:xfrm>
          <a:prstGeom prst="rect">
            <a:avLst/>
          </a:prstGeom>
        </p:spPr>
      </p:pic>
      <p:sp>
        <p:nvSpPr>
          <p:cNvPr id="15" name="不等于号 1">
            <a:extLst>
              <a:ext uri="{FF2B5EF4-FFF2-40B4-BE49-F238E27FC236}">
                <a16:creationId xmlns:a16="http://schemas.microsoft.com/office/drawing/2014/main" id="{FD1CD828-9897-44CF-99B4-1BEC04EF561E}"/>
              </a:ext>
            </a:extLst>
          </p:cNvPr>
          <p:cNvSpPr/>
          <p:nvPr/>
        </p:nvSpPr>
        <p:spPr>
          <a:xfrm>
            <a:off x="1113564" y="2636912"/>
            <a:ext cx="2672619" cy="1577530"/>
          </a:xfrm>
          <a:prstGeom prst="mathNotEqual">
            <a:avLst>
              <a:gd name="adj1" fmla="val 15720"/>
              <a:gd name="adj2" fmla="val 6600000"/>
              <a:gd name="adj3" fmla="val 11760"/>
            </a:avLst>
          </a:prstGeom>
          <a:solidFill>
            <a:srgbClr val="09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98A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500"/>
                                        <p:tgtEl>
                                          <p:spTgt spid="15"/>
                                        </p:tgtEl>
                                      </p:cBhvr>
                                    </p:animEffect>
                                    <p:set>
                                      <p:cBhvr>
                                        <p:cTn id="10"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ctrTitle"/>
          </p:nvPr>
        </p:nvSpPr>
        <p:spPr/>
        <p:txBody>
          <a:bodyPr/>
          <a:lstStyle/>
          <a:p>
            <a:r>
              <a:rPr lang="en-US"/>
              <a:t>Ape to Man Parade: highlight, X-out Australopithecus</a:t>
            </a:r>
          </a:p>
        </p:txBody>
      </p:sp>
      <p:sp>
        <p:nvSpPr>
          <p:cNvPr id="2" name="副标题 1"/>
          <p:cNvSpPr>
            <a:spLocks noGrp="1"/>
          </p:cNvSpPr>
          <p:nvPr>
            <p:ph type="subTitle" idx="1"/>
          </p:nvPr>
        </p:nvSpPr>
        <p:spPr>
          <a:xfrm>
            <a:off x="0" y="162000"/>
            <a:ext cx="9144000" cy="590931"/>
          </a:xfrm>
        </p:spPr>
        <p:txBody>
          <a:bodyPr/>
          <a:lstStyle/>
          <a:p>
            <a:r>
              <a:rPr lang="zh-CN" altLang="en-US" dirty="0"/>
              <a:t>虚构的“猿人”列</a:t>
            </a:r>
            <a:r>
              <a:rPr lang="zh-CN" altLang="en-US"/>
              <a:t>队：南</a:t>
            </a:r>
            <a:r>
              <a:rPr lang="zh-CN" altLang="en-US" dirty="0"/>
              <a:t>方古猿</a:t>
            </a:r>
          </a:p>
        </p:txBody>
      </p:sp>
      <p:grpSp>
        <p:nvGrpSpPr>
          <p:cNvPr id="23" name="组合 22"/>
          <p:cNvGrpSpPr/>
          <p:nvPr/>
        </p:nvGrpSpPr>
        <p:grpSpPr>
          <a:xfrm>
            <a:off x="1403648" y="1061399"/>
            <a:ext cx="1907138" cy="5004512"/>
            <a:chOff x="2495600" y="1016776"/>
            <a:chExt cx="1907138" cy="5004512"/>
          </a:xfrm>
        </p:grpSpPr>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5600" y="1484784"/>
              <a:ext cx="1907138" cy="4536504"/>
            </a:xfrm>
            <a:prstGeom prst="rect">
              <a:avLst/>
            </a:prstGeom>
          </p:spPr>
        </p:pic>
        <p:sp>
          <p:nvSpPr>
            <p:cNvPr id="25" name="TextBox 3"/>
            <p:cNvSpPr txBox="1"/>
            <p:nvPr/>
          </p:nvSpPr>
          <p:spPr>
            <a:xfrm>
              <a:off x="2855640"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腊玛古猿</a:t>
              </a:r>
              <a:endParaRPr lang="en-US" altLang="zh-CN" dirty="0"/>
            </a:p>
          </p:txBody>
        </p:sp>
      </p:grpSp>
      <p:grpSp>
        <p:nvGrpSpPr>
          <p:cNvPr id="46" name="组合 45"/>
          <p:cNvGrpSpPr/>
          <p:nvPr/>
        </p:nvGrpSpPr>
        <p:grpSpPr>
          <a:xfrm>
            <a:off x="2699792" y="1061399"/>
            <a:ext cx="1907138" cy="5004512"/>
            <a:chOff x="4079776" y="1016776"/>
            <a:chExt cx="1907138" cy="5004512"/>
          </a:xfrm>
        </p:grpSpPr>
        <p:pic>
          <p:nvPicPr>
            <p:cNvPr id="59" name="图片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9776" y="1484784"/>
              <a:ext cx="1907138" cy="4536504"/>
            </a:xfrm>
            <a:prstGeom prst="rect">
              <a:avLst/>
            </a:prstGeom>
          </p:spPr>
        </p:pic>
        <p:sp>
          <p:nvSpPr>
            <p:cNvPr id="60" name="TextBox 3"/>
            <p:cNvSpPr txBox="1"/>
            <p:nvPr/>
          </p:nvSpPr>
          <p:spPr>
            <a:xfrm>
              <a:off x="4583832"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南方古猿</a:t>
              </a:r>
              <a:endParaRPr lang="en-US" altLang="zh-CN" dirty="0"/>
            </a:p>
          </p:txBody>
        </p:sp>
      </p:grpSp>
      <p:grpSp>
        <p:nvGrpSpPr>
          <p:cNvPr id="47" name="组合 46"/>
          <p:cNvGrpSpPr/>
          <p:nvPr/>
        </p:nvGrpSpPr>
        <p:grpSpPr>
          <a:xfrm>
            <a:off x="4283968" y="1061399"/>
            <a:ext cx="1907138" cy="5103904"/>
            <a:chOff x="5951984" y="1016776"/>
            <a:chExt cx="1907138" cy="5103904"/>
          </a:xfrm>
        </p:grpSpPr>
        <p:pic>
          <p:nvPicPr>
            <p:cNvPr id="57" name="图片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1984" y="1584176"/>
              <a:ext cx="1907138" cy="4536504"/>
            </a:xfrm>
            <a:prstGeom prst="rect">
              <a:avLst/>
            </a:prstGeom>
          </p:spPr>
        </p:pic>
        <p:sp>
          <p:nvSpPr>
            <p:cNvPr id="58" name="TextBox 3"/>
            <p:cNvSpPr txBox="1"/>
            <p:nvPr/>
          </p:nvSpPr>
          <p:spPr>
            <a:xfrm>
              <a:off x="6312024"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直立猿人</a:t>
              </a:r>
              <a:endParaRPr lang="en-US" altLang="zh-CN" dirty="0"/>
            </a:p>
          </p:txBody>
        </p:sp>
      </p:grpSp>
      <p:grpSp>
        <p:nvGrpSpPr>
          <p:cNvPr id="48" name="组合 47"/>
          <p:cNvGrpSpPr/>
          <p:nvPr/>
        </p:nvGrpSpPr>
        <p:grpSpPr>
          <a:xfrm>
            <a:off x="5868144" y="1061399"/>
            <a:ext cx="1907138" cy="5103904"/>
            <a:chOff x="7824192" y="1016776"/>
            <a:chExt cx="1907138" cy="5103904"/>
          </a:xfrm>
        </p:grpSpPr>
        <p:pic>
          <p:nvPicPr>
            <p:cNvPr id="55" name="图片 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4192" y="1584176"/>
              <a:ext cx="1907138" cy="4536504"/>
            </a:xfrm>
            <a:prstGeom prst="rect">
              <a:avLst/>
            </a:prstGeom>
          </p:spPr>
        </p:pic>
        <p:sp>
          <p:nvSpPr>
            <p:cNvPr id="56" name="TextBox 3"/>
            <p:cNvSpPr txBox="1"/>
            <p:nvPr/>
          </p:nvSpPr>
          <p:spPr>
            <a:xfrm>
              <a:off x="8040216"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尼安德特</a:t>
              </a:r>
              <a:endParaRPr lang="en-US" altLang="zh-CN" dirty="0"/>
            </a:p>
          </p:txBody>
        </p:sp>
      </p:grpSp>
      <p:grpSp>
        <p:nvGrpSpPr>
          <p:cNvPr id="49" name="组合 48"/>
          <p:cNvGrpSpPr/>
          <p:nvPr/>
        </p:nvGrpSpPr>
        <p:grpSpPr>
          <a:xfrm>
            <a:off x="35496" y="1061399"/>
            <a:ext cx="1907137" cy="5004512"/>
            <a:chOff x="839416" y="1016776"/>
            <a:chExt cx="1907137" cy="5004512"/>
          </a:xfrm>
        </p:grpSpPr>
        <p:pic>
          <p:nvPicPr>
            <p:cNvPr id="53" name="图片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416" y="1484784"/>
              <a:ext cx="1907137" cy="4536504"/>
            </a:xfrm>
            <a:prstGeom prst="rect">
              <a:avLst/>
            </a:prstGeom>
          </p:spPr>
        </p:pic>
        <p:sp>
          <p:nvSpPr>
            <p:cNvPr id="54" name="TextBox 3"/>
            <p:cNvSpPr txBox="1"/>
            <p:nvPr/>
          </p:nvSpPr>
          <p:spPr>
            <a:xfrm>
              <a:off x="1127448"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原上猿</a:t>
              </a:r>
              <a:endParaRPr lang="en-US" altLang="zh-CN" dirty="0"/>
            </a:p>
          </p:txBody>
        </p:sp>
      </p:grpSp>
      <p:grpSp>
        <p:nvGrpSpPr>
          <p:cNvPr id="50" name="组合 49"/>
          <p:cNvGrpSpPr/>
          <p:nvPr/>
        </p:nvGrpSpPr>
        <p:grpSpPr>
          <a:xfrm>
            <a:off x="7308304" y="1061399"/>
            <a:ext cx="1907138" cy="5103905"/>
            <a:chOff x="9552384" y="1016775"/>
            <a:chExt cx="1907138" cy="5103905"/>
          </a:xfrm>
        </p:grpSpPr>
        <p:pic>
          <p:nvPicPr>
            <p:cNvPr id="51" name="图片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2384" y="1584176"/>
              <a:ext cx="1907138" cy="4536504"/>
            </a:xfrm>
            <a:prstGeom prst="rect">
              <a:avLst/>
            </a:prstGeom>
          </p:spPr>
        </p:pic>
        <p:sp>
          <p:nvSpPr>
            <p:cNvPr id="52" name="TextBox 3"/>
            <p:cNvSpPr txBox="1"/>
            <p:nvPr/>
          </p:nvSpPr>
          <p:spPr>
            <a:xfrm>
              <a:off x="9768408" y="1016775"/>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现代人</a:t>
              </a:r>
              <a:endParaRPr lang="en-US" altLang="zh-CN" dirty="0"/>
            </a:p>
          </p:txBody>
        </p:sp>
      </p:grpSp>
      <p:sp>
        <p:nvSpPr>
          <p:cNvPr id="61" name="&quot;No&quot; Symbol 5"/>
          <p:cNvSpPr/>
          <p:nvPr/>
        </p:nvSpPr>
        <p:spPr>
          <a:xfrm>
            <a:off x="3131840" y="3212976"/>
            <a:ext cx="1326823" cy="1301383"/>
          </a:xfrm>
          <a:prstGeom prst="noSmoking">
            <a:avLst>
              <a:gd name="adj" fmla="val 7344"/>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a:t>
            </a:r>
            <a:endParaRPr lang="en-US" dirty="0">
              <a:solidFill>
                <a:schemeClr val="tx1"/>
              </a:solidFill>
            </a:endParaRPr>
          </a:p>
        </p:txBody>
      </p:sp>
      <p:sp>
        <p:nvSpPr>
          <p:cNvPr id="62" name="&quot;No&quot; Symbol 5"/>
          <p:cNvSpPr/>
          <p:nvPr/>
        </p:nvSpPr>
        <p:spPr>
          <a:xfrm>
            <a:off x="1763688" y="3212976"/>
            <a:ext cx="1326823" cy="1301383"/>
          </a:xfrm>
          <a:prstGeom prst="noSmoking">
            <a:avLst>
              <a:gd name="adj" fmla="val 7344"/>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1000" fill="hold"/>
                                        <p:tgtEl>
                                          <p:spTgt spid="61"/>
                                        </p:tgtEl>
                                        <p:attrNameLst>
                                          <p:attrName>ppt_w</p:attrName>
                                        </p:attrNameLst>
                                      </p:cBhvr>
                                      <p:tavLst>
                                        <p:tav tm="0">
                                          <p:val>
                                            <p:strVal val="#ppt_w+.3"/>
                                          </p:val>
                                        </p:tav>
                                        <p:tav tm="100000">
                                          <p:val>
                                            <p:strVal val="#ppt_w"/>
                                          </p:val>
                                        </p:tav>
                                      </p:tavLst>
                                    </p:anim>
                                    <p:anim calcmode="lin" valueType="num">
                                      <p:cBhvr>
                                        <p:cTn id="8" dur="1000" fill="hold"/>
                                        <p:tgtEl>
                                          <p:spTgt spid="61"/>
                                        </p:tgtEl>
                                        <p:attrNameLst>
                                          <p:attrName>ppt_h</p:attrName>
                                        </p:attrNameLst>
                                      </p:cBhvr>
                                      <p:tavLst>
                                        <p:tav tm="0">
                                          <p:val>
                                            <p:strVal val="#ppt_h"/>
                                          </p:val>
                                        </p:tav>
                                        <p:tav tm="100000">
                                          <p:val>
                                            <p:strVal val="#ppt_h"/>
                                          </p:val>
                                        </p:tav>
                                      </p:tavLst>
                                    </p:anim>
                                    <p:animEffect transition="in" filter="fade">
                                      <p:cBhvr>
                                        <p:cTn id="9" dur="1000"/>
                                        <p:tgtEl>
                                          <p:spTgt spid="61"/>
                                        </p:tgtEl>
                                      </p:cBhvr>
                                    </p:animEffect>
                                  </p:childTnLst>
                                </p:cTn>
                              </p:par>
                            </p:childTnLst>
                          </p:cTn>
                        </p:par>
                        <p:par>
                          <p:cTn id="10" fill="hold">
                            <p:stCondLst>
                              <p:cond delay="1000"/>
                            </p:stCondLst>
                            <p:childTnLst>
                              <p:par>
                                <p:cTn id="11" presetID="9" presetClass="emph" presetSubtype="0" nodeType="afterEffect">
                                  <p:stCondLst>
                                    <p:cond delay="0"/>
                                  </p:stCondLst>
                                  <p:childTnLst>
                                    <p:set>
                                      <p:cBhvr rctx="PPT">
                                        <p:cTn id="12" dur="indefinite"/>
                                        <p:tgtEl>
                                          <p:spTgt spid="46"/>
                                        </p:tgtEl>
                                        <p:attrNameLst>
                                          <p:attrName>style.opacity</p:attrName>
                                        </p:attrNameLst>
                                      </p:cBhvr>
                                      <p:to>
                                        <p:strVal val="0.5"/>
                                      </p:to>
                                    </p:set>
                                    <p:animEffect filter="image" prLst="opacity: 0.5">
                                      <p:cBhvr rctx="IE">
                                        <p:cTn id="13" dur="indefinite"/>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ctrTitle"/>
          </p:nvPr>
        </p:nvSpPr>
        <p:spPr/>
        <p:txBody>
          <a:bodyPr/>
          <a:lstStyle/>
          <a:p>
            <a:r>
              <a:rPr lang="en-US"/>
              <a:t>Ape to Man Parade: highlight Homo erectus</a:t>
            </a:r>
          </a:p>
        </p:txBody>
      </p:sp>
      <p:sp>
        <p:nvSpPr>
          <p:cNvPr id="2" name="副标题 1"/>
          <p:cNvSpPr>
            <a:spLocks noGrp="1"/>
          </p:cNvSpPr>
          <p:nvPr>
            <p:ph type="subTitle" idx="1"/>
          </p:nvPr>
        </p:nvSpPr>
        <p:spPr/>
        <p:txBody>
          <a:bodyPr/>
          <a:lstStyle/>
          <a:p>
            <a:r>
              <a:rPr lang="zh-CN" altLang="en-US" dirty="0"/>
              <a:t>虚构的“猿人”列</a:t>
            </a:r>
            <a:r>
              <a:rPr lang="zh-CN" altLang="en-US"/>
              <a:t>队：直</a:t>
            </a:r>
            <a:r>
              <a:rPr lang="zh-CN" altLang="en-US" dirty="0"/>
              <a:t>立猿人</a:t>
            </a:r>
          </a:p>
        </p:txBody>
      </p:sp>
      <p:grpSp>
        <p:nvGrpSpPr>
          <p:cNvPr id="25" name="组合 24"/>
          <p:cNvGrpSpPr/>
          <p:nvPr/>
        </p:nvGrpSpPr>
        <p:grpSpPr>
          <a:xfrm>
            <a:off x="4283968" y="1061399"/>
            <a:ext cx="1907138" cy="5103904"/>
            <a:chOff x="5951984" y="1016776"/>
            <a:chExt cx="1907138" cy="5103904"/>
          </a:xfrm>
        </p:grpSpPr>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1984" y="1584176"/>
              <a:ext cx="1907138" cy="4536504"/>
            </a:xfrm>
            <a:prstGeom prst="rect">
              <a:avLst/>
            </a:prstGeom>
          </p:spPr>
        </p:pic>
        <p:sp>
          <p:nvSpPr>
            <p:cNvPr id="27" name="TextBox 3"/>
            <p:cNvSpPr txBox="1"/>
            <p:nvPr/>
          </p:nvSpPr>
          <p:spPr>
            <a:xfrm>
              <a:off x="6312024"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直立猿人</a:t>
              </a:r>
              <a:endParaRPr lang="en-US" altLang="zh-CN" dirty="0"/>
            </a:p>
          </p:txBody>
        </p:sp>
      </p:grpSp>
      <p:grpSp>
        <p:nvGrpSpPr>
          <p:cNvPr id="3" name="组合 2"/>
          <p:cNvGrpSpPr/>
          <p:nvPr/>
        </p:nvGrpSpPr>
        <p:grpSpPr>
          <a:xfrm>
            <a:off x="35496" y="1061399"/>
            <a:ext cx="9179946" cy="5103905"/>
            <a:chOff x="35496" y="1061399"/>
            <a:chExt cx="9179946" cy="5103905"/>
          </a:xfrm>
        </p:grpSpPr>
        <p:grpSp>
          <p:nvGrpSpPr>
            <p:cNvPr id="19" name="组合 18"/>
            <p:cNvGrpSpPr/>
            <p:nvPr/>
          </p:nvGrpSpPr>
          <p:grpSpPr>
            <a:xfrm>
              <a:off x="1403648" y="1061399"/>
              <a:ext cx="1907138" cy="5004512"/>
              <a:chOff x="2495600" y="1016776"/>
              <a:chExt cx="1907138" cy="5004512"/>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5600" y="1484784"/>
                <a:ext cx="1907138" cy="4536504"/>
              </a:xfrm>
              <a:prstGeom prst="rect">
                <a:avLst/>
              </a:prstGeom>
            </p:spPr>
          </p:pic>
          <p:sp>
            <p:nvSpPr>
              <p:cNvPr id="21" name="TextBox 3"/>
              <p:cNvSpPr txBox="1"/>
              <p:nvPr/>
            </p:nvSpPr>
            <p:spPr>
              <a:xfrm>
                <a:off x="2855640"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腊玛古猿</a:t>
                </a:r>
                <a:endParaRPr lang="en-US" altLang="zh-CN" dirty="0"/>
              </a:p>
            </p:txBody>
          </p:sp>
        </p:grpSp>
        <p:grpSp>
          <p:nvGrpSpPr>
            <p:cNvPr id="22" name="组合 21"/>
            <p:cNvGrpSpPr/>
            <p:nvPr/>
          </p:nvGrpSpPr>
          <p:grpSpPr>
            <a:xfrm>
              <a:off x="2699792" y="1061399"/>
              <a:ext cx="1907138" cy="5004512"/>
              <a:chOff x="4079776" y="1016776"/>
              <a:chExt cx="1907138" cy="5004512"/>
            </a:xfrm>
          </p:grpSpPr>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9776" y="1484784"/>
                <a:ext cx="1907138" cy="4536504"/>
              </a:xfrm>
              <a:prstGeom prst="rect">
                <a:avLst/>
              </a:prstGeom>
            </p:spPr>
          </p:pic>
          <p:sp>
            <p:nvSpPr>
              <p:cNvPr id="24" name="TextBox 3"/>
              <p:cNvSpPr txBox="1"/>
              <p:nvPr/>
            </p:nvSpPr>
            <p:spPr>
              <a:xfrm>
                <a:off x="4583832"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南方古猿</a:t>
                </a:r>
                <a:endParaRPr lang="en-US" altLang="zh-CN" dirty="0"/>
              </a:p>
            </p:txBody>
          </p:sp>
        </p:grpSp>
        <p:grpSp>
          <p:nvGrpSpPr>
            <p:cNvPr id="28" name="组合 27"/>
            <p:cNvGrpSpPr/>
            <p:nvPr/>
          </p:nvGrpSpPr>
          <p:grpSpPr>
            <a:xfrm>
              <a:off x="5868144" y="1061399"/>
              <a:ext cx="1907138" cy="5103904"/>
              <a:chOff x="7824192" y="1016776"/>
              <a:chExt cx="1907138" cy="5103904"/>
            </a:xfrm>
          </p:grpSpPr>
          <p:pic>
            <p:nvPicPr>
              <p:cNvPr id="29" name="图片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4192" y="1584176"/>
                <a:ext cx="1907138" cy="4536504"/>
              </a:xfrm>
              <a:prstGeom prst="rect">
                <a:avLst/>
              </a:prstGeom>
            </p:spPr>
          </p:pic>
          <p:sp>
            <p:nvSpPr>
              <p:cNvPr id="30" name="TextBox 3"/>
              <p:cNvSpPr txBox="1"/>
              <p:nvPr/>
            </p:nvSpPr>
            <p:spPr>
              <a:xfrm>
                <a:off x="8040216"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尼安德特</a:t>
                </a:r>
                <a:endParaRPr lang="en-US" altLang="zh-CN" dirty="0"/>
              </a:p>
            </p:txBody>
          </p:sp>
        </p:grpSp>
        <p:grpSp>
          <p:nvGrpSpPr>
            <p:cNvPr id="31" name="组合 30"/>
            <p:cNvGrpSpPr/>
            <p:nvPr/>
          </p:nvGrpSpPr>
          <p:grpSpPr>
            <a:xfrm>
              <a:off x="35496" y="1061399"/>
              <a:ext cx="1907137" cy="5004512"/>
              <a:chOff x="839416" y="1016776"/>
              <a:chExt cx="1907137" cy="5004512"/>
            </a:xfrm>
          </p:grpSpPr>
          <p:pic>
            <p:nvPicPr>
              <p:cNvPr id="32" name="图片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416" y="1484784"/>
                <a:ext cx="1907137" cy="4536504"/>
              </a:xfrm>
              <a:prstGeom prst="rect">
                <a:avLst/>
              </a:prstGeom>
            </p:spPr>
          </p:pic>
          <p:sp>
            <p:nvSpPr>
              <p:cNvPr id="33" name="TextBox 3"/>
              <p:cNvSpPr txBox="1"/>
              <p:nvPr/>
            </p:nvSpPr>
            <p:spPr>
              <a:xfrm>
                <a:off x="1127448"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原上猿</a:t>
                </a:r>
                <a:endParaRPr lang="en-US" altLang="zh-CN" dirty="0"/>
              </a:p>
            </p:txBody>
          </p:sp>
        </p:grpSp>
        <p:grpSp>
          <p:nvGrpSpPr>
            <p:cNvPr id="34" name="组合 33"/>
            <p:cNvGrpSpPr/>
            <p:nvPr/>
          </p:nvGrpSpPr>
          <p:grpSpPr>
            <a:xfrm>
              <a:off x="7308304" y="1061399"/>
              <a:ext cx="1907138" cy="5103905"/>
              <a:chOff x="9552384" y="1016775"/>
              <a:chExt cx="1907138" cy="5103905"/>
            </a:xfrm>
          </p:grpSpPr>
          <p:pic>
            <p:nvPicPr>
              <p:cNvPr id="35"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2384" y="1584176"/>
                <a:ext cx="1907138" cy="4536504"/>
              </a:xfrm>
              <a:prstGeom prst="rect">
                <a:avLst/>
              </a:prstGeom>
            </p:spPr>
          </p:pic>
          <p:sp>
            <p:nvSpPr>
              <p:cNvPr id="36" name="TextBox 3"/>
              <p:cNvSpPr txBox="1"/>
              <p:nvPr/>
            </p:nvSpPr>
            <p:spPr>
              <a:xfrm>
                <a:off x="9768408" y="1016775"/>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现代人</a:t>
                </a:r>
                <a:endParaRPr lang="en-US" altLang="zh-CN" dirty="0"/>
              </a:p>
            </p:txBody>
          </p:sp>
        </p:grpSp>
        <p:sp>
          <p:nvSpPr>
            <p:cNvPr id="37" name="&quot;No&quot; Symbol 5"/>
            <p:cNvSpPr/>
            <p:nvPr/>
          </p:nvSpPr>
          <p:spPr>
            <a:xfrm>
              <a:off x="3131840" y="3212976"/>
              <a:ext cx="1326823" cy="1301383"/>
            </a:xfrm>
            <a:prstGeom prst="noSmoking">
              <a:avLst>
                <a:gd name="adj" fmla="val 7344"/>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a:t>
              </a:r>
              <a:endParaRPr lang="en-US" dirty="0">
                <a:solidFill>
                  <a:schemeClr val="tx1"/>
                </a:solidFill>
              </a:endParaRPr>
            </a:p>
          </p:txBody>
        </p:sp>
        <p:sp>
          <p:nvSpPr>
            <p:cNvPr id="38" name="&quot;No&quot; Symbol 5"/>
            <p:cNvSpPr/>
            <p:nvPr/>
          </p:nvSpPr>
          <p:spPr>
            <a:xfrm>
              <a:off x="1763688" y="3212976"/>
              <a:ext cx="1326823" cy="1301383"/>
            </a:xfrm>
            <a:prstGeom prst="noSmoking">
              <a:avLst>
                <a:gd name="adj" fmla="val 7344"/>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a:t>
              </a:r>
              <a:endParaRPr lang="en-US" dirty="0">
                <a:solidFill>
                  <a:schemeClr val="tx1"/>
                </a:solidFill>
              </a:endParaRPr>
            </a:p>
          </p:txBody>
        </p:sp>
      </p:grpSp>
      <p:sp>
        <p:nvSpPr>
          <p:cNvPr id="40" name="矩形 39"/>
          <p:cNvSpPr/>
          <p:nvPr/>
        </p:nvSpPr>
        <p:spPr>
          <a:xfrm>
            <a:off x="4572000" y="980728"/>
            <a:ext cx="1440160" cy="511256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heel(1)">
                                      <p:cBhvr>
                                        <p:cTn id="7" dur="1000"/>
                                        <p:tgtEl>
                                          <p:spTgt spid="40"/>
                                        </p:tgtEl>
                                      </p:cBhvr>
                                    </p:animEffect>
                                  </p:childTnLst>
                                </p:cTn>
                              </p:par>
                            </p:childTnLst>
                          </p:cTn>
                        </p:par>
                        <p:par>
                          <p:cTn id="8" fill="hold">
                            <p:stCondLst>
                              <p:cond delay="1000"/>
                            </p:stCondLst>
                            <p:childTnLst>
                              <p:par>
                                <p:cTn id="9" presetID="9" presetClass="emph" presetSubtype="0" nodeType="afterEffect">
                                  <p:stCondLst>
                                    <p:cond delay="0"/>
                                  </p:stCondLst>
                                  <p:childTnLst>
                                    <p:set>
                                      <p:cBhvr rctx="PPT">
                                        <p:cTn id="10" dur="indefinite"/>
                                        <p:tgtEl>
                                          <p:spTgt spid="3"/>
                                        </p:tgtEl>
                                        <p:attrNameLst>
                                          <p:attrName>style.opacity</p:attrName>
                                        </p:attrNameLst>
                                      </p:cBhvr>
                                      <p:to>
                                        <p:strVal val="0.5"/>
                                      </p:to>
                                    </p:set>
                                    <p:animEffect filter="image" prLst="opacity: 0.5">
                                      <p:cBhvr rctx="IE">
                                        <p:cTn id="11"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标题 3"/>
          <p:cNvSpPr>
            <a:spLocks noGrp="1"/>
          </p:cNvSpPr>
          <p:nvPr>
            <p:ph type="subTitle" idx="1"/>
          </p:nvPr>
        </p:nvSpPr>
        <p:spPr>
          <a:xfrm>
            <a:off x="0" y="162000"/>
            <a:ext cx="7122289" cy="590931"/>
          </a:xfrm>
        </p:spPr>
        <p:txBody>
          <a:bodyPr/>
          <a:lstStyle/>
          <a:p>
            <a:r>
              <a:rPr lang="zh-CN" altLang="en-US" dirty="0"/>
              <a:t>根深蒂固的误解：直立猿人</a:t>
            </a:r>
          </a:p>
        </p:txBody>
      </p:sp>
      <p:sp>
        <p:nvSpPr>
          <p:cNvPr id="3" name="矩形 2"/>
          <p:cNvSpPr/>
          <p:nvPr/>
        </p:nvSpPr>
        <p:spPr>
          <a:xfrm>
            <a:off x="179512" y="1484784"/>
            <a:ext cx="3261360" cy="3785652"/>
          </a:xfrm>
          <a:prstGeom prst="rect">
            <a:avLst/>
          </a:prstGeom>
        </p:spPr>
        <p:txBody>
          <a:bodyPr wrap="square">
            <a:spAutoFit/>
          </a:bodyPr>
          <a:lstStyle/>
          <a:p>
            <a:pPr marL="182880" indent="-182880">
              <a:buFont typeface="Arial" panose="020B0604020202020204"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 直立人被称为低级猿人和现代人之间的链接环节。</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endParaRPr lang="en-US" altLang="zh-CN" sz="2400" dirty="0">
              <a:latin typeface="汉仪大宋简" panose="02010609000101010101" pitchFamily="49" charset="-122"/>
              <a:ea typeface="汉仪大宋简" panose="02010609000101010101" pitchFamily="49" charset="-122"/>
              <a:cs typeface="Arial" panose="020B0604020202020204" pitchFamily="34" charset="0"/>
            </a:endParaRPr>
          </a:p>
          <a:p>
            <a:pPr marL="182880" indent="-182880">
              <a:buFont typeface="Arial" panose="020B0604020202020204"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 北京猿人声称为直立人。</a:t>
            </a:r>
          </a:p>
        </p:txBody>
      </p:sp>
      <p:pic>
        <p:nvPicPr>
          <p:cNvPr id="7" name="Picture 6">
            <a:extLst>
              <a:ext uri="{FF2B5EF4-FFF2-40B4-BE49-F238E27FC236}">
                <a16:creationId xmlns:a16="http://schemas.microsoft.com/office/drawing/2014/main" id="{728C27EA-1305-4E9F-B0F3-34059D27F3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2289" y="0"/>
            <a:ext cx="2058223" cy="6858000"/>
          </a:xfrm>
          <a:prstGeom prst="rect">
            <a:avLst/>
          </a:prstGeom>
        </p:spPr>
      </p:pic>
      <p:pic>
        <p:nvPicPr>
          <p:cNvPr id="9" name="Picture 4" descr="man.jpg">
            <a:extLst>
              <a:ext uri="{FF2B5EF4-FFF2-40B4-BE49-F238E27FC236}">
                <a16:creationId xmlns:a16="http://schemas.microsoft.com/office/drawing/2014/main" id="{1EB30F1C-6CB3-4B8A-8B2E-969D3E3E2B19}"/>
              </a:ext>
            </a:extLst>
          </p:cNvPr>
          <p:cNvPicPr>
            <a:picLocks noChangeAspect="1" noChangeArrowheads="1"/>
          </p:cNvPicPr>
          <p:nvPr/>
        </p:nvPicPr>
        <p:blipFill>
          <a:blip r:embed="rId4" cstate="print"/>
          <a:srcRect l="3853" t="6502" r="7706" b="13005"/>
          <a:stretch>
            <a:fillRect/>
          </a:stretch>
        </p:blipFill>
        <p:spPr bwMode="auto">
          <a:xfrm>
            <a:off x="3614897" y="914931"/>
            <a:ext cx="3303041" cy="5344199"/>
          </a:xfrm>
          <a:prstGeom prst="rect">
            <a:avLst/>
          </a:prstGeom>
          <a:noFill/>
          <a:ln w="6350">
            <a:solidFill>
              <a:srgbClr val="002060"/>
            </a:solidFill>
          </a:ln>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标题 3"/>
          <p:cNvSpPr>
            <a:spLocks noGrp="1"/>
          </p:cNvSpPr>
          <p:nvPr>
            <p:ph type="subTitle" idx="1"/>
          </p:nvPr>
        </p:nvSpPr>
        <p:spPr>
          <a:xfrm>
            <a:off x="0" y="162000"/>
            <a:ext cx="7122289" cy="590931"/>
          </a:xfrm>
        </p:spPr>
        <p:txBody>
          <a:bodyPr/>
          <a:lstStyle/>
          <a:p>
            <a:r>
              <a:rPr lang="zh-CN" altLang="en-US" dirty="0"/>
              <a:t>根深蒂固的误解：直立猿人</a:t>
            </a:r>
          </a:p>
        </p:txBody>
      </p:sp>
      <p:sp>
        <p:nvSpPr>
          <p:cNvPr id="6" name="Content Placeholder 7"/>
          <p:cNvSpPr txBox="1">
            <a:spLocks/>
          </p:cNvSpPr>
          <p:nvPr/>
        </p:nvSpPr>
        <p:spPr>
          <a:xfrm>
            <a:off x="251520" y="821491"/>
            <a:ext cx="6120680" cy="3255581"/>
          </a:xfrm>
          <a:prstGeom prst="rect">
            <a:avLst/>
          </a:prstGeom>
        </p:spPr>
        <p:txBody>
          <a:bodyPr/>
          <a:lstStyle/>
          <a:p>
            <a:pPr defTabSz="685800">
              <a:lnSpc>
                <a:spcPct val="90000"/>
              </a:lnSpc>
              <a:spcBef>
                <a:spcPts val="750"/>
              </a:spcBef>
              <a:defRP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实际不过是一个消失的人种：</a:t>
            </a:r>
            <a:endParaRPr lang="en-US" sz="3600" dirty="0">
              <a:latin typeface="汉仪大宋简" panose="02010609000101010101" pitchFamily="49" charset="-122"/>
              <a:ea typeface="汉仪大宋简" panose="02010609000101010101" pitchFamily="49" charset="-122"/>
              <a:cs typeface="Arial" panose="020B0604020202020204" pitchFamily="34" charset="0"/>
            </a:endParaRPr>
          </a:p>
          <a:p>
            <a:pPr marL="171450" indent="-171450" defTabSz="685800">
              <a:lnSpc>
                <a:spcPct val="90000"/>
              </a:lnSpc>
              <a:spcBef>
                <a:spcPts val="750"/>
              </a:spcBef>
              <a:buFont typeface="Arial" pitchFamily="34" charset="0"/>
              <a:buChar char="•"/>
              <a:defRPr/>
            </a:pPr>
            <a:r>
              <a:rPr lang="en-US" sz="3600" dirty="0" err="1">
                <a:latin typeface="汉仪大宋简" panose="02010609000101010101" pitchFamily="49" charset="-122"/>
                <a:ea typeface="汉仪大宋简" panose="02010609000101010101" pitchFamily="49" charset="-122"/>
                <a:cs typeface="Arial" panose="020B0604020202020204" pitchFamily="34" charset="0"/>
              </a:rPr>
              <a:t>直立人的身体像现代人一样</a:t>
            </a:r>
            <a:endParaRPr lang="en-US" sz="3600" dirty="0">
              <a:latin typeface="汉仪大宋简" panose="02010609000101010101" pitchFamily="49" charset="-122"/>
              <a:ea typeface="汉仪大宋简" panose="02010609000101010101" pitchFamily="49" charset="-122"/>
              <a:cs typeface="Arial" panose="020B0604020202020204" pitchFamily="34" charset="0"/>
            </a:endParaRPr>
          </a:p>
          <a:p>
            <a:pPr marL="171450" indent="-171450" defTabSz="685800">
              <a:lnSpc>
                <a:spcPct val="90000"/>
              </a:lnSpc>
              <a:spcBef>
                <a:spcPts val="750"/>
              </a:spcBef>
              <a:buFont typeface="Arial" pitchFamily="34" charset="0"/>
              <a:buChar char="•"/>
              <a:defRPr/>
            </a:pPr>
            <a:r>
              <a:rPr lang="en-US" sz="3600" dirty="0" err="1">
                <a:latin typeface="汉仪大宋简" panose="02010609000101010101" pitchFamily="49" charset="-122"/>
                <a:ea typeface="汉仪大宋简" panose="02010609000101010101" pitchFamily="49" charset="-122"/>
                <a:cs typeface="Arial" panose="020B0604020202020204" pitchFamily="34" charset="0"/>
              </a:rPr>
              <a:t>直立人的头型像尼安德特人</a:t>
            </a:r>
            <a:r>
              <a:rPr lang="en-US" sz="3600" dirty="0">
                <a:latin typeface="汉仪大宋简" panose="02010609000101010101" pitchFamily="49" charset="-122"/>
                <a:ea typeface="汉仪大宋简" panose="02010609000101010101" pitchFamily="49" charset="-122"/>
                <a:cs typeface="Arial" panose="020B0604020202020204" pitchFamily="34" charset="0"/>
              </a:rPr>
              <a:t> (</a:t>
            </a:r>
            <a:r>
              <a:rPr lang="en-US" sz="3600" dirty="0" err="1">
                <a:latin typeface="汉仪大宋简" panose="02010609000101010101" pitchFamily="49" charset="-122"/>
                <a:ea typeface="汉仪大宋简" panose="02010609000101010101" pitchFamily="49" charset="-122"/>
                <a:cs typeface="Arial" panose="020B0604020202020204" pitchFamily="34" charset="0"/>
              </a:rPr>
              <a:t>脸面、眉骨等</a:t>
            </a:r>
            <a:r>
              <a:rPr lang="en-US" sz="3600" dirty="0">
                <a:latin typeface="汉仪大宋简" panose="02010609000101010101" pitchFamily="49" charset="-122"/>
                <a:ea typeface="汉仪大宋简" panose="02010609000101010101" pitchFamily="49" charset="-122"/>
                <a:cs typeface="Arial" panose="020B0604020202020204" pitchFamily="34" charset="0"/>
              </a:rPr>
              <a:t>)，</a:t>
            </a:r>
            <a:r>
              <a:rPr lang="en-US" sz="3600" dirty="0" err="1">
                <a:latin typeface="汉仪大宋简" panose="02010609000101010101" pitchFamily="49" charset="-122"/>
                <a:ea typeface="汉仪大宋简" panose="02010609000101010101" pitchFamily="49" charset="-122"/>
                <a:cs typeface="Arial" panose="020B0604020202020204" pitchFamily="34" charset="0"/>
              </a:rPr>
              <a:t>只是比尼安德特人的小一些</a:t>
            </a:r>
            <a:endParaRPr lang="en-US" sz="3600" dirty="0">
              <a:latin typeface="汉仪大宋简" panose="02010609000101010101" pitchFamily="49" charset="-122"/>
              <a:ea typeface="汉仪大宋简" panose="02010609000101010101" pitchFamily="49" charset="-122"/>
              <a:cs typeface="Arial" panose="020B0604020202020204" pitchFamily="34" charset="0"/>
            </a:endParaRPr>
          </a:p>
          <a:p>
            <a:pPr marL="171450" indent="-171450" defTabSz="685800">
              <a:lnSpc>
                <a:spcPct val="90000"/>
              </a:lnSpc>
              <a:spcBef>
                <a:spcPts val="750"/>
              </a:spcBef>
              <a:buFont typeface="Arial" pitchFamily="34" charset="0"/>
              <a:buChar char="•"/>
              <a:defRPr/>
            </a:pPr>
            <a:r>
              <a:rPr lang="en-US" sz="3600" dirty="0" err="1">
                <a:latin typeface="汉仪大宋简" panose="02010609000101010101" pitchFamily="49" charset="-122"/>
                <a:ea typeface="汉仪大宋简" panose="02010609000101010101" pitchFamily="49" charset="-122"/>
                <a:cs typeface="Arial" panose="020B0604020202020204" pitchFamily="34" charset="0"/>
              </a:rPr>
              <a:t>使用工具和火</a:t>
            </a:r>
            <a:endParaRPr lang="en-US" sz="3600" dirty="0">
              <a:latin typeface="汉仪大宋简" panose="02010609000101010101" pitchFamily="49" charset="-122"/>
              <a:ea typeface="汉仪大宋简" panose="02010609000101010101" pitchFamily="49" charset="-122"/>
              <a:cs typeface="Arial" panose="020B0604020202020204" pitchFamily="34" charset="0"/>
            </a:endParaRPr>
          </a:p>
          <a:p>
            <a:pPr marL="171450" indent="-171450" defTabSz="685800">
              <a:lnSpc>
                <a:spcPct val="90000"/>
              </a:lnSpc>
              <a:spcBef>
                <a:spcPts val="750"/>
              </a:spcBef>
              <a:buFont typeface="Arial" pitchFamily="34" charset="0"/>
              <a:buChar char="•"/>
              <a:defRPr/>
            </a:pPr>
            <a:r>
              <a:rPr lang="en-US" sz="3600" dirty="0" err="1">
                <a:latin typeface="汉仪大宋简" panose="02010609000101010101" pitchFamily="49" charset="-122"/>
                <a:ea typeface="汉仪大宋简" panose="02010609000101010101" pitchFamily="49" charset="-122"/>
                <a:cs typeface="Arial" panose="020B0604020202020204" pitchFamily="34" charset="0"/>
              </a:rPr>
              <a:t>埋死人</a:t>
            </a:r>
            <a:endParaRPr lang="en-US" sz="3600" dirty="0">
              <a:latin typeface="汉仪大宋简" panose="02010609000101010101" pitchFamily="49" charset="-122"/>
              <a:ea typeface="汉仪大宋简" panose="02010609000101010101" pitchFamily="49" charset="-122"/>
              <a:cs typeface="Arial" panose="020B0604020202020204" pitchFamily="34" charset="0"/>
            </a:endParaRPr>
          </a:p>
          <a:p>
            <a:pPr marL="171450" indent="-171450" defTabSz="685800">
              <a:lnSpc>
                <a:spcPct val="90000"/>
              </a:lnSpc>
              <a:spcBef>
                <a:spcPts val="750"/>
              </a:spcBef>
              <a:buFont typeface="Arial" pitchFamily="34" charset="0"/>
              <a:buChar char="•"/>
              <a:defRPr/>
            </a:pPr>
            <a:r>
              <a:rPr lang="en-US" sz="3600" dirty="0" err="1">
                <a:latin typeface="汉仪大宋简" panose="02010609000101010101" pitchFamily="49" charset="-122"/>
                <a:ea typeface="汉仪大宋简" panose="02010609000101010101" pitchFamily="49" charset="-122"/>
                <a:cs typeface="Arial" panose="020B0604020202020204" pitchFamily="34" charset="0"/>
              </a:rPr>
              <a:t>甚至</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很</a:t>
            </a:r>
            <a:r>
              <a:rPr lang="en-US" sz="3600" dirty="0" err="1">
                <a:latin typeface="汉仪大宋简" panose="02010609000101010101" pitchFamily="49" charset="-122"/>
                <a:ea typeface="汉仪大宋简" panose="02010609000101010101" pitchFamily="49" charset="-122"/>
                <a:cs typeface="Arial" panose="020B0604020202020204" pitchFamily="34" charset="0"/>
              </a:rPr>
              <a:t>可能有船</a:t>
            </a:r>
            <a:r>
              <a:rPr lang="en-US" sz="36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在远离大陆的克里特岛和其它岛屿上发现了他们的骨头。</a:t>
            </a:r>
            <a:endParaRPr lang="en-US" sz="3600" dirty="0">
              <a:latin typeface="汉仪大宋简" panose="02010609000101010101" pitchFamily="49" charset="-122"/>
              <a:ea typeface="汉仪大宋简" panose="02010609000101010101" pitchFamily="49" charset="-122"/>
              <a:cs typeface="Arial" panose="020B0604020202020204" pitchFamily="34" charset="0"/>
            </a:endParaRPr>
          </a:p>
        </p:txBody>
      </p:sp>
      <p:pic>
        <p:nvPicPr>
          <p:cNvPr id="7" name="Picture 6">
            <a:extLst>
              <a:ext uri="{FF2B5EF4-FFF2-40B4-BE49-F238E27FC236}">
                <a16:creationId xmlns:a16="http://schemas.microsoft.com/office/drawing/2014/main" id="{728C27EA-1305-4E9F-B0F3-34059D27F3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2289" y="0"/>
            <a:ext cx="2058223" cy="6858000"/>
          </a:xfrm>
          <a:prstGeom prst="rect">
            <a:avLst/>
          </a:prstGeom>
        </p:spPr>
      </p:pic>
    </p:spTree>
    <p:extLst>
      <p:ext uri="{BB962C8B-B14F-4D97-AF65-F5344CB8AC3E}">
        <p14:creationId xmlns:p14="http://schemas.microsoft.com/office/powerpoint/2010/main" val="106777662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Object 2"/>
          <p:cNvGraphicFramePr>
            <a:graphicFrameLocks noChangeAspect="1"/>
          </p:cNvGraphicFramePr>
          <p:nvPr>
            <p:extLst>
              <p:ext uri="{D42A27DB-BD31-4B8C-83A1-F6EECF244321}">
                <p14:modId xmlns:p14="http://schemas.microsoft.com/office/powerpoint/2010/main" val="3491403848"/>
              </p:ext>
            </p:extLst>
          </p:nvPr>
        </p:nvGraphicFramePr>
        <p:xfrm>
          <a:off x="4572000" y="2348881"/>
          <a:ext cx="4320480" cy="3945026"/>
        </p:xfrm>
        <a:graphic>
          <a:graphicData uri="http://schemas.openxmlformats.org/presentationml/2006/ole">
            <mc:AlternateContent xmlns:mc="http://schemas.openxmlformats.org/markup-compatibility/2006">
              <mc:Choice xmlns:v="urn:schemas-microsoft-com:vml" Requires="v">
                <p:oleObj name="Document" r:id="rId3" imgW="1922526" imgH="1735836" progId="Word.Document.8">
                  <p:embed/>
                </p:oleObj>
              </mc:Choice>
              <mc:Fallback>
                <p:oleObj name="Document" r:id="rId3" imgW="1922526" imgH="1735836"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348881"/>
                        <a:ext cx="4320480" cy="39450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4572000" y="908721"/>
            <a:ext cx="4320480" cy="1200329"/>
          </a:xfrm>
          <a:prstGeom prst="rect">
            <a:avLst/>
          </a:prstGeom>
          <a:noFill/>
          <a:ln w="3175">
            <a:solidFill>
              <a:schemeClr val="tx1"/>
            </a:solidFill>
          </a:ln>
        </p:spPr>
        <p:txBody>
          <a:bodyPr wrap="square">
            <a:spAutoFit/>
          </a:bodyPr>
          <a:lstStyle/>
          <a:p>
            <a:pPr>
              <a:defRPr/>
            </a:pPr>
            <a:r>
              <a:rPr lang="zh-CN" altLang="en-US" sz="3600" dirty="0">
                <a:latin typeface="Arial" panose="020B0604020202020204" pitchFamily="34" charset="0"/>
                <a:ea typeface="汉仪大宋简" panose="02010609000101010101" pitchFamily="49" charset="-122"/>
                <a:cs typeface="Arial" panose="020B0604020202020204" pitchFamily="34" charset="0"/>
              </a:rPr>
              <a:t>皮尔当人</a:t>
            </a:r>
            <a:r>
              <a:rPr lang="en-US" sz="3600" dirty="0">
                <a:latin typeface="Arial" panose="020B0604020202020204" pitchFamily="34" charset="0"/>
                <a:ea typeface="汉仪大宋简" panose="02010609000101010101" pitchFamily="49" charset="-122"/>
                <a:cs typeface="Arial" panose="020B0604020202020204" pitchFamily="34" charset="0"/>
              </a:rPr>
              <a:t>:</a:t>
            </a:r>
          </a:p>
          <a:p>
            <a:pPr>
              <a:defRPr/>
            </a:pPr>
            <a:r>
              <a:rPr lang="zh-CN" altLang="en-US" sz="3600" dirty="0">
                <a:solidFill>
                  <a:srgbClr val="FF0000"/>
                </a:solidFill>
                <a:latin typeface="Arial" panose="020B0604020202020204" pitchFamily="34" charset="0"/>
                <a:ea typeface="汉仪大宋简" panose="02010609000101010101" pitchFamily="49" charset="-122"/>
                <a:cs typeface="Arial" panose="020B0604020202020204" pitchFamily="34" charset="0"/>
              </a:rPr>
              <a:t>生于</a:t>
            </a:r>
            <a:r>
              <a:rPr lang="en-US" sz="3600" dirty="0">
                <a:solidFill>
                  <a:srgbClr val="FF0000"/>
                </a:solidFill>
                <a:latin typeface="Arial" panose="020B0604020202020204" pitchFamily="34" charset="0"/>
                <a:ea typeface="汉仪大宋简" panose="02010609000101010101" pitchFamily="49" charset="-122"/>
                <a:cs typeface="Arial" panose="020B0604020202020204" pitchFamily="34" charset="0"/>
              </a:rPr>
              <a:t>1908, </a:t>
            </a:r>
            <a:r>
              <a:rPr lang="en-US" altLang="en-US" sz="3600" dirty="0">
                <a:solidFill>
                  <a:srgbClr val="FF0000"/>
                </a:solidFill>
                <a:latin typeface="Arial" panose="020B0604020202020204" pitchFamily="34" charset="0"/>
                <a:ea typeface="汉仪大宋简" panose="02010609000101010101" pitchFamily="49" charset="-122"/>
                <a:cs typeface="Arial" panose="020B0604020202020204" pitchFamily="34" charset="0"/>
              </a:rPr>
              <a:t>死</a:t>
            </a:r>
            <a:r>
              <a:rPr lang="zh-CN" altLang="en-US" sz="3600" dirty="0">
                <a:solidFill>
                  <a:srgbClr val="FF0000"/>
                </a:solidFill>
                <a:latin typeface="Arial" panose="020B0604020202020204" pitchFamily="34" charset="0"/>
                <a:ea typeface="汉仪大宋简" panose="02010609000101010101" pitchFamily="49" charset="-122"/>
                <a:cs typeface="Arial" panose="020B0604020202020204" pitchFamily="34" charset="0"/>
              </a:rPr>
              <a:t>于</a:t>
            </a:r>
            <a:r>
              <a:rPr lang="en-US" sz="3600" dirty="0">
                <a:solidFill>
                  <a:srgbClr val="FF0000"/>
                </a:solidFill>
                <a:latin typeface="Arial" panose="020B0604020202020204" pitchFamily="34" charset="0"/>
                <a:ea typeface="汉仪大宋简" panose="02010609000101010101" pitchFamily="49" charset="-122"/>
                <a:cs typeface="Arial" panose="020B0604020202020204" pitchFamily="34" charset="0"/>
              </a:rPr>
              <a:t>1954</a:t>
            </a:r>
          </a:p>
        </p:txBody>
      </p:sp>
      <p:pic>
        <p:nvPicPr>
          <p:cNvPr id="70660" name="Picture 4"/>
          <p:cNvPicPr>
            <a:picLocks noChangeAspect="1" noChangeArrowheads="1"/>
          </p:cNvPicPr>
          <p:nvPr/>
        </p:nvPicPr>
        <p:blipFill>
          <a:blip r:embed="rId5" cstate="print"/>
          <a:srcRect/>
          <a:stretch>
            <a:fillRect/>
          </a:stretch>
        </p:blipFill>
        <p:spPr bwMode="auto">
          <a:xfrm>
            <a:off x="323528" y="908720"/>
            <a:ext cx="4104456" cy="5385507"/>
          </a:xfrm>
          <a:prstGeom prst="rect">
            <a:avLst/>
          </a:prstGeom>
          <a:noFill/>
          <a:ln w="3175">
            <a:solidFill>
              <a:schemeClr val="tx1"/>
            </a:solidFill>
            <a:miter lim="800000"/>
            <a:headEnd/>
            <a:tailEnd/>
          </a:ln>
        </p:spPr>
      </p:pic>
      <p:sp>
        <p:nvSpPr>
          <p:cNvPr id="6" name="Title 5"/>
          <p:cNvSpPr>
            <a:spLocks noGrp="1"/>
          </p:cNvSpPr>
          <p:nvPr>
            <p:ph type="ctrTitle"/>
          </p:nvPr>
        </p:nvSpPr>
        <p:spPr/>
        <p:txBody>
          <a:bodyPr/>
          <a:lstStyle/>
          <a:p>
            <a:r>
              <a:rPr lang="en-US"/>
              <a:t>Piltdown 1: skull, full</a:t>
            </a:r>
            <a:r>
              <a:rPr lang="en-US" baseline="0"/>
              <a:t> reconstruction</a:t>
            </a:r>
            <a:endParaRPr lang="en-US"/>
          </a:p>
        </p:txBody>
      </p:sp>
      <p:sp>
        <p:nvSpPr>
          <p:cNvPr id="2" name="副标题 1"/>
          <p:cNvSpPr>
            <a:spLocks noGrp="1"/>
          </p:cNvSpPr>
          <p:nvPr>
            <p:ph type="subTitle" idx="1"/>
          </p:nvPr>
        </p:nvSpPr>
        <p:spPr/>
        <p:txBody>
          <a:bodyPr/>
          <a:lstStyle/>
          <a:p>
            <a:pPr defTabSz="685800">
              <a:defRPr/>
            </a:pPr>
            <a:r>
              <a:rPr lang="zh-CN" altLang="en-US" dirty="0">
                <a:latin typeface="微软雅黑" panose="020B0503020204020204" pitchFamily="34" charset="-122"/>
              </a:rPr>
              <a:t>皮尔当人</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标题 3"/>
          <p:cNvSpPr>
            <a:spLocks noGrp="1"/>
          </p:cNvSpPr>
          <p:nvPr>
            <p:ph type="subTitle" idx="1"/>
          </p:nvPr>
        </p:nvSpPr>
        <p:spPr>
          <a:xfrm>
            <a:off x="0" y="162000"/>
            <a:ext cx="7122289" cy="590931"/>
          </a:xfrm>
        </p:spPr>
        <p:txBody>
          <a:bodyPr/>
          <a:lstStyle/>
          <a:p>
            <a:r>
              <a:rPr lang="zh-CN" altLang="en-US" dirty="0"/>
              <a:t>根深蒂固的误解：直立猿人</a:t>
            </a:r>
          </a:p>
        </p:txBody>
      </p:sp>
      <p:sp>
        <p:nvSpPr>
          <p:cNvPr id="7" name="Content Placeholder 7"/>
          <p:cNvSpPr txBox="1">
            <a:spLocks/>
          </p:cNvSpPr>
          <p:nvPr/>
        </p:nvSpPr>
        <p:spPr>
          <a:xfrm>
            <a:off x="251520" y="887799"/>
            <a:ext cx="6120680" cy="3255581"/>
          </a:xfrm>
          <a:prstGeom prst="rect">
            <a:avLst/>
          </a:prstGeom>
        </p:spPr>
        <p:txBody>
          <a:bodyPr/>
          <a:lstStyle/>
          <a:p>
            <a:pPr marL="171450" indent="-171450" defTabSz="685800">
              <a:lnSpc>
                <a:spcPct val="90000"/>
              </a:lnSpc>
              <a:spcBef>
                <a:spcPts val="750"/>
              </a:spcBef>
              <a:defRPr/>
            </a:pPr>
            <a:r>
              <a:rPr lang="en-US" sz="3600" dirty="0" err="1">
                <a:latin typeface="汉仪大宋简" panose="02010609000101010101" pitchFamily="49" charset="-122"/>
                <a:ea typeface="汉仪大宋简" panose="02010609000101010101" pitchFamily="49" charset="-122"/>
                <a:cs typeface="Arial" panose="020B0604020202020204" pitchFamily="34" charset="0"/>
              </a:rPr>
              <a:t>年代范围</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声称为</a:t>
            </a:r>
            <a:r>
              <a:rPr lang="en-US" sz="3600" b="1" dirty="0" err="1">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两百万至三万年前</a:t>
            </a:r>
            <a:endParaRPr lang="en-US" sz="3600" dirty="0">
              <a:latin typeface="汉仪大宋简" panose="02010609000101010101" pitchFamily="49" charset="-122"/>
              <a:ea typeface="汉仪大宋简" panose="02010609000101010101" pitchFamily="49" charset="-122"/>
              <a:cs typeface="Arial" panose="020B0604020202020204" pitchFamily="34" charset="0"/>
            </a:endParaRPr>
          </a:p>
          <a:p>
            <a:pPr marL="171450" indent="-171450" defTabSz="685800">
              <a:lnSpc>
                <a:spcPct val="90000"/>
              </a:lnSpc>
              <a:spcBef>
                <a:spcPts val="750"/>
              </a:spcBef>
              <a:buFont typeface="Arial" pitchFamily="34" charset="0"/>
              <a:buChar char="•"/>
              <a:defRPr/>
            </a:pPr>
            <a:r>
              <a:rPr lang="en-US" sz="3600" dirty="0" err="1">
                <a:latin typeface="汉仪大宋简" panose="02010609000101010101" pitchFamily="49" charset="-122"/>
                <a:ea typeface="汉仪大宋简" panose="02010609000101010101" pitchFamily="49" charset="-122"/>
                <a:cs typeface="Arial" panose="020B0604020202020204" pitchFamily="34" charset="0"/>
              </a:rPr>
              <a:t>与南方古猿、尼安德特人、现代人重合</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（如下所述）</a:t>
            </a:r>
            <a:endParaRPr lang="en-US" sz="3600" dirty="0">
              <a:latin typeface="汉仪大宋简" panose="02010609000101010101" pitchFamily="49" charset="-122"/>
              <a:ea typeface="汉仪大宋简" panose="02010609000101010101" pitchFamily="49" charset="-122"/>
              <a:cs typeface="Arial" panose="020B0604020202020204" pitchFamily="34" charset="0"/>
            </a:endParaRPr>
          </a:p>
        </p:txBody>
      </p:sp>
      <p:pic>
        <p:nvPicPr>
          <p:cNvPr id="11" name="Picture 10">
            <a:extLst>
              <a:ext uri="{FF2B5EF4-FFF2-40B4-BE49-F238E27FC236}">
                <a16:creationId xmlns:a16="http://schemas.microsoft.com/office/drawing/2014/main" id="{46CA43CC-0165-40DC-A34B-6483A68A4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2289" y="0"/>
            <a:ext cx="2058223" cy="6858000"/>
          </a:xfrm>
          <a:prstGeom prst="rect">
            <a:avLst/>
          </a:prstGeom>
        </p:spPr>
      </p:pic>
    </p:spTree>
    <p:extLst>
      <p:ext uri="{BB962C8B-B14F-4D97-AF65-F5344CB8AC3E}">
        <p14:creationId xmlns:p14="http://schemas.microsoft.com/office/powerpoint/2010/main" val="354155032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32040" y="984356"/>
            <a:ext cx="3787819" cy="5177320"/>
          </a:xfrm>
          <a:prstGeom prst="rect">
            <a:avLst/>
          </a:prstGeom>
          <a:noFill/>
        </p:spPr>
      </p:pic>
      <p:sp>
        <p:nvSpPr>
          <p:cNvPr id="6" name="矩形 5"/>
          <p:cNvSpPr/>
          <p:nvPr/>
        </p:nvSpPr>
        <p:spPr>
          <a:xfrm>
            <a:off x="251520" y="836712"/>
            <a:ext cx="4824536" cy="5452775"/>
          </a:xfrm>
          <a:prstGeom prst="rect">
            <a:avLst/>
          </a:prstGeom>
        </p:spPr>
        <p:txBody>
          <a:bodyPr wrap="square">
            <a:spAutoFit/>
          </a:bodyPr>
          <a:lstStyle/>
          <a:p>
            <a:r>
              <a:rPr lang="zh-CN" altLang="en-US" sz="3400" dirty="0">
                <a:latin typeface="Arial" panose="020B0604020202020204" pitchFamily="34" charset="0"/>
                <a:ea typeface="汉仪大宋简" panose="02010609000101010101" pitchFamily="49" charset="-122"/>
                <a:cs typeface="Arial" panose="020B0604020202020204" pitchFamily="34" charset="0"/>
              </a:rPr>
              <a:t>经典例子：图而卡纳男孩 </a:t>
            </a:r>
            <a:r>
              <a:rPr lang="en-US" altLang="zh-CN" sz="3400" dirty="0">
                <a:latin typeface="Arial" panose="020B0604020202020204" pitchFamily="34" charset="0"/>
                <a:ea typeface="汉仪大宋简" panose="02010609000101010101" pitchFamily="49" charset="-122"/>
                <a:cs typeface="Arial" panose="020B0604020202020204" pitchFamily="34" charset="0"/>
              </a:rPr>
              <a:t>(</a:t>
            </a:r>
            <a:r>
              <a:rPr lang="en-US" altLang="zh-CN" sz="3400" dirty="0">
                <a:solidFill>
                  <a:srgbClr val="002954"/>
                </a:solidFill>
                <a:latin typeface="Arial" panose="020B0604020202020204" pitchFamily="34" charset="0"/>
                <a:ea typeface="汉仪大宋简" panose="02010609000101010101" pitchFamily="49" charset="-122"/>
                <a:cs typeface="Arial" panose="020B0604020202020204" pitchFamily="34" charset="0"/>
              </a:rPr>
              <a:t>KNM-WT</a:t>
            </a:r>
            <a:r>
              <a:rPr lang="zh-CN" altLang="en-US" sz="3400" dirty="0">
                <a:solidFill>
                  <a:srgbClr val="002954"/>
                </a:solidFill>
                <a:latin typeface="Arial" panose="020B0604020202020204" pitchFamily="34" charset="0"/>
                <a:ea typeface="汉仪大宋简" panose="02010609000101010101" pitchFamily="49" charset="-122"/>
                <a:cs typeface="Arial" panose="020B0604020202020204" pitchFamily="34" charset="0"/>
              </a:rPr>
              <a:t> </a:t>
            </a:r>
            <a:r>
              <a:rPr lang="en-US" altLang="zh-CN" sz="3400" dirty="0">
                <a:solidFill>
                  <a:srgbClr val="002954"/>
                </a:solidFill>
                <a:latin typeface="Arial" panose="020B0604020202020204" pitchFamily="34" charset="0"/>
                <a:ea typeface="汉仪大宋简" panose="02010609000101010101" pitchFamily="49" charset="-122"/>
                <a:cs typeface="Arial" panose="020B0604020202020204" pitchFamily="34" charset="0"/>
              </a:rPr>
              <a:t>15000</a:t>
            </a:r>
            <a:r>
              <a:rPr lang="zh-CN" altLang="en-US" sz="3400" dirty="0">
                <a:latin typeface="Arial" panose="020B0604020202020204" pitchFamily="34" charset="0"/>
                <a:ea typeface="汉仪大宋简" panose="02010609000101010101" pitchFamily="49" charset="-122"/>
                <a:cs typeface="Arial" panose="020B0604020202020204" pitchFamily="34" charset="0"/>
              </a:rPr>
              <a:t>），被发现的最为完</a:t>
            </a:r>
            <a:r>
              <a:rPr lang="zh-CN" altLang="en-US" sz="3400">
                <a:latin typeface="Arial" panose="020B0604020202020204" pitchFamily="34" charset="0"/>
                <a:ea typeface="汉仪大宋简" panose="02010609000101010101" pitchFamily="49" charset="-122"/>
                <a:cs typeface="Arial" panose="020B0604020202020204" pitchFamily="34" charset="0"/>
              </a:rPr>
              <a:t>整的直立人种</a:t>
            </a:r>
            <a:r>
              <a:rPr lang="zh-CN" altLang="en-US" sz="3400" dirty="0">
                <a:latin typeface="Arial" panose="020B0604020202020204" pitchFamily="34" charset="0"/>
                <a:ea typeface="汉仪大宋简" panose="02010609000101010101" pitchFamily="49" charset="-122"/>
                <a:cs typeface="Arial" panose="020B0604020202020204" pitchFamily="34" charset="0"/>
              </a:rPr>
              <a:t>之一：</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a:p>
            <a:pPr>
              <a:lnSpc>
                <a:spcPts val="1000"/>
              </a:lnSpc>
            </a:pP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a:p>
            <a:pPr lvl="0">
              <a:buFont typeface="Arial" pitchFamily="34" charset="0"/>
              <a:buChar char="•"/>
              <a:defRPr/>
            </a:pPr>
            <a:r>
              <a:rPr lang="en-US" altLang="zh-CN" sz="3400">
                <a:latin typeface="Arial" panose="020B0604020202020204" pitchFamily="34" charset="0"/>
                <a:ea typeface="汉仪大宋简" panose="02010609000101010101" pitchFamily="49" charset="-122"/>
                <a:cs typeface="Arial" panose="020B0604020202020204" pitchFamily="34" charset="0"/>
              </a:rPr>
              <a:t>12-13</a:t>
            </a:r>
            <a:r>
              <a:rPr lang="en-US" altLang="zh-CN" sz="3400" dirty="0">
                <a:latin typeface="Arial" panose="020B0604020202020204" pitchFamily="34" charset="0"/>
                <a:ea typeface="汉仪大宋简" panose="02010609000101010101" pitchFamily="49" charset="-122"/>
                <a:cs typeface="Arial" panose="020B0604020202020204" pitchFamily="34" charset="0"/>
              </a:rPr>
              <a:t>岁男孩，163-168厘米</a:t>
            </a:r>
          </a:p>
          <a:p>
            <a:pPr>
              <a:buFont typeface="Arial" pitchFamily="34" charset="0"/>
              <a:buChar char="•"/>
              <a:defRPr/>
            </a:pPr>
            <a:r>
              <a:rPr lang="en-US" altLang="zh-CN" sz="3400" dirty="0">
                <a:latin typeface="Arial" panose="020B0604020202020204" pitchFamily="34" charset="0"/>
                <a:ea typeface="汉仪大宋简" panose="02010609000101010101" pitchFamily="49" charset="-122"/>
                <a:cs typeface="Arial" panose="020B0604020202020204" pitchFamily="34" charset="0"/>
              </a:rPr>
              <a:t>成年后大概是183厘米</a:t>
            </a:r>
          </a:p>
          <a:p>
            <a:pPr>
              <a:buFont typeface="Arial" pitchFamily="34" charset="0"/>
              <a:buChar char="•"/>
              <a:defRPr/>
            </a:pPr>
            <a:r>
              <a:rPr lang="zh-CN" altLang="en-US" sz="3400" dirty="0">
                <a:latin typeface="Arial" panose="020B0604020202020204" pitchFamily="34" charset="0"/>
                <a:ea typeface="汉仪大宋简" panose="02010609000101010101" pitchFamily="49" charset="-122"/>
                <a:cs typeface="Arial" panose="020B0604020202020204" pitchFamily="34" charset="0"/>
              </a:rPr>
              <a:t>成年人的颅容量大概是</a:t>
            </a:r>
            <a:r>
              <a:rPr lang="en-US" altLang="zh-CN" sz="3400" dirty="0">
                <a:latin typeface="Arial" panose="020B0604020202020204" pitchFamily="34" charset="0"/>
                <a:ea typeface="汉仪大宋简" panose="02010609000101010101" pitchFamily="49" charset="-122"/>
                <a:cs typeface="Arial" panose="020B0604020202020204" pitchFamily="34" charset="0"/>
              </a:rPr>
              <a:t>910</a:t>
            </a:r>
            <a:r>
              <a:rPr lang="zh-CN" altLang="en-US" sz="3400" dirty="0">
                <a:latin typeface="Arial" panose="020B0604020202020204" pitchFamily="34" charset="0"/>
                <a:ea typeface="汉仪大宋简" panose="02010609000101010101" pitchFamily="49" charset="-122"/>
                <a:cs typeface="Arial" panose="020B0604020202020204" pitchFamily="34" charset="0"/>
              </a:rPr>
              <a:t>立方</a:t>
            </a:r>
            <a:r>
              <a:rPr lang="zh-CN" altLang="en-US" sz="3400">
                <a:latin typeface="Arial" panose="020B0604020202020204" pitchFamily="34" charset="0"/>
                <a:ea typeface="汉仪大宋简" panose="02010609000101010101" pitchFamily="49" charset="-122"/>
                <a:cs typeface="Arial" panose="020B0604020202020204" pitchFamily="34" charset="0"/>
              </a:rPr>
              <a:t>厘米</a:t>
            </a:r>
            <a:endParaRPr lang="en-US" altLang="zh-CN" sz="3400">
              <a:latin typeface="Arial" panose="020B0604020202020204" pitchFamily="34" charset="0"/>
              <a:ea typeface="汉仪大宋简" panose="02010609000101010101" pitchFamily="49" charset="-122"/>
              <a:cs typeface="Arial" panose="020B0604020202020204" pitchFamily="34" charset="0"/>
            </a:endParaRPr>
          </a:p>
          <a:p>
            <a:pPr lvl="0">
              <a:buFont typeface="Arial" pitchFamily="34" charset="0"/>
              <a:buChar char="•"/>
              <a:defRPr/>
            </a:pPr>
            <a:r>
              <a:rPr lang="zh-CN" altLang="en-US" sz="3400">
                <a:latin typeface="Arial" panose="020B0604020202020204" pitchFamily="34" charset="0"/>
                <a:ea typeface="汉仪大宋简" panose="02010609000101010101" pitchFamily="49" charset="-122"/>
                <a:cs typeface="Arial" panose="020B0604020202020204" pitchFamily="34" charset="0"/>
              </a:rPr>
              <a:t>据称是</a:t>
            </a:r>
            <a:r>
              <a:rPr lang="en-US" altLang="zh-CN" sz="3400">
                <a:latin typeface="Arial" panose="020B0604020202020204" pitchFamily="34" charset="0"/>
                <a:ea typeface="汉仪大宋简" panose="02010609000101010101" pitchFamily="49" charset="-122"/>
                <a:cs typeface="Arial" panose="020B0604020202020204" pitchFamily="34" charset="0"/>
              </a:rPr>
              <a:t>160万年前</a:t>
            </a:r>
            <a:r>
              <a:rPr lang="zh-CN" altLang="en-US" sz="3400">
                <a:latin typeface="Arial" panose="020B0604020202020204" pitchFamily="34" charset="0"/>
                <a:ea typeface="汉仪大宋简" panose="02010609000101010101" pitchFamily="49" charset="-122"/>
                <a:cs typeface="Arial" panose="020B0604020202020204" pitchFamily="34" charset="0"/>
              </a:rPr>
              <a:t>的</a:t>
            </a:r>
            <a:endParaRPr lang="en-US" altLang="zh-CN" sz="3400">
              <a:latin typeface="Arial" panose="020B0604020202020204" pitchFamily="34" charset="0"/>
              <a:ea typeface="汉仪大宋简" panose="02010609000101010101" pitchFamily="49" charset="-122"/>
              <a:cs typeface="Arial" panose="020B0604020202020204" pitchFamily="34" charset="0"/>
            </a:endParaRPr>
          </a:p>
        </p:txBody>
      </p:sp>
      <p:sp>
        <p:nvSpPr>
          <p:cNvPr id="9" name="副标题 3">
            <a:extLst>
              <a:ext uri="{FF2B5EF4-FFF2-40B4-BE49-F238E27FC236}">
                <a16:creationId xmlns:a16="http://schemas.microsoft.com/office/drawing/2014/main" id="{3D03F00E-21F5-4C4C-A585-715DCF506167}"/>
              </a:ext>
            </a:extLst>
          </p:cNvPr>
          <p:cNvSpPr>
            <a:spLocks noGrp="1"/>
          </p:cNvSpPr>
          <p:nvPr>
            <p:ph type="subTitle" idx="1"/>
          </p:nvPr>
        </p:nvSpPr>
        <p:spPr>
          <a:xfrm>
            <a:off x="0" y="162000"/>
            <a:ext cx="7122289" cy="590931"/>
          </a:xfrm>
        </p:spPr>
        <p:txBody>
          <a:bodyPr/>
          <a:lstStyle/>
          <a:p>
            <a:r>
              <a:rPr lang="zh-CN" altLang="en-US" dirty="0"/>
              <a:t>根深蒂固的误解：直立猿人</a:t>
            </a:r>
          </a:p>
        </p:txBody>
      </p:sp>
      <p:pic>
        <p:nvPicPr>
          <p:cNvPr id="10" name="Picture 9">
            <a:extLst>
              <a:ext uri="{FF2B5EF4-FFF2-40B4-BE49-F238E27FC236}">
                <a16:creationId xmlns:a16="http://schemas.microsoft.com/office/drawing/2014/main" id="{4E2D396E-7D7B-4046-9EF3-748F08D91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2289" y="0"/>
            <a:ext cx="2058223" cy="6858000"/>
          </a:xfrm>
          <a:prstGeom prst="rect">
            <a:avLst/>
          </a:prstGeom>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52536" y="-963488"/>
            <a:ext cx="9612560" cy="514064"/>
          </a:xfrm>
        </p:spPr>
        <p:txBody>
          <a:bodyPr/>
          <a:lstStyle/>
          <a:p>
            <a:endParaRPr lang="zh-CN" altLang="en-US"/>
          </a:p>
        </p:txBody>
      </p:sp>
      <p:sp useBgFill="1">
        <p:nvSpPr>
          <p:cNvPr id="3" name="副标题 2"/>
          <p:cNvSpPr>
            <a:spLocks noGrp="1"/>
          </p:cNvSpPr>
          <p:nvPr>
            <p:ph type="subTitle" idx="1"/>
          </p:nvPr>
        </p:nvSpPr>
        <p:spPr>
          <a:xfrm>
            <a:off x="45720" y="44623"/>
            <a:ext cx="2697480" cy="2490793"/>
          </a:xfrm>
          <a:ln w="38100">
            <a:solidFill>
              <a:schemeClr val="accent1"/>
            </a:solidFill>
          </a:ln>
        </p:spPr>
        <p:txBody>
          <a:bodyPr anchor="ctr" anchorCtr="0">
            <a:noAutofit/>
          </a:bodyPr>
          <a:lstStyle/>
          <a:p>
            <a:r>
              <a:rPr lang="zh-CN" altLang="en-US">
                <a:solidFill>
                  <a:schemeClr val="tx1"/>
                </a:solidFill>
              </a:rPr>
              <a:t>直</a:t>
            </a:r>
            <a:r>
              <a:rPr lang="zh-CN" altLang="en-US" dirty="0">
                <a:solidFill>
                  <a:schemeClr val="tx1"/>
                </a:solidFill>
              </a:rPr>
              <a:t>立人和尼安德特人的头颅大小与现代人重叠</a:t>
            </a:r>
          </a:p>
        </p:txBody>
      </p:sp>
      <p:graphicFrame>
        <p:nvGraphicFramePr>
          <p:cNvPr id="6" name="Table 5"/>
          <p:cNvGraphicFramePr>
            <a:graphicFrameLocks noGrp="1"/>
          </p:cNvGraphicFramePr>
          <p:nvPr>
            <p:extLst>
              <p:ext uri="{D42A27DB-BD31-4B8C-83A1-F6EECF244321}">
                <p14:modId xmlns:p14="http://schemas.microsoft.com/office/powerpoint/2010/main" val="803902126"/>
              </p:ext>
            </p:extLst>
          </p:nvPr>
        </p:nvGraphicFramePr>
        <p:xfrm>
          <a:off x="2771800" y="44624"/>
          <a:ext cx="6336704" cy="6877352"/>
        </p:xfrm>
        <a:graphic>
          <a:graphicData uri="http://schemas.openxmlformats.org/drawingml/2006/table">
            <a:tbl>
              <a:tblPr firstRow="1" bandRow="1">
                <a:tableStyleId>{5C22544A-7EE6-4342-B048-85BDC9FD1C3A}</a:tableStyleId>
              </a:tblPr>
              <a:tblGrid>
                <a:gridCol w="2520280">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tblGrid>
              <a:tr h="1728192">
                <a:tc>
                  <a:txBody>
                    <a:bodyPr/>
                    <a:lstStyle/>
                    <a:p>
                      <a:pPr algn="ct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algn="ctr"/>
                      <a:r>
                        <a:rPr lang="zh-CN" altLang="en-US" sz="3200" dirty="0">
                          <a:latin typeface="Arial" panose="020B0604020202020204" pitchFamily="34" charset="0"/>
                          <a:ea typeface="汉仪大宋简" panose="02010609000101010101" pitchFamily="49" charset="-122"/>
                          <a:cs typeface="Arial" panose="020B0604020202020204" pitchFamily="34" charset="0"/>
                        </a:rPr>
                        <a:t>类别</a:t>
                      </a:r>
                      <a:endParaRPr lang="en-US" sz="3200" dirty="0">
                        <a:latin typeface="Arial" panose="020B0604020202020204" pitchFamily="34" charset="0"/>
                        <a:ea typeface="汉仪大宋简" panose="02010609000101010101" pitchFamily="49" charset="-122"/>
                        <a:cs typeface="Arial" panose="020B0604020202020204" pitchFamily="34" charset="0"/>
                      </a:endParaRPr>
                    </a:p>
                  </a:txBody>
                  <a:tcPr>
                    <a:solidFill>
                      <a:srgbClr val="002954"/>
                    </a:solidFill>
                  </a:tcPr>
                </a:tc>
                <a:tc>
                  <a:txBody>
                    <a:bodyPr/>
                    <a:lstStyle/>
                    <a:p>
                      <a:pPr algn="ctr"/>
                      <a:r>
                        <a:rPr lang="zh-CN" altLang="en-US" sz="3200" dirty="0">
                          <a:latin typeface="Arial" panose="020B0604020202020204" pitchFamily="34" charset="0"/>
                          <a:ea typeface="汉仪大宋简" panose="02010609000101010101" pitchFamily="49" charset="-122"/>
                          <a:cs typeface="Arial" panose="020B0604020202020204" pitchFamily="34" charset="0"/>
                        </a:rPr>
                        <a:t>头颅体积的大致</a:t>
                      </a:r>
                      <a:r>
                        <a:rPr lang="zh-CN" altLang="en-US" sz="3200">
                          <a:latin typeface="Arial" panose="020B0604020202020204" pitchFamily="34" charset="0"/>
                          <a:ea typeface="汉仪大宋简" panose="02010609000101010101" pitchFamily="49" charset="-122"/>
                          <a:cs typeface="Arial" panose="020B0604020202020204" pitchFamily="34" charset="0"/>
                        </a:rPr>
                        <a:t>范围</a:t>
                      </a:r>
                      <a:endParaRPr lang="en-US" altLang="zh-CN" sz="3200">
                        <a:latin typeface="Arial" panose="020B0604020202020204" pitchFamily="34" charset="0"/>
                        <a:ea typeface="汉仪大宋简" panose="02010609000101010101" pitchFamily="49" charset="-122"/>
                        <a:cs typeface="Arial" panose="020B0604020202020204" pitchFamily="34" charset="0"/>
                      </a:endParaRPr>
                    </a:p>
                    <a:p>
                      <a:pPr algn="ctr"/>
                      <a:r>
                        <a:rPr lang="en-US" altLang="zh-CN" sz="2800">
                          <a:latin typeface="Arial" panose="020B0604020202020204" pitchFamily="34" charset="0"/>
                          <a:ea typeface="汉仪大宋简" panose="02010609000101010101" pitchFamily="49" charset="-122"/>
                          <a:cs typeface="Arial" panose="020B0604020202020204" pitchFamily="34" charset="0"/>
                        </a:rPr>
                        <a:t>(</a:t>
                      </a:r>
                      <a:r>
                        <a:rPr lang="zh-CN" altLang="en-US" sz="2800" dirty="0">
                          <a:latin typeface="Arial" panose="020B0604020202020204" pitchFamily="34" charset="0"/>
                          <a:ea typeface="汉仪大宋简" panose="02010609000101010101" pitchFamily="49" charset="-122"/>
                          <a:cs typeface="Arial" panose="020B0604020202020204" pitchFamily="34" charset="0"/>
                        </a:rPr>
                        <a:t>立方厘米</a:t>
                      </a:r>
                      <a:r>
                        <a:rPr lang="en-US" altLang="zh-CN" sz="2800" dirty="0">
                          <a:latin typeface="Arial" panose="020B0604020202020204" pitchFamily="34" charset="0"/>
                          <a:ea typeface="汉仪大宋简" panose="02010609000101010101" pitchFamily="49" charset="-122"/>
                          <a:cs typeface="Arial" panose="020B0604020202020204" pitchFamily="34" charset="0"/>
                        </a:rPr>
                        <a:t>)</a:t>
                      </a:r>
                      <a:endParaRPr lang="en-US" sz="2800" dirty="0">
                        <a:latin typeface="Arial" panose="020B0604020202020204" pitchFamily="34" charset="0"/>
                        <a:ea typeface="汉仪大宋简" panose="02010609000101010101" pitchFamily="49" charset="-122"/>
                        <a:cs typeface="Arial" panose="020B0604020202020204" pitchFamily="34" charset="0"/>
                      </a:endParaRPr>
                    </a:p>
                  </a:txBody>
                  <a:tcPr>
                    <a:solidFill>
                      <a:srgbClr val="002954"/>
                    </a:solidFill>
                  </a:tcPr>
                </a:tc>
                <a:tc>
                  <a:txBody>
                    <a:bodyPr/>
                    <a:lstStyle/>
                    <a:p>
                      <a:pPr algn="ctr"/>
                      <a:r>
                        <a:rPr lang="zh-CN" altLang="en-US" sz="3200" dirty="0">
                          <a:latin typeface="Arial" panose="020B0604020202020204" pitchFamily="34" charset="0"/>
                          <a:ea typeface="汉仪大宋简" panose="02010609000101010101" pitchFamily="49" charset="-122"/>
                          <a:cs typeface="Arial" panose="020B0604020202020204" pitchFamily="34" charset="0"/>
                        </a:rPr>
                        <a:t>头颅的平均</a:t>
                      </a:r>
                      <a:r>
                        <a:rPr lang="zh-CN" altLang="en-US" sz="3200">
                          <a:latin typeface="Arial" panose="020B0604020202020204" pitchFamily="34" charset="0"/>
                          <a:ea typeface="汉仪大宋简" panose="02010609000101010101" pitchFamily="49" charset="-122"/>
                          <a:cs typeface="Arial" panose="020B0604020202020204" pitchFamily="34" charset="0"/>
                        </a:rPr>
                        <a:t>大小</a:t>
                      </a:r>
                      <a:endParaRPr lang="en-US" altLang="zh-CN" sz="3200">
                        <a:latin typeface="Arial" panose="020B0604020202020204" pitchFamily="34" charset="0"/>
                        <a:ea typeface="汉仪大宋简" panose="02010609000101010101" pitchFamily="49" charset="-122"/>
                        <a:cs typeface="Arial" panose="020B0604020202020204" pitchFamily="34" charset="0"/>
                      </a:endParaRPr>
                    </a:p>
                    <a:p>
                      <a:pPr algn="ctr"/>
                      <a:r>
                        <a:rPr lang="en-US" altLang="zh-CN" sz="2800">
                          <a:latin typeface="Arial" panose="020B0604020202020204" pitchFamily="34" charset="0"/>
                          <a:ea typeface="汉仪大宋简" panose="02010609000101010101" pitchFamily="49" charset="-122"/>
                          <a:cs typeface="Arial" panose="020B0604020202020204" pitchFamily="34" charset="0"/>
                        </a:rPr>
                        <a:t>(</a:t>
                      </a:r>
                      <a:r>
                        <a:rPr lang="zh-CN" altLang="en-US" sz="2800" dirty="0">
                          <a:latin typeface="Arial" panose="020B0604020202020204" pitchFamily="34" charset="0"/>
                          <a:ea typeface="汉仪大宋简" panose="02010609000101010101" pitchFamily="49" charset="-122"/>
                          <a:cs typeface="Arial" panose="020B0604020202020204" pitchFamily="34" charset="0"/>
                        </a:rPr>
                        <a:t>立方厘米</a:t>
                      </a:r>
                      <a:r>
                        <a:rPr lang="en-US" altLang="zh-CN" sz="2800" dirty="0">
                          <a:latin typeface="Arial" panose="020B0604020202020204" pitchFamily="34" charset="0"/>
                          <a:ea typeface="汉仪大宋简" panose="02010609000101010101" pitchFamily="49" charset="-122"/>
                          <a:cs typeface="Arial" panose="020B0604020202020204" pitchFamily="34" charset="0"/>
                        </a:rPr>
                        <a:t>)</a:t>
                      </a:r>
                      <a:endParaRPr lang="en-US" sz="2800" dirty="0">
                        <a:latin typeface="Arial" panose="020B0604020202020204" pitchFamily="34" charset="0"/>
                        <a:ea typeface="汉仪大宋简" panose="02010609000101010101" pitchFamily="49" charset="-122"/>
                        <a:cs typeface="Arial" panose="020B0604020202020204" pitchFamily="34" charset="0"/>
                      </a:endParaRPr>
                    </a:p>
                  </a:txBody>
                  <a:tcPr>
                    <a:solidFill>
                      <a:srgbClr val="002954"/>
                    </a:solidFill>
                  </a:tcPr>
                </a:tc>
                <a:extLst>
                  <a:ext uri="{0D108BD9-81ED-4DB2-BD59-A6C34878D82A}">
                    <a16:rowId xmlns:a16="http://schemas.microsoft.com/office/drawing/2014/main" val="10000"/>
                  </a:ext>
                </a:extLst>
              </a:tr>
              <a:tr h="1224136">
                <a:tc>
                  <a:txBody>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US" sz="3600" dirty="0" err="1">
                          <a:latin typeface="Arial" panose="020B0604020202020204" pitchFamily="34" charset="0"/>
                          <a:ea typeface="汉仪大宋简" panose="02010609000101010101" pitchFamily="49" charset="-122"/>
                          <a:cs typeface="Arial" panose="020B0604020202020204" pitchFamily="34" charset="0"/>
                        </a:rPr>
                        <a:t>现代人</a:t>
                      </a:r>
                      <a:endParaRPr lang="en-US" sz="3600" dirty="0">
                        <a:latin typeface="Arial" panose="020B0604020202020204" pitchFamily="34" charset="0"/>
                        <a:ea typeface="汉仪大宋简" panose="02010609000101010101" pitchFamily="49" charset="-122"/>
                        <a:cs typeface="Arial" panose="020B0604020202020204" pitchFamily="34" charset="0"/>
                      </a:endParaRPr>
                    </a:p>
                  </a:txBody>
                  <a:tcPr anchor="ctr"/>
                </a:tc>
                <a:tc>
                  <a:txBody>
                    <a:bodyPr/>
                    <a:lstStyle/>
                    <a:p>
                      <a:pPr algn="ctr"/>
                      <a:r>
                        <a:rPr lang="en-US" sz="3600" b="1" dirty="0">
                          <a:latin typeface="Arial" panose="020B0604020202020204" pitchFamily="34" charset="0"/>
                          <a:ea typeface="汉仪大宋简" panose="02010609000101010101" pitchFamily="49" charset="-122"/>
                          <a:cs typeface="Arial" panose="020B0604020202020204" pitchFamily="34" charset="0"/>
                        </a:rPr>
                        <a:t> 725—2200</a:t>
                      </a:r>
                    </a:p>
                  </a:txBody>
                  <a:tcPr anchor="ctr"/>
                </a:tc>
                <a:tc>
                  <a:txBody>
                    <a:bodyPr/>
                    <a:lstStyle/>
                    <a:p>
                      <a:pPr algn="ctr"/>
                      <a:r>
                        <a:rPr lang="en-US" sz="3600" b="1" dirty="0">
                          <a:latin typeface="Arial" panose="020B0604020202020204" pitchFamily="34" charset="0"/>
                          <a:ea typeface="汉仪大宋简" panose="02010609000101010101" pitchFamily="49" charset="-122"/>
                          <a:cs typeface="Arial" panose="020B0604020202020204" pitchFamily="34" charset="0"/>
                        </a:rPr>
                        <a:t>1359</a:t>
                      </a:r>
                    </a:p>
                  </a:txBody>
                  <a:tcPr anchor="ctr"/>
                </a:tc>
                <a:extLst>
                  <a:ext uri="{0D108BD9-81ED-4DB2-BD59-A6C34878D82A}">
                    <a16:rowId xmlns:a16="http://schemas.microsoft.com/office/drawing/2014/main" val="10001"/>
                  </a:ext>
                </a:extLst>
              </a:tr>
              <a:tr h="1187152">
                <a:tc>
                  <a:txBody>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US" sz="3600" dirty="0" err="1">
                          <a:latin typeface="Arial" panose="020B0604020202020204" pitchFamily="34" charset="0"/>
                          <a:ea typeface="汉仪大宋简" panose="02010609000101010101" pitchFamily="49" charset="-122"/>
                          <a:cs typeface="Arial" panose="020B0604020202020204" pitchFamily="34" charset="0"/>
                        </a:rPr>
                        <a:t>直立人</a:t>
                      </a:r>
                      <a:endParaRPr lang="en-US" sz="3600" dirty="0">
                        <a:latin typeface="Arial" panose="020B0604020202020204" pitchFamily="34" charset="0"/>
                        <a:ea typeface="汉仪大宋简" panose="02010609000101010101" pitchFamily="49" charset="-122"/>
                        <a:cs typeface="Arial" panose="020B0604020202020204" pitchFamily="34" charset="0"/>
                      </a:endParaRPr>
                    </a:p>
                  </a:txBody>
                  <a:tcPr anchor="ctr"/>
                </a:tc>
                <a:tc>
                  <a:txBody>
                    <a:bodyPr/>
                    <a:lstStyle/>
                    <a:p>
                      <a:pPr algn="ctr"/>
                      <a:r>
                        <a:rPr lang="en-US" sz="3600" b="1" dirty="0">
                          <a:latin typeface="Arial" panose="020B0604020202020204" pitchFamily="34" charset="0"/>
                          <a:ea typeface="汉仪大宋简" panose="02010609000101010101" pitchFamily="49" charset="-122"/>
                          <a:cs typeface="Arial" panose="020B0604020202020204" pitchFamily="34" charset="0"/>
                        </a:rPr>
                        <a:t> 725—1250+</a:t>
                      </a:r>
                    </a:p>
                  </a:txBody>
                  <a:tcPr anchor="ctr"/>
                </a:tc>
                <a:tc>
                  <a:txBody>
                    <a:bodyPr/>
                    <a:lstStyle/>
                    <a:p>
                      <a:pPr algn="ctr"/>
                      <a:r>
                        <a:rPr lang="en-US" sz="3600" b="1" baseline="0" dirty="0">
                          <a:latin typeface="Arial" panose="020B0604020202020204" pitchFamily="34" charset="0"/>
                          <a:ea typeface="汉仪大宋简" panose="02010609000101010101" pitchFamily="49" charset="-122"/>
                          <a:cs typeface="Arial" panose="020B0604020202020204" pitchFamily="34" charset="0"/>
                        </a:rPr>
                        <a:t> 973</a:t>
                      </a:r>
                      <a:endParaRPr lang="en-US" sz="3600" b="1" dirty="0">
                        <a:latin typeface="Arial" panose="020B0604020202020204" pitchFamily="34" charset="0"/>
                        <a:ea typeface="汉仪大宋简" panose="02010609000101010101" pitchFamily="49" charset="-122"/>
                        <a:cs typeface="Arial" panose="020B0604020202020204" pitchFamily="34" charset="0"/>
                      </a:endParaRPr>
                    </a:p>
                  </a:txBody>
                  <a:tcPr anchor="ctr"/>
                </a:tc>
                <a:extLst>
                  <a:ext uri="{0D108BD9-81ED-4DB2-BD59-A6C34878D82A}">
                    <a16:rowId xmlns:a16="http://schemas.microsoft.com/office/drawing/2014/main" val="10002"/>
                  </a:ext>
                </a:extLst>
              </a:tr>
              <a:tr h="1294576">
                <a:tc>
                  <a:txBody>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US" sz="3600">
                          <a:latin typeface="Arial" panose="020B0604020202020204" pitchFamily="34" charset="0"/>
                          <a:ea typeface="汉仪大宋简" panose="02010609000101010101" pitchFamily="49" charset="-122"/>
                          <a:cs typeface="Arial" panose="020B0604020202020204" pitchFamily="34" charset="0"/>
                        </a:rPr>
                        <a:t>尼安德特人</a:t>
                      </a:r>
                    </a:p>
                  </a:txBody>
                  <a:tcPr anchor="ctr"/>
                </a:tc>
                <a:tc>
                  <a:txBody>
                    <a:bodyPr/>
                    <a:lstStyle/>
                    <a:p>
                      <a:pPr algn="ctr"/>
                      <a:r>
                        <a:rPr lang="en-US" sz="3600" b="1" dirty="0">
                          <a:latin typeface="Arial" panose="020B0604020202020204" pitchFamily="34" charset="0"/>
                          <a:ea typeface="汉仪大宋简" panose="02010609000101010101" pitchFamily="49" charset="-122"/>
                          <a:cs typeface="Arial" panose="020B0604020202020204" pitchFamily="34" charset="0"/>
                        </a:rPr>
                        <a:t>1200—1750</a:t>
                      </a:r>
                    </a:p>
                  </a:txBody>
                  <a:tcPr anchor="ctr"/>
                </a:tc>
                <a:tc>
                  <a:txBody>
                    <a:bodyPr/>
                    <a:lstStyle/>
                    <a:p>
                      <a:pPr algn="ctr"/>
                      <a:r>
                        <a:rPr lang="en-US" sz="3600" b="1" dirty="0">
                          <a:latin typeface="Arial" panose="020B0604020202020204" pitchFamily="34" charset="0"/>
                          <a:ea typeface="汉仪大宋简" panose="02010609000101010101" pitchFamily="49" charset="-122"/>
                          <a:cs typeface="Arial" panose="020B0604020202020204" pitchFamily="34" charset="0"/>
                        </a:rPr>
                        <a:t>1485</a:t>
                      </a:r>
                    </a:p>
                  </a:txBody>
                  <a:tcPr anchor="ctr"/>
                </a:tc>
                <a:extLst>
                  <a:ext uri="{0D108BD9-81ED-4DB2-BD59-A6C34878D82A}">
                    <a16:rowId xmlns:a16="http://schemas.microsoft.com/office/drawing/2014/main" val="10003"/>
                  </a:ext>
                </a:extLst>
              </a:tr>
              <a:tr h="0">
                <a:tc>
                  <a:txBody>
                    <a:bodyPr/>
                    <a:lstStyle/>
                    <a:p>
                      <a:pPr marL="0" marR="0" indent="0" algn="r" defTabSz="685800" rtl="0" eaLnBrk="1" fontAlgn="auto" latinLnBrk="0" hangingPunct="1">
                        <a:lnSpc>
                          <a:spcPct val="100000"/>
                        </a:lnSpc>
                        <a:spcBef>
                          <a:spcPts val="0"/>
                        </a:spcBef>
                        <a:spcAft>
                          <a:spcPts val="0"/>
                        </a:spcAft>
                        <a:buClrTx/>
                        <a:buSzTx/>
                        <a:buFontTx/>
                        <a:buNone/>
                        <a:tabLst/>
                        <a:defRPr/>
                      </a:pPr>
                      <a:r>
                        <a:rPr lang="zh-TW" altLang="en-US" sz="3600">
                          <a:latin typeface="Arial" panose="020B0604020202020204" pitchFamily="34" charset="0"/>
                          <a:ea typeface="汉仪大宋简" panose="02010609000101010101" pitchFamily="49" charset="-122"/>
                          <a:cs typeface="Arial" panose="020B0604020202020204" pitchFamily="34" charset="0"/>
                        </a:rPr>
                        <a:t>猿猴</a:t>
                      </a:r>
                      <a:r>
                        <a:rPr lang="en-US" altLang="zh-TW" sz="3600" baseline="0">
                          <a:latin typeface="Arial" panose="020B0604020202020204" pitchFamily="34" charset="0"/>
                          <a:ea typeface="汉仪大宋简" panose="02010609000101010101" pitchFamily="49" charset="-122"/>
                          <a:cs typeface="Arial" panose="020B0604020202020204" pitchFamily="34" charset="0"/>
                        </a:rPr>
                        <a:t> </a:t>
                      </a:r>
                      <a:r>
                        <a:rPr lang="en-US" altLang="zh-TW" sz="3600">
                          <a:latin typeface="Arial" panose="020B0604020202020204" pitchFamily="34" charset="0"/>
                          <a:ea typeface="汉仪大宋简" panose="02010609000101010101" pitchFamily="49" charset="-122"/>
                          <a:cs typeface="Arial" panose="020B0604020202020204" pitchFamily="34" charset="0"/>
                        </a:rPr>
                        <a:t>/ </a:t>
                      </a:r>
                      <a:r>
                        <a:rPr lang="zh-TW" altLang="en-US" sz="3600">
                          <a:latin typeface="Arial" panose="020B0604020202020204" pitchFamily="34" charset="0"/>
                          <a:ea typeface="汉仪大宋简" panose="02010609000101010101" pitchFamily="49" charset="-122"/>
                          <a:cs typeface="Arial" panose="020B0604020202020204" pitchFamily="34" charset="0"/>
                        </a:rPr>
                        <a:t>猩猩</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1" i="0" u="none" strike="noStrike" cap="none" normalizeH="0" baseline="0">
                          <a:ln>
                            <a:noFill/>
                          </a:ln>
                          <a:solidFill>
                            <a:srgbClr val="000000"/>
                          </a:solidFill>
                          <a:effectLst/>
                          <a:latin typeface="Arial" pitchFamily="34" charset="0"/>
                          <a:ea typeface="汉仪大宋简" pitchFamily="49" charset="-122"/>
                          <a:cs typeface="Arial" pitchFamily="34" charset="0"/>
                        </a:rPr>
                        <a:t>300—500</a:t>
                      </a:r>
                    </a:p>
                  </a:txBody>
                  <a:tcPr anchor="ctr"/>
                </a:tc>
                <a:tc>
                  <a:txBody>
                    <a:bodyPr/>
                    <a:lstStyle/>
                    <a:p>
                      <a:pPr algn="ctr"/>
                      <a:r>
                        <a:rPr lang="en-US" altLang="zh-CN" sz="3600" b="1" dirty="0">
                          <a:latin typeface="Arial" panose="020B0604020202020204" pitchFamily="34" charset="0"/>
                          <a:ea typeface="汉仪大宋简" panose="02010609000101010101" pitchFamily="49" charset="-122"/>
                          <a:cs typeface="Arial" panose="020B0604020202020204" pitchFamily="34" charset="0"/>
                        </a:rPr>
                        <a:t>--</a:t>
                      </a:r>
                      <a:endParaRPr lang="en-US" sz="3600" b="1" dirty="0">
                        <a:latin typeface="Arial" panose="020B0604020202020204" pitchFamily="34" charset="0"/>
                        <a:ea typeface="汉仪大宋简" panose="02010609000101010101" pitchFamily="49" charset="-122"/>
                        <a:cs typeface="Arial" panose="020B0604020202020204" pitchFamily="34" charset="0"/>
                      </a:endParaRPr>
                    </a:p>
                  </a:txBody>
                  <a:tcPr anchor="ctr"/>
                </a:tc>
                <a:extLst>
                  <a:ext uri="{0D108BD9-81ED-4DB2-BD59-A6C34878D82A}">
                    <a16:rowId xmlns:a16="http://schemas.microsoft.com/office/drawing/2014/main" val="10004"/>
                  </a:ext>
                </a:extLst>
              </a:tr>
            </a:tbl>
          </a:graphicData>
        </a:graphic>
      </p:graphicFrame>
      <p:pic>
        <p:nvPicPr>
          <p:cNvPr id="8" name="图片 2" descr="v2-c87ca2a4db9baca2f1eaa801aa4a4613_1200x500">
            <a:extLst>
              <a:ext uri="{FF2B5EF4-FFF2-40B4-BE49-F238E27FC236}">
                <a16:creationId xmlns:a16="http://schemas.microsoft.com/office/drawing/2014/main" id="{4A372407-4874-4088-B0D2-80DE1CD554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81"/>
          <a:stretch/>
        </p:blipFill>
        <p:spPr bwMode="auto">
          <a:xfrm>
            <a:off x="-180528" y="2572009"/>
            <a:ext cx="2952328" cy="43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551789" y="852063"/>
            <a:ext cx="3591583" cy="5553816"/>
            <a:chOff x="395536" y="352056"/>
            <a:chExt cx="3591583" cy="5553816"/>
          </a:xfrm>
        </p:grpSpPr>
        <p:sp>
          <p:nvSpPr>
            <p:cNvPr id="10" name="Content Placeholder 7"/>
            <p:cNvSpPr txBox="1">
              <a:spLocks/>
            </p:cNvSpPr>
            <p:nvPr/>
          </p:nvSpPr>
          <p:spPr>
            <a:xfrm>
              <a:off x="395536" y="4077073"/>
              <a:ext cx="3591583" cy="1828799"/>
            </a:xfrm>
            <a:prstGeom prst="rect">
              <a:avLst/>
            </a:prstGeom>
          </p:spPr>
          <p:txBody>
            <a:bodyPr/>
            <a:lstStyle/>
            <a:p>
              <a:pPr algn="ctr" defTabSz="685800">
                <a:lnSpc>
                  <a:spcPct val="90000"/>
                </a:lnSpc>
              </a:pPr>
              <a:r>
                <a:rPr lang="zh-CN" altLang="en-US" sz="3200" dirty="0">
                  <a:solidFill>
                    <a:srgbClr val="FF0000"/>
                  </a:solidFill>
                  <a:latin typeface="Arial" panose="020B0604020202020204" pitchFamily="34" charset="0"/>
                  <a:ea typeface="汉仪大宋简" panose="02010609000101010101" pitchFamily="49" charset="-122"/>
                  <a:cs typeface="Arial" panose="020B0604020202020204" pitchFamily="34" charset="0"/>
                </a:rPr>
                <a:t>大约</a:t>
              </a:r>
              <a:r>
                <a:rPr lang="en-US" altLang="zh-CN" sz="3200" dirty="0">
                  <a:solidFill>
                    <a:srgbClr val="FF0000"/>
                  </a:solidFill>
                  <a:latin typeface="Arial" panose="020B0604020202020204" pitchFamily="34" charset="0"/>
                  <a:ea typeface="汉仪大宋简" panose="02010609000101010101" pitchFamily="49" charset="-122"/>
                  <a:cs typeface="Arial" panose="020B0604020202020204" pitchFamily="34" charset="0"/>
                </a:rPr>
                <a:t>1000</a:t>
              </a:r>
              <a:r>
                <a:rPr lang="zh-CN" altLang="en-US" sz="3200" dirty="0">
                  <a:solidFill>
                    <a:srgbClr val="FF0000"/>
                  </a:solidFill>
                  <a:latin typeface="Arial" panose="020B0604020202020204" pitchFamily="34" charset="0"/>
                  <a:ea typeface="汉仪大宋简" panose="02010609000101010101" pitchFamily="49" charset="-122"/>
                  <a:cs typeface="Arial" panose="020B0604020202020204" pitchFamily="34" charset="0"/>
                </a:rPr>
                <a:t>立方厘米：</a:t>
              </a:r>
              <a:endParaRPr lang="en-US" altLang="zh-CN" sz="3200" dirty="0">
                <a:solidFill>
                  <a:srgbClr val="FF0000"/>
                </a:solidFill>
                <a:latin typeface="Arial" panose="020B0604020202020204" pitchFamily="34" charset="0"/>
                <a:ea typeface="汉仪大宋简" panose="02010609000101010101" pitchFamily="49" charset="-122"/>
                <a:cs typeface="Arial" panose="020B0604020202020204" pitchFamily="34" charset="0"/>
              </a:endParaRPr>
            </a:p>
            <a:p>
              <a:pPr algn="ctr" defTabSz="685800">
                <a:lnSpc>
                  <a:spcPct val="90000"/>
                </a:lnSpc>
              </a:pPr>
              <a:r>
                <a:rPr lang="zh-CN" altLang="en-US" sz="3200" dirty="0">
                  <a:solidFill>
                    <a:schemeClr val="tx1">
                      <a:lumMod val="95000"/>
                      <a:lumOff val="5000"/>
                    </a:schemeClr>
                  </a:solidFill>
                  <a:latin typeface="Arial" panose="020B0604020202020204" pitchFamily="34" charset="0"/>
                  <a:ea typeface="汉仪大宋简" panose="02010609000101010101" pitchFamily="49" charset="-122"/>
                  <a:cs typeface="Arial" panose="020B0604020202020204" pitchFamily="34" charset="0"/>
                </a:rPr>
                <a:t>阿纳多</a:t>
              </a:r>
              <a:r>
                <a:rPr lang="en-US" altLang="zh-CN" sz="3200" dirty="0">
                  <a:solidFill>
                    <a:schemeClr val="tx1">
                      <a:lumMod val="95000"/>
                      <a:lumOff val="5000"/>
                    </a:schemeClr>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schemeClr val="tx1">
                      <a:lumMod val="95000"/>
                      <a:lumOff val="5000"/>
                    </a:schemeClr>
                  </a:solidFill>
                  <a:latin typeface="Arial" panose="020B0604020202020204" pitchFamily="34" charset="0"/>
                  <a:ea typeface="汉仪大宋简" panose="02010609000101010101" pitchFamily="49" charset="-122"/>
                  <a:cs typeface="Arial" panose="020B0604020202020204" pitchFamily="34" charset="0"/>
                </a:rPr>
                <a:t>法朗仕</a:t>
              </a:r>
            </a:p>
            <a:p>
              <a:pPr algn="ctr" defTabSz="685800">
                <a:lnSpc>
                  <a:spcPct val="90000"/>
                </a:lnSpc>
              </a:pPr>
              <a:r>
                <a:rPr lang="en-US" altLang="zh-CN" sz="3200" dirty="0">
                  <a:solidFill>
                    <a:schemeClr val="tx1">
                      <a:lumMod val="95000"/>
                      <a:lumOff val="5000"/>
                    </a:schemeClr>
                  </a:solidFill>
                  <a:latin typeface="Arial" panose="020B0604020202020204" pitchFamily="34" charset="0"/>
                  <a:ea typeface="汉仪大宋简" panose="02010609000101010101" pitchFamily="49" charset="-122"/>
                  <a:cs typeface="Arial" panose="020B0604020202020204" pitchFamily="34" charset="0"/>
                </a:rPr>
                <a:t>1921</a:t>
              </a:r>
              <a:r>
                <a:rPr lang="zh-CN" altLang="en-US" sz="3200" dirty="0">
                  <a:solidFill>
                    <a:schemeClr val="tx1">
                      <a:lumMod val="95000"/>
                      <a:lumOff val="5000"/>
                    </a:schemeClr>
                  </a:solidFill>
                  <a:latin typeface="Arial" panose="020B0604020202020204" pitchFamily="34" charset="0"/>
                  <a:ea typeface="汉仪大宋简" panose="02010609000101010101" pitchFamily="49" charset="-122"/>
                  <a:cs typeface="Arial" panose="020B0604020202020204" pitchFamily="34" charset="0"/>
                </a:rPr>
                <a:t>年诺贝尔文学奖得主</a:t>
              </a:r>
              <a:endParaRPr lang="en-US" altLang="zh-CN" sz="3200" dirty="0">
                <a:solidFill>
                  <a:schemeClr val="tx1">
                    <a:lumMod val="95000"/>
                    <a:lumOff val="5000"/>
                  </a:schemeClr>
                </a:solidFill>
                <a:latin typeface="Arial" panose="020B0604020202020204" pitchFamily="34" charset="0"/>
                <a:ea typeface="汉仪大宋简" panose="02010609000101010101" pitchFamily="49" charset="-122"/>
                <a:cs typeface="Arial" panose="020B0604020202020204" pitchFamily="34" charset="0"/>
              </a:endParaRPr>
            </a:p>
            <a:p>
              <a:pPr algn="ctr" defTabSz="685800">
                <a:lnSpc>
                  <a:spcPct val="90000"/>
                </a:lnSpc>
              </a:pPr>
              <a:endParaRPr lang="en-US" sz="3200" dirty="0">
                <a:solidFill>
                  <a:schemeClr val="tx1">
                    <a:lumMod val="95000"/>
                    <a:lumOff val="5000"/>
                  </a:schemeClr>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1" y="352056"/>
              <a:ext cx="2863735" cy="3719945"/>
            </a:xfrm>
            <a:prstGeom prst="rect">
              <a:avLst/>
            </a:prstGeom>
          </p:spPr>
        </p:pic>
      </p:grpSp>
      <p:grpSp>
        <p:nvGrpSpPr>
          <p:cNvPr id="14" name="组合 13"/>
          <p:cNvGrpSpPr/>
          <p:nvPr/>
        </p:nvGrpSpPr>
        <p:grpSpPr>
          <a:xfrm>
            <a:off x="5214942" y="857232"/>
            <a:ext cx="3744416" cy="5325216"/>
            <a:chOff x="4860032" y="352056"/>
            <a:chExt cx="3744416" cy="5325216"/>
          </a:xfrm>
        </p:grpSpPr>
        <p:sp>
          <p:nvSpPr>
            <p:cNvPr id="9" name="Content Placeholder 7"/>
            <p:cNvSpPr txBox="1">
              <a:spLocks/>
            </p:cNvSpPr>
            <p:nvPr/>
          </p:nvSpPr>
          <p:spPr>
            <a:xfrm>
              <a:off x="4860032" y="4077072"/>
              <a:ext cx="3744416" cy="1600200"/>
            </a:xfrm>
            <a:prstGeom prst="rect">
              <a:avLst/>
            </a:prstGeom>
          </p:spPr>
          <p:txBody>
            <a:bodyPr/>
            <a:lstStyle/>
            <a:p>
              <a:pPr algn="ctr" defTabSz="685800">
                <a:lnSpc>
                  <a:spcPct val="90000"/>
                </a:lnSpc>
              </a:pPr>
              <a:r>
                <a:rPr lang="zh-CN" altLang="en-US" sz="3200" dirty="0">
                  <a:solidFill>
                    <a:srgbClr val="FF0000"/>
                  </a:solidFill>
                  <a:latin typeface="Arial" panose="020B0604020202020204" pitchFamily="34" charset="0"/>
                  <a:ea typeface="汉仪大宋简" panose="02010609000101010101" pitchFamily="49" charset="-122"/>
                  <a:cs typeface="Arial" panose="020B0604020202020204" pitchFamily="34" charset="0"/>
                </a:rPr>
                <a:t>大于</a:t>
              </a:r>
              <a:r>
                <a:rPr lang="en-US" altLang="zh-CN" sz="3200" dirty="0">
                  <a:solidFill>
                    <a:srgbClr val="FF0000"/>
                  </a:solidFill>
                  <a:latin typeface="Arial" panose="020B0604020202020204" pitchFamily="34" charset="0"/>
                  <a:ea typeface="汉仪大宋简" panose="02010609000101010101" pitchFamily="49" charset="-122"/>
                  <a:cs typeface="Arial" panose="020B0604020202020204" pitchFamily="34" charset="0"/>
                </a:rPr>
                <a:t>2000</a:t>
              </a:r>
              <a:r>
                <a:rPr lang="zh-CN" altLang="en-US" sz="3200" dirty="0">
                  <a:solidFill>
                    <a:srgbClr val="FF0000"/>
                  </a:solidFill>
                  <a:latin typeface="Arial" panose="020B0604020202020204" pitchFamily="34" charset="0"/>
                  <a:ea typeface="汉仪大宋简" panose="02010609000101010101" pitchFamily="49" charset="-122"/>
                  <a:cs typeface="Arial" panose="020B0604020202020204" pitchFamily="34" charset="0"/>
                </a:rPr>
                <a:t>立方厘米：</a:t>
              </a:r>
              <a:endParaRPr lang="en-US" altLang="zh-CN" sz="3200" dirty="0">
                <a:solidFill>
                  <a:srgbClr val="FF0000"/>
                </a:solidFill>
                <a:latin typeface="Arial" panose="020B0604020202020204" pitchFamily="34" charset="0"/>
                <a:ea typeface="汉仪大宋简" panose="02010609000101010101" pitchFamily="49" charset="-122"/>
                <a:cs typeface="Arial" panose="020B0604020202020204" pitchFamily="34" charset="0"/>
              </a:endParaRPr>
            </a:p>
            <a:p>
              <a:pPr algn="ctr" defTabSz="685800">
                <a:lnSpc>
                  <a:spcPct val="90000"/>
                </a:lnSpc>
              </a:pPr>
              <a:r>
                <a:rPr lang="zh-CN" altLang="en-US" sz="3200" dirty="0">
                  <a:solidFill>
                    <a:schemeClr val="tx1">
                      <a:lumMod val="95000"/>
                      <a:lumOff val="5000"/>
                    </a:schemeClr>
                  </a:solidFill>
                  <a:latin typeface="Arial" panose="020B0604020202020204" pitchFamily="34" charset="0"/>
                  <a:ea typeface="汉仪大宋简" panose="02010609000101010101" pitchFamily="49" charset="-122"/>
                  <a:cs typeface="Arial" panose="020B0604020202020204" pitchFamily="34" charset="0"/>
                </a:rPr>
                <a:t>伊万</a:t>
              </a:r>
              <a:r>
                <a:rPr lang="en-US" altLang="zh-CN" sz="3200" dirty="0">
                  <a:solidFill>
                    <a:schemeClr val="tx1">
                      <a:lumMod val="95000"/>
                      <a:lumOff val="5000"/>
                    </a:schemeClr>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schemeClr val="tx1">
                      <a:lumMod val="95000"/>
                      <a:lumOff val="5000"/>
                    </a:schemeClr>
                  </a:solidFill>
                  <a:latin typeface="Arial" panose="020B0604020202020204" pitchFamily="34" charset="0"/>
                  <a:ea typeface="汉仪大宋简" panose="02010609000101010101" pitchFamily="49" charset="-122"/>
                  <a:cs typeface="Arial" panose="020B0604020202020204" pitchFamily="34" charset="0"/>
                </a:rPr>
                <a:t>屠格涅夫</a:t>
              </a:r>
            </a:p>
            <a:p>
              <a:pPr algn="ctr" defTabSz="685800">
                <a:lnSpc>
                  <a:spcPct val="90000"/>
                </a:lnSpc>
              </a:pPr>
              <a:r>
                <a:rPr lang="zh-CN" altLang="en-US" sz="3200" dirty="0">
                  <a:solidFill>
                    <a:schemeClr val="tx1">
                      <a:lumMod val="95000"/>
                      <a:lumOff val="5000"/>
                    </a:schemeClr>
                  </a:solidFill>
                  <a:latin typeface="Arial" panose="020B0604020202020204" pitchFamily="34" charset="0"/>
                  <a:ea typeface="汉仪大宋简" panose="02010609000101010101" pitchFamily="49" charset="-122"/>
                  <a:cs typeface="Arial" panose="020B0604020202020204" pitchFamily="34" charset="0"/>
                </a:rPr>
                <a:t>经典作品</a:t>
              </a:r>
              <a:r>
                <a:rPr lang="en-US" altLang="zh-CN" sz="3200" dirty="0">
                  <a:solidFill>
                    <a:schemeClr val="tx1">
                      <a:lumMod val="95000"/>
                      <a:lumOff val="5000"/>
                    </a:schemeClr>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schemeClr val="tx1">
                      <a:lumMod val="95000"/>
                      <a:lumOff val="5000"/>
                    </a:schemeClr>
                  </a:solidFill>
                  <a:latin typeface="Arial" panose="020B0604020202020204" pitchFamily="34" charset="0"/>
                  <a:ea typeface="汉仪大宋简" panose="02010609000101010101" pitchFamily="49" charset="-122"/>
                  <a:cs typeface="Arial" panose="020B0604020202020204" pitchFamily="34" charset="0"/>
                </a:rPr>
                <a:t>父与子</a:t>
              </a:r>
              <a:r>
                <a:rPr lang="en-US" altLang="zh-CN" sz="3200" dirty="0">
                  <a:solidFill>
                    <a:schemeClr val="tx1">
                      <a:lumMod val="95000"/>
                      <a:lumOff val="5000"/>
                    </a:schemeClr>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schemeClr val="tx1">
                      <a:lumMod val="95000"/>
                      <a:lumOff val="5000"/>
                    </a:schemeClr>
                  </a:solidFill>
                  <a:latin typeface="Arial" panose="020B0604020202020204" pitchFamily="34" charset="0"/>
                  <a:ea typeface="汉仪大宋简" panose="02010609000101010101" pitchFamily="49" charset="-122"/>
                  <a:cs typeface="Arial" panose="020B0604020202020204" pitchFamily="34" charset="0"/>
                </a:rPr>
                <a:t>的作者</a:t>
              </a:r>
              <a:endParaRPr lang="en-US" altLang="zh-CN" sz="3200" dirty="0">
                <a:solidFill>
                  <a:schemeClr val="tx1">
                    <a:lumMod val="95000"/>
                    <a:lumOff val="5000"/>
                  </a:schemeClr>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65" y="352056"/>
              <a:ext cx="2863735" cy="3719945"/>
            </a:xfrm>
            <a:prstGeom prst="rect">
              <a:avLst/>
            </a:prstGeom>
          </p:spPr>
        </p:pic>
      </p:grpSp>
      <p:cxnSp>
        <p:nvCxnSpPr>
          <p:cNvPr id="28" name="直接连接符 27"/>
          <p:cNvCxnSpPr/>
          <p:nvPr/>
        </p:nvCxnSpPr>
        <p:spPr>
          <a:xfrm>
            <a:off x="4572000" y="814482"/>
            <a:ext cx="0" cy="5400600"/>
          </a:xfrm>
          <a:prstGeom prst="line">
            <a:avLst/>
          </a:prstGeom>
          <a:ln w="19050">
            <a:solidFill>
              <a:srgbClr val="002954"/>
            </a:solidFill>
          </a:ln>
        </p:spPr>
        <p:style>
          <a:lnRef idx="1">
            <a:schemeClr val="accent1"/>
          </a:lnRef>
          <a:fillRef idx="0">
            <a:schemeClr val="accent1"/>
          </a:fillRef>
          <a:effectRef idx="0">
            <a:schemeClr val="accent1"/>
          </a:effectRef>
          <a:fontRef idx="minor">
            <a:schemeClr val="tx1"/>
          </a:fontRef>
        </p:style>
      </p:cxnSp>
      <p:sp>
        <p:nvSpPr>
          <p:cNvPr id="12" name="Subtitle 11"/>
          <p:cNvSpPr>
            <a:spLocks noGrp="1"/>
          </p:cNvSpPr>
          <p:nvPr>
            <p:ph type="subTitle" idx="1"/>
          </p:nvPr>
        </p:nvSpPr>
        <p:spPr>
          <a:xfrm>
            <a:off x="-142908" y="142852"/>
            <a:ext cx="9358346" cy="535531"/>
          </a:xfrm>
        </p:spPr>
        <p:txBody>
          <a:bodyPr lIns="45720" rIns="45720"/>
          <a:lstStyle/>
          <a:p>
            <a:r>
              <a:rPr lang="zh-CN" altLang="en-US" sz="3200"/>
              <a:t>头颅大小不是决定智慧的关键因素</a:t>
            </a:r>
            <a:r>
              <a:rPr lang="en-US" altLang="zh-CN" sz="3200"/>
              <a:t>,</a:t>
            </a:r>
            <a:r>
              <a:rPr lang="zh-CN" altLang="en-US" sz="3200"/>
              <a:t>大脑组织才是</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047656" y="1196752"/>
            <a:ext cx="3096344" cy="4529445"/>
          </a:xfrm>
          <a:prstGeom prst="rect">
            <a:avLst/>
          </a:prstGeom>
        </p:spPr>
        <p:txBody>
          <a:bodyPr wrap="square">
            <a:spAutoFit/>
          </a:bodyPr>
          <a:lstStyle/>
          <a:p>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直立人不过是已经绝种的人族。</a:t>
            </a:r>
            <a:endParaRPr lang="en-US" altLang="zh-CN" sz="4000" dirty="0">
              <a:latin typeface="汉仪大宋简" panose="02010609000101010101" pitchFamily="49" charset="-122"/>
              <a:ea typeface="汉仪大宋简" panose="02010609000101010101" pitchFamily="49" charset="-122"/>
              <a:cs typeface="Arial" panose="020B0604020202020204" pitchFamily="34" charset="0"/>
            </a:endParaRPr>
          </a:p>
          <a:p>
            <a:pPr>
              <a:lnSpc>
                <a:spcPts val="1000"/>
              </a:lnSpc>
            </a:pPr>
            <a:endParaRPr lang="en-US" altLang="zh-CN" sz="4000" dirty="0">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是一种真实的人，基本上像现在人一样。</a:t>
            </a:r>
            <a:endParaRPr lang="en-US" altLang="zh-CN" sz="4000" dirty="0">
              <a:latin typeface="汉仪大宋简" panose="02010609000101010101" pitchFamily="49" charset="-122"/>
              <a:ea typeface="汉仪大宋简" panose="02010609000101010101" pitchFamily="49" charset="-122"/>
              <a:cs typeface="Arial" panose="020B0604020202020204" pitchFamily="34" charset="0"/>
            </a:endParaRPr>
          </a:p>
        </p:txBody>
      </p:sp>
      <p:grpSp>
        <p:nvGrpSpPr>
          <p:cNvPr id="21" name="Group 20"/>
          <p:cNvGrpSpPr/>
          <p:nvPr/>
        </p:nvGrpSpPr>
        <p:grpSpPr>
          <a:xfrm>
            <a:off x="2411760" y="836713"/>
            <a:ext cx="3384378" cy="5429928"/>
            <a:chOff x="8239140" y="285729"/>
            <a:chExt cx="3223413" cy="5171673"/>
          </a:xfrm>
        </p:grpSpPr>
        <p:sp>
          <p:nvSpPr>
            <p:cNvPr id="20" name="Rectangle 19"/>
            <p:cNvSpPr/>
            <p:nvPr/>
          </p:nvSpPr>
          <p:spPr>
            <a:xfrm>
              <a:off x="8239140" y="3097639"/>
              <a:ext cx="3223413" cy="2359763"/>
            </a:xfrm>
            <a:prstGeom prst="rect">
              <a:avLst/>
            </a:prstGeom>
            <a:solidFill>
              <a:srgbClr val="948371"/>
            </a:solidFill>
          </p:spPr>
          <p:txBody>
            <a:bodyPr wrap="square">
              <a:spAutoFit/>
            </a:bodyPr>
            <a:lstStyle/>
            <a:p>
              <a:pPr>
                <a:defRPr/>
              </a:pPr>
              <a:endParaRPr lang="en-US" altLang="zh-CN" sz="31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endParaRPr>
            </a:p>
            <a:p>
              <a:pPr>
                <a:defRPr/>
              </a:pPr>
              <a:r>
                <a:rPr lang="en-US" altLang="zh-CN" sz="3100" b="1"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cs typeface="Arial" panose="020B0604020202020204" pitchFamily="34" charset="0"/>
                </a:rPr>
                <a:t>2016</a:t>
              </a:r>
              <a:r>
                <a:rPr lang="zh-CN" altLang="en-US" sz="3100" b="1"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cs typeface="Arial" panose="020B0604020202020204" pitchFamily="34" charset="0"/>
                </a:rPr>
                <a:t>年在芝加哥田野博物馆里直立人“图而卡纳男孩”的复原</a:t>
              </a:r>
              <a:endParaRPr lang="en-US" altLang="zh-CN" sz="3100" b="1"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cs typeface="Arial" panose="020B0604020202020204" pitchFamily="34" charset="0"/>
              </a:endParaRPr>
            </a:p>
          </p:txBody>
        </p:sp>
        <p:pic>
          <p:nvPicPr>
            <p:cNvPr id="765958" name="Picture 6" descr="https://www.fieldmuseum.org/sites/default/files/styles/2x1_1200w/public/kgolembiewski/2016/06/20/daynes_sculptures_paint_0.jpg?itok=2295p4Wl"/>
            <p:cNvPicPr>
              <a:picLocks noChangeAspect="1" noChangeArrowheads="1"/>
            </p:cNvPicPr>
            <p:nvPr/>
          </p:nvPicPr>
          <p:blipFill>
            <a:blip r:embed="rId3" cstate="print"/>
            <a:srcRect l="50400"/>
            <a:stretch>
              <a:fillRect/>
            </a:stretch>
          </p:blipFill>
          <p:spPr bwMode="auto">
            <a:xfrm>
              <a:off x="8239140" y="285729"/>
              <a:ext cx="3223412" cy="3249407"/>
            </a:xfrm>
            <a:prstGeom prst="rect">
              <a:avLst/>
            </a:prstGeom>
            <a:noFill/>
          </p:spPr>
        </p:pic>
      </p:grpSp>
      <p:sp>
        <p:nvSpPr>
          <p:cNvPr id="7" name="副标题 6"/>
          <p:cNvSpPr>
            <a:spLocks noGrp="1"/>
          </p:cNvSpPr>
          <p:nvPr>
            <p:ph type="subTitle" idx="1"/>
          </p:nvPr>
        </p:nvSpPr>
        <p:spPr>
          <a:xfrm>
            <a:off x="2338612" y="162000"/>
            <a:ext cx="6805388" cy="590931"/>
          </a:xfrm>
        </p:spPr>
        <p:txBody>
          <a:bodyPr/>
          <a:lstStyle/>
          <a:p>
            <a:r>
              <a:rPr lang="zh-CN" altLang="en-US" dirty="0"/>
              <a:t>直立人：已绝种的人类种族</a:t>
            </a:r>
          </a:p>
        </p:txBody>
      </p:sp>
      <p:pic>
        <p:nvPicPr>
          <p:cNvPr id="12" name="Picture 11">
            <a:extLst>
              <a:ext uri="{FF2B5EF4-FFF2-40B4-BE49-F238E27FC236}">
                <a16:creationId xmlns:a16="http://schemas.microsoft.com/office/drawing/2014/main" id="{0B035743-26A4-4FA9-95F6-CE86283B4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513" y="0"/>
            <a:ext cx="2058223" cy="6858000"/>
          </a:xfrm>
          <a:prstGeom prst="rect">
            <a:avLst/>
          </a:prstGeom>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副标题 6"/>
          <p:cNvSpPr>
            <a:spLocks noGrp="1"/>
          </p:cNvSpPr>
          <p:nvPr>
            <p:ph type="subTitle" idx="1"/>
          </p:nvPr>
        </p:nvSpPr>
        <p:spPr/>
        <p:txBody>
          <a:bodyPr/>
          <a:lstStyle/>
          <a:p>
            <a:r>
              <a:rPr lang="zh-CN" altLang="en-US"/>
              <a:t>蓝田人是直</a:t>
            </a:r>
            <a:r>
              <a:rPr lang="zh-CN" altLang="en-US" dirty="0"/>
              <a:t>立人：已绝种的人类种族</a:t>
            </a:r>
          </a:p>
        </p:txBody>
      </p:sp>
      <p:pic>
        <p:nvPicPr>
          <p:cNvPr id="1339394" name="Picture 2" descr="https://gss3.bdstatic.com/-Po3dSag_xI4khGkpoWK1HF6hhy/baike/w%3D268/sign=f56e618d7cd98d1076d40b37193eb807/bd315c6034a85edf5602095249540923dd547531.jpg"/>
          <p:cNvPicPr>
            <a:picLocks noChangeAspect="1" noChangeArrowheads="1"/>
          </p:cNvPicPr>
          <p:nvPr/>
        </p:nvPicPr>
        <p:blipFill>
          <a:blip r:embed="rId3" cstate="print"/>
          <a:srcRect/>
          <a:stretch>
            <a:fillRect/>
          </a:stretch>
        </p:blipFill>
        <p:spPr bwMode="auto">
          <a:xfrm>
            <a:off x="5354644" y="3501008"/>
            <a:ext cx="3105788" cy="2725943"/>
          </a:xfrm>
          <a:prstGeom prst="rect">
            <a:avLst/>
          </a:prstGeom>
          <a:noFill/>
        </p:spPr>
      </p:pic>
      <p:sp>
        <p:nvSpPr>
          <p:cNvPr id="16" name="矩形 1"/>
          <p:cNvSpPr/>
          <p:nvPr/>
        </p:nvSpPr>
        <p:spPr>
          <a:xfrm>
            <a:off x="4860032" y="836712"/>
            <a:ext cx="4152524" cy="2308324"/>
          </a:xfrm>
          <a:prstGeom prst="rect">
            <a:avLst/>
          </a:prstGeom>
          <a:ln w="12700">
            <a:solidFill>
              <a:srgbClr val="002060"/>
            </a:solidFill>
          </a:ln>
        </p:spPr>
        <p:txBody>
          <a:bodyPr wrap="square">
            <a:spAutoFit/>
          </a:bodyPr>
          <a:lstStyle/>
          <a:p>
            <a:r>
              <a:rPr lang="zh-CN" altLang="en-US" sz="3600" b="1">
                <a:latin typeface="Arial" panose="020B0604020202020204" pitchFamily="34" charset="0"/>
                <a:ea typeface="华文中宋" panose="02010600040101010101" pitchFamily="2" charset="-122"/>
                <a:cs typeface="Arial" panose="020B0604020202020204" pitchFamily="34" charset="0"/>
              </a:rPr>
              <a:t>“蓝田人”的化石和复原（实际的样子大概没那么偏向猿猴！）</a:t>
            </a:r>
            <a:endParaRPr lang="zh-CN" altLang="en-US" sz="3600" b="1" dirty="0">
              <a:latin typeface="Arial" panose="020B0604020202020204" pitchFamily="34" charset="0"/>
              <a:ea typeface="华文中宋" panose="02010600040101010101" pitchFamily="2" charset="-122"/>
              <a:cs typeface="Arial" panose="020B0604020202020204" pitchFamily="34" charset="0"/>
            </a:endParaRPr>
          </a:p>
        </p:txBody>
      </p:sp>
      <p:pic>
        <p:nvPicPr>
          <p:cNvPr id="1339396" name="Picture 4" descr="https://gss2.bdstatic.com/9fo3dSag_xI4khGkpoWK1HF6hhy/baike/c0%3Dbaike80%2C5%2C5%2C80%2C26/sign=97e37278d539b60059c307e588395e4f/d000baa1cd11728bc53dfdb9c8fcc3cec3fd2c1c.jpg"/>
          <p:cNvPicPr>
            <a:picLocks noChangeAspect="1" noChangeArrowheads="1"/>
          </p:cNvPicPr>
          <p:nvPr/>
        </p:nvPicPr>
        <p:blipFill>
          <a:blip r:embed="rId4" cstate="print"/>
          <a:srcRect/>
          <a:stretch>
            <a:fillRect/>
          </a:stretch>
        </p:blipFill>
        <p:spPr bwMode="auto">
          <a:xfrm>
            <a:off x="239914" y="915144"/>
            <a:ext cx="4404094" cy="5322168"/>
          </a:xfrm>
          <a:prstGeom prst="rect">
            <a:avLst/>
          </a:prstGeom>
          <a:noFill/>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副标题 6"/>
          <p:cNvSpPr>
            <a:spLocks noGrp="1"/>
          </p:cNvSpPr>
          <p:nvPr>
            <p:ph type="subTitle" idx="1"/>
          </p:nvPr>
        </p:nvSpPr>
        <p:spPr/>
        <p:txBody>
          <a:bodyPr/>
          <a:lstStyle/>
          <a:p>
            <a:r>
              <a:rPr lang="zh-CN" altLang="en-US"/>
              <a:t>元谋人是直</a:t>
            </a:r>
            <a:r>
              <a:rPr lang="zh-CN" altLang="en-US" dirty="0"/>
              <a:t>立人：已绝种的人类种族</a:t>
            </a:r>
          </a:p>
        </p:txBody>
      </p:sp>
      <p:sp>
        <p:nvSpPr>
          <p:cNvPr id="16" name="矩形 1"/>
          <p:cNvSpPr/>
          <p:nvPr/>
        </p:nvSpPr>
        <p:spPr>
          <a:xfrm>
            <a:off x="5436096" y="836712"/>
            <a:ext cx="3576460" cy="2308324"/>
          </a:xfrm>
          <a:prstGeom prst="rect">
            <a:avLst/>
          </a:prstGeom>
          <a:ln w="12700">
            <a:solidFill>
              <a:srgbClr val="002060"/>
            </a:solidFill>
          </a:ln>
        </p:spPr>
        <p:txBody>
          <a:bodyPr wrap="square">
            <a:spAutoFit/>
          </a:bodyPr>
          <a:lstStyle/>
          <a:p>
            <a:r>
              <a:rPr lang="zh-CN" altLang="en-US" sz="3600" b="1" dirty="0">
                <a:latin typeface="Arial" panose="020B0604020202020204" pitchFamily="34" charset="0"/>
                <a:ea typeface="华文中宋" panose="02010600040101010101" pitchFamily="2" charset="-122"/>
                <a:cs typeface="Arial" panose="020B0604020202020204" pitchFamily="34" charset="0"/>
              </a:rPr>
              <a:t>“元谋人”的化石和几种复原（实际的样子没那么偏向猿猴！）</a:t>
            </a:r>
          </a:p>
        </p:txBody>
      </p:sp>
      <p:pic>
        <p:nvPicPr>
          <p:cNvPr id="1347588" name="Picture 4" descr="https://gss3.bdstatic.com/7Po3dSag_xI4khGkpoWK1HF6hhy/baike/c0%3Dbaike80%2C5%2C5%2C80%2C26/sign=cfeddfd7b83eb13550cabfe9c777c3b6/267f9e2f0708283850d72f2bbc99a9014c08f133.jpg"/>
          <p:cNvPicPr>
            <a:picLocks noChangeAspect="1" noChangeArrowheads="1"/>
          </p:cNvPicPr>
          <p:nvPr/>
        </p:nvPicPr>
        <p:blipFill>
          <a:blip r:embed="rId3" cstate="print"/>
          <a:srcRect/>
          <a:stretch>
            <a:fillRect/>
          </a:stretch>
        </p:blipFill>
        <p:spPr bwMode="auto">
          <a:xfrm>
            <a:off x="156964" y="1171921"/>
            <a:ext cx="4991100" cy="4705351"/>
          </a:xfrm>
          <a:prstGeom prst="rect">
            <a:avLst/>
          </a:prstGeom>
          <a:noFill/>
        </p:spPr>
      </p:pic>
      <p:pic>
        <p:nvPicPr>
          <p:cNvPr id="1347590" name="Picture 6" descr="https://gss1.bdstatic.com/9vo3dSag_xI4khGkpoWK1HF6hhy/baike/crop%3D0%2C4%2C500%2C330%3Bc0%3Dbaike80%2C5%2C5%2C80%2C26/sign=8e9927b078cf3bc7fc4f97acec309695/5366d0160924ab187ebb3a8a3dfae6cd7a890bda.jpg"/>
          <p:cNvPicPr>
            <a:picLocks noChangeAspect="1" noChangeArrowheads="1"/>
          </p:cNvPicPr>
          <p:nvPr/>
        </p:nvPicPr>
        <p:blipFill>
          <a:blip r:embed="rId4" cstate="print"/>
          <a:srcRect/>
          <a:stretch>
            <a:fillRect/>
          </a:stretch>
        </p:blipFill>
        <p:spPr bwMode="auto">
          <a:xfrm>
            <a:off x="35495" y="1700808"/>
            <a:ext cx="5346049" cy="3528392"/>
          </a:xfrm>
          <a:prstGeom prst="rect">
            <a:avLst/>
          </a:prstGeom>
          <a:noFill/>
        </p:spPr>
      </p:pic>
      <p:pic>
        <p:nvPicPr>
          <p:cNvPr id="1347592" name="Picture 8" descr="https://gss2.bdstatic.com/9fo3dSag_xI4khGkpoWK1HF6hhy/baike/c0%3Dbaike80%2C5%2C5%2C80%2C26/sign=1f637eadd1c8a786aa27425c0660a258/03087bf40ad162d9c8afbc4b11dfa9ec8a13cd20.jpg"/>
          <p:cNvPicPr>
            <a:picLocks noChangeAspect="1" noChangeArrowheads="1"/>
          </p:cNvPicPr>
          <p:nvPr/>
        </p:nvPicPr>
        <p:blipFill>
          <a:blip r:embed="rId5" cstate="print"/>
          <a:srcRect/>
          <a:stretch>
            <a:fillRect/>
          </a:stretch>
        </p:blipFill>
        <p:spPr bwMode="auto">
          <a:xfrm>
            <a:off x="5508104" y="3356992"/>
            <a:ext cx="3347864" cy="2717350"/>
          </a:xfrm>
          <a:prstGeom prst="rect">
            <a:avLst/>
          </a:prstGeom>
          <a:noFill/>
        </p:spPr>
      </p:pic>
      <p:pic>
        <p:nvPicPr>
          <p:cNvPr id="1347594" name="Picture 10" descr="https://gss0.bdstatic.com/94o3dSag_xI4khGkpoWK1HF6hhy/baike/c0%3Dbaike220%2C5%2C5%2C220%2C73/sign=f297c0cc11d5ad6ebef46cb8e0a252be/024f78f0f736afc359bdc46db919ebc4b7451200.jpg"/>
          <p:cNvPicPr>
            <a:picLocks noChangeAspect="1" noChangeArrowheads="1"/>
          </p:cNvPicPr>
          <p:nvPr/>
        </p:nvPicPr>
        <p:blipFill>
          <a:blip r:embed="rId6" cstate="print"/>
          <a:srcRect/>
          <a:stretch>
            <a:fillRect/>
          </a:stretch>
        </p:blipFill>
        <p:spPr bwMode="auto">
          <a:xfrm>
            <a:off x="0" y="1509124"/>
            <a:ext cx="5364088" cy="3576059"/>
          </a:xfrm>
          <a:prstGeom prst="rect">
            <a:avLst/>
          </a:prstGeom>
          <a:noFill/>
        </p:spPr>
      </p:pic>
      <p:pic>
        <p:nvPicPr>
          <p:cNvPr id="1347596" name="Picture 12" descr="https://gss2.bdstatic.com/-fo3dSag_xI4khGkpoWK1HF6hhy/baike/c0%3Dbaike80%2C5%2C5%2C80%2C26/sign=b5d6c20b8d44ebf8797c6c6db890bc4f/fc1f4134970a304efba95bf2dbc8a786c9175c2b.jpg"/>
          <p:cNvPicPr>
            <a:picLocks noChangeAspect="1" noChangeArrowheads="1"/>
          </p:cNvPicPr>
          <p:nvPr/>
        </p:nvPicPr>
        <p:blipFill>
          <a:blip r:embed="rId7" cstate="print"/>
          <a:srcRect/>
          <a:stretch>
            <a:fillRect/>
          </a:stretch>
        </p:blipFill>
        <p:spPr bwMode="auto">
          <a:xfrm>
            <a:off x="0" y="1988840"/>
            <a:ext cx="5364088" cy="301155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47590"/>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3000"/>
                                  </p:stCondLst>
                                  <p:childTnLst>
                                    <p:set>
                                      <p:cBhvr>
                                        <p:cTn id="9" dur="1" fill="hold">
                                          <p:stCondLst>
                                            <p:cond delay="0"/>
                                          </p:stCondLst>
                                        </p:cTn>
                                        <p:tgtEl>
                                          <p:spTgt spid="1347590"/>
                                        </p:tgtEl>
                                        <p:attrNameLst>
                                          <p:attrName>style.visibility</p:attrName>
                                        </p:attrNameLst>
                                      </p:cBhvr>
                                      <p:to>
                                        <p:strVal val="hidden"/>
                                      </p:to>
                                    </p:set>
                                  </p:childTnLst>
                                </p:cTn>
                              </p:par>
                            </p:childTnLst>
                          </p:cTn>
                        </p:par>
                        <p:par>
                          <p:cTn id="10" fill="hold">
                            <p:stCondLst>
                              <p:cond delay="3000"/>
                            </p:stCondLst>
                            <p:childTnLst>
                              <p:par>
                                <p:cTn id="11" presetID="1" presetClass="entr" presetSubtype="0" fill="hold" nodeType="afterEffect">
                                  <p:stCondLst>
                                    <p:cond delay="0"/>
                                  </p:stCondLst>
                                  <p:childTnLst>
                                    <p:set>
                                      <p:cBhvr>
                                        <p:cTn id="12" dur="1" fill="hold">
                                          <p:stCondLst>
                                            <p:cond delay="0"/>
                                          </p:stCondLst>
                                        </p:cTn>
                                        <p:tgtEl>
                                          <p:spTgt spid="1347594"/>
                                        </p:tgtEl>
                                        <p:attrNameLst>
                                          <p:attrName>style.visibility</p:attrName>
                                        </p:attrNameLst>
                                      </p:cBhvr>
                                      <p:to>
                                        <p:strVal val="visible"/>
                                      </p:to>
                                    </p:set>
                                  </p:childTnLst>
                                </p:cTn>
                              </p:par>
                            </p:childTnLst>
                          </p:cTn>
                        </p:par>
                        <p:par>
                          <p:cTn id="13" fill="hold">
                            <p:stCondLst>
                              <p:cond delay="3000"/>
                            </p:stCondLst>
                            <p:childTnLst>
                              <p:par>
                                <p:cTn id="14" presetID="1" presetClass="exit" presetSubtype="0" fill="hold" nodeType="afterEffect">
                                  <p:stCondLst>
                                    <p:cond delay="3000"/>
                                  </p:stCondLst>
                                  <p:childTnLst>
                                    <p:set>
                                      <p:cBhvr>
                                        <p:cTn id="15" dur="1" fill="hold">
                                          <p:stCondLst>
                                            <p:cond delay="0"/>
                                          </p:stCondLst>
                                        </p:cTn>
                                        <p:tgtEl>
                                          <p:spTgt spid="1347594"/>
                                        </p:tgtEl>
                                        <p:attrNameLst>
                                          <p:attrName>style.visibility</p:attrName>
                                        </p:attrNameLst>
                                      </p:cBhvr>
                                      <p:to>
                                        <p:strVal val="hidden"/>
                                      </p:to>
                                    </p:set>
                                  </p:childTnLst>
                                </p:cTn>
                              </p:par>
                            </p:childTnLst>
                          </p:cTn>
                        </p:par>
                        <p:par>
                          <p:cTn id="16" fill="hold">
                            <p:stCondLst>
                              <p:cond delay="6000"/>
                            </p:stCondLst>
                            <p:childTnLst>
                              <p:par>
                                <p:cTn id="17" presetID="1" presetClass="entr" presetSubtype="0" fill="hold" nodeType="afterEffect">
                                  <p:stCondLst>
                                    <p:cond delay="0"/>
                                  </p:stCondLst>
                                  <p:childTnLst>
                                    <p:set>
                                      <p:cBhvr>
                                        <p:cTn id="18" dur="1" fill="hold">
                                          <p:stCondLst>
                                            <p:cond delay="0"/>
                                          </p:stCondLst>
                                        </p:cTn>
                                        <p:tgtEl>
                                          <p:spTgt spid="1347596"/>
                                        </p:tgtEl>
                                        <p:attrNameLst>
                                          <p:attrName>style.visibility</p:attrName>
                                        </p:attrNameLst>
                                      </p:cBhvr>
                                      <p:to>
                                        <p:strVal val="visible"/>
                                      </p:to>
                                    </p:set>
                                  </p:childTnLst>
                                </p:cTn>
                              </p:par>
                            </p:childTnLst>
                          </p:cTn>
                        </p:par>
                        <p:par>
                          <p:cTn id="19" fill="hold">
                            <p:stCondLst>
                              <p:cond delay="6000"/>
                            </p:stCondLst>
                            <p:childTnLst>
                              <p:par>
                                <p:cTn id="20" presetID="1" presetClass="exit" presetSubtype="0" fill="hold" nodeType="afterEffect">
                                  <p:stCondLst>
                                    <p:cond delay="3000"/>
                                  </p:stCondLst>
                                  <p:childTnLst>
                                    <p:set>
                                      <p:cBhvr>
                                        <p:cTn id="21" dur="1" fill="hold">
                                          <p:stCondLst>
                                            <p:cond delay="0"/>
                                          </p:stCondLst>
                                        </p:cTn>
                                        <p:tgtEl>
                                          <p:spTgt spid="1347596"/>
                                        </p:tgtEl>
                                        <p:attrNameLst>
                                          <p:attrName>style.visibility</p:attrName>
                                        </p:attrNameLst>
                                      </p:cBhvr>
                                      <p:to>
                                        <p:strVal val="hidden"/>
                                      </p:to>
                                    </p:set>
                                  </p:childTnLst>
                                </p:cTn>
                              </p:par>
                            </p:childTnLst>
                          </p:cTn>
                        </p:par>
                        <p:par>
                          <p:cTn id="22" fill="hold">
                            <p:stCondLst>
                              <p:cond delay="9000"/>
                            </p:stCondLst>
                            <p:childTnLst>
                              <p:par>
                                <p:cTn id="23" presetID="1" presetClass="entr" presetSubtype="0" fill="hold" nodeType="afterEffect">
                                  <p:stCondLst>
                                    <p:cond delay="0"/>
                                  </p:stCondLst>
                                  <p:childTnLst>
                                    <p:set>
                                      <p:cBhvr>
                                        <p:cTn id="24" dur="1" fill="hold">
                                          <p:stCondLst>
                                            <p:cond delay="0"/>
                                          </p:stCondLst>
                                        </p:cTn>
                                        <p:tgtEl>
                                          <p:spTgt spid="1347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n.jpg"/>
          <p:cNvPicPr>
            <a:picLocks noChangeAspect="1" noChangeArrowheads="1"/>
          </p:cNvPicPr>
          <p:nvPr/>
        </p:nvPicPr>
        <p:blipFill>
          <a:blip r:embed="rId3" cstate="print"/>
          <a:srcRect l="3853" t="6502" r="7706" b="13005"/>
          <a:stretch>
            <a:fillRect/>
          </a:stretch>
        </p:blipFill>
        <p:spPr bwMode="auto">
          <a:xfrm>
            <a:off x="3059832" y="1124744"/>
            <a:ext cx="3024336" cy="4893263"/>
          </a:xfrm>
          <a:prstGeom prst="rect">
            <a:avLst/>
          </a:prstGeom>
          <a:noFill/>
          <a:ln w="6350">
            <a:solidFill>
              <a:srgbClr val="002060"/>
            </a:solidFill>
          </a:ln>
        </p:spPr>
      </p:pic>
      <p:sp>
        <p:nvSpPr>
          <p:cNvPr id="7" name="副标题 6"/>
          <p:cNvSpPr>
            <a:spLocks noGrp="1"/>
          </p:cNvSpPr>
          <p:nvPr>
            <p:ph type="subTitle" idx="1"/>
          </p:nvPr>
        </p:nvSpPr>
        <p:spPr>
          <a:xfrm>
            <a:off x="0" y="162000"/>
            <a:ext cx="9144000" cy="646331"/>
          </a:xfrm>
        </p:spPr>
        <p:txBody>
          <a:bodyPr/>
          <a:lstStyle/>
          <a:p>
            <a:r>
              <a:rPr lang="zh-CN" altLang="en-US" sz="4000"/>
              <a:t>北京猿人呢？</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27984" y="1268760"/>
            <a:ext cx="3456384" cy="4524315"/>
          </a:xfrm>
          <a:prstGeom prst="rect">
            <a:avLst/>
          </a:prstGeom>
          <a:ln w="3175">
            <a:solidFill>
              <a:srgbClr val="002060"/>
            </a:solidFill>
          </a:ln>
        </p:spPr>
        <p:txBody>
          <a:bodyPr wrap="square">
            <a:spAutoFit/>
          </a:bodyPr>
          <a:lstStyle/>
          <a:p>
            <a:r>
              <a:rPr lang="zh-CN" altLang="en-US" sz="3600" dirty="0">
                <a:latin typeface="Arial" panose="020B0604020202020204" pitchFamily="34" charset="0"/>
                <a:ea typeface="汉仪大宋简" panose="02010609000101010101" pitchFamily="49" charset="-122"/>
                <a:cs typeface="Arial" panose="020B0604020202020204" pitchFamily="34" charset="0"/>
              </a:rPr>
              <a:t>北京猿人据称是一种直立人。</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r>
              <a:rPr lang="zh-CN" altLang="en-US" sz="3600" dirty="0">
                <a:latin typeface="Arial" panose="020B0604020202020204" pitchFamily="34" charset="0"/>
                <a:ea typeface="汉仪大宋简" panose="02010609000101010101" pitchFamily="49" charset="-122"/>
                <a:cs typeface="Arial" panose="020B0604020202020204" pitchFamily="34" charset="0"/>
              </a:rPr>
              <a:t>据说生活在五十到二十万年前。</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r>
              <a:rPr lang="zh-CN" altLang="en-US" sz="3600" dirty="0">
                <a:latin typeface="Arial" panose="020B0604020202020204" pitchFamily="34" charset="0"/>
                <a:ea typeface="汉仪大宋简" panose="02010609000101010101" pitchFamily="49" charset="-122"/>
                <a:cs typeface="Arial" panose="020B0604020202020204" pitchFamily="34" charset="0"/>
              </a:rPr>
              <a:t>但是周口店实际发现的是什么？</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p:txBody>
      </p:sp>
      <p:sp>
        <p:nvSpPr>
          <p:cNvPr id="5" name="副标题 4"/>
          <p:cNvSpPr>
            <a:spLocks noGrp="1"/>
          </p:cNvSpPr>
          <p:nvPr>
            <p:ph type="subTitle" idx="1"/>
          </p:nvPr>
        </p:nvSpPr>
        <p:spPr/>
        <p:txBody>
          <a:bodyPr/>
          <a:lstStyle/>
          <a:p>
            <a:r>
              <a:rPr lang="zh-CN" altLang="en-US" dirty="0"/>
              <a:t>北京猿人：直立人？还是猿猴？</a:t>
            </a:r>
          </a:p>
        </p:txBody>
      </p:sp>
      <p:pic>
        <p:nvPicPr>
          <p:cNvPr id="6" name="Picture 4" descr="man.jpg"/>
          <p:cNvPicPr>
            <a:picLocks noChangeAspect="1" noChangeArrowheads="1"/>
          </p:cNvPicPr>
          <p:nvPr/>
        </p:nvPicPr>
        <p:blipFill>
          <a:blip r:embed="rId3" cstate="print"/>
          <a:srcRect l="3853" t="6502" r="7706" b="13005"/>
          <a:stretch>
            <a:fillRect/>
          </a:stretch>
        </p:blipFill>
        <p:spPr bwMode="auto">
          <a:xfrm>
            <a:off x="1259632" y="1124744"/>
            <a:ext cx="3024336" cy="4893263"/>
          </a:xfrm>
          <a:prstGeom prst="rect">
            <a:avLst/>
          </a:prstGeom>
          <a:noFill/>
          <a:ln w="6350">
            <a:solidFill>
              <a:srgbClr val="002060"/>
            </a:solidFill>
          </a:ln>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047656" y="1340768"/>
            <a:ext cx="3096344" cy="4524315"/>
          </a:xfrm>
          <a:prstGeom prst="rect">
            <a:avLst/>
          </a:prstGeom>
        </p:spPr>
        <p:txBody>
          <a:bodyPr wrap="square">
            <a:spAutoFit/>
          </a:bodyPr>
          <a:lstStyle/>
          <a:p>
            <a:pPr marL="285750" indent="-285750">
              <a:buSzPct val="55000"/>
              <a:buFont typeface="Wingdings" panose="05000000000000000000" pitchFamily="2" charset="2"/>
              <a:buChar char="l"/>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上千个高级石器。</a:t>
            </a:r>
          </a:p>
          <a:p>
            <a:pPr marL="285750" indent="-285750">
              <a:buSzPct val="55000"/>
              <a:buFont typeface="Wingdings" panose="05000000000000000000" pitchFamily="2" charset="2"/>
              <a:buChar char="l"/>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几堆经人加工过的石屑，是制造石</a:t>
            </a:r>
            <a:r>
              <a:rPr lang="zh-CN" altLang="en-US" sz="3600">
                <a:latin typeface="汉仪大宋简" panose="02010609000101010101" pitchFamily="49" charset="-122"/>
                <a:ea typeface="汉仪大宋简" panose="02010609000101010101" pitchFamily="49" charset="-122"/>
                <a:cs typeface="Arial" panose="020B0604020202020204" pitchFamily="34" charset="0"/>
              </a:rPr>
              <a:t>器的副产品，</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一堆约有半米深。</a:t>
            </a:r>
          </a:p>
        </p:txBody>
      </p:sp>
      <p:pic>
        <p:nvPicPr>
          <p:cNvPr id="753674" name="Picture 10" descr="http://images.visitbeijing.com.cn/20141110/Img215092452.jpg"/>
          <p:cNvPicPr>
            <a:picLocks noChangeAspect="1" noChangeArrowheads="1"/>
          </p:cNvPicPr>
          <p:nvPr/>
        </p:nvPicPr>
        <p:blipFill>
          <a:blip r:embed="rId3" cstate="print"/>
          <a:srcRect/>
          <a:stretch>
            <a:fillRect/>
          </a:stretch>
        </p:blipFill>
        <p:spPr bwMode="auto">
          <a:xfrm>
            <a:off x="179512" y="1411853"/>
            <a:ext cx="5616624" cy="4212468"/>
          </a:xfrm>
          <a:prstGeom prst="rect">
            <a:avLst/>
          </a:prstGeom>
          <a:noFill/>
        </p:spPr>
      </p:pic>
      <p:pic>
        <p:nvPicPr>
          <p:cNvPr id="2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9512" y="1412776"/>
            <a:ext cx="5616624" cy="4210493"/>
          </a:xfrm>
          <a:prstGeom prst="rect">
            <a:avLst/>
          </a:prstGeom>
          <a:noFill/>
        </p:spPr>
      </p:pic>
      <p:sp>
        <p:nvSpPr>
          <p:cNvPr id="5" name="副标题 4"/>
          <p:cNvSpPr>
            <a:spLocks noGrp="1"/>
          </p:cNvSpPr>
          <p:nvPr>
            <p:ph type="subTitle" idx="1"/>
          </p:nvPr>
        </p:nvSpPr>
        <p:spPr/>
        <p:txBody>
          <a:bodyPr/>
          <a:lstStyle/>
          <a:p>
            <a:r>
              <a:rPr lang="zh-CN" altLang="en-US" dirty="0"/>
              <a:t>北京猿人：直立人？还是猿猴？</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a:bodyPr>
          <a:lstStyle/>
          <a:p>
            <a:pPr algn="ctr"/>
            <a:r>
              <a:rPr lang="en-US"/>
              <a:t>Piltdown 2: London Illus news</a:t>
            </a:r>
            <a:endParaRPr lang="zh-CN" altLang="en-US" sz="3600" b="1">
              <a:solidFill>
                <a:srgbClr val="002060"/>
              </a:solidFill>
              <a:latin typeface="微软雅黑" pitchFamily="34" charset="-122"/>
              <a:ea typeface="微软雅黑" pitchFamily="34" charset="-122"/>
            </a:endParaRPr>
          </a:p>
        </p:txBody>
      </p:sp>
      <p:sp>
        <p:nvSpPr>
          <p:cNvPr id="5" name="副标题 4"/>
          <p:cNvSpPr>
            <a:spLocks noGrp="1"/>
          </p:cNvSpPr>
          <p:nvPr>
            <p:ph type="subTitle" idx="1"/>
          </p:nvPr>
        </p:nvSpPr>
        <p:spPr/>
        <p:txBody>
          <a:bodyPr/>
          <a:lstStyle/>
          <a:p>
            <a:r>
              <a:rPr lang="zh-CN" altLang="en-US" dirty="0"/>
              <a:t>皮尔当人：</a:t>
            </a:r>
            <a:r>
              <a:rPr lang="zh-CN" altLang="en-US" dirty="0">
                <a:solidFill>
                  <a:srgbClr val="FF0000"/>
                </a:solidFill>
              </a:rPr>
              <a:t>自信的宣布</a:t>
            </a:r>
          </a:p>
        </p:txBody>
      </p:sp>
      <p:sp>
        <p:nvSpPr>
          <p:cNvPr id="7" name="Rectangle 6"/>
          <p:cNvSpPr/>
          <p:nvPr/>
        </p:nvSpPr>
        <p:spPr>
          <a:xfrm>
            <a:off x="-108520" y="832644"/>
            <a:ext cx="9145016" cy="2308324"/>
          </a:xfrm>
          <a:prstGeom prst="rect">
            <a:avLst/>
          </a:prstGeom>
        </p:spPr>
        <p:txBody>
          <a:bodyPr wrap="square">
            <a:spAutoFit/>
          </a:bodyPr>
          <a:lstStyle/>
          <a:p>
            <a:pPr marL="171450" indent="-171450" defTabSz="685800">
              <a:lnSpc>
                <a:spcPct val="90000"/>
              </a:lnSpc>
              <a:spcBef>
                <a:spcPts val="750"/>
              </a:spcBef>
            </a:pPr>
            <a:r>
              <a:rPr lang="zh-CN" altLang="en-US" sz="3200" dirty="0">
                <a:latin typeface="Arial" panose="020B0604020202020204" pitchFamily="34" charset="0"/>
                <a:ea typeface="汉仪大宋简" panose="02010609000101010101" pitchFamily="49" charset="-122"/>
                <a:cs typeface="Arial" panose="020B0604020202020204" pitchFamily="34" charset="0"/>
              </a:rPr>
              <a:t> “一个至关重要的发现</a:t>
            </a:r>
            <a:r>
              <a:rPr lang="en-US" altLang="zh-CN" sz="3200" dirty="0">
                <a:latin typeface="Arial" panose="020B0604020202020204" pitchFamily="34" charset="0"/>
                <a:ea typeface="汉仪大宋简" panose="02010609000101010101" pitchFamily="49" charset="-122"/>
                <a:cs typeface="Arial" panose="020B0604020202020204" pitchFamily="34" charset="0"/>
              </a:rPr>
              <a:t>… </a:t>
            </a:r>
            <a:r>
              <a:rPr lang="zh-CN" altLang="en-US" sz="3200" dirty="0">
                <a:latin typeface="Arial" panose="020B0604020202020204" pitchFamily="34" charset="0"/>
                <a:ea typeface="汉仪大宋简" panose="02010609000101010101" pitchFamily="49" charset="-122"/>
                <a:cs typeface="Arial" panose="020B0604020202020204" pitchFamily="34" charset="0"/>
              </a:rPr>
              <a:t>由地质协会 </a:t>
            </a:r>
            <a:r>
              <a:rPr lang="en-US" altLang="zh-CN" sz="3200" dirty="0">
                <a:latin typeface="Arial" panose="020B0604020202020204" pitchFamily="34" charset="0"/>
                <a:ea typeface="汉仪大宋简" panose="02010609000101010101" pitchFamily="49" charset="-122"/>
                <a:cs typeface="Arial" panose="020B0604020202020204" pitchFamily="34" charset="0"/>
              </a:rPr>
              <a:t>… </a:t>
            </a:r>
            <a:r>
              <a:rPr lang="zh-CN" altLang="en-US" sz="3200" dirty="0">
                <a:latin typeface="Arial" panose="020B0604020202020204" pitchFamily="34" charset="0"/>
                <a:ea typeface="汉仪大宋简" panose="02010609000101010101" pitchFamily="49" charset="-122"/>
                <a:cs typeface="Arial" panose="020B0604020202020204" pitchFamily="34" charset="0"/>
              </a:rPr>
              <a:t>于</a:t>
            </a:r>
            <a:r>
              <a:rPr lang="en-US" altLang="zh-CN" sz="3200" dirty="0">
                <a:latin typeface="Arial" panose="020B0604020202020204" pitchFamily="34" charset="0"/>
                <a:ea typeface="汉仪大宋简" panose="02010609000101010101" pitchFamily="49" charset="-122"/>
                <a:cs typeface="Arial" panose="020B0604020202020204" pitchFamily="34" charset="0"/>
              </a:rPr>
              <a:t>[1912]</a:t>
            </a:r>
            <a:r>
              <a:rPr lang="zh-CN" altLang="en-US" sz="3200" dirty="0">
                <a:latin typeface="Arial" panose="020B0604020202020204" pitchFamily="34" charset="0"/>
                <a:ea typeface="汉仪大宋简" panose="02010609000101010101" pitchFamily="49" charset="-122"/>
                <a:cs typeface="Arial" panose="020B0604020202020204" pitchFamily="34" charset="0"/>
              </a:rPr>
              <a:t>年</a:t>
            </a:r>
            <a:r>
              <a:rPr lang="en-US" altLang="zh-CN" sz="3200" dirty="0">
                <a:latin typeface="Arial" panose="020B0604020202020204" pitchFamily="34" charset="0"/>
                <a:ea typeface="汉仪大宋简" panose="02010609000101010101" pitchFamily="49" charset="-122"/>
                <a:cs typeface="Arial" panose="020B0604020202020204" pitchFamily="34" charset="0"/>
              </a:rPr>
              <a:t>12</a:t>
            </a:r>
            <a:r>
              <a:rPr lang="zh-CN" altLang="en-US" sz="3200" dirty="0">
                <a:latin typeface="Arial" panose="020B0604020202020204" pitchFamily="34" charset="0"/>
                <a:ea typeface="汉仪大宋简" panose="02010609000101010101" pitchFamily="49" charset="-122"/>
                <a:cs typeface="Arial" panose="020B0604020202020204" pitchFamily="34" charset="0"/>
              </a:rPr>
              <a:t>月</a:t>
            </a:r>
            <a:r>
              <a:rPr lang="en-US" altLang="zh-CN" sz="3200" dirty="0">
                <a:latin typeface="Arial" panose="020B0604020202020204" pitchFamily="34" charset="0"/>
                <a:ea typeface="汉仪大宋简" panose="02010609000101010101" pitchFamily="49" charset="-122"/>
                <a:cs typeface="Arial" panose="020B0604020202020204" pitchFamily="34" charset="0"/>
              </a:rPr>
              <a:t>18</a:t>
            </a:r>
            <a:r>
              <a:rPr lang="zh-CN" altLang="en-US" sz="3200" dirty="0">
                <a:latin typeface="Arial" panose="020B0604020202020204" pitchFamily="34" charset="0"/>
                <a:ea typeface="汉仪大宋简" panose="02010609000101010101" pitchFamily="49" charset="-122"/>
                <a:cs typeface="Arial" panose="020B0604020202020204" pitchFamily="34" charset="0"/>
              </a:rPr>
              <a:t>日宣布</a:t>
            </a:r>
            <a:r>
              <a:rPr lang="en-US" altLang="zh-CN" sz="3200" dirty="0">
                <a:latin typeface="Arial" panose="020B0604020202020204" pitchFamily="34" charset="0"/>
                <a:ea typeface="汉仪大宋简" panose="02010609000101010101" pitchFamily="49" charset="-122"/>
                <a:cs typeface="Arial" panose="020B0604020202020204" pitchFamily="34" charset="0"/>
              </a:rPr>
              <a:t>… </a:t>
            </a:r>
            <a:r>
              <a:rPr lang="zh-CN" altLang="en-US" sz="3200" dirty="0">
                <a:latin typeface="Arial" panose="020B0604020202020204" pitchFamily="34" charset="0"/>
                <a:ea typeface="汉仪大宋简" panose="02010609000101010101" pitchFamily="49" charset="-122"/>
                <a:cs typeface="Arial" panose="020B0604020202020204" pitchFamily="34" charset="0"/>
              </a:rPr>
              <a:t>如果不是欧洲，至少是英国的最为古老的居民</a:t>
            </a:r>
            <a:r>
              <a:rPr lang="en-US" altLang="zh-CN" sz="3200" dirty="0">
                <a:latin typeface="Arial" panose="020B0604020202020204" pitchFamily="34" charset="0"/>
                <a:ea typeface="汉仪大宋简" panose="02010609000101010101" pitchFamily="49" charset="-122"/>
                <a:cs typeface="Arial" panose="020B0604020202020204" pitchFamily="34" charset="0"/>
              </a:rPr>
              <a:t>[500,000 </a:t>
            </a:r>
            <a:r>
              <a:rPr lang="zh-CN" altLang="en-US" sz="3200" dirty="0">
                <a:latin typeface="Arial" panose="020B0604020202020204" pitchFamily="34" charset="0"/>
                <a:ea typeface="汉仪大宋简" panose="02010609000101010101" pitchFamily="49" charset="-122"/>
                <a:cs typeface="Arial" panose="020B0604020202020204" pitchFamily="34" charset="0"/>
              </a:rPr>
              <a:t>年前</a:t>
            </a:r>
            <a:r>
              <a:rPr lang="en-US" altLang="zh-CN" sz="3200" dirty="0">
                <a:latin typeface="Arial" panose="020B0604020202020204" pitchFamily="34" charset="0"/>
                <a:ea typeface="汉仪大宋简" panose="02010609000101010101" pitchFamily="49" charset="-122"/>
                <a:cs typeface="Arial" panose="020B0604020202020204" pitchFamily="34" charset="0"/>
              </a:rPr>
              <a:t>]…</a:t>
            </a:r>
            <a:r>
              <a:rPr lang="zh-CN" altLang="en-US" sz="3200" dirty="0">
                <a:latin typeface="Arial" panose="020B0604020202020204" pitchFamily="34" charset="0"/>
                <a:ea typeface="汉仪大宋简" panose="02010609000101010101" pitchFamily="49" charset="-122"/>
                <a:cs typeface="Arial" panose="020B0604020202020204" pitchFamily="34" charset="0"/>
              </a:rPr>
              <a:t>的一部分</a:t>
            </a:r>
            <a:r>
              <a:rPr lang="en-US" altLang="zh-CN" sz="3200" dirty="0">
                <a:latin typeface="Arial" panose="020B0604020202020204" pitchFamily="34" charset="0"/>
                <a:ea typeface="汉仪大宋简" panose="02010609000101010101" pitchFamily="49" charset="-122"/>
                <a:cs typeface="Arial" panose="020B0604020202020204" pitchFamily="34" charset="0"/>
              </a:rPr>
              <a:t>……</a:t>
            </a:r>
            <a:r>
              <a:rPr lang="zh-CN" altLang="en-US" sz="3200" dirty="0">
                <a:latin typeface="Arial" panose="020B0604020202020204" pitchFamily="34" charset="0"/>
                <a:ea typeface="汉仪大宋简" panose="02010609000101010101" pitchFamily="49" charset="-122"/>
                <a:cs typeface="Arial" panose="020B0604020202020204" pitchFamily="34" charset="0"/>
              </a:rPr>
              <a:t>目前发现的遗骸无可置疑地代表了</a:t>
            </a:r>
            <a:r>
              <a:rPr lang="en-US" altLang="zh-CN" sz="3200" dirty="0">
                <a:latin typeface="Arial" panose="020B0604020202020204" pitchFamily="34" charset="0"/>
                <a:ea typeface="汉仪大宋简" panose="02010609000101010101" pitchFamily="49" charset="-122"/>
                <a:cs typeface="Arial" panose="020B0604020202020204" pitchFamily="34" charset="0"/>
              </a:rPr>
              <a:t>……</a:t>
            </a:r>
            <a:r>
              <a:rPr lang="zh-CN" altLang="en-US" sz="3200" dirty="0">
                <a:latin typeface="Arial" panose="020B0604020202020204" pitchFamily="34" charset="0"/>
                <a:ea typeface="汉仪大宋简" panose="02010609000101010101" pitchFamily="49" charset="-122"/>
                <a:cs typeface="Arial" panose="020B0604020202020204" pitchFamily="34" charset="0"/>
              </a:rPr>
              <a:t>一个将我们与远古祖先</a:t>
            </a:r>
            <a:r>
              <a:rPr lang="en-US" altLang="zh-CN" sz="3200" dirty="0">
                <a:latin typeface="Arial" panose="020B0604020202020204" pitchFamily="34" charset="0"/>
                <a:ea typeface="汉仪大宋简" panose="02010609000101010101" pitchFamily="49" charset="-122"/>
                <a:cs typeface="Arial" panose="020B0604020202020204" pitchFamily="34" charset="0"/>
              </a:rPr>
              <a:t>——</a:t>
            </a:r>
            <a:r>
              <a:rPr lang="zh-CN" altLang="en-US" sz="3200" dirty="0">
                <a:latin typeface="Arial" panose="020B0604020202020204" pitchFamily="34" charset="0"/>
                <a:ea typeface="汉仪大宋简" panose="02010609000101010101" pitchFamily="49" charset="-122"/>
                <a:cs typeface="Arial" panose="020B0604020202020204" pitchFamily="34" charset="0"/>
              </a:rPr>
              <a:t>猿猴，连起来的一个环节。”</a:t>
            </a:r>
            <a:endParaRPr lang="en-US" altLang="ja-JP" sz="3200" dirty="0">
              <a:latin typeface="Arial" panose="020B0604020202020204" pitchFamily="34" charset="0"/>
              <a:ea typeface="汉仪大宋简" panose="02010609000101010101" pitchFamily="49" charset="-122"/>
              <a:cs typeface="Arial" panose="020B0604020202020204" pitchFamily="34" charset="0"/>
            </a:endParaRPr>
          </a:p>
        </p:txBody>
      </p:sp>
      <p:grpSp>
        <p:nvGrpSpPr>
          <p:cNvPr id="6" name="组合 5"/>
          <p:cNvGrpSpPr/>
          <p:nvPr/>
        </p:nvGrpSpPr>
        <p:grpSpPr>
          <a:xfrm>
            <a:off x="143509" y="3140968"/>
            <a:ext cx="8856983" cy="2808312"/>
            <a:chOff x="35497" y="2780928"/>
            <a:chExt cx="8856983" cy="2808312"/>
          </a:xfrm>
        </p:grpSpPr>
        <p:pic>
          <p:nvPicPr>
            <p:cNvPr id="4" name="Picture 4"/>
            <p:cNvPicPr>
              <a:picLocks noChangeAspect="1" noChangeArrowheads="1"/>
            </p:cNvPicPr>
            <p:nvPr/>
          </p:nvPicPr>
          <p:blipFill>
            <a:blip r:embed="rId3" cstate="print"/>
            <a:srcRect/>
            <a:stretch>
              <a:fillRect/>
            </a:stretch>
          </p:blipFill>
          <p:spPr bwMode="auto">
            <a:xfrm>
              <a:off x="6752182" y="2780928"/>
              <a:ext cx="2140298" cy="2808312"/>
            </a:xfrm>
            <a:prstGeom prst="rect">
              <a:avLst/>
            </a:prstGeom>
            <a:noFill/>
            <a:ln w="3175">
              <a:solidFill>
                <a:schemeClr val="tx1"/>
              </a:solidFill>
              <a:miter lim="800000"/>
              <a:headEnd/>
              <a:tailEnd/>
            </a:ln>
          </p:spPr>
        </p:pic>
        <p:graphicFrame>
          <p:nvGraphicFramePr>
            <p:cNvPr id="386050" name="Object 2"/>
            <p:cNvGraphicFramePr>
              <a:graphicFrameLocks noChangeAspect="1"/>
            </p:cNvGraphicFramePr>
            <p:nvPr>
              <p:extLst>
                <p:ext uri="{D42A27DB-BD31-4B8C-83A1-F6EECF244321}">
                  <p14:modId xmlns:p14="http://schemas.microsoft.com/office/powerpoint/2010/main" val="3287590071"/>
                </p:ext>
              </p:extLst>
            </p:nvPr>
          </p:nvGraphicFramePr>
          <p:xfrm>
            <a:off x="3563888" y="2780928"/>
            <a:ext cx="3111914" cy="2808312"/>
          </p:xfrm>
          <a:graphic>
            <a:graphicData uri="http://schemas.openxmlformats.org/presentationml/2006/ole">
              <mc:AlternateContent xmlns:mc="http://schemas.openxmlformats.org/markup-compatibility/2006">
                <mc:Choice xmlns:v="urn:schemas-microsoft-com:vml" Requires="v">
                  <p:oleObj name="Document" r:id="rId4" imgW="1922526" imgH="1735836" progId="Word.Document.8">
                    <p:embed/>
                  </p:oleObj>
                </mc:Choice>
                <mc:Fallback>
                  <p:oleObj name="Document" r:id="rId4" imgW="1922526" imgH="1735836"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888" y="2780928"/>
                          <a:ext cx="3111914" cy="2808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6051" name="Object 3"/>
            <p:cNvGraphicFramePr>
              <a:graphicFrameLocks noChangeAspect="1"/>
            </p:cNvGraphicFramePr>
            <p:nvPr>
              <p:extLst>
                <p:ext uri="{D42A27DB-BD31-4B8C-83A1-F6EECF244321}">
                  <p14:modId xmlns:p14="http://schemas.microsoft.com/office/powerpoint/2010/main" val="1282609531"/>
                </p:ext>
              </p:extLst>
            </p:nvPr>
          </p:nvGraphicFramePr>
          <p:xfrm>
            <a:off x="35497" y="2780928"/>
            <a:ext cx="3447026" cy="2808312"/>
          </p:xfrm>
          <a:graphic>
            <a:graphicData uri="http://schemas.openxmlformats.org/presentationml/2006/ole">
              <mc:AlternateContent xmlns:mc="http://schemas.openxmlformats.org/markup-compatibility/2006">
                <mc:Choice xmlns:v="urn:schemas-microsoft-com:vml" Requires="v">
                  <p:oleObj name="Document" r:id="rId6" imgW="2078736" imgH="1699260" progId="Word.Document.8">
                    <p:embed/>
                  </p:oleObj>
                </mc:Choice>
                <mc:Fallback>
                  <p:oleObj name="Document" r:id="rId6" imgW="2078736" imgH="1699260" progId="Word.Document.8">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97" y="2780928"/>
                          <a:ext cx="3447026" cy="2808312"/>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 name="矩形 2"/>
          <p:cNvSpPr/>
          <p:nvPr/>
        </p:nvSpPr>
        <p:spPr>
          <a:xfrm>
            <a:off x="251520" y="5919663"/>
            <a:ext cx="7920880" cy="461665"/>
          </a:xfrm>
          <a:prstGeom prst="rect">
            <a:avLst/>
          </a:prstGeom>
        </p:spPr>
        <p:txBody>
          <a:bodyPr wrap="square">
            <a:spAutoFit/>
          </a:bodyPr>
          <a:lstStyle/>
          <a:p>
            <a:pPr defTabSz="685800"/>
            <a:r>
              <a:rPr lang="en-US" altLang="zh-CN" sz="2400" b="1" dirty="0">
                <a:solidFill>
                  <a:schemeClr val="tx1">
                    <a:lumMod val="95000"/>
                    <a:lumOff val="5000"/>
                  </a:schemeClr>
                </a:solidFill>
                <a:latin typeface="Arial" panose="020B0604020202020204" pitchFamily="34" charset="0"/>
                <a:ea typeface="STZhongsong"/>
                <a:cs typeface="Arial" panose="020B0604020202020204" pitchFamily="34" charset="0"/>
              </a:rPr>
              <a:t>-- Illustrated London News, 1912</a:t>
            </a:r>
            <a:r>
              <a:rPr lang="zh-CN" altLang="en-US" sz="2400" b="1" dirty="0">
                <a:solidFill>
                  <a:schemeClr val="tx1">
                    <a:lumMod val="95000"/>
                    <a:lumOff val="5000"/>
                  </a:schemeClr>
                </a:solidFill>
                <a:latin typeface="Arial" panose="020B0604020202020204" pitchFamily="34" charset="0"/>
                <a:ea typeface="STZhongsong"/>
                <a:cs typeface="Arial" panose="020B0604020202020204" pitchFamily="34" charset="0"/>
              </a:rPr>
              <a:t>年</a:t>
            </a:r>
            <a:r>
              <a:rPr lang="en-US" altLang="zh-CN" sz="2400" b="1" dirty="0">
                <a:solidFill>
                  <a:schemeClr val="tx1">
                    <a:lumMod val="95000"/>
                    <a:lumOff val="5000"/>
                  </a:schemeClr>
                </a:solidFill>
                <a:latin typeface="Arial" panose="020B0604020202020204" pitchFamily="34" charset="0"/>
                <a:ea typeface="STZhongsong"/>
                <a:cs typeface="Arial" panose="020B0604020202020204" pitchFamily="34" charset="0"/>
              </a:rPr>
              <a:t>12</a:t>
            </a:r>
            <a:r>
              <a:rPr lang="zh-CN" altLang="en-US" sz="2400" b="1" dirty="0">
                <a:solidFill>
                  <a:schemeClr val="tx1">
                    <a:lumMod val="95000"/>
                    <a:lumOff val="5000"/>
                  </a:schemeClr>
                </a:solidFill>
                <a:latin typeface="Arial" panose="020B0604020202020204" pitchFamily="34" charset="0"/>
                <a:ea typeface="STZhongsong"/>
                <a:cs typeface="Arial" panose="020B0604020202020204" pitchFamily="34" charset="0"/>
              </a:rPr>
              <a:t>月</a:t>
            </a:r>
            <a:r>
              <a:rPr lang="en-US" altLang="zh-CN" sz="2400" b="1" dirty="0">
                <a:solidFill>
                  <a:schemeClr val="tx1">
                    <a:lumMod val="95000"/>
                    <a:lumOff val="5000"/>
                  </a:schemeClr>
                </a:solidFill>
                <a:latin typeface="Arial" panose="020B0604020202020204" pitchFamily="34" charset="0"/>
                <a:ea typeface="STZhongsong"/>
                <a:cs typeface="Arial" panose="020B0604020202020204" pitchFamily="34" charset="0"/>
              </a:rPr>
              <a:t>28</a:t>
            </a:r>
            <a:r>
              <a:rPr lang="zh-CN" altLang="en-US" sz="2400" b="1" dirty="0">
                <a:solidFill>
                  <a:schemeClr val="tx1">
                    <a:lumMod val="95000"/>
                    <a:lumOff val="5000"/>
                  </a:schemeClr>
                </a:solidFill>
                <a:latin typeface="Arial" panose="020B0604020202020204" pitchFamily="34" charset="0"/>
                <a:ea typeface="STZhongsong"/>
                <a:cs typeface="Arial" panose="020B0604020202020204" pitchFamily="34" charset="0"/>
              </a:rPr>
              <a:t>日</a:t>
            </a:r>
            <a:endParaRPr lang="en-US" altLang="zh-CN" sz="2400" b="1" dirty="0">
              <a:solidFill>
                <a:schemeClr val="tx1">
                  <a:lumMod val="95000"/>
                  <a:lumOff val="5000"/>
                </a:schemeClr>
              </a:solidFill>
              <a:latin typeface="Arial" panose="020B0604020202020204" pitchFamily="34" charset="0"/>
              <a:cs typeface="Arial" panose="020B0604020202020204" pitchFamily="34" charset="0"/>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7504" y="5373216"/>
            <a:ext cx="8856984" cy="864096"/>
          </a:xfrm>
          <a:prstGeom prst="rect">
            <a:avLst/>
          </a:prstGeom>
          <a:solidFill>
            <a:srgbClr val="002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Content Placeholder 7"/>
          <p:cNvSpPr txBox="1">
            <a:spLocks/>
          </p:cNvSpPr>
          <p:nvPr/>
        </p:nvSpPr>
        <p:spPr>
          <a:xfrm>
            <a:off x="251520" y="5517232"/>
            <a:ext cx="9577064" cy="504056"/>
          </a:xfrm>
          <a:prstGeom prst="rect">
            <a:avLst/>
          </a:prstGeom>
        </p:spPr>
        <p:txBody>
          <a:bodyPr/>
          <a:lstStyle/>
          <a:p>
            <a:pPr marL="171450" indent="-171450" defTabSz="685800">
              <a:lnSpc>
                <a:spcPct val="90000"/>
              </a:lnSpc>
              <a:spcBef>
                <a:spcPts val="750"/>
              </a:spcBef>
              <a:defRPr/>
            </a:pPr>
            <a:r>
              <a:rPr lang="zh-CN" altLang="en-US" sz="3200" b="1"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cs typeface="Arial" pitchFamily="34" charset="0"/>
              </a:rPr>
              <a:t>这些明显看来是人的活动所留下的！</a:t>
            </a:r>
            <a:r>
              <a:rPr lang="zh-CN" altLang="en-US" sz="3200" b="1" dirty="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cs typeface="Arial" pitchFamily="34" charset="0"/>
              </a:rPr>
              <a:t>是什么人？</a:t>
            </a:r>
            <a:endParaRPr lang="en-US" sz="3200" b="1" dirty="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cs typeface="Arial" pitchFamily="34" charset="0"/>
            </a:endParaRPr>
          </a:p>
        </p:txBody>
      </p:sp>
      <p:sp>
        <p:nvSpPr>
          <p:cNvPr id="2" name="矩形 1"/>
          <p:cNvSpPr/>
          <p:nvPr/>
        </p:nvSpPr>
        <p:spPr>
          <a:xfrm>
            <a:off x="5904656" y="1052736"/>
            <a:ext cx="3275856" cy="4031873"/>
          </a:xfrm>
          <a:prstGeom prst="rect">
            <a:avLst/>
          </a:prstGeom>
        </p:spPr>
        <p:txBody>
          <a:bodyPr wrap="square">
            <a:spAutoFit/>
          </a:bodyPr>
          <a:lstStyle/>
          <a:p>
            <a:pPr marL="285750" indent="-285750">
              <a:buSzPct val="55000"/>
              <a:buFont typeface="Wingdings" panose="05000000000000000000" pitchFamily="2" charset="2"/>
              <a:buChar char="l"/>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各种动物的骨头</a:t>
            </a:r>
            <a:endParaRPr lang="en-US" altLang="zh-CN" sz="3200" dirty="0">
              <a:latin typeface="汉仪大宋简" panose="02010609000101010101" pitchFamily="49" charset="-122"/>
              <a:ea typeface="汉仪大宋简" panose="02010609000101010101" pitchFamily="49" charset="-122"/>
              <a:cs typeface="Arial" panose="020B0604020202020204" pitchFamily="34" charset="0"/>
            </a:endParaRPr>
          </a:p>
          <a:p>
            <a:pPr marL="285750" indent="-285750">
              <a:buSzPct val="55000"/>
              <a:buFont typeface="Wingdings" panose="05000000000000000000" pitchFamily="2" charset="2"/>
              <a:buChar char="l"/>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甚至有完整的骨架。</a:t>
            </a:r>
          </a:p>
          <a:p>
            <a:pPr marL="285750" indent="-285750">
              <a:buSzPct val="55000"/>
              <a:buFont typeface="Wingdings" panose="05000000000000000000" pitchFamily="2" charset="2"/>
              <a:buChar char="l"/>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几米深的灰坑，灰坑旁的土是经高温熔解、熔合过的。</a:t>
            </a:r>
          </a:p>
        </p:txBody>
      </p:sp>
      <p:pic>
        <p:nvPicPr>
          <p:cNvPr id="2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51521" y="985077"/>
            <a:ext cx="5616623" cy="4210492"/>
          </a:xfrm>
          <a:prstGeom prst="rect">
            <a:avLst/>
          </a:prstGeom>
          <a:noFill/>
        </p:spPr>
      </p:pic>
      <p:pic>
        <p:nvPicPr>
          <p:cNvPr id="25"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51521" y="985077"/>
            <a:ext cx="5616622" cy="4210492"/>
          </a:xfrm>
          <a:prstGeom prst="rect">
            <a:avLst/>
          </a:prstGeom>
          <a:noFill/>
        </p:spPr>
      </p:pic>
      <p:pic>
        <p:nvPicPr>
          <p:cNvPr id="2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51521" y="980728"/>
            <a:ext cx="5616622" cy="4210491"/>
          </a:xfrm>
          <a:prstGeom prst="rect">
            <a:avLst/>
          </a:prstGeom>
          <a:noFill/>
        </p:spPr>
      </p:pic>
      <p:sp>
        <p:nvSpPr>
          <p:cNvPr id="8" name="副标题 7"/>
          <p:cNvSpPr>
            <a:spLocks noGrp="1"/>
          </p:cNvSpPr>
          <p:nvPr>
            <p:ph type="subTitle" idx="1"/>
          </p:nvPr>
        </p:nvSpPr>
        <p:spPr/>
        <p:txBody>
          <a:bodyPr/>
          <a:lstStyle/>
          <a:p>
            <a:r>
              <a:rPr lang="zh-CN" altLang="en-US" dirty="0"/>
              <a:t>北京猿人：直立人？还是猿猴？</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25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25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up)">
                                      <p:cBhvr>
                                        <p:cTn id="17"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type="subTitle" idx="1"/>
          </p:nvPr>
        </p:nvSpPr>
        <p:spPr>
          <a:xfrm>
            <a:off x="0" y="116632"/>
            <a:ext cx="9144000" cy="646331"/>
          </a:xfrm>
        </p:spPr>
        <p:txBody>
          <a:bodyPr/>
          <a:lstStyle/>
          <a:p>
            <a:pPr marL="342900">
              <a:lnSpc>
                <a:spcPct val="100000"/>
              </a:lnSpc>
              <a:spcBef>
                <a:spcPts val="0"/>
              </a:spcBef>
            </a:pPr>
            <a:r>
              <a:rPr lang="zh-CN" altLang="en-US" dirty="0">
                <a:latin typeface="微软雅黑" panose="020B0503020204020204" pitchFamily="34" charset="-122"/>
              </a:rPr>
              <a:t>北京猿人</a:t>
            </a:r>
            <a:endParaRPr lang="en-US" sz="3600" dirty="0">
              <a:latin typeface="微软雅黑" panose="020B0503020204020204" pitchFamily="34" charset="-122"/>
            </a:endParaRPr>
          </a:p>
        </p:txBody>
      </p:sp>
      <p:pic>
        <p:nvPicPr>
          <p:cNvPr id="563206" name="Picture 6" descr="http://www.tour-beijing.com/museums_guide/zkd3.jpg"/>
          <p:cNvPicPr>
            <a:picLocks noChangeAspect="1" noChangeArrowheads="1"/>
          </p:cNvPicPr>
          <p:nvPr/>
        </p:nvPicPr>
        <p:blipFill>
          <a:blip r:embed="rId3" cstate="print"/>
          <a:srcRect/>
          <a:stretch>
            <a:fillRect/>
          </a:stretch>
        </p:blipFill>
        <p:spPr bwMode="auto">
          <a:xfrm>
            <a:off x="-3492896" y="-4707904"/>
            <a:ext cx="4643470" cy="3482603"/>
          </a:xfrm>
          <a:prstGeom prst="rect">
            <a:avLst/>
          </a:prstGeom>
          <a:noFill/>
        </p:spPr>
      </p:pic>
      <p:pic>
        <p:nvPicPr>
          <p:cNvPr id="563210" name="Picture 10" descr="https://d.ibtimes.co.uk/en/full/1410042/skull-peking-man-david-h-koch-hall-human-origins-smithsonian-natural-history-museum.jpg"/>
          <p:cNvPicPr>
            <a:picLocks noChangeAspect="1" noChangeArrowheads="1"/>
          </p:cNvPicPr>
          <p:nvPr/>
        </p:nvPicPr>
        <p:blipFill>
          <a:blip r:embed="rId4" cstate="print"/>
          <a:srcRect/>
          <a:stretch>
            <a:fillRect/>
          </a:stretch>
        </p:blipFill>
        <p:spPr bwMode="auto">
          <a:xfrm>
            <a:off x="6732240" y="-7156176"/>
            <a:ext cx="7353300" cy="5705476"/>
          </a:xfrm>
          <a:prstGeom prst="rect">
            <a:avLst/>
          </a:prstGeom>
          <a:noFill/>
        </p:spPr>
      </p:pic>
      <p:pic>
        <p:nvPicPr>
          <p:cNvPr id="563208" name="Picture 8" descr="Scientists have re-excavated the cave in the village of Zhoukoudian, near Beijing, where fossils of early humans, dubbed the Peking Man, were initially found"/>
          <p:cNvPicPr>
            <a:picLocks noChangeAspect="1" noChangeArrowheads="1"/>
          </p:cNvPicPr>
          <p:nvPr/>
        </p:nvPicPr>
        <p:blipFill>
          <a:blip r:embed="rId5" cstate="print"/>
          <a:srcRect/>
          <a:stretch>
            <a:fillRect/>
          </a:stretch>
        </p:blipFill>
        <p:spPr bwMode="auto">
          <a:xfrm>
            <a:off x="1835696" y="-5211960"/>
            <a:ext cx="6038850" cy="4229101"/>
          </a:xfrm>
          <a:prstGeom prst="rect">
            <a:avLst/>
          </a:prstGeom>
          <a:noFill/>
        </p:spPr>
      </p:pic>
      <p:pic>
        <p:nvPicPr>
          <p:cNvPr id="23" name="Picture 10"/>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52000" y="979200"/>
            <a:ext cx="5616623" cy="4210492"/>
          </a:xfrm>
          <a:prstGeom prst="rect">
            <a:avLst/>
          </a:prstGeom>
          <a:noFill/>
        </p:spPr>
      </p:pic>
      <p:pic>
        <p:nvPicPr>
          <p:cNvPr id="24" name="Picture 10"/>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252000" y="979200"/>
            <a:ext cx="5616622" cy="4210492"/>
          </a:xfrm>
          <a:prstGeom prst="rect">
            <a:avLst/>
          </a:prstGeom>
          <a:noFill/>
        </p:spPr>
      </p:pic>
      <p:pic>
        <p:nvPicPr>
          <p:cNvPr id="25" name="Picture 10"/>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252000" y="979200"/>
            <a:ext cx="5616622" cy="4210491"/>
          </a:xfrm>
          <a:prstGeom prst="rect">
            <a:avLst/>
          </a:prstGeom>
          <a:noFill/>
        </p:spPr>
      </p:pic>
      <p:sp>
        <p:nvSpPr>
          <p:cNvPr id="26" name="Content Placeholder 7"/>
          <p:cNvSpPr txBox="1">
            <a:spLocks/>
          </p:cNvSpPr>
          <p:nvPr/>
        </p:nvSpPr>
        <p:spPr>
          <a:xfrm>
            <a:off x="5256088" y="1124744"/>
            <a:ext cx="3851920" cy="4032448"/>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628650" indent="0">
              <a:lnSpc>
                <a:spcPct val="100000"/>
              </a:lnSpc>
              <a:spcBef>
                <a:spcPts val="0"/>
              </a:spcBef>
              <a:buNone/>
            </a:pPr>
            <a:r>
              <a:rPr lang="zh-CN" altLang="en-US" sz="3200" dirty="0">
                <a:latin typeface="Arial" panose="020B0604020202020204" pitchFamily="34" charset="0"/>
                <a:ea typeface="汉仪大宋简" panose="02010609000101010101" pitchFamily="49" charset="-122"/>
                <a:cs typeface="Arial" panose="020B0604020202020204" pitchFamily="34" charset="0"/>
              </a:rPr>
              <a:t>还发现了：</a:t>
            </a:r>
            <a:endParaRPr lang="en-US" sz="3200" dirty="0">
              <a:latin typeface="Arial" panose="020B0604020202020204" pitchFamily="34" charset="0"/>
              <a:ea typeface="汉仪大宋简" panose="02010609000101010101" pitchFamily="49" charset="-122"/>
              <a:cs typeface="Arial" panose="020B0604020202020204" pitchFamily="34" charset="0"/>
            </a:endParaRPr>
          </a:p>
          <a:p>
            <a:pPr marL="800100" indent="0">
              <a:lnSpc>
                <a:spcPct val="100000"/>
              </a:lnSpc>
              <a:spcBef>
                <a:spcPts val="0"/>
              </a:spcBef>
              <a:buFont typeface="Wingdings 2" panose="05020102010507070707" pitchFamily="18" charset="2"/>
              <a:buChar char=""/>
            </a:pPr>
            <a:r>
              <a:rPr lang="en-US" sz="3200" dirty="0">
                <a:latin typeface="Arial" panose="020B0604020202020204" pitchFamily="34" charset="0"/>
                <a:ea typeface="汉仪大宋简" panose="02010609000101010101" pitchFamily="49" charset="-122"/>
                <a:cs typeface="Arial" panose="020B0604020202020204" pitchFamily="34" charset="0"/>
              </a:rPr>
              <a:t> 来自大概40个不同的“北京猿人”的头骨</a:t>
            </a:r>
            <a:r>
              <a:rPr lang="zh-CN" altLang="en-US" sz="3200" dirty="0">
                <a:latin typeface="Arial" panose="020B0604020202020204" pitchFamily="34" charset="0"/>
                <a:ea typeface="汉仪大宋简" panose="02010609000101010101" pitchFamily="49" charset="-122"/>
                <a:cs typeface="Arial" panose="020B0604020202020204" pitchFamily="34" charset="0"/>
              </a:rPr>
              <a:t>碎片</a:t>
            </a:r>
            <a:endParaRPr lang="en-US" sz="3200" dirty="0">
              <a:latin typeface="Arial" panose="020B0604020202020204" pitchFamily="34" charset="0"/>
              <a:ea typeface="汉仪大宋简" panose="02010609000101010101" pitchFamily="49" charset="-122"/>
              <a:cs typeface="Arial" panose="020B0604020202020204" pitchFamily="34" charset="0"/>
            </a:endParaRPr>
          </a:p>
          <a:p>
            <a:pPr marL="800100" indent="0">
              <a:lnSpc>
                <a:spcPct val="100000"/>
              </a:lnSpc>
              <a:spcBef>
                <a:spcPts val="0"/>
              </a:spcBef>
              <a:buFont typeface="Wingdings 2" panose="05020102010507070707" pitchFamily="18" charset="2"/>
              <a:buChar char=""/>
            </a:pPr>
            <a:r>
              <a:rPr lang="en-US" sz="3200" dirty="0">
                <a:latin typeface="Arial" panose="020B0604020202020204" pitchFamily="34" charset="0"/>
                <a:ea typeface="汉仪大宋简" panose="02010609000101010101" pitchFamily="49" charset="-122"/>
                <a:cs typeface="Arial" panose="020B0604020202020204" pitchFamily="34" charset="0"/>
              </a:rPr>
              <a:t> </a:t>
            </a:r>
            <a:r>
              <a:rPr lang="en-US" sz="3200" dirty="0" err="1">
                <a:latin typeface="Arial" panose="020B0604020202020204" pitchFamily="34" charset="0"/>
                <a:ea typeface="汉仪大宋简" panose="02010609000101010101" pitchFamily="49" charset="-122"/>
                <a:cs typeface="Arial" panose="020B0604020202020204" pitchFamily="34" charset="0"/>
              </a:rPr>
              <a:t>一些</a:t>
            </a:r>
            <a:r>
              <a:rPr lang="zh-CN" altLang="en-US" sz="3200" dirty="0">
                <a:latin typeface="Arial" panose="020B0604020202020204" pitchFamily="34" charset="0"/>
                <a:ea typeface="汉仪大宋简" panose="02010609000101010101" pitchFamily="49" charset="-122"/>
                <a:cs typeface="Arial" panose="020B0604020202020204" pitchFamily="34" charset="0"/>
              </a:rPr>
              <a:t>下颚</a:t>
            </a:r>
            <a:r>
              <a:rPr lang="en-US" sz="3200" dirty="0" err="1">
                <a:latin typeface="Arial" panose="020B0604020202020204" pitchFamily="34" charset="0"/>
                <a:ea typeface="汉仪大宋简" panose="02010609000101010101" pitchFamily="49" charset="-122"/>
                <a:cs typeface="Arial" panose="020B0604020202020204" pitchFamily="34" charset="0"/>
              </a:rPr>
              <a:t>的碎片</a:t>
            </a:r>
            <a:endParaRPr lang="en-US" sz="3200" dirty="0">
              <a:latin typeface="Arial" panose="020B0604020202020204" pitchFamily="34" charset="0"/>
              <a:ea typeface="汉仪大宋简" panose="02010609000101010101" pitchFamily="49" charset="-122"/>
              <a:cs typeface="Arial" panose="020B0604020202020204" pitchFamily="34" charset="0"/>
            </a:endParaRPr>
          </a:p>
          <a:p>
            <a:pPr marL="800100" indent="0">
              <a:lnSpc>
                <a:spcPct val="100000"/>
              </a:lnSpc>
              <a:spcBef>
                <a:spcPts val="0"/>
              </a:spcBef>
              <a:buFont typeface="Wingdings 2" panose="05020102010507070707" pitchFamily="18" charset="2"/>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 一些牙齿其它的几片骨头碎片</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marL="800100" indent="0">
              <a:lnSpc>
                <a:spcPct val="100000"/>
              </a:lnSpc>
              <a:spcBef>
                <a:spcPts val="0"/>
              </a:spcBef>
              <a:buFont typeface="Wingdings 2" panose="05020102010507070707" pitchFamily="18" charset="2"/>
              <a:buChar char=""/>
            </a:pPr>
            <a:endParaRPr lang="en-US" sz="3200" dirty="0">
              <a:latin typeface="Arial" panose="020B0604020202020204" pitchFamily="34" charset="0"/>
              <a:ea typeface="汉仪大宋简" panose="02010609000101010101" pitchFamily="49" charset="-122"/>
              <a:cs typeface="Arial" panose="020B0604020202020204" pitchFamily="34" charset="0"/>
            </a:endParaRPr>
          </a:p>
        </p:txBody>
      </p:sp>
      <p:sp>
        <p:nvSpPr>
          <p:cNvPr id="15" name="矩形 14"/>
          <p:cNvSpPr/>
          <p:nvPr/>
        </p:nvSpPr>
        <p:spPr>
          <a:xfrm>
            <a:off x="179512" y="5301208"/>
            <a:ext cx="8784976" cy="1008112"/>
          </a:xfrm>
          <a:prstGeom prst="rect">
            <a:avLst/>
          </a:prstGeom>
          <a:solidFill>
            <a:srgbClr val="002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dirty="0">
                <a:solidFill>
                  <a:srgbClr val="FFFF00"/>
                </a:solidFill>
                <a:latin typeface="汉仪大宋简" panose="02010609000101010101" pitchFamily="49" charset="-122"/>
                <a:ea typeface="汉仪大宋简" panose="02010609000101010101" pitchFamily="49" charset="-122"/>
              </a:rPr>
              <a:t>注意：</a:t>
            </a:r>
            <a:r>
              <a:rPr lang="en-US" altLang="zh-CN" sz="3200" dirty="0" err="1">
                <a:latin typeface="汉仪大宋简" panose="02010609000101010101" pitchFamily="49" charset="-122"/>
                <a:ea typeface="汉仪大宋简" panose="02010609000101010101" pitchFamily="49" charset="-122"/>
              </a:rPr>
              <a:t>所有的</a:t>
            </a:r>
            <a:r>
              <a:rPr lang="zh-CN" altLang="en-US" sz="3200" dirty="0">
                <a:latin typeface="汉仪大宋简" panose="02010609000101010101" pitchFamily="49" charset="-122"/>
                <a:ea typeface="汉仪大宋简" panose="02010609000101010101" pitchFamily="49" charset="-122"/>
              </a:rPr>
              <a:t>头骨</a:t>
            </a:r>
            <a:r>
              <a:rPr lang="en-US" altLang="zh-CN" sz="3200" dirty="0" err="1">
                <a:latin typeface="汉仪大宋简" panose="02010609000101010101" pitchFamily="49" charset="-122"/>
                <a:ea typeface="汉仪大宋简" panose="02010609000101010101" pitchFamily="49" charset="-122"/>
              </a:rPr>
              <a:t>都和其他的骨骼分离，而且后部都被击破</a:t>
            </a:r>
            <a:r>
              <a:rPr lang="zh-CN" altLang="en-US" sz="3200" dirty="0">
                <a:latin typeface="汉仪大宋简" panose="02010609000101010101" pitchFamily="49" charset="-122"/>
                <a:ea typeface="汉仪大宋简" panose="02010609000101010101" pitchFamily="49" charset="-122"/>
              </a:rPr>
              <a:t>。</a:t>
            </a:r>
            <a:endParaRPr lang="en-US" altLang="zh-CN" sz="3200" dirty="0">
              <a:latin typeface="汉仪大宋简" panose="02010609000101010101" pitchFamily="49" charset="-122"/>
              <a:ea typeface="汉仪大宋简" panose="0201060900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25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25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up)">
                                      <p:cBhvr>
                                        <p:cTn id="17"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type="subTitle" idx="1"/>
          </p:nvPr>
        </p:nvSpPr>
        <p:spPr>
          <a:xfrm>
            <a:off x="0" y="116632"/>
            <a:ext cx="9144000" cy="646331"/>
          </a:xfrm>
        </p:spPr>
        <p:txBody>
          <a:bodyPr/>
          <a:lstStyle/>
          <a:p>
            <a:pPr marL="342900">
              <a:lnSpc>
                <a:spcPct val="100000"/>
              </a:lnSpc>
              <a:spcBef>
                <a:spcPts val="0"/>
              </a:spcBef>
            </a:pPr>
            <a:r>
              <a:rPr lang="zh-CN" altLang="en-US" dirty="0">
                <a:latin typeface="微软雅黑" panose="020B0503020204020204" pitchFamily="34" charset="-122"/>
              </a:rPr>
              <a:t>北京猿人</a:t>
            </a:r>
            <a:endParaRPr lang="en-US" altLang="zh-CN" dirty="0">
              <a:latin typeface="微软雅黑" panose="020B0503020204020204"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6441" y="1714488"/>
            <a:ext cx="2393277" cy="3312368"/>
          </a:xfrm>
          <a:prstGeom prst="rect">
            <a:avLst/>
          </a:prstGeom>
        </p:spPr>
      </p:pic>
      <p:sp>
        <p:nvSpPr>
          <p:cNvPr id="11" name="Content Placeholder 7"/>
          <p:cNvSpPr txBox="1">
            <a:spLocks/>
          </p:cNvSpPr>
          <p:nvPr/>
        </p:nvSpPr>
        <p:spPr>
          <a:xfrm>
            <a:off x="251520" y="979588"/>
            <a:ext cx="8640724" cy="2520850"/>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ct val="100000"/>
              </a:lnSpc>
              <a:spcBef>
                <a:spcPts val="0"/>
              </a:spcBef>
              <a:buNone/>
            </a:pPr>
            <a:r>
              <a:rPr lang="zh-CN" altLang="en-US" sz="3200" dirty="0">
                <a:latin typeface="汉仪大宋简" panose="02010609000101010101" pitchFamily="49" charset="-122"/>
                <a:ea typeface="汉仪大宋简" panose="02010609000101010101" pitchFamily="49" charset="-122"/>
              </a:rPr>
              <a:t>当年科学家对所发现的遗骸有不同的解释：</a:t>
            </a:r>
            <a:endParaRPr lang="en-US" altLang="zh-CN" sz="3200" dirty="0">
              <a:latin typeface="汉仪大宋简" panose="02010609000101010101" pitchFamily="49" charset="-122"/>
              <a:ea typeface="汉仪大宋简" panose="02010609000101010101" pitchFamily="49" charset="-122"/>
            </a:endParaRPr>
          </a:p>
          <a:p>
            <a:pPr marL="0" indent="0">
              <a:lnSpc>
                <a:spcPct val="100000"/>
              </a:lnSpc>
              <a:spcBef>
                <a:spcPts val="0"/>
              </a:spcBef>
              <a:buFont typeface="+mj-lt"/>
              <a:buAutoNum type="arabicPeriod"/>
            </a:pPr>
            <a:endParaRPr lang="en-US" altLang="zh-CN" sz="3200" dirty="0">
              <a:latin typeface="汉仪大宋简" panose="02010609000101010101" pitchFamily="49" charset="-122"/>
              <a:ea typeface="汉仪大宋简" panose="02010609000101010101" pitchFamily="49" charset="-122"/>
            </a:endParaRPr>
          </a:p>
          <a:p>
            <a:pPr marL="0" indent="0">
              <a:lnSpc>
                <a:spcPct val="100000"/>
              </a:lnSpc>
              <a:spcBef>
                <a:spcPts val="0"/>
              </a:spcBef>
              <a:buFont typeface="+mj-lt"/>
              <a:buAutoNum type="arabicPeriod"/>
            </a:pPr>
            <a:endParaRPr lang="en-US" altLang="zh-CN" sz="3200" dirty="0">
              <a:latin typeface="汉仪大宋简" panose="02010609000101010101" pitchFamily="49" charset="-122"/>
              <a:ea typeface="汉仪大宋简" panose="02010609000101010101" pitchFamily="49" charset="-122"/>
            </a:endParaRPr>
          </a:p>
          <a:p>
            <a:pPr marL="0" indent="0">
              <a:lnSpc>
                <a:spcPct val="100000"/>
              </a:lnSpc>
              <a:spcBef>
                <a:spcPts val="0"/>
              </a:spcBef>
              <a:buFont typeface="+mj-lt"/>
              <a:buAutoNum type="arabicPeriod"/>
            </a:pPr>
            <a:endParaRPr lang="en-US" altLang="zh-CN" sz="3200" dirty="0">
              <a:latin typeface="汉仪大宋简" panose="02010609000101010101" pitchFamily="49" charset="-122"/>
              <a:ea typeface="汉仪大宋简" panose="02010609000101010101" pitchFamily="49" charset="-122"/>
            </a:endParaRPr>
          </a:p>
          <a:p>
            <a:pPr marL="0" indent="0">
              <a:lnSpc>
                <a:spcPct val="100000"/>
              </a:lnSpc>
              <a:spcBef>
                <a:spcPts val="0"/>
              </a:spcBef>
              <a:buFont typeface="+mj-lt"/>
              <a:buAutoNum type="arabicPeriod"/>
            </a:pPr>
            <a:endParaRPr lang="en-US" altLang="zh-CN" sz="3200" dirty="0">
              <a:latin typeface="汉仪大宋简" panose="02010609000101010101" pitchFamily="49" charset="-122"/>
              <a:ea typeface="汉仪大宋简" panose="02010609000101010101" pitchFamily="49" charset="-122"/>
            </a:endParaRPr>
          </a:p>
          <a:p>
            <a:pPr marL="0" indent="0">
              <a:lnSpc>
                <a:spcPct val="100000"/>
              </a:lnSpc>
              <a:spcBef>
                <a:spcPts val="0"/>
              </a:spcBef>
              <a:buFont typeface="+mj-lt"/>
              <a:buAutoNum type="arabicPeriod"/>
            </a:pPr>
            <a:endParaRPr lang="en-US" altLang="zh-CN" sz="3200" dirty="0">
              <a:latin typeface="汉仪大宋简" panose="02010609000101010101" pitchFamily="49" charset="-122"/>
              <a:ea typeface="汉仪大宋简" panose="02010609000101010101" pitchFamily="49" charset="-122"/>
            </a:endParaRPr>
          </a:p>
          <a:p>
            <a:pPr marL="0" indent="0">
              <a:lnSpc>
                <a:spcPct val="100000"/>
              </a:lnSpc>
              <a:spcBef>
                <a:spcPts val="0"/>
              </a:spcBef>
              <a:buNone/>
            </a:pPr>
            <a:endParaRPr lang="en-US" altLang="zh-CN" sz="3600">
              <a:latin typeface="汉仪大宋简" panose="02010609000101010101" pitchFamily="49" charset="-122"/>
              <a:ea typeface="汉仪大宋简" panose="02010609000101010101" pitchFamily="49" charset="-122"/>
            </a:endParaRPr>
          </a:p>
          <a:p>
            <a:pPr marL="0" indent="0">
              <a:lnSpc>
                <a:spcPct val="100000"/>
              </a:lnSpc>
              <a:spcBef>
                <a:spcPts val="0"/>
              </a:spcBef>
              <a:buNone/>
            </a:pPr>
            <a:r>
              <a:rPr lang="zh-CN" altLang="en-US" sz="3200">
                <a:latin typeface="汉仪大宋简" panose="02010609000101010101" pitchFamily="49" charset="-122"/>
                <a:ea typeface="汉仪大宋简" panose="02010609000101010101" pitchFamily="49" charset="-122"/>
              </a:rPr>
              <a:t>这</a:t>
            </a:r>
            <a:r>
              <a:rPr lang="zh-CN" altLang="en-US" sz="3200" dirty="0">
                <a:latin typeface="汉仪大宋简" panose="02010609000101010101" pitchFamily="49" charset="-122"/>
                <a:ea typeface="汉仪大宋简" panose="02010609000101010101" pitchFamily="49" charset="-122"/>
              </a:rPr>
              <a:t>些头骨在二战时期消失了。</a:t>
            </a:r>
            <a:endParaRPr lang="en-US" altLang="zh-CN" sz="3200" dirty="0">
              <a:latin typeface="汉仪大宋简" panose="02010609000101010101" pitchFamily="49" charset="-122"/>
              <a:ea typeface="汉仪大宋简" panose="02010609000101010101" pitchFamily="49" charset="-122"/>
            </a:endParaRPr>
          </a:p>
          <a:p>
            <a:pPr marL="0" indent="0">
              <a:lnSpc>
                <a:spcPct val="100000"/>
              </a:lnSpc>
              <a:spcBef>
                <a:spcPts val="0"/>
              </a:spcBef>
              <a:buNone/>
            </a:pPr>
            <a:endParaRPr lang="en-US" altLang="zh-CN" sz="1800">
              <a:latin typeface="汉仪大宋简" panose="02010609000101010101" pitchFamily="49" charset="-122"/>
              <a:ea typeface="汉仪大宋简" panose="02010609000101010101" pitchFamily="49" charset="-122"/>
            </a:endParaRPr>
          </a:p>
          <a:p>
            <a:pPr marL="0" indent="0">
              <a:lnSpc>
                <a:spcPct val="100000"/>
              </a:lnSpc>
              <a:spcBef>
                <a:spcPts val="0"/>
              </a:spcBef>
              <a:buNone/>
            </a:pPr>
            <a:r>
              <a:rPr lang="zh-CN" altLang="en-US" sz="3200">
                <a:latin typeface="汉仪大宋简" panose="02010609000101010101" pitchFamily="49" charset="-122"/>
                <a:ea typeface="汉仪大宋简" panose="02010609000101010101" pitchFamily="49" charset="-122"/>
              </a:rPr>
              <a:t>只</a:t>
            </a:r>
            <a:r>
              <a:rPr lang="zh-CN" altLang="en-US" sz="3200" dirty="0">
                <a:latin typeface="汉仪大宋简" panose="02010609000101010101" pitchFamily="49" charset="-122"/>
                <a:ea typeface="汉仪大宋简" panose="02010609000101010101" pitchFamily="49" charset="-122"/>
              </a:rPr>
              <a:t>留下了石膏模型，但是不能通过模型平息争论。</a:t>
            </a:r>
          </a:p>
          <a:p>
            <a:pPr marL="0" indent="0">
              <a:lnSpc>
                <a:spcPct val="100000"/>
              </a:lnSpc>
              <a:spcBef>
                <a:spcPts val="0"/>
              </a:spcBef>
              <a:buFont typeface="+mj-lt"/>
              <a:buAutoNum type="arabicPeriod"/>
            </a:pPr>
            <a:endParaRPr lang="zh-CN" altLang="en-US" sz="3200" dirty="0">
              <a:latin typeface="汉仪大宋简" panose="02010609000101010101" pitchFamily="49" charset="-122"/>
              <a:ea typeface="汉仪大宋简" panose="02010609000101010101" pitchFamily="49" charset="-122"/>
            </a:endParaRPr>
          </a:p>
        </p:txBody>
      </p:sp>
      <p:sp>
        <p:nvSpPr>
          <p:cNvPr id="21" name="Content Placeholder 7"/>
          <p:cNvSpPr txBox="1">
            <a:spLocks/>
          </p:cNvSpPr>
          <p:nvPr/>
        </p:nvSpPr>
        <p:spPr>
          <a:xfrm>
            <a:off x="587954" y="1484784"/>
            <a:ext cx="6055748" cy="2520850"/>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432000" indent="-365760">
              <a:lnSpc>
                <a:spcPct val="100000"/>
              </a:lnSpc>
              <a:spcBef>
                <a:spcPts val="0"/>
              </a:spcBef>
              <a:buFont typeface="Arial" panose="020B0604020202020204" pitchFamily="34" charset="0"/>
              <a:buChar char="•"/>
            </a:pPr>
            <a:r>
              <a:rPr lang="zh-CN" altLang="en-US" sz="3000">
                <a:latin typeface="汉仪大宋简" panose="02010609000101010101" pitchFamily="49" charset="-122"/>
                <a:ea typeface="汉仪大宋简" panose="02010609000101010101" pitchFamily="49" charset="-122"/>
              </a:rPr>
              <a:t>一位发现者称这些头骨的平均大小约为</a:t>
            </a:r>
            <a:r>
              <a:rPr lang="en-US" altLang="zh-CN" sz="3000">
                <a:latin typeface="汉仪大宋简" panose="02010609000101010101" pitchFamily="49" charset="-122"/>
                <a:ea typeface="汉仪大宋简" panose="02010609000101010101" pitchFamily="49" charset="-122"/>
              </a:rPr>
              <a:t>1000</a:t>
            </a:r>
            <a:r>
              <a:rPr lang="zh-CN" altLang="en-US" sz="3000">
                <a:latin typeface="汉仪大宋简" panose="02010609000101010101" pitchFamily="49" charset="-122"/>
                <a:ea typeface="汉仪大宋简" panose="02010609000101010101" pitchFamily="49" charset="-122"/>
              </a:rPr>
              <a:t>立方厘米（在现代人范围内）</a:t>
            </a:r>
          </a:p>
          <a:p>
            <a:pPr marL="432000" indent="-365760">
              <a:lnSpc>
                <a:spcPct val="100000"/>
              </a:lnSpc>
              <a:spcBef>
                <a:spcPts val="0"/>
              </a:spcBef>
              <a:buFont typeface="Arial" panose="020B0604020202020204" pitchFamily="34" charset="0"/>
              <a:buChar char="•"/>
            </a:pPr>
            <a:r>
              <a:rPr lang="zh-CN" altLang="en-US" sz="3000">
                <a:latin typeface="汉仪大宋简" panose="02010609000101010101" pitchFamily="49" charset="-122"/>
                <a:ea typeface="汉仪大宋简" panose="02010609000101010101" pitchFamily="49" charset="-122"/>
              </a:rPr>
              <a:t>某些其学者否认，认为比这更小</a:t>
            </a:r>
          </a:p>
          <a:p>
            <a:pPr marL="432000" indent="-365760">
              <a:lnSpc>
                <a:spcPct val="100000"/>
              </a:lnSpc>
              <a:spcBef>
                <a:spcPts val="0"/>
              </a:spcBef>
              <a:buFont typeface="Arial" panose="020B0604020202020204" pitchFamily="34" charset="0"/>
              <a:buChar char="•"/>
            </a:pPr>
            <a:r>
              <a:rPr lang="zh-CN" altLang="en-US" sz="3000">
                <a:latin typeface="汉仪大宋简" panose="02010609000101010101" pitchFamily="49" charset="-122"/>
                <a:ea typeface="汉仪大宋简" panose="02010609000101010101" pitchFamily="49" charset="-122"/>
              </a:rPr>
              <a:t>有些观察者甚至认为这些是猴子的头骨   </a:t>
            </a:r>
            <a:endParaRPr lang="en-US" altLang="zh-CN" sz="3000" dirty="0">
              <a:latin typeface="汉仪大宋简" panose="02010609000101010101" pitchFamily="49" charset="-122"/>
              <a:ea typeface="汉仪大宋简" panose="02010609000101010101" pitchFamily="49" charset="-122"/>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lstStyle/>
          <a:p>
            <a:r>
              <a:rPr lang="zh-CN" altLang="en-US" dirty="0"/>
              <a:t>山顶洞人</a:t>
            </a:r>
          </a:p>
        </p:txBody>
      </p:sp>
      <p:sp>
        <p:nvSpPr>
          <p:cNvPr id="19" name="矩形 18"/>
          <p:cNvSpPr/>
          <p:nvPr/>
        </p:nvSpPr>
        <p:spPr>
          <a:xfrm>
            <a:off x="251520" y="857232"/>
            <a:ext cx="4824536" cy="4524315"/>
          </a:xfrm>
          <a:prstGeom prst="rect">
            <a:avLst/>
          </a:prstGeom>
        </p:spPr>
        <p:txBody>
          <a:bodyPr wrap="square">
            <a:spAutoFit/>
          </a:bodyPr>
          <a:lstStyle/>
          <a:p>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在离发现北京猿人很近所谓的‘山顶洞’中，还发现了无可置疑的人类遗骸：</a:t>
            </a:r>
          </a:p>
          <a:p>
            <a:pPr marL="914400" indent="-457200">
              <a:buSzPct val="55000"/>
              <a:buFont typeface="Wingdings" panose="05000000000000000000" pitchFamily="2" charset="2"/>
              <a:buChar char="l"/>
            </a:pPr>
            <a:r>
              <a:rPr lang="zh-CN" altLang="en-US" sz="3200">
                <a:latin typeface="汉仪大宋简" panose="02010609000101010101" pitchFamily="49" charset="-122"/>
                <a:ea typeface="汉仪大宋简" panose="02010609000101010101" pitchFamily="49" charset="-122"/>
                <a:cs typeface="Arial" panose="020B0604020202020204" pitchFamily="34" charset="0"/>
              </a:rPr>
              <a:t>有</a:t>
            </a: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几具和现代人一模一样的人类骨架</a:t>
            </a:r>
          </a:p>
          <a:p>
            <a:pPr marL="914400" indent="-457200">
              <a:buSzPct val="55000"/>
              <a:buFont typeface="Wingdings" panose="05000000000000000000" pitchFamily="2" charset="2"/>
              <a:buChar char="l"/>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骨头和石头造的工具和其他手工制品</a:t>
            </a:r>
          </a:p>
          <a:p>
            <a:pPr marL="914400" indent="-457200">
              <a:buSzPct val="55000"/>
              <a:buFont typeface="Wingdings" panose="05000000000000000000" pitchFamily="2" charset="2"/>
              <a:buChar char="l"/>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很多的动物骨头。</a:t>
            </a:r>
          </a:p>
          <a:p>
            <a:pPr marL="914400" indent="-457200">
              <a:buSzPct val="55000"/>
              <a:buFont typeface="Wingdings" panose="05000000000000000000" pitchFamily="2" charset="2"/>
              <a:buChar char="l"/>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葬礼仪式的痕</a:t>
            </a:r>
            <a:r>
              <a:rPr lang="zh-CN" altLang="en-US" sz="3200">
                <a:latin typeface="汉仪大宋简" panose="02010609000101010101" pitchFamily="49" charset="-122"/>
                <a:ea typeface="汉仪大宋简" panose="02010609000101010101" pitchFamily="49" charset="-122"/>
                <a:cs typeface="Arial" panose="020B0604020202020204" pitchFamily="34" charset="0"/>
              </a:rPr>
              <a:t>迹。</a:t>
            </a:r>
            <a:endParaRPr lang="en-US" altLang="zh-CN" sz="3200">
              <a:latin typeface="汉仪大宋简" panose="02010609000101010101" pitchFamily="49" charset="-122"/>
              <a:ea typeface="汉仪大宋简" panose="02010609000101010101" pitchFamily="49" charset="-122"/>
              <a:cs typeface="Arial" panose="020B0604020202020204" pitchFamily="34" charset="0"/>
            </a:endParaRPr>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0429" y="857232"/>
            <a:ext cx="3652050" cy="4572032"/>
          </a:xfrm>
          <a:prstGeom prst="rect">
            <a:avLst/>
          </a:prstGeom>
        </p:spPr>
      </p:pic>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0430" y="857232"/>
            <a:ext cx="3652049" cy="4572032"/>
          </a:xfrm>
          <a:prstGeom prst="rect">
            <a:avLst/>
          </a:prstGeom>
        </p:spPr>
      </p:pic>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0430" y="857232"/>
            <a:ext cx="3652050" cy="4572032"/>
          </a:xfrm>
          <a:prstGeom prst="rect">
            <a:avLst/>
          </a:prstGeom>
        </p:spPr>
      </p:pic>
      <p:sp>
        <p:nvSpPr>
          <p:cNvPr id="11" name="矩形 18"/>
          <p:cNvSpPr/>
          <p:nvPr/>
        </p:nvSpPr>
        <p:spPr>
          <a:xfrm>
            <a:off x="285720" y="5359802"/>
            <a:ext cx="8858280" cy="1569660"/>
          </a:xfrm>
          <a:prstGeom prst="rect">
            <a:avLst/>
          </a:prstGeom>
        </p:spPr>
        <p:txBody>
          <a:bodyPr wrap="square">
            <a:spAutoFit/>
          </a:bodyPr>
          <a:lstStyle/>
          <a:p>
            <a:pPr marL="457200" indent="-457200">
              <a:buSzPct val="55000"/>
            </a:pPr>
            <a:r>
              <a:rPr lang="zh-CN" altLang="en-US" sz="3200">
                <a:latin typeface="汉仪大宋简" panose="02010609000101010101" pitchFamily="49" charset="-122"/>
                <a:ea typeface="汉仪大宋简" panose="02010609000101010101" pitchFamily="49" charset="-122"/>
                <a:cs typeface="Arial" panose="020B0604020202020204" pitchFamily="34" charset="0"/>
              </a:rPr>
              <a:t>很明显所谓的‘山顶洞人’不过是人类。</a:t>
            </a:r>
          </a:p>
          <a:p>
            <a:pPr marL="457200" indent="-457200">
              <a:buSzPct val="55000"/>
            </a:pPr>
            <a:r>
              <a:rPr lang="zh-CN" altLang="en-US" sz="3200">
                <a:latin typeface="汉仪大宋简" panose="02010609000101010101" pitchFamily="49" charset="-122"/>
                <a:ea typeface="汉仪大宋简" panose="02010609000101010101" pitchFamily="49" charset="-122"/>
                <a:cs typeface="Arial" panose="020B0604020202020204" pitchFamily="34" charset="0"/>
              </a:rPr>
              <a:t>据称他们要比北京猿人晚许多。</a:t>
            </a:r>
          </a:p>
          <a:p>
            <a:pPr marL="457200" indent="-457200">
              <a:buSzPct val="55000"/>
            </a:pPr>
            <a:endParaRPr lang="en-US" altLang="zh-CN" sz="3200">
              <a:latin typeface="汉仪大宋简" panose="02010609000101010101" pitchFamily="49" charset="-122"/>
              <a:ea typeface="汉仪大宋简" panose="02010609000101010101" pitchFamily="49" charset="-122"/>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25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25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up)">
                                      <p:cBhvr>
                                        <p:cTn id="17"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lstStyle/>
          <a:p>
            <a:r>
              <a:rPr lang="zh-CN" altLang="en-US" dirty="0"/>
              <a:t>北京猿人是谁？</a:t>
            </a:r>
          </a:p>
        </p:txBody>
      </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957131"/>
            <a:ext cx="4680520" cy="5249599"/>
          </a:xfrm>
          <a:prstGeom prst="rect">
            <a:avLst/>
          </a:prstGeom>
        </p:spPr>
      </p:pic>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0" y="957600"/>
            <a:ext cx="4680520" cy="5255994"/>
          </a:xfrm>
          <a:prstGeom prst="rect">
            <a:avLst/>
          </a:prstGeom>
        </p:spPr>
      </p:pic>
      <p:sp>
        <p:nvSpPr>
          <p:cNvPr id="20" name="矩形 19"/>
          <p:cNvSpPr/>
          <p:nvPr/>
        </p:nvSpPr>
        <p:spPr>
          <a:xfrm>
            <a:off x="467544" y="1052736"/>
            <a:ext cx="8280920" cy="4873129"/>
          </a:xfrm>
          <a:prstGeom prst="rect">
            <a:avLst/>
          </a:prstGeom>
        </p:spPr>
        <p:txBody>
          <a:bodyPr wrap="square">
            <a:spAutoFit/>
          </a:bodyPr>
          <a:lstStyle/>
          <a:p>
            <a:pPr algn="ctr"/>
            <a:r>
              <a:rPr lang="zh-CN" altLang="en-US" sz="54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警告：</a:t>
            </a:r>
            <a:endParaRPr lang="en-US" altLang="zh-CN" sz="5400" dirty="0">
              <a:solidFill>
                <a:srgbClr val="002A54"/>
              </a:solidFill>
              <a:latin typeface="汉仪大宋简" panose="02010609000101010101" pitchFamily="49" charset="-122"/>
              <a:ea typeface="汉仪大宋简" panose="02010609000101010101" pitchFamily="49" charset="-122"/>
              <a:cs typeface="Arial" panose="020B0604020202020204" pitchFamily="34" charset="0"/>
            </a:endParaRPr>
          </a:p>
          <a:p>
            <a:pPr>
              <a:buFont typeface="Arial" pitchFamily="34" charset="0"/>
              <a:buChar char="•"/>
            </a:pPr>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 你看到的雕塑都是根据不完整的头骨碎片拼合做成的。</a:t>
            </a:r>
            <a:endParaRPr lang="en-US" altLang="zh-CN" sz="4000" dirty="0">
              <a:latin typeface="汉仪大宋简" panose="02010609000101010101" pitchFamily="49" charset="-122"/>
              <a:ea typeface="汉仪大宋简" panose="02010609000101010101" pitchFamily="49" charset="-122"/>
              <a:cs typeface="Arial" panose="020B0604020202020204" pitchFamily="34" charset="0"/>
            </a:endParaRPr>
          </a:p>
          <a:p>
            <a:pPr>
              <a:lnSpc>
                <a:spcPts val="1000"/>
              </a:lnSpc>
              <a:buFont typeface="Arial" pitchFamily="34" charset="0"/>
              <a:buChar char="•"/>
            </a:pPr>
            <a:endParaRPr lang="en-US" altLang="zh-CN" sz="4000" dirty="0">
              <a:latin typeface="汉仪大宋简" panose="02010609000101010101" pitchFamily="49" charset="-122"/>
              <a:ea typeface="汉仪大宋简" panose="02010609000101010101" pitchFamily="49" charset="-122"/>
              <a:cs typeface="Arial" panose="020B0604020202020204" pitchFamily="34" charset="0"/>
            </a:endParaRPr>
          </a:p>
          <a:p>
            <a:pPr>
              <a:buFont typeface="Arial" pitchFamily="34" charset="0"/>
              <a:buChar char="•"/>
            </a:pPr>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 即便有一个完整的头骨也很难知道鼻子、嘴唇、耳朵或头发的样子。</a:t>
            </a:r>
            <a:endParaRPr lang="en-US" altLang="zh-CN" sz="4000" dirty="0">
              <a:latin typeface="汉仪大宋简" panose="02010609000101010101" pitchFamily="49" charset="-122"/>
              <a:ea typeface="汉仪大宋简" panose="02010609000101010101" pitchFamily="49" charset="-122"/>
              <a:cs typeface="Arial" panose="020B0604020202020204" pitchFamily="34" charset="0"/>
            </a:endParaRPr>
          </a:p>
          <a:p>
            <a:pPr>
              <a:lnSpc>
                <a:spcPts val="1000"/>
              </a:lnSpc>
              <a:buFont typeface="Arial" pitchFamily="34" charset="0"/>
              <a:buChar char="•"/>
            </a:pPr>
            <a:endParaRPr lang="en-US" altLang="zh-CN" sz="4000" dirty="0">
              <a:latin typeface="汉仪大宋简" panose="02010609000101010101" pitchFamily="49" charset="-122"/>
              <a:ea typeface="汉仪大宋简" panose="02010609000101010101" pitchFamily="49" charset="-122"/>
              <a:cs typeface="Arial" panose="020B0604020202020204" pitchFamily="34" charset="0"/>
            </a:endParaRPr>
          </a:p>
          <a:p>
            <a:pPr>
              <a:buFont typeface="Arial" pitchFamily="34" charset="0"/>
              <a:buChar char="•"/>
            </a:pPr>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 但从来都没有人发现过一个完整的北京人头颅！</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lstStyle/>
          <a:p>
            <a:r>
              <a:rPr lang="zh-CN" altLang="en-US" dirty="0"/>
              <a:t>北京猿人是谁？</a:t>
            </a:r>
          </a:p>
        </p:txBody>
      </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957131"/>
            <a:ext cx="4680520" cy="5249599"/>
          </a:xfrm>
          <a:prstGeom prst="rect">
            <a:avLst/>
          </a:prstGeom>
        </p:spPr>
      </p:pic>
      <p:sp>
        <p:nvSpPr>
          <p:cNvPr id="6" name="矩形 20"/>
          <p:cNvSpPr/>
          <p:nvPr/>
        </p:nvSpPr>
        <p:spPr>
          <a:xfrm>
            <a:off x="396000" y="1916832"/>
            <a:ext cx="8424472" cy="2554545"/>
          </a:xfrm>
          <a:prstGeom prst="rect">
            <a:avLst/>
          </a:prstGeom>
        </p:spPr>
        <p:txBody>
          <a:bodyPr wrap="square">
            <a:spAutoFit/>
          </a:bodyPr>
          <a:lstStyle/>
          <a:p>
            <a:pPr algn="ctr"/>
            <a:r>
              <a:rPr lang="zh-CN" altLang="en-US" sz="4000" dirty="0">
                <a:solidFill>
                  <a:srgbClr val="3A3AFE"/>
                </a:solidFill>
                <a:latin typeface="汉仪粗宋简" panose="02010609000101010101" pitchFamily="49" charset="-122"/>
                <a:ea typeface="汉仪粗宋简" panose="02010609000101010101" pitchFamily="49" charset="-122"/>
                <a:cs typeface="Arial" panose="020B0604020202020204" pitchFamily="34" charset="0"/>
              </a:rPr>
              <a:t>第一种可能性：</a:t>
            </a:r>
            <a:endParaRPr lang="en-US" altLang="zh-CN" sz="4000" dirty="0">
              <a:solidFill>
                <a:srgbClr val="3A3AFE"/>
              </a:solidFill>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如果由头骨碎片做成的石膏是准确的，北京猿人很可能是一个直立人——一种古老的人类组。</a:t>
            </a:r>
          </a:p>
        </p:txBody>
      </p:sp>
    </p:spTree>
    <p:extLst>
      <p:ext uri="{BB962C8B-B14F-4D97-AF65-F5344CB8AC3E}">
        <p14:creationId xmlns:p14="http://schemas.microsoft.com/office/powerpoint/2010/main" val="125415768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p:txBody>
          <a:bodyPr/>
          <a:lstStyle/>
          <a:p>
            <a:r>
              <a:rPr lang="zh-CN" altLang="en-US" dirty="0"/>
              <a:t>北京猿人是谁？</a:t>
            </a:r>
          </a:p>
        </p:txBody>
      </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957131"/>
            <a:ext cx="4680520" cy="5249599"/>
          </a:xfrm>
          <a:prstGeom prst="rect">
            <a:avLst/>
          </a:prstGeom>
        </p:spPr>
      </p:pic>
      <p:sp>
        <p:nvSpPr>
          <p:cNvPr id="7" name="矩形 20"/>
          <p:cNvSpPr/>
          <p:nvPr/>
        </p:nvSpPr>
        <p:spPr>
          <a:xfrm>
            <a:off x="396000" y="836712"/>
            <a:ext cx="8424472" cy="2677656"/>
          </a:xfrm>
          <a:prstGeom prst="rect">
            <a:avLst/>
          </a:prstGeom>
        </p:spPr>
        <p:txBody>
          <a:bodyPr wrap="square">
            <a:spAutoFit/>
          </a:bodyPr>
          <a:lstStyle/>
          <a:p>
            <a:pPr algn="ctr"/>
            <a:r>
              <a:rPr lang="zh-CN" altLang="en-US" sz="4000" dirty="0">
                <a:solidFill>
                  <a:srgbClr val="3A3AFE"/>
                </a:solidFill>
                <a:latin typeface="汉仪大宋简" panose="02010609000101010101" pitchFamily="49" charset="-122"/>
                <a:ea typeface="汉仪大宋简" panose="02010609000101010101" pitchFamily="49" charset="-122"/>
                <a:cs typeface="Arial" panose="020B0604020202020204" pitchFamily="34" charset="0"/>
              </a:rPr>
              <a:t>第二种可能性：</a:t>
            </a:r>
            <a:endParaRPr lang="en-US" altLang="zh-CN" sz="4000" dirty="0">
              <a:solidFill>
                <a:srgbClr val="3A3AFE"/>
              </a:solidFill>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3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问题：</a:t>
            </a:r>
            <a:endParaRPr lang="en-US" altLang="zh-CN" sz="3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为什么所有的北京猿人的头骨都和身体分离？</a:t>
            </a:r>
            <a:endParaRPr lang="en-US" altLang="zh-CN" sz="3200" dirty="0">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为什么后脑勺都有被砸过的痕迹？</a:t>
            </a:r>
            <a:endParaRPr lang="en-US" altLang="zh-CN" sz="3200" dirty="0">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为什么没有人发现其他身体部位的骨头？</a:t>
            </a:r>
          </a:p>
        </p:txBody>
      </p:sp>
      <p:sp>
        <p:nvSpPr>
          <p:cNvPr id="8" name="矩形 20"/>
          <p:cNvSpPr/>
          <p:nvPr/>
        </p:nvSpPr>
        <p:spPr>
          <a:xfrm>
            <a:off x="396000" y="3538751"/>
            <a:ext cx="8424472" cy="2554545"/>
          </a:xfrm>
          <a:prstGeom prst="rect">
            <a:avLst/>
          </a:prstGeom>
        </p:spPr>
        <p:txBody>
          <a:bodyPr wrap="square">
            <a:spAutoFit/>
          </a:bodyPr>
          <a:lstStyle/>
          <a:p>
            <a:r>
              <a:rPr lang="zh-CN" altLang="en-US" sz="3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一个可能的回答：</a:t>
            </a:r>
          </a:p>
          <a:p>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那些其实是猴子的头骨，后脑勺被砸是因为脑子被取出吃掉了。</a:t>
            </a:r>
            <a:endParaRPr lang="en-US" altLang="zh-CN" sz="3200" dirty="0">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这种情况在广东和东南亚地区依然存在。</a:t>
            </a:r>
            <a:endParaRPr lang="en-US" altLang="zh-CN" sz="3200" dirty="0">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当时在场的一位研究人员就提出了这种可能性。</a:t>
            </a:r>
          </a:p>
        </p:txBody>
      </p:sp>
    </p:spTree>
    <p:extLst>
      <p:ext uri="{BB962C8B-B14F-4D97-AF65-F5344CB8AC3E}">
        <p14:creationId xmlns:p14="http://schemas.microsoft.com/office/powerpoint/2010/main" val="125415768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960797"/>
            <a:ext cx="4680520" cy="5249599"/>
          </a:xfrm>
          <a:prstGeom prst="rect">
            <a:avLst/>
          </a:prstGeom>
        </p:spPr>
      </p:pic>
      <p:sp>
        <p:nvSpPr>
          <p:cNvPr id="3" name="副标题 2"/>
          <p:cNvSpPr>
            <a:spLocks noGrp="1"/>
          </p:cNvSpPr>
          <p:nvPr>
            <p:ph type="subTitle" idx="1"/>
          </p:nvPr>
        </p:nvSpPr>
        <p:spPr/>
        <p:txBody>
          <a:bodyPr/>
          <a:lstStyle/>
          <a:p>
            <a:r>
              <a:rPr lang="zh-CN" altLang="en-US" dirty="0"/>
              <a:t>北京猿人是谁？</a:t>
            </a:r>
          </a:p>
        </p:txBody>
      </p:sp>
      <p:grpSp>
        <p:nvGrpSpPr>
          <p:cNvPr id="22" name="组合 21"/>
          <p:cNvGrpSpPr/>
          <p:nvPr/>
        </p:nvGrpSpPr>
        <p:grpSpPr>
          <a:xfrm>
            <a:off x="323528" y="1052736"/>
            <a:ext cx="3528392" cy="2736302"/>
            <a:chOff x="911424" y="1993403"/>
            <a:chExt cx="4648242" cy="2300803"/>
          </a:xfrm>
        </p:grpSpPr>
        <p:sp>
          <p:nvSpPr>
            <p:cNvPr id="23" name="圆角矩形 22"/>
            <p:cNvSpPr/>
            <p:nvPr/>
          </p:nvSpPr>
          <p:spPr bwMode="auto">
            <a:xfrm>
              <a:off x="911424" y="2204864"/>
              <a:ext cx="4648242" cy="2089342"/>
            </a:xfrm>
            <a:prstGeom prst="roundRect">
              <a:avLst>
                <a:gd name="adj" fmla="val 7848"/>
              </a:avLst>
            </a:prstGeom>
            <a:noFill/>
            <a:ln w="38100" cap="flat" cmpd="sng" algn="ctr">
              <a:solidFill>
                <a:schemeClr val="tx1"/>
              </a:solidFill>
              <a:prstDash val="solid"/>
            </a:ln>
            <a:effectLst/>
          </p:spPr>
          <p:txBody>
            <a:bodyPr anchor="ctr">
              <a:sp3d/>
            </a:bodyPr>
            <a:lstStyle/>
            <a:p>
              <a:pPr marL="0" lvl="2" algn="ctr" eaLnBrk="0" fontAlgn="ctr" hangingPunct="0">
                <a:buClr>
                  <a:srgbClr val="FF0000"/>
                </a:buClr>
                <a:buSzPct val="70000"/>
                <a:buFont typeface="Wingdings" pitchFamily="2" charset="2"/>
                <a:buChar char="n"/>
                <a:tabLst>
                  <a:tab pos="136525" algn="l"/>
                </a:tabLst>
                <a:defRPr/>
              </a:pPr>
              <a:endParaRPr lang="zh-CN" altLang="en-US" sz="1400" kern="0" dirty="0">
                <a:solidFill>
                  <a:srgbClr val="7F7F7F"/>
                </a:solidFill>
                <a:latin typeface="微软雅黑" pitchFamily="34" charset="-122"/>
                <a:ea typeface="微软雅黑" pitchFamily="34" charset="-122"/>
              </a:endParaRPr>
            </a:p>
          </p:txBody>
        </p:sp>
        <p:sp>
          <p:nvSpPr>
            <p:cNvPr id="24" name="矩形 87"/>
            <p:cNvSpPr>
              <a:spLocks noChangeArrowheads="1"/>
            </p:cNvSpPr>
            <p:nvPr/>
          </p:nvSpPr>
          <p:spPr bwMode="auto">
            <a:xfrm>
              <a:off x="988217" y="2719973"/>
              <a:ext cx="4571449" cy="1475114"/>
            </a:xfrm>
            <a:prstGeom prst="rect">
              <a:avLst/>
            </a:prstGeom>
            <a:noFill/>
            <a:ln w="9525">
              <a:noFill/>
              <a:miter lim="800000"/>
              <a:headEnd/>
              <a:tailEnd/>
            </a:ln>
          </p:spPr>
          <p:txBody>
            <a:bodyPr wrap="square">
              <a:spAutoFit/>
            </a:bodyPr>
            <a:lstStyle/>
            <a:p>
              <a:pPr algn="ctr"/>
              <a:r>
                <a:rPr lang="zh-CN" altLang="en-US" sz="3600" dirty="0">
                  <a:latin typeface="汉仪大宋简" panose="02010609000101010101" pitchFamily="49" charset="-122"/>
                  <a:ea typeface="汉仪大宋简" panose="02010609000101010101" pitchFamily="49" charset="-122"/>
                </a:rPr>
                <a:t>一种古老的人，在山洞中有工业场地</a:t>
              </a:r>
            </a:p>
          </p:txBody>
        </p:sp>
        <p:grpSp>
          <p:nvGrpSpPr>
            <p:cNvPr id="27" name="组合 26"/>
            <p:cNvGrpSpPr>
              <a:grpSpLocks noChangeAspect="1"/>
            </p:cNvGrpSpPr>
            <p:nvPr/>
          </p:nvGrpSpPr>
          <p:grpSpPr bwMode="auto">
            <a:xfrm>
              <a:off x="1233954" y="1993403"/>
              <a:ext cx="4041126" cy="666021"/>
              <a:chOff x="787418" y="3668091"/>
              <a:chExt cx="1516525" cy="775452"/>
            </a:xfrm>
          </p:grpSpPr>
          <p:sp>
            <p:nvSpPr>
              <p:cNvPr id="28" name="圆角矩形 27"/>
              <p:cNvSpPr/>
              <p:nvPr/>
            </p:nvSpPr>
            <p:spPr>
              <a:xfrm>
                <a:off x="787418" y="3668091"/>
                <a:ext cx="1516525" cy="775452"/>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ctr">
                <a:sp3d/>
              </a:bodyPr>
              <a:lstStyle/>
              <a:p>
                <a:pPr algn="ctr" eaLnBrk="0" fontAlgn="ctr" hangingPunct="0">
                  <a:buClr>
                    <a:srgbClr val="FF0000"/>
                  </a:buClr>
                  <a:buSzPct val="70000"/>
                  <a:buFont typeface="Wingdings" pitchFamily="2" charset="2"/>
                  <a:buChar char="u"/>
                  <a:defRPr/>
                </a:pPr>
                <a:endParaRPr lang="zh-CN" altLang="en-US" sz="1600" b="1" kern="0">
                  <a:solidFill>
                    <a:srgbClr val="FFFFFF"/>
                  </a:solidFill>
                  <a:latin typeface="微软雅黑" pitchFamily="34" charset="-122"/>
                  <a:ea typeface="微软雅黑" pitchFamily="34" charset="-122"/>
                </a:endParaRPr>
              </a:p>
            </p:txBody>
          </p:sp>
          <p:sp>
            <p:nvSpPr>
              <p:cNvPr id="29" name="矩形 28"/>
              <p:cNvSpPr>
                <a:spLocks noChangeArrowheads="1"/>
              </p:cNvSpPr>
              <p:nvPr/>
            </p:nvSpPr>
            <p:spPr bwMode="auto">
              <a:xfrm>
                <a:off x="930021" y="3690923"/>
                <a:ext cx="1250910" cy="632757"/>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anchor="ctr">
                <a:spAutoFit/>
              </a:bodyPr>
              <a:lstStyle/>
              <a:p>
                <a:pPr algn="ctr"/>
                <a:r>
                  <a:rPr lang="zh-CN" altLang="en-US" sz="3600" b="1" dirty="0">
                    <a:solidFill>
                      <a:schemeClr val="bg1"/>
                    </a:solidFill>
                    <a:latin typeface="微软雅黑" pitchFamily="34" charset="-122"/>
                    <a:ea typeface="微软雅黑" pitchFamily="34" charset="-122"/>
                  </a:rPr>
                  <a:t>北京直立人？</a:t>
                </a:r>
                <a:endParaRPr lang="en-US" altLang="zh-CN" sz="3600" b="1" dirty="0">
                  <a:solidFill>
                    <a:schemeClr val="bg1"/>
                  </a:solidFill>
                  <a:latin typeface="微软雅黑" pitchFamily="34" charset="-122"/>
                  <a:ea typeface="微软雅黑" pitchFamily="34" charset="-122"/>
                </a:endParaRPr>
              </a:p>
            </p:txBody>
          </p:sp>
        </p:grpSp>
      </p:grpSp>
      <p:grpSp>
        <p:nvGrpSpPr>
          <p:cNvPr id="30" name="组合 29"/>
          <p:cNvGrpSpPr/>
          <p:nvPr/>
        </p:nvGrpSpPr>
        <p:grpSpPr>
          <a:xfrm>
            <a:off x="5580112" y="908722"/>
            <a:ext cx="3240360" cy="2880321"/>
            <a:chOff x="911424" y="1872307"/>
            <a:chExt cx="4837966" cy="2421899"/>
          </a:xfrm>
        </p:grpSpPr>
        <p:sp>
          <p:nvSpPr>
            <p:cNvPr id="31" name="圆角矩形 30"/>
            <p:cNvSpPr/>
            <p:nvPr/>
          </p:nvSpPr>
          <p:spPr bwMode="auto">
            <a:xfrm>
              <a:off x="911424" y="2204864"/>
              <a:ext cx="4837966" cy="2089342"/>
            </a:xfrm>
            <a:prstGeom prst="roundRect">
              <a:avLst>
                <a:gd name="adj" fmla="val 7848"/>
              </a:avLst>
            </a:prstGeom>
            <a:noFill/>
            <a:ln w="38100" cap="flat" cmpd="sng" algn="ctr">
              <a:solidFill>
                <a:schemeClr val="tx1"/>
              </a:solidFill>
              <a:prstDash val="solid"/>
            </a:ln>
            <a:effectLst/>
          </p:spPr>
          <p:txBody>
            <a:bodyPr anchor="ctr">
              <a:sp3d/>
            </a:bodyPr>
            <a:lstStyle/>
            <a:p>
              <a:pPr marL="0" lvl="2" algn="ctr" eaLnBrk="0" fontAlgn="ctr" hangingPunct="0">
                <a:buClr>
                  <a:srgbClr val="FF0000"/>
                </a:buClr>
                <a:buSzPct val="70000"/>
                <a:buFont typeface="Wingdings" pitchFamily="2" charset="2"/>
                <a:buChar char="n"/>
                <a:tabLst>
                  <a:tab pos="136525" algn="l"/>
                </a:tabLst>
                <a:defRPr/>
              </a:pPr>
              <a:endParaRPr lang="zh-CN" altLang="en-US" sz="1400" kern="0" dirty="0">
                <a:solidFill>
                  <a:srgbClr val="7F7F7F"/>
                </a:solidFill>
                <a:latin typeface="微软雅黑" pitchFamily="34" charset="-122"/>
                <a:ea typeface="微软雅黑" pitchFamily="34" charset="-122"/>
              </a:endParaRPr>
            </a:p>
          </p:txBody>
        </p:sp>
        <p:sp>
          <p:nvSpPr>
            <p:cNvPr id="32" name="矩形 87"/>
            <p:cNvSpPr>
              <a:spLocks noChangeArrowheads="1"/>
            </p:cNvSpPr>
            <p:nvPr/>
          </p:nvSpPr>
          <p:spPr bwMode="auto">
            <a:xfrm>
              <a:off x="911424" y="2719970"/>
              <a:ext cx="4837966" cy="1475114"/>
            </a:xfrm>
            <a:prstGeom prst="rect">
              <a:avLst/>
            </a:prstGeom>
            <a:noFill/>
            <a:ln w="9525">
              <a:noFill/>
              <a:miter lim="800000"/>
              <a:headEnd/>
              <a:tailEnd/>
            </a:ln>
          </p:spPr>
          <p:txBody>
            <a:bodyPr wrap="square">
              <a:spAutoFit/>
            </a:bodyPr>
            <a:lstStyle/>
            <a:p>
              <a:pPr algn="ctr"/>
              <a:r>
                <a:rPr lang="zh-CN" altLang="en-US" sz="3600" dirty="0">
                  <a:latin typeface="汉仪大宋简" panose="02010609000101010101" pitchFamily="49" charset="-122"/>
                  <a:ea typeface="汉仪大宋简" panose="02010609000101010101" pitchFamily="49" charset="-122"/>
                </a:rPr>
                <a:t>被生活在山顶洞中的人吃掉的猴子</a:t>
              </a:r>
            </a:p>
          </p:txBody>
        </p:sp>
        <p:grpSp>
          <p:nvGrpSpPr>
            <p:cNvPr id="33" name="组合 32"/>
            <p:cNvGrpSpPr>
              <a:grpSpLocks noChangeAspect="1"/>
            </p:cNvGrpSpPr>
            <p:nvPr/>
          </p:nvGrpSpPr>
          <p:grpSpPr bwMode="auto">
            <a:xfrm>
              <a:off x="1448973" y="1872307"/>
              <a:ext cx="3870377" cy="726500"/>
              <a:chOff x="868109" y="3527084"/>
              <a:chExt cx="1452448" cy="845865"/>
            </a:xfrm>
          </p:grpSpPr>
          <p:sp>
            <p:nvSpPr>
              <p:cNvPr id="34" name="圆角矩形 33"/>
              <p:cNvSpPr/>
              <p:nvPr/>
            </p:nvSpPr>
            <p:spPr>
              <a:xfrm>
                <a:off x="868109" y="3597585"/>
                <a:ext cx="1452448" cy="775364"/>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ctr">
                <a:sp3d/>
              </a:bodyPr>
              <a:lstStyle/>
              <a:p>
                <a:pPr algn="ctr" eaLnBrk="0" fontAlgn="ctr" hangingPunct="0">
                  <a:buClr>
                    <a:srgbClr val="FF0000"/>
                  </a:buClr>
                  <a:buSzPct val="70000"/>
                  <a:buFont typeface="Wingdings" pitchFamily="2" charset="2"/>
                  <a:buChar char="u"/>
                  <a:defRPr/>
                </a:pPr>
                <a:endParaRPr lang="zh-CN" altLang="en-US" sz="1600" b="1" kern="0">
                  <a:solidFill>
                    <a:srgbClr val="FFFFFF"/>
                  </a:solidFill>
                  <a:latin typeface="微软雅黑" pitchFamily="34" charset="-122"/>
                  <a:ea typeface="微软雅黑" pitchFamily="34" charset="-122"/>
                </a:endParaRPr>
              </a:p>
            </p:txBody>
          </p:sp>
          <p:sp>
            <p:nvSpPr>
              <p:cNvPr id="35" name="矩形 34"/>
              <p:cNvSpPr>
                <a:spLocks noChangeArrowheads="1"/>
              </p:cNvSpPr>
              <p:nvPr/>
            </p:nvSpPr>
            <p:spPr bwMode="auto">
              <a:xfrm>
                <a:off x="1029493" y="3527084"/>
                <a:ext cx="1250910" cy="789994"/>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anchor="ctr">
                <a:spAutoFit/>
              </a:bodyPr>
              <a:lstStyle/>
              <a:p>
                <a:pPr algn="ctr"/>
                <a:r>
                  <a:rPr lang="zh-CN" altLang="en-US" sz="3600" b="1" dirty="0">
                    <a:solidFill>
                      <a:schemeClr val="bg1"/>
                    </a:solidFill>
                    <a:latin typeface="微软雅黑" pitchFamily="34" charset="-122"/>
                    <a:ea typeface="微软雅黑" pitchFamily="34" charset="-122"/>
                  </a:rPr>
                  <a:t>北京猿猴？</a:t>
                </a:r>
                <a:endParaRPr lang="en-US" altLang="zh-CN" sz="3600" b="1" dirty="0">
                  <a:solidFill>
                    <a:schemeClr val="bg1"/>
                  </a:solidFill>
                  <a:latin typeface="微软雅黑" pitchFamily="34" charset="-122"/>
                  <a:ea typeface="微软雅黑" pitchFamily="34" charset="-122"/>
                </a:endParaRPr>
              </a:p>
            </p:txBody>
          </p:sp>
        </p:grpSp>
      </p:grpSp>
      <p:sp>
        <p:nvSpPr>
          <p:cNvPr id="36" name="矩形 35"/>
          <p:cNvSpPr/>
          <p:nvPr/>
        </p:nvSpPr>
        <p:spPr>
          <a:xfrm>
            <a:off x="3938444" y="1988840"/>
            <a:ext cx="1569660" cy="923330"/>
          </a:xfrm>
          <a:prstGeom prst="rect">
            <a:avLst/>
          </a:prstGeom>
        </p:spPr>
        <p:txBody>
          <a:bodyPr wrap="none">
            <a:spAutoFit/>
          </a:bodyPr>
          <a:lstStyle/>
          <a:p>
            <a:r>
              <a:rPr lang="zh-CN" altLang="en-US" sz="5400" dirty="0">
                <a:latin typeface="汉仪粗宋简" panose="02010609000101010101" pitchFamily="49" charset="-122"/>
                <a:ea typeface="汉仪粗宋简" panose="02010609000101010101" pitchFamily="49" charset="-122"/>
              </a:rPr>
              <a:t>还是</a:t>
            </a:r>
          </a:p>
        </p:txBody>
      </p:sp>
      <p:grpSp>
        <p:nvGrpSpPr>
          <p:cNvPr id="43" name="组合 42"/>
          <p:cNvGrpSpPr/>
          <p:nvPr/>
        </p:nvGrpSpPr>
        <p:grpSpPr>
          <a:xfrm>
            <a:off x="323528" y="3933057"/>
            <a:ext cx="8581122" cy="2232247"/>
            <a:chOff x="983432" y="3717033"/>
            <a:chExt cx="10326435" cy="2232247"/>
          </a:xfrm>
        </p:grpSpPr>
        <p:sp>
          <p:nvSpPr>
            <p:cNvPr id="37" name="虚尾箭头 36"/>
            <p:cNvSpPr/>
            <p:nvPr/>
          </p:nvSpPr>
          <p:spPr>
            <a:xfrm rot="5400000">
              <a:off x="5987987" y="1880829"/>
              <a:ext cx="360042" cy="4032450"/>
            </a:xfrm>
            <a:prstGeom prst="stripedRightArrow">
              <a:avLst/>
            </a:prstGeom>
            <a:gradFill flip="none" rotWithShape="1">
              <a:gsLst>
                <a:gs pos="0">
                  <a:srgbClr val="002954"/>
                </a:gs>
                <a:gs pos="48000">
                  <a:srgbClr val="013F74"/>
                </a:gs>
                <a:gs pos="100000">
                  <a:srgbClr val="024C89"/>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p:cNvGrpSpPr/>
            <p:nvPr/>
          </p:nvGrpSpPr>
          <p:grpSpPr>
            <a:xfrm>
              <a:off x="983432" y="4149080"/>
              <a:ext cx="10326435" cy="1800200"/>
              <a:chOff x="983432" y="4653136"/>
              <a:chExt cx="10326435" cy="1800200"/>
            </a:xfrm>
          </p:grpSpPr>
          <p:sp>
            <p:nvSpPr>
              <p:cNvPr id="41" name="矩形 40"/>
              <p:cNvSpPr/>
              <p:nvPr/>
            </p:nvSpPr>
            <p:spPr>
              <a:xfrm>
                <a:off x="983432" y="4653136"/>
                <a:ext cx="10225136" cy="1800200"/>
              </a:xfrm>
              <a:prstGeom prst="rect">
                <a:avLst/>
              </a:prstGeom>
              <a:solidFill>
                <a:srgbClr val="002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p>
            </p:txBody>
          </p:sp>
          <p:sp>
            <p:nvSpPr>
              <p:cNvPr id="42" name="矩形 41"/>
              <p:cNvSpPr/>
              <p:nvPr/>
            </p:nvSpPr>
            <p:spPr>
              <a:xfrm>
                <a:off x="1243393" y="4653136"/>
                <a:ext cx="10066474" cy="1754326"/>
              </a:xfrm>
              <a:prstGeom prst="rect">
                <a:avLst/>
              </a:prstGeom>
              <a:effectLst>
                <a:outerShdw blurRad="50800" dist="38100" dir="5400000" algn="t" rotWithShape="0">
                  <a:prstClr val="black">
                    <a:alpha val="40000"/>
                  </a:prstClr>
                </a:outerShdw>
              </a:effectLst>
            </p:spPr>
            <p:txBody>
              <a:bodyPr wrap="square">
                <a:spAutoFit/>
              </a:bodyPr>
              <a:lstStyle/>
              <a:p>
                <a:r>
                  <a:rPr lang="zh-CN" altLang="en-US" sz="5400" b="1" dirty="0">
                    <a:solidFill>
                      <a:srgbClr val="FFFF00"/>
                    </a:solidFill>
                    <a:latin typeface="微软雅黑" panose="020B0503020204020204" pitchFamily="34" charset="-122"/>
                    <a:ea typeface="微软雅黑" panose="020B0503020204020204" pitchFamily="34" charset="-122"/>
                    <a:cs typeface="Arial" panose="020B0604020202020204" pitchFamily="34" charset="0"/>
                  </a:rPr>
                  <a:t>可以肯定的是：他们不是“猿人”或“缺失环节”！</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1+#ppt_w/2"/>
                                          </p:val>
                                        </p:tav>
                                        <p:tav tm="100000">
                                          <p:val>
                                            <p:strVal val="#ppt_x"/>
                                          </p:val>
                                        </p:tav>
                                      </p:tavLst>
                                    </p:anim>
                                    <p:anim calcmode="lin" valueType="num">
                                      <p:cBhvr additive="base">
                                        <p:cTn id="12" dur="500" fill="hold"/>
                                        <p:tgtEl>
                                          <p:spTgt spid="3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0" presetClass="emph" presetSubtype="0" fill="hold" grpId="0" nodeType="afterEffect">
                                  <p:stCondLst>
                                    <p:cond delay="0"/>
                                  </p:stCondLst>
                                  <p:childTnLst>
                                    <p:animClr clrSpc="hsl" dir="cw">
                                      <p:cBhvr override="childStyle">
                                        <p:cTn id="15" dur="500" fill="hold"/>
                                        <p:tgtEl>
                                          <p:spTgt spid="36"/>
                                        </p:tgtEl>
                                        <p:attrNameLst>
                                          <p:attrName>style.color</p:attrName>
                                        </p:attrNameLst>
                                      </p:cBhvr>
                                      <p:by>
                                        <p:hsl h="0" s="12549" l="25098"/>
                                      </p:by>
                                    </p:animClr>
                                    <p:animClr clrSpc="hsl" dir="cw">
                                      <p:cBhvr>
                                        <p:cTn id="16" dur="500" fill="hold"/>
                                        <p:tgtEl>
                                          <p:spTgt spid="36"/>
                                        </p:tgtEl>
                                        <p:attrNameLst>
                                          <p:attrName>fillcolor</p:attrName>
                                        </p:attrNameLst>
                                      </p:cBhvr>
                                      <p:by>
                                        <p:hsl h="0" s="12549" l="25098"/>
                                      </p:by>
                                    </p:animClr>
                                    <p:animClr clrSpc="hsl" dir="cw">
                                      <p:cBhvr>
                                        <p:cTn id="17" dur="500" fill="hold"/>
                                        <p:tgtEl>
                                          <p:spTgt spid="36"/>
                                        </p:tgtEl>
                                        <p:attrNameLst>
                                          <p:attrName>stroke.color</p:attrName>
                                        </p:attrNameLst>
                                      </p:cBhvr>
                                      <p:by>
                                        <p:hsl h="0" s="12549" l="25098"/>
                                      </p:by>
                                    </p:animClr>
                                    <p:set>
                                      <p:cBhvr>
                                        <p:cTn id="18" dur="500" fill="hold"/>
                                        <p:tgtEl>
                                          <p:spTgt spid="36"/>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up)">
                                      <p:cBhvr>
                                        <p:cTn id="2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p:txBody>
          <a:bodyPr/>
          <a:lstStyle/>
          <a:p>
            <a:r>
              <a:rPr lang="zh-CN" altLang="en-US" dirty="0"/>
              <a:t>虚构的“猿人”列</a:t>
            </a:r>
            <a:r>
              <a:rPr lang="zh-CN" altLang="en-US"/>
              <a:t>队：直</a:t>
            </a:r>
            <a:r>
              <a:rPr lang="zh-CN" altLang="en-US" dirty="0"/>
              <a:t>立猿人</a:t>
            </a:r>
          </a:p>
        </p:txBody>
      </p:sp>
      <p:grpSp>
        <p:nvGrpSpPr>
          <p:cNvPr id="20" name="组合 19"/>
          <p:cNvGrpSpPr/>
          <p:nvPr/>
        </p:nvGrpSpPr>
        <p:grpSpPr>
          <a:xfrm>
            <a:off x="1403648" y="1061399"/>
            <a:ext cx="1907138" cy="5004512"/>
            <a:chOff x="2495600" y="1016776"/>
            <a:chExt cx="1907138" cy="5004512"/>
          </a:xfrm>
        </p:grpSpPr>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5600" y="1484784"/>
              <a:ext cx="1907138" cy="4536504"/>
            </a:xfrm>
            <a:prstGeom prst="rect">
              <a:avLst/>
            </a:prstGeom>
          </p:spPr>
        </p:pic>
        <p:sp>
          <p:nvSpPr>
            <p:cNvPr id="22" name="TextBox 3"/>
            <p:cNvSpPr txBox="1"/>
            <p:nvPr/>
          </p:nvSpPr>
          <p:spPr>
            <a:xfrm>
              <a:off x="2855640"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腊玛古猿</a:t>
              </a:r>
              <a:endParaRPr lang="en-US" altLang="zh-CN" dirty="0"/>
            </a:p>
          </p:txBody>
        </p:sp>
      </p:grpSp>
      <p:grpSp>
        <p:nvGrpSpPr>
          <p:cNvPr id="23" name="组合 22"/>
          <p:cNvGrpSpPr/>
          <p:nvPr/>
        </p:nvGrpSpPr>
        <p:grpSpPr>
          <a:xfrm>
            <a:off x="2699792" y="1061399"/>
            <a:ext cx="1907138" cy="5004512"/>
            <a:chOff x="4079776" y="1016776"/>
            <a:chExt cx="1907138" cy="5004512"/>
          </a:xfrm>
        </p:grpSpPr>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9776" y="1484784"/>
              <a:ext cx="1907138" cy="4536504"/>
            </a:xfrm>
            <a:prstGeom prst="rect">
              <a:avLst/>
            </a:prstGeom>
          </p:spPr>
        </p:pic>
        <p:sp>
          <p:nvSpPr>
            <p:cNvPr id="25" name="TextBox 3"/>
            <p:cNvSpPr txBox="1"/>
            <p:nvPr/>
          </p:nvSpPr>
          <p:spPr>
            <a:xfrm>
              <a:off x="4583832"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南方古猿</a:t>
              </a:r>
              <a:endParaRPr lang="en-US" altLang="zh-CN" dirty="0"/>
            </a:p>
          </p:txBody>
        </p:sp>
      </p:grpSp>
      <p:grpSp>
        <p:nvGrpSpPr>
          <p:cNvPr id="26" name="组合 25"/>
          <p:cNvGrpSpPr/>
          <p:nvPr/>
        </p:nvGrpSpPr>
        <p:grpSpPr>
          <a:xfrm>
            <a:off x="4283968" y="1061399"/>
            <a:ext cx="1907138" cy="5103904"/>
            <a:chOff x="5951984" y="1016776"/>
            <a:chExt cx="1907138" cy="5103904"/>
          </a:xfrm>
        </p:grpSpPr>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1984" y="1584176"/>
              <a:ext cx="1907138" cy="4536504"/>
            </a:xfrm>
            <a:prstGeom prst="rect">
              <a:avLst/>
            </a:prstGeom>
          </p:spPr>
        </p:pic>
        <p:sp>
          <p:nvSpPr>
            <p:cNvPr id="44" name="TextBox 3"/>
            <p:cNvSpPr txBox="1"/>
            <p:nvPr/>
          </p:nvSpPr>
          <p:spPr>
            <a:xfrm>
              <a:off x="6312024"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直立猿人</a:t>
              </a:r>
              <a:endParaRPr lang="en-US" altLang="zh-CN" dirty="0"/>
            </a:p>
          </p:txBody>
        </p:sp>
      </p:grpSp>
      <p:grpSp>
        <p:nvGrpSpPr>
          <p:cNvPr id="45" name="组合 44"/>
          <p:cNvGrpSpPr/>
          <p:nvPr/>
        </p:nvGrpSpPr>
        <p:grpSpPr>
          <a:xfrm>
            <a:off x="5868144" y="1061399"/>
            <a:ext cx="1907138" cy="5103904"/>
            <a:chOff x="7824192" y="1016776"/>
            <a:chExt cx="1907138" cy="5103904"/>
          </a:xfrm>
        </p:grpSpPr>
        <p:pic>
          <p:nvPicPr>
            <p:cNvPr id="46" name="图片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4192" y="1584176"/>
              <a:ext cx="1907138" cy="4536504"/>
            </a:xfrm>
            <a:prstGeom prst="rect">
              <a:avLst/>
            </a:prstGeom>
          </p:spPr>
        </p:pic>
        <p:sp>
          <p:nvSpPr>
            <p:cNvPr id="47" name="TextBox 3"/>
            <p:cNvSpPr txBox="1"/>
            <p:nvPr/>
          </p:nvSpPr>
          <p:spPr>
            <a:xfrm>
              <a:off x="8040216"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尼安德特</a:t>
              </a:r>
              <a:endParaRPr lang="en-US" altLang="zh-CN" dirty="0"/>
            </a:p>
          </p:txBody>
        </p:sp>
      </p:grpSp>
      <p:grpSp>
        <p:nvGrpSpPr>
          <p:cNvPr id="48" name="组合 47"/>
          <p:cNvGrpSpPr/>
          <p:nvPr/>
        </p:nvGrpSpPr>
        <p:grpSpPr>
          <a:xfrm>
            <a:off x="35496" y="1061399"/>
            <a:ext cx="1907137" cy="5004512"/>
            <a:chOff x="839416" y="1016776"/>
            <a:chExt cx="1907137" cy="5004512"/>
          </a:xfrm>
        </p:grpSpPr>
        <p:pic>
          <p:nvPicPr>
            <p:cNvPr id="49" name="图片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416" y="1484784"/>
              <a:ext cx="1907137" cy="4536504"/>
            </a:xfrm>
            <a:prstGeom prst="rect">
              <a:avLst/>
            </a:prstGeom>
          </p:spPr>
        </p:pic>
        <p:sp>
          <p:nvSpPr>
            <p:cNvPr id="50" name="TextBox 3"/>
            <p:cNvSpPr txBox="1"/>
            <p:nvPr/>
          </p:nvSpPr>
          <p:spPr>
            <a:xfrm>
              <a:off x="1127448"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原上猿</a:t>
              </a:r>
              <a:endParaRPr lang="en-US" altLang="zh-CN" dirty="0"/>
            </a:p>
          </p:txBody>
        </p:sp>
      </p:grpSp>
      <p:grpSp>
        <p:nvGrpSpPr>
          <p:cNvPr id="51" name="组合 50"/>
          <p:cNvGrpSpPr/>
          <p:nvPr/>
        </p:nvGrpSpPr>
        <p:grpSpPr>
          <a:xfrm>
            <a:off x="7308304" y="1061399"/>
            <a:ext cx="1907138" cy="5103905"/>
            <a:chOff x="9552384" y="1016775"/>
            <a:chExt cx="1907138" cy="5103905"/>
          </a:xfrm>
        </p:grpSpPr>
        <p:pic>
          <p:nvPicPr>
            <p:cNvPr id="52" name="图片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2384" y="1584176"/>
              <a:ext cx="1907138" cy="4536504"/>
            </a:xfrm>
            <a:prstGeom prst="rect">
              <a:avLst/>
            </a:prstGeom>
          </p:spPr>
        </p:pic>
        <p:sp>
          <p:nvSpPr>
            <p:cNvPr id="53" name="TextBox 3"/>
            <p:cNvSpPr txBox="1"/>
            <p:nvPr/>
          </p:nvSpPr>
          <p:spPr>
            <a:xfrm>
              <a:off x="9768408" y="1016775"/>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现代人</a:t>
              </a:r>
              <a:endParaRPr lang="en-US" altLang="zh-CN" dirty="0"/>
            </a:p>
          </p:txBody>
        </p:sp>
      </p:grpSp>
      <p:sp>
        <p:nvSpPr>
          <p:cNvPr id="54" name="&quot;No&quot; Symbol 5"/>
          <p:cNvSpPr/>
          <p:nvPr/>
        </p:nvSpPr>
        <p:spPr>
          <a:xfrm>
            <a:off x="3131840" y="3212976"/>
            <a:ext cx="1326823" cy="1301383"/>
          </a:xfrm>
          <a:prstGeom prst="noSmoking">
            <a:avLst>
              <a:gd name="adj" fmla="val 7344"/>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a:t>
            </a:r>
            <a:endParaRPr lang="en-US" dirty="0">
              <a:solidFill>
                <a:schemeClr val="tx1"/>
              </a:solidFill>
            </a:endParaRPr>
          </a:p>
        </p:txBody>
      </p:sp>
      <p:sp>
        <p:nvSpPr>
          <p:cNvPr id="55" name="&quot;No&quot; Symbol 5"/>
          <p:cNvSpPr/>
          <p:nvPr/>
        </p:nvSpPr>
        <p:spPr>
          <a:xfrm>
            <a:off x="1763688" y="3212976"/>
            <a:ext cx="1326823" cy="1301383"/>
          </a:xfrm>
          <a:prstGeom prst="noSmoking">
            <a:avLst>
              <a:gd name="adj" fmla="val 7344"/>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a:t>
            </a:r>
            <a:endParaRPr lang="en-US" dirty="0">
              <a:solidFill>
                <a:schemeClr val="tx1"/>
              </a:solidFill>
            </a:endParaRPr>
          </a:p>
        </p:txBody>
      </p:sp>
      <p:sp>
        <p:nvSpPr>
          <p:cNvPr id="56" name="&quot;No&quot; Symbol 5"/>
          <p:cNvSpPr/>
          <p:nvPr/>
        </p:nvSpPr>
        <p:spPr>
          <a:xfrm>
            <a:off x="4572000" y="3212976"/>
            <a:ext cx="1326823" cy="1301383"/>
          </a:xfrm>
          <a:prstGeom prst="noSmoking">
            <a:avLst>
              <a:gd name="adj" fmla="val 7344"/>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1000" fill="hold"/>
                                        <p:tgtEl>
                                          <p:spTgt spid="56"/>
                                        </p:tgtEl>
                                        <p:attrNameLst>
                                          <p:attrName>ppt_w</p:attrName>
                                        </p:attrNameLst>
                                      </p:cBhvr>
                                      <p:tavLst>
                                        <p:tav tm="0">
                                          <p:val>
                                            <p:strVal val="#ppt_w+.3"/>
                                          </p:val>
                                        </p:tav>
                                        <p:tav tm="100000">
                                          <p:val>
                                            <p:strVal val="#ppt_w"/>
                                          </p:val>
                                        </p:tav>
                                      </p:tavLst>
                                    </p:anim>
                                    <p:anim calcmode="lin" valueType="num">
                                      <p:cBhvr>
                                        <p:cTn id="8" dur="1000" fill="hold"/>
                                        <p:tgtEl>
                                          <p:spTgt spid="56"/>
                                        </p:tgtEl>
                                        <p:attrNameLst>
                                          <p:attrName>ppt_h</p:attrName>
                                        </p:attrNameLst>
                                      </p:cBhvr>
                                      <p:tavLst>
                                        <p:tav tm="0">
                                          <p:val>
                                            <p:strVal val="#ppt_h"/>
                                          </p:val>
                                        </p:tav>
                                        <p:tav tm="100000">
                                          <p:val>
                                            <p:strVal val="#ppt_h"/>
                                          </p:val>
                                        </p:tav>
                                      </p:tavLst>
                                    </p:anim>
                                    <p:animEffect transition="in" filter="fade">
                                      <p:cBhvr>
                                        <p:cTn id="9" dur="1000"/>
                                        <p:tgtEl>
                                          <p:spTgt spid="56"/>
                                        </p:tgtEl>
                                      </p:cBhvr>
                                    </p:animEffect>
                                  </p:childTnLst>
                                </p:cTn>
                              </p:par>
                            </p:childTnLst>
                          </p:cTn>
                        </p:par>
                        <p:par>
                          <p:cTn id="10" fill="hold">
                            <p:stCondLst>
                              <p:cond delay="1000"/>
                            </p:stCondLst>
                            <p:childTnLst>
                              <p:par>
                                <p:cTn id="11" presetID="9" presetClass="emph" presetSubtype="0" nodeType="afterEffect">
                                  <p:stCondLst>
                                    <p:cond delay="0"/>
                                  </p:stCondLst>
                                  <p:childTnLst>
                                    <p:set>
                                      <p:cBhvr rctx="PPT">
                                        <p:cTn id="12" dur="indefinite"/>
                                        <p:tgtEl>
                                          <p:spTgt spid="26"/>
                                        </p:tgtEl>
                                        <p:attrNameLst>
                                          <p:attrName>style.opacity</p:attrName>
                                        </p:attrNameLst>
                                      </p:cBhvr>
                                      <p:to>
                                        <p:strVal val="0.5"/>
                                      </p:to>
                                    </p:set>
                                    <p:animEffect filter="image" prLst="opacity: 0.5">
                                      <p:cBhvr rctx="IE">
                                        <p:cTn id="13" dur="indefinite"/>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p:txBody>
          <a:bodyPr/>
          <a:lstStyle/>
          <a:p>
            <a:r>
              <a:rPr lang="zh-CN" altLang="en-US" dirty="0"/>
              <a:t>虚构的“猿人”列</a:t>
            </a:r>
            <a:r>
              <a:rPr lang="zh-CN" altLang="en-US"/>
              <a:t>队：尼</a:t>
            </a:r>
            <a:r>
              <a:rPr lang="zh-CN" altLang="en-US" dirty="0"/>
              <a:t>安德特人</a:t>
            </a:r>
          </a:p>
        </p:txBody>
      </p:sp>
      <p:grpSp>
        <p:nvGrpSpPr>
          <p:cNvPr id="26" name="组合 25"/>
          <p:cNvGrpSpPr/>
          <p:nvPr/>
        </p:nvGrpSpPr>
        <p:grpSpPr>
          <a:xfrm>
            <a:off x="5868144" y="1061399"/>
            <a:ext cx="1907138" cy="5103904"/>
            <a:chOff x="7824192" y="1016776"/>
            <a:chExt cx="1907138" cy="5103904"/>
          </a:xfrm>
        </p:grpSpPr>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4192" y="1584176"/>
              <a:ext cx="1907138" cy="4536504"/>
            </a:xfrm>
            <a:prstGeom prst="rect">
              <a:avLst/>
            </a:prstGeom>
          </p:spPr>
        </p:pic>
        <p:sp>
          <p:nvSpPr>
            <p:cNvPr id="28" name="TextBox 3"/>
            <p:cNvSpPr txBox="1"/>
            <p:nvPr/>
          </p:nvSpPr>
          <p:spPr>
            <a:xfrm>
              <a:off x="8040216"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尼安德特</a:t>
              </a:r>
              <a:endParaRPr lang="en-US" altLang="zh-CN" dirty="0"/>
            </a:p>
          </p:txBody>
        </p:sp>
      </p:grpSp>
      <p:grpSp>
        <p:nvGrpSpPr>
          <p:cNvPr id="6" name="组合 5"/>
          <p:cNvGrpSpPr/>
          <p:nvPr/>
        </p:nvGrpSpPr>
        <p:grpSpPr>
          <a:xfrm>
            <a:off x="35496" y="1061399"/>
            <a:ext cx="9179946" cy="5103905"/>
            <a:chOff x="35496" y="1061399"/>
            <a:chExt cx="9179946" cy="5103905"/>
          </a:xfrm>
        </p:grpSpPr>
        <p:grpSp>
          <p:nvGrpSpPr>
            <p:cNvPr id="16" name="组合 15"/>
            <p:cNvGrpSpPr/>
            <p:nvPr/>
          </p:nvGrpSpPr>
          <p:grpSpPr>
            <a:xfrm>
              <a:off x="1403648" y="1061399"/>
              <a:ext cx="1907138" cy="5004512"/>
              <a:chOff x="2495600" y="1016776"/>
              <a:chExt cx="1907138" cy="5004512"/>
            </a:xfrm>
          </p:grpSpPr>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5600" y="1484784"/>
                <a:ext cx="1907138" cy="4536504"/>
              </a:xfrm>
              <a:prstGeom prst="rect">
                <a:avLst/>
              </a:prstGeom>
            </p:spPr>
          </p:pic>
          <p:sp>
            <p:nvSpPr>
              <p:cNvPr id="18" name="TextBox 3"/>
              <p:cNvSpPr txBox="1"/>
              <p:nvPr/>
            </p:nvSpPr>
            <p:spPr>
              <a:xfrm>
                <a:off x="2855640"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腊玛古猿</a:t>
                </a:r>
                <a:endParaRPr lang="en-US" altLang="zh-CN" dirty="0"/>
              </a:p>
            </p:txBody>
          </p:sp>
        </p:grpSp>
        <p:grpSp>
          <p:nvGrpSpPr>
            <p:cNvPr id="20" name="组合 19"/>
            <p:cNvGrpSpPr/>
            <p:nvPr/>
          </p:nvGrpSpPr>
          <p:grpSpPr>
            <a:xfrm>
              <a:off x="2699792" y="1061399"/>
              <a:ext cx="1907138" cy="5004512"/>
              <a:chOff x="4079776" y="1016776"/>
              <a:chExt cx="1907138" cy="5004512"/>
            </a:xfrm>
          </p:grpSpPr>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9776" y="1484784"/>
                <a:ext cx="1907138" cy="4536504"/>
              </a:xfrm>
              <a:prstGeom prst="rect">
                <a:avLst/>
              </a:prstGeom>
            </p:spPr>
          </p:pic>
          <p:sp>
            <p:nvSpPr>
              <p:cNvPr id="22" name="TextBox 3"/>
              <p:cNvSpPr txBox="1"/>
              <p:nvPr/>
            </p:nvSpPr>
            <p:spPr>
              <a:xfrm>
                <a:off x="4583832"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南方古猿</a:t>
                </a:r>
                <a:endParaRPr lang="en-US" altLang="zh-CN" dirty="0"/>
              </a:p>
            </p:txBody>
          </p:sp>
        </p:grpSp>
        <p:grpSp>
          <p:nvGrpSpPr>
            <p:cNvPr id="23" name="组合 22"/>
            <p:cNvGrpSpPr/>
            <p:nvPr/>
          </p:nvGrpSpPr>
          <p:grpSpPr>
            <a:xfrm>
              <a:off x="4283968" y="1061399"/>
              <a:ext cx="1907138" cy="5103904"/>
              <a:chOff x="5951984" y="1016776"/>
              <a:chExt cx="1907138" cy="5103904"/>
            </a:xfrm>
          </p:grpSpPr>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1984" y="1584176"/>
                <a:ext cx="1907138" cy="4536504"/>
              </a:xfrm>
              <a:prstGeom prst="rect">
                <a:avLst/>
              </a:prstGeom>
            </p:spPr>
          </p:pic>
          <p:sp>
            <p:nvSpPr>
              <p:cNvPr id="25" name="TextBox 3"/>
              <p:cNvSpPr txBox="1"/>
              <p:nvPr/>
            </p:nvSpPr>
            <p:spPr>
              <a:xfrm>
                <a:off x="6312024"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直立猿人</a:t>
                </a:r>
                <a:endParaRPr lang="en-US" altLang="zh-CN" dirty="0"/>
              </a:p>
            </p:txBody>
          </p:sp>
        </p:grpSp>
        <p:grpSp>
          <p:nvGrpSpPr>
            <p:cNvPr id="29" name="组合 28"/>
            <p:cNvGrpSpPr/>
            <p:nvPr/>
          </p:nvGrpSpPr>
          <p:grpSpPr>
            <a:xfrm>
              <a:off x="35496" y="1061399"/>
              <a:ext cx="1907137" cy="5004512"/>
              <a:chOff x="839416" y="1016776"/>
              <a:chExt cx="1907137" cy="5004512"/>
            </a:xfrm>
          </p:grpSpPr>
          <p:pic>
            <p:nvPicPr>
              <p:cNvPr id="30" name="图片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416" y="1484784"/>
                <a:ext cx="1907137" cy="4536504"/>
              </a:xfrm>
              <a:prstGeom prst="rect">
                <a:avLst/>
              </a:prstGeom>
            </p:spPr>
          </p:pic>
          <p:sp>
            <p:nvSpPr>
              <p:cNvPr id="31" name="TextBox 3"/>
              <p:cNvSpPr txBox="1"/>
              <p:nvPr/>
            </p:nvSpPr>
            <p:spPr>
              <a:xfrm>
                <a:off x="1127448"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原上猿</a:t>
                </a:r>
                <a:endParaRPr lang="en-US" altLang="zh-CN" dirty="0"/>
              </a:p>
            </p:txBody>
          </p:sp>
        </p:grpSp>
        <p:grpSp>
          <p:nvGrpSpPr>
            <p:cNvPr id="44" name="组合 43"/>
            <p:cNvGrpSpPr/>
            <p:nvPr/>
          </p:nvGrpSpPr>
          <p:grpSpPr>
            <a:xfrm>
              <a:off x="7308304" y="1061399"/>
              <a:ext cx="1907138" cy="5103905"/>
              <a:chOff x="9552384" y="1016775"/>
              <a:chExt cx="1907138" cy="5103905"/>
            </a:xfrm>
          </p:grpSpPr>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2384" y="1584176"/>
                <a:ext cx="1907138" cy="4536504"/>
              </a:xfrm>
              <a:prstGeom prst="rect">
                <a:avLst/>
              </a:prstGeom>
            </p:spPr>
          </p:pic>
          <p:sp>
            <p:nvSpPr>
              <p:cNvPr id="46" name="TextBox 3"/>
              <p:cNvSpPr txBox="1"/>
              <p:nvPr/>
            </p:nvSpPr>
            <p:spPr>
              <a:xfrm>
                <a:off x="9768408" y="1016775"/>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现代人</a:t>
                </a:r>
                <a:endParaRPr lang="en-US" altLang="zh-CN" dirty="0"/>
              </a:p>
            </p:txBody>
          </p:sp>
        </p:grpSp>
        <p:sp>
          <p:nvSpPr>
            <p:cNvPr id="47" name="&quot;No&quot; Symbol 5"/>
            <p:cNvSpPr/>
            <p:nvPr/>
          </p:nvSpPr>
          <p:spPr>
            <a:xfrm>
              <a:off x="3131840" y="3212976"/>
              <a:ext cx="1326823" cy="1301383"/>
            </a:xfrm>
            <a:prstGeom prst="noSmoking">
              <a:avLst>
                <a:gd name="adj" fmla="val 7344"/>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a:t>
              </a:r>
              <a:endParaRPr lang="en-US" dirty="0">
                <a:solidFill>
                  <a:schemeClr val="tx1"/>
                </a:solidFill>
              </a:endParaRPr>
            </a:p>
          </p:txBody>
        </p:sp>
        <p:sp>
          <p:nvSpPr>
            <p:cNvPr id="48" name="&quot;No&quot; Symbol 5"/>
            <p:cNvSpPr/>
            <p:nvPr/>
          </p:nvSpPr>
          <p:spPr>
            <a:xfrm>
              <a:off x="1763688" y="3212976"/>
              <a:ext cx="1326823" cy="1301383"/>
            </a:xfrm>
            <a:prstGeom prst="noSmoking">
              <a:avLst>
                <a:gd name="adj" fmla="val 7344"/>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a:t>
              </a:r>
              <a:endParaRPr lang="en-US" dirty="0">
                <a:solidFill>
                  <a:schemeClr val="tx1"/>
                </a:solidFill>
              </a:endParaRPr>
            </a:p>
          </p:txBody>
        </p:sp>
        <p:sp>
          <p:nvSpPr>
            <p:cNvPr id="49" name="&quot;No&quot; Symbol 5"/>
            <p:cNvSpPr/>
            <p:nvPr/>
          </p:nvSpPr>
          <p:spPr>
            <a:xfrm>
              <a:off x="4572000" y="3212976"/>
              <a:ext cx="1326823" cy="1301383"/>
            </a:xfrm>
            <a:prstGeom prst="noSmoking">
              <a:avLst>
                <a:gd name="adj" fmla="val 7344"/>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a:t>
              </a:r>
              <a:endParaRPr lang="en-US" dirty="0">
                <a:solidFill>
                  <a:schemeClr val="tx1"/>
                </a:solidFill>
              </a:endParaRPr>
            </a:p>
          </p:txBody>
        </p:sp>
      </p:grpSp>
      <p:sp>
        <p:nvSpPr>
          <p:cNvPr id="50" name="矩形 49"/>
          <p:cNvSpPr/>
          <p:nvPr/>
        </p:nvSpPr>
        <p:spPr>
          <a:xfrm>
            <a:off x="6012160" y="980728"/>
            <a:ext cx="1440160" cy="511256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heel(1)">
                                      <p:cBhvr>
                                        <p:cTn id="7" dur="1000"/>
                                        <p:tgtEl>
                                          <p:spTgt spid="50"/>
                                        </p:tgtEl>
                                      </p:cBhvr>
                                    </p:animEffect>
                                  </p:childTnLst>
                                </p:cTn>
                              </p:par>
                            </p:childTnLst>
                          </p:cTn>
                        </p:par>
                        <p:par>
                          <p:cTn id="8" fill="hold">
                            <p:stCondLst>
                              <p:cond delay="1000"/>
                            </p:stCondLst>
                            <p:childTnLst>
                              <p:par>
                                <p:cTn id="9" presetID="9" presetClass="emph" presetSubtype="0" nodeType="afterEffect">
                                  <p:stCondLst>
                                    <p:cond delay="0"/>
                                  </p:stCondLst>
                                  <p:childTnLst>
                                    <p:set>
                                      <p:cBhvr rctx="PPT">
                                        <p:cTn id="10" dur="indefinite"/>
                                        <p:tgtEl>
                                          <p:spTgt spid="6"/>
                                        </p:tgtEl>
                                        <p:attrNameLst>
                                          <p:attrName>style.opacity</p:attrName>
                                        </p:attrNameLst>
                                      </p:cBhvr>
                                      <p:to>
                                        <p:strVal val="0.5"/>
                                      </p:to>
                                    </p:set>
                                    <p:animEffect filter="image" prLst="opacity: 0.5">
                                      <p:cBhvr rctx="IE">
                                        <p:cTn id="11"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fontScale="90000"/>
          </a:bodyPr>
          <a:lstStyle/>
          <a:p>
            <a:pPr algn="ctr"/>
            <a:r>
              <a:rPr lang="en-US" altLang="zh-CN" sz="3600" b="1">
                <a:solidFill>
                  <a:srgbClr val="002060"/>
                </a:solidFill>
                <a:latin typeface="微软雅黑" pitchFamily="34" charset="-122"/>
                <a:ea typeface="微软雅黑" pitchFamily="34" charset="-122"/>
                <a:sym typeface="Wingdings" pitchFamily="2" charset="2"/>
              </a:rPr>
              <a:t>Piltdown 3: summary</a:t>
            </a:r>
            <a:endParaRPr lang="zh-CN" altLang="en-US" sz="3600" b="1">
              <a:solidFill>
                <a:srgbClr val="002060"/>
              </a:solidFill>
              <a:latin typeface="微软雅黑" pitchFamily="34" charset="-122"/>
              <a:ea typeface="微软雅黑" pitchFamily="34" charset="-122"/>
              <a:sym typeface="Wingdings" pitchFamily="2" charset="2"/>
            </a:endParaRPr>
          </a:p>
        </p:txBody>
      </p:sp>
      <p:sp>
        <p:nvSpPr>
          <p:cNvPr id="3" name="副标题 2"/>
          <p:cNvSpPr>
            <a:spLocks noGrp="1"/>
          </p:cNvSpPr>
          <p:nvPr>
            <p:ph type="subTitle" idx="1"/>
          </p:nvPr>
        </p:nvSpPr>
        <p:spPr/>
        <p:txBody>
          <a:bodyPr/>
          <a:lstStyle/>
          <a:p>
            <a:r>
              <a:rPr lang="zh-CN" altLang="en-US" dirty="0"/>
              <a:t>皮尔当人：</a:t>
            </a:r>
            <a:r>
              <a:rPr lang="zh-CN" altLang="en-US" dirty="0">
                <a:solidFill>
                  <a:srgbClr val="FF0000"/>
                </a:solidFill>
              </a:rPr>
              <a:t>深远的影响</a:t>
            </a:r>
          </a:p>
        </p:txBody>
      </p:sp>
      <p:sp>
        <p:nvSpPr>
          <p:cNvPr id="6" name="内容占位符 2"/>
          <p:cNvSpPr txBox="1">
            <a:spLocks/>
          </p:cNvSpPr>
          <p:nvPr/>
        </p:nvSpPr>
        <p:spPr>
          <a:xfrm>
            <a:off x="4283968" y="1052736"/>
            <a:ext cx="4608512" cy="5112568"/>
          </a:xfrm>
          <a:prstGeom prst="rect">
            <a:avLst/>
          </a:prstGeom>
          <a:ln w="3175">
            <a:noFill/>
          </a:ln>
        </p:spPr>
        <p:txBody>
          <a:bodyPr vert="horz" lIns="91440" tIns="45720" rIns="91440" bIns="45720" rtlCol="0">
            <a:noAutofit/>
          </a:bodyPr>
          <a:lstStyle/>
          <a:p>
            <a:pPr marL="457200" indent="-216000" defTabSz="685800">
              <a:lnSpc>
                <a:spcPct val="90000"/>
              </a:lnSpc>
              <a:spcBef>
                <a:spcPts val="750"/>
              </a:spcBef>
              <a:buFont typeface="Arial" panose="020B0604020202020204" pitchFamily="34" charset="0"/>
              <a:buChar char="•"/>
              <a:defRPr/>
            </a:pPr>
            <a:r>
              <a:rPr lang="zh-CN" altLang="en-US" sz="3600" dirty="0">
                <a:latin typeface="汉仪大宋简" panose="02010609000101010101" pitchFamily="49" charset="-122"/>
                <a:ea typeface="汉仪大宋简" panose="02010609000101010101" pitchFamily="49" charset="-122"/>
              </a:rPr>
              <a:t>成列于大英博物馆，参观的人有几十万</a:t>
            </a:r>
            <a:endParaRPr lang="en-US" altLang="zh-CN" sz="3600" dirty="0">
              <a:latin typeface="汉仪大宋简" panose="02010609000101010101" pitchFamily="49" charset="-122"/>
              <a:ea typeface="汉仪大宋简" panose="02010609000101010101" pitchFamily="49" charset="-122"/>
            </a:endParaRPr>
          </a:p>
          <a:p>
            <a:pPr marL="457200" indent="-216000" defTabSz="685800">
              <a:lnSpc>
                <a:spcPct val="50000"/>
              </a:lnSpc>
              <a:spcBef>
                <a:spcPts val="750"/>
              </a:spcBef>
              <a:buFont typeface="Arial" panose="020B0604020202020204" pitchFamily="34" charset="0"/>
              <a:buChar char="•"/>
              <a:defRPr/>
            </a:pPr>
            <a:endParaRPr lang="en-US" altLang="zh-CN" sz="3600" dirty="0">
              <a:latin typeface="汉仪大宋简" panose="02010609000101010101" pitchFamily="49" charset="-122"/>
              <a:ea typeface="汉仪大宋简" panose="02010609000101010101" pitchFamily="49" charset="-122"/>
            </a:endParaRPr>
          </a:p>
          <a:p>
            <a:pPr marL="457200" indent="-216000" defTabSz="685800">
              <a:lnSpc>
                <a:spcPct val="90000"/>
              </a:lnSpc>
              <a:spcBef>
                <a:spcPts val="750"/>
              </a:spcBef>
              <a:buFont typeface="Arial" panose="020B0604020202020204" pitchFamily="34" charset="0"/>
              <a:buChar char="•"/>
              <a:defRPr/>
            </a:pPr>
            <a:r>
              <a:rPr lang="zh-CN" altLang="en-US" sz="3600" dirty="0">
                <a:latin typeface="汉仪大宋简" panose="02010609000101010101" pitchFamily="49" charset="-122"/>
                <a:ea typeface="汉仪大宋简" panose="02010609000101010101" pitchFamily="49" charset="-122"/>
              </a:rPr>
              <a:t>有数百篇关于它的文章，包括很多博士论文</a:t>
            </a:r>
            <a:endParaRPr lang="en-US" altLang="zh-CN" sz="3600" dirty="0">
              <a:latin typeface="汉仪大宋简" panose="02010609000101010101" pitchFamily="49" charset="-122"/>
              <a:ea typeface="汉仪大宋简" panose="02010609000101010101" pitchFamily="49" charset="-122"/>
            </a:endParaRPr>
          </a:p>
          <a:p>
            <a:pPr marL="457200" indent="-216000" defTabSz="685800">
              <a:lnSpc>
                <a:spcPct val="50000"/>
              </a:lnSpc>
              <a:spcBef>
                <a:spcPts val="750"/>
              </a:spcBef>
              <a:buFont typeface="Arial" panose="020B0604020202020204" pitchFamily="34" charset="0"/>
              <a:buChar char="•"/>
              <a:defRPr/>
            </a:pPr>
            <a:endParaRPr lang="en-US" altLang="zh-CN" sz="3600" dirty="0">
              <a:latin typeface="汉仪大宋简" panose="02010609000101010101" pitchFamily="49" charset="-122"/>
              <a:ea typeface="汉仪大宋简" panose="02010609000101010101" pitchFamily="49" charset="-122"/>
            </a:endParaRPr>
          </a:p>
          <a:p>
            <a:pPr marL="457200" indent="-216000" defTabSz="685800">
              <a:lnSpc>
                <a:spcPct val="90000"/>
              </a:lnSpc>
              <a:spcBef>
                <a:spcPts val="750"/>
              </a:spcBef>
              <a:buFont typeface="Arial" panose="020B0604020202020204" pitchFamily="34" charset="0"/>
              <a:buChar char="•"/>
              <a:defRPr/>
            </a:pPr>
            <a:r>
              <a:rPr lang="zh-CN" altLang="en-US" sz="3600" dirty="0">
                <a:latin typeface="汉仪大宋简" panose="02010609000101010101" pitchFamily="49" charset="-122"/>
                <a:ea typeface="汉仪大宋简" panose="02010609000101010101" pitchFamily="49" charset="-122"/>
              </a:rPr>
              <a:t>几十年以来一直被视为一个重要的</a:t>
            </a:r>
            <a:endParaRPr lang="en-US" altLang="zh-CN" sz="3600" dirty="0">
              <a:latin typeface="汉仪大宋简" panose="02010609000101010101" pitchFamily="49" charset="-122"/>
              <a:ea typeface="汉仪大宋简" panose="02010609000101010101" pitchFamily="49" charset="-122"/>
            </a:endParaRPr>
          </a:p>
          <a:p>
            <a:pPr indent="-216000" defTabSz="685800">
              <a:lnSpc>
                <a:spcPct val="90000"/>
              </a:lnSpc>
              <a:spcBef>
                <a:spcPts val="750"/>
              </a:spcBef>
              <a:defRPr/>
            </a:pPr>
            <a:r>
              <a:rPr lang="en-US" altLang="zh-CN" sz="3600" dirty="0">
                <a:latin typeface="汉仪大宋简" panose="02010609000101010101" pitchFamily="49" charset="-122"/>
                <a:ea typeface="汉仪大宋简" panose="02010609000101010101" pitchFamily="49" charset="-122"/>
              </a:rPr>
              <a:t> </a:t>
            </a:r>
            <a:r>
              <a:rPr lang="zh-CN" altLang="en-US" sz="3600" dirty="0">
                <a:latin typeface="汉仪大宋简" panose="02010609000101010101" pitchFamily="49" charset="-122"/>
                <a:ea typeface="汉仪大宋简" panose="02010609000101010101" pitchFamily="49" charset="-122"/>
              </a:rPr>
              <a:t>“缺失环节”</a:t>
            </a:r>
          </a:p>
        </p:txBody>
      </p:sp>
      <p:pic>
        <p:nvPicPr>
          <p:cNvPr id="16" name="Picture 4"/>
          <p:cNvPicPr>
            <a:picLocks noChangeAspect="1" noChangeArrowheads="1"/>
          </p:cNvPicPr>
          <p:nvPr/>
        </p:nvPicPr>
        <p:blipFill>
          <a:blip r:embed="rId3" cstate="print"/>
          <a:srcRect/>
          <a:stretch>
            <a:fillRect/>
          </a:stretch>
        </p:blipFill>
        <p:spPr bwMode="auto">
          <a:xfrm>
            <a:off x="467544" y="980728"/>
            <a:ext cx="3937686" cy="5166686"/>
          </a:xfrm>
          <a:prstGeom prst="rect">
            <a:avLst/>
          </a:prstGeom>
          <a:noFill/>
          <a:ln w="3175">
            <a:solidFill>
              <a:schemeClr val="tx1"/>
            </a:solidFill>
            <a:miter lim="800000"/>
            <a:headEnd/>
            <a:tailEnd/>
          </a:ln>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ChangeArrowheads="1"/>
          </p:cNvSpPr>
          <p:nvPr/>
        </p:nvSpPr>
        <p:spPr bwMode="auto">
          <a:xfrm>
            <a:off x="107504" y="620688"/>
            <a:ext cx="8960296" cy="6048672"/>
          </a:xfrm>
          <a:prstGeom prst="rect">
            <a:avLst/>
          </a:prstGeom>
          <a:noFill/>
          <a:ln w="9525">
            <a:noFill/>
            <a:miter lim="800000"/>
            <a:headEnd/>
            <a:tailEnd/>
          </a:ln>
        </p:spPr>
        <p:txBody>
          <a:bodyPr/>
          <a:lstStyle/>
          <a:p>
            <a:endParaRPr lang="zh-CN" altLang="en-US">
              <a:latin typeface="+mj-ea"/>
              <a:ea typeface="+mj-ea"/>
              <a:cs typeface="RS_Song"/>
            </a:endParaRPr>
          </a:p>
        </p:txBody>
      </p:sp>
      <p:sp>
        <p:nvSpPr>
          <p:cNvPr id="9222" name="TextBox 7"/>
          <p:cNvSpPr txBox="1">
            <a:spLocks noChangeArrowheads="1"/>
          </p:cNvSpPr>
          <p:nvPr/>
        </p:nvSpPr>
        <p:spPr bwMode="auto">
          <a:xfrm>
            <a:off x="179512" y="980728"/>
            <a:ext cx="8856984" cy="1323439"/>
          </a:xfrm>
          <a:prstGeom prst="rect">
            <a:avLst/>
          </a:prstGeom>
          <a:noFill/>
          <a:ln w="9525">
            <a:noFill/>
            <a:miter lim="800000"/>
            <a:headEnd/>
            <a:tailEnd/>
          </a:ln>
        </p:spPr>
        <p:txBody>
          <a:bodyPr wrap="square">
            <a:spAutoFit/>
          </a:bodyPr>
          <a:lstStyle/>
          <a:p>
            <a:pPr algn="ctr">
              <a:defRPr/>
            </a:pPr>
            <a:r>
              <a:rPr lang="zh-CN" altLang="en-US" sz="4000" dirty="0">
                <a:latin typeface="汉仪大宋简" panose="02010609000101010101" pitchFamily="49" charset="-122"/>
                <a:ea typeface="汉仪大宋简" panose="02010609000101010101" pitchFamily="49" charset="-122"/>
              </a:rPr>
              <a:t>尼安德特人从一个“猿人”变成一个现代人仅用了</a:t>
            </a:r>
            <a:r>
              <a:rPr lang="en-US" altLang="zh-CN" sz="4000" b="1" dirty="0">
                <a:solidFill>
                  <a:srgbClr val="FF0000"/>
                </a:solidFill>
                <a:latin typeface="汉仪大宋简" panose="02010609000101010101" pitchFamily="49" charset="-122"/>
                <a:ea typeface="汉仪大宋简" panose="02010609000101010101" pitchFamily="49" charset="-122"/>
              </a:rPr>
              <a:t>100</a:t>
            </a:r>
            <a:r>
              <a:rPr lang="zh-CN" altLang="en-US" sz="4000" dirty="0">
                <a:latin typeface="汉仪大宋简" panose="02010609000101010101" pitchFamily="49" charset="-122"/>
                <a:ea typeface="汉仪大宋简" panose="02010609000101010101" pitchFamily="49" charset="-122"/>
              </a:rPr>
              <a:t>年！</a:t>
            </a:r>
            <a:endParaRPr lang="en-US" altLang="zh-CN" sz="4000" dirty="0">
              <a:latin typeface="汉仪大宋简" panose="02010609000101010101" pitchFamily="49" charset="-122"/>
              <a:ea typeface="汉仪大宋简" panose="02010609000101010101" pitchFamily="49" charset="-122"/>
            </a:endParaRPr>
          </a:p>
        </p:txBody>
      </p:sp>
      <p:sp>
        <p:nvSpPr>
          <p:cNvPr id="6" name="副标题 5"/>
          <p:cNvSpPr>
            <a:spLocks noGrp="1"/>
          </p:cNvSpPr>
          <p:nvPr>
            <p:ph type="subTitle" idx="1"/>
          </p:nvPr>
        </p:nvSpPr>
        <p:spPr/>
        <p:txBody>
          <a:bodyPr/>
          <a:lstStyle/>
          <a:p>
            <a:r>
              <a:rPr lang="zh-CN" altLang="en-US" dirty="0"/>
              <a:t>根深蒂固的误</a:t>
            </a:r>
            <a:r>
              <a:rPr lang="zh-CN" altLang="en-US"/>
              <a:t>解：尼</a:t>
            </a:r>
            <a:r>
              <a:rPr lang="zh-CN" altLang="en-US" dirty="0"/>
              <a:t>安德特人</a:t>
            </a:r>
          </a:p>
        </p:txBody>
      </p:sp>
      <p:grpSp>
        <p:nvGrpSpPr>
          <p:cNvPr id="25" name="组合 24"/>
          <p:cNvGrpSpPr/>
          <p:nvPr/>
        </p:nvGrpSpPr>
        <p:grpSpPr>
          <a:xfrm>
            <a:off x="35496" y="2564904"/>
            <a:ext cx="2952328" cy="3329788"/>
            <a:chOff x="407368" y="1897668"/>
            <a:chExt cx="3515614" cy="396509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368" y="1897668"/>
              <a:ext cx="3515614" cy="3185969"/>
            </a:xfrm>
            <a:prstGeom prst="rect">
              <a:avLst/>
            </a:prstGeom>
            <a:solidFill>
              <a:srgbClr val="002A54"/>
            </a:solidFill>
          </p:spPr>
        </p:pic>
        <p:sp>
          <p:nvSpPr>
            <p:cNvPr id="5" name="矩形 4"/>
            <p:cNvSpPr/>
            <p:nvPr/>
          </p:nvSpPr>
          <p:spPr>
            <a:xfrm>
              <a:off x="980270" y="5166412"/>
              <a:ext cx="2342486" cy="696346"/>
            </a:xfrm>
            <a:prstGeom prst="rect">
              <a:avLst/>
            </a:prstGeom>
            <a:solidFill>
              <a:srgbClr val="002A54"/>
            </a:solidFill>
          </p:spPr>
          <p:txBody>
            <a:bodyPr wrap="square">
              <a:spAutoFit/>
            </a:bodyPr>
            <a:lstStyle/>
            <a:p>
              <a:r>
                <a:rPr lang="zh-CN" altLang="en-US" sz="3200" dirty="0">
                  <a:solidFill>
                    <a:schemeClr val="bg1"/>
                  </a:solidFill>
                  <a:latin typeface="汉仪大宋简" panose="02010609000101010101" pitchFamily="49" charset="-122"/>
                  <a:ea typeface="汉仪大宋简" panose="02010609000101010101" pitchFamily="49" charset="-122"/>
                  <a:cs typeface="Arial" panose="020B0604020202020204" pitchFamily="34" charset="0"/>
                </a:rPr>
                <a:t>约</a:t>
              </a:r>
              <a:r>
                <a:rPr lang="en-US" altLang="zh-CN" sz="3200" dirty="0">
                  <a:solidFill>
                    <a:schemeClr val="bg1"/>
                  </a:solidFill>
                  <a:latin typeface="汉仪大宋简" panose="02010609000101010101" pitchFamily="49" charset="-122"/>
                  <a:ea typeface="汉仪大宋简" panose="02010609000101010101" pitchFamily="49" charset="-122"/>
                  <a:cs typeface="Arial" panose="020B0604020202020204" pitchFamily="34" charset="0"/>
                </a:rPr>
                <a:t>1900</a:t>
              </a:r>
              <a:r>
                <a:rPr lang="zh-CN" altLang="en-US" sz="3200" dirty="0">
                  <a:solidFill>
                    <a:schemeClr val="bg1"/>
                  </a:solidFill>
                  <a:latin typeface="汉仪大宋简" panose="02010609000101010101" pitchFamily="49" charset="-122"/>
                  <a:ea typeface="汉仪大宋简" panose="02010609000101010101" pitchFamily="49" charset="-122"/>
                  <a:cs typeface="Arial" panose="020B0604020202020204" pitchFamily="34" charset="0"/>
                </a:rPr>
                <a:t>年</a:t>
              </a:r>
            </a:p>
          </p:txBody>
        </p:sp>
      </p:grpSp>
      <p:grpSp>
        <p:nvGrpSpPr>
          <p:cNvPr id="26" name="组合 25"/>
          <p:cNvGrpSpPr/>
          <p:nvPr/>
        </p:nvGrpSpPr>
        <p:grpSpPr>
          <a:xfrm>
            <a:off x="3095328" y="2564904"/>
            <a:ext cx="2952328" cy="3329788"/>
            <a:chOff x="4367808" y="1897668"/>
            <a:chExt cx="3515614" cy="396509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7808" y="1897668"/>
              <a:ext cx="3515614" cy="3185969"/>
            </a:xfrm>
            <a:prstGeom prst="rect">
              <a:avLst/>
            </a:prstGeom>
            <a:ln w="76200">
              <a:noFill/>
            </a:ln>
          </p:spPr>
        </p:pic>
        <p:sp>
          <p:nvSpPr>
            <p:cNvPr id="23" name="矩形 22"/>
            <p:cNvSpPr/>
            <p:nvPr/>
          </p:nvSpPr>
          <p:spPr>
            <a:xfrm>
              <a:off x="4925766" y="5166412"/>
              <a:ext cx="2342486" cy="696346"/>
            </a:xfrm>
            <a:prstGeom prst="rect">
              <a:avLst/>
            </a:prstGeom>
            <a:solidFill>
              <a:srgbClr val="002A54"/>
            </a:solidFill>
          </p:spPr>
          <p:txBody>
            <a:bodyPr wrap="square">
              <a:spAutoFit/>
            </a:bodyPr>
            <a:lstStyle/>
            <a:p>
              <a:r>
                <a:rPr lang="zh-CN" altLang="en-US" sz="3200" dirty="0">
                  <a:solidFill>
                    <a:schemeClr val="bg1"/>
                  </a:solidFill>
                  <a:latin typeface="汉仪大宋简" panose="02010609000101010101" pitchFamily="49" charset="-122"/>
                  <a:ea typeface="汉仪大宋简" panose="02010609000101010101" pitchFamily="49" charset="-122"/>
                  <a:cs typeface="Arial" panose="020B0604020202020204" pitchFamily="34" charset="0"/>
                </a:rPr>
                <a:t>约</a:t>
              </a:r>
              <a:r>
                <a:rPr lang="en-US" altLang="zh-CN" sz="3200" dirty="0">
                  <a:solidFill>
                    <a:schemeClr val="bg1"/>
                  </a:solidFill>
                  <a:latin typeface="汉仪大宋简" panose="02010609000101010101" pitchFamily="49" charset="-122"/>
                  <a:ea typeface="汉仪大宋简" panose="02010609000101010101" pitchFamily="49" charset="-122"/>
                  <a:cs typeface="Arial" panose="020B0604020202020204" pitchFamily="34" charset="0"/>
                </a:rPr>
                <a:t>1950</a:t>
              </a:r>
              <a:r>
                <a:rPr lang="zh-CN" altLang="en-US" sz="3200" dirty="0">
                  <a:solidFill>
                    <a:schemeClr val="bg1"/>
                  </a:solidFill>
                  <a:latin typeface="汉仪大宋简" panose="02010609000101010101" pitchFamily="49" charset="-122"/>
                  <a:ea typeface="汉仪大宋简" panose="02010609000101010101" pitchFamily="49" charset="-122"/>
                  <a:cs typeface="Arial" panose="020B0604020202020204" pitchFamily="34" charset="0"/>
                </a:rPr>
                <a:t>年</a:t>
              </a:r>
            </a:p>
          </p:txBody>
        </p:sp>
      </p:grpSp>
      <p:grpSp>
        <p:nvGrpSpPr>
          <p:cNvPr id="27" name="组合 26"/>
          <p:cNvGrpSpPr/>
          <p:nvPr/>
        </p:nvGrpSpPr>
        <p:grpSpPr>
          <a:xfrm>
            <a:off x="6119664" y="2564904"/>
            <a:ext cx="2952328" cy="3329788"/>
            <a:chOff x="8256240" y="1897668"/>
            <a:chExt cx="3515614" cy="3965090"/>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6240" y="1897668"/>
              <a:ext cx="3515614" cy="3185969"/>
            </a:xfrm>
            <a:prstGeom prst="rect">
              <a:avLst/>
            </a:prstGeom>
            <a:ln w="76200">
              <a:noFill/>
            </a:ln>
          </p:spPr>
        </p:pic>
        <p:sp>
          <p:nvSpPr>
            <p:cNvPr id="24" name="矩形 23"/>
            <p:cNvSpPr/>
            <p:nvPr/>
          </p:nvSpPr>
          <p:spPr>
            <a:xfrm>
              <a:off x="8814198" y="5166412"/>
              <a:ext cx="2342486" cy="696346"/>
            </a:xfrm>
            <a:prstGeom prst="rect">
              <a:avLst/>
            </a:prstGeom>
            <a:solidFill>
              <a:srgbClr val="002A54"/>
            </a:solidFill>
          </p:spPr>
          <p:txBody>
            <a:bodyPr wrap="square">
              <a:spAutoFit/>
            </a:bodyPr>
            <a:lstStyle/>
            <a:p>
              <a:r>
                <a:rPr lang="zh-CN" altLang="en-US" sz="3200" dirty="0">
                  <a:solidFill>
                    <a:schemeClr val="bg1"/>
                  </a:solidFill>
                  <a:latin typeface="汉仪大宋简" panose="02010609000101010101" pitchFamily="49" charset="-122"/>
                  <a:ea typeface="汉仪大宋简" panose="02010609000101010101" pitchFamily="49" charset="-122"/>
                  <a:cs typeface="Arial" panose="020B0604020202020204" pitchFamily="34" charset="0"/>
                </a:rPr>
                <a:t>约</a:t>
              </a:r>
              <a:r>
                <a:rPr lang="en-US" altLang="zh-CN" sz="3200" dirty="0">
                  <a:solidFill>
                    <a:schemeClr val="bg1"/>
                  </a:solidFill>
                  <a:latin typeface="汉仪大宋简" panose="02010609000101010101" pitchFamily="49" charset="-122"/>
                  <a:ea typeface="汉仪大宋简" panose="02010609000101010101" pitchFamily="49" charset="-122"/>
                  <a:cs typeface="Arial" panose="020B0604020202020204" pitchFamily="34" charset="0"/>
                </a:rPr>
                <a:t>2000</a:t>
              </a:r>
              <a:r>
                <a:rPr lang="zh-CN" altLang="en-US" sz="3200" dirty="0">
                  <a:solidFill>
                    <a:schemeClr val="bg1"/>
                  </a:solidFill>
                  <a:latin typeface="汉仪大宋简" panose="02010609000101010101" pitchFamily="49" charset="-122"/>
                  <a:ea typeface="汉仪大宋简" panose="02010609000101010101" pitchFamily="49" charset="-122"/>
                  <a:cs typeface="Arial" panose="020B0604020202020204" pitchFamily="34" charset="0"/>
                </a:rPr>
                <a:t>年</a:t>
              </a:r>
            </a:p>
          </p:txBody>
        </p:sp>
      </p:grpSp>
      <p:sp>
        <p:nvSpPr>
          <p:cNvPr id="30" name="虚尾箭头 29"/>
          <p:cNvSpPr/>
          <p:nvPr/>
        </p:nvSpPr>
        <p:spPr>
          <a:xfrm>
            <a:off x="2627784" y="3437709"/>
            <a:ext cx="1046228" cy="934559"/>
          </a:xfrm>
          <a:prstGeom prst="stripedRightArrow">
            <a:avLst/>
          </a:prstGeom>
          <a:solidFill>
            <a:srgbClr val="098A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虚尾箭头 30"/>
          <p:cNvSpPr/>
          <p:nvPr/>
        </p:nvSpPr>
        <p:spPr>
          <a:xfrm>
            <a:off x="5652120" y="3437709"/>
            <a:ext cx="1046228" cy="934559"/>
          </a:xfrm>
          <a:prstGeom prst="stripedRightArrow">
            <a:avLst/>
          </a:prstGeom>
          <a:solidFill>
            <a:srgbClr val="098A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p:tgtEl>
                                          <p:spTgt spid="30"/>
                                        </p:tgtEl>
                                        <p:attrNameLst>
                                          <p:attrName>ppt_x</p:attrName>
                                        </p:attrNameLst>
                                      </p:cBhvr>
                                      <p:tavLst>
                                        <p:tav tm="0">
                                          <p:val>
                                            <p:strVal val="#ppt_x-#ppt_w*1.125000"/>
                                          </p:val>
                                        </p:tav>
                                        <p:tav tm="100000">
                                          <p:val>
                                            <p:strVal val="#ppt_x"/>
                                          </p:val>
                                        </p:tav>
                                      </p:tavLst>
                                    </p:anim>
                                    <p:animEffect transition="in" filter="wipe(right)">
                                      <p:cBhvr>
                                        <p:cTn id="13" dur="500"/>
                                        <p:tgtEl>
                                          <p:spTgt spid="30"/>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p:tgtEl>
                                          <p:spTgt spid="31"/>
                                        </p:tgtEl>
                                        <p:attrNameLst>
                                          <p:attrName>ppt_x</p:attrName>
                                        </p:attrNameLst>
                                      </p:cBhvr>
                                      <p:tavLst>
                                        <p:tav tm="0">
                                          <p:val>
                                            <p:strVal val="#ppt_x-#ppt_w*1.125000"/>
                                          </p:val>
                                        </p:tav>
                                        <p:tav tm="100000">
                                          <p:val>
                                            <p:strVal val="#ppt_x"/>
                                          </p:val>
                                        </p:tav>
                                      </p:tavLst>
                                    </p:anim>
                                    <p:animEffect transition="in" filter="wipe(right)">
                                      <p:cBhvr>
                                        <p:cTn id="23" dur="500"/>
                                        <p:tgtEl>
                                          <p:spTgt spid="31"/>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Neandertal 3: summary of human characteristics</a:t>
            </a:r>
          </a:p>
        </p:txBody>
      </p:sp>
      <p:sp>
        <p:nvSpPr>
          <p:cNvPr id="2" name="副标题 1"/>
          <p:cNvSpPr>
            <a:spLocks noGrp="1"/>
          </p:cNvSpPr>
          <p:nvPr>
            <p:ph type="subTitle" idx="1"/>
          </p:nvPr>
        </p:nvSpPr>
        <p:spPr/>
        <p:txBody>
          <a:bodyPr/>
          <a:lstStyle/>
          <a:p>
            <a:r>
              <a:rPr lang="zh-CN" altLang="en-US" dirty="0"/>
              <a:t>尼安德特人的真像：</a:t>
            </a:r>
            <a:r>
              <a:rPr lang="en-US" altLang="zh-CN" dirty="0"/>
              <a:t>100%</a:t>
            </a:r>
            <a:r>
              <a:rPr lang="zh-CN" altLang="en-US" dirty="0"/>
              <a:t>的人类</a:t>
            </a:r>
          </a:p>
        </p:txBody>
      </p:sp>
      <p:sp>
        <p:nvSpPr>
          <p:cNvPr id="6" name="内容占位符 2"/>
          <p:cNvSpPr txBox="1">
            <a:spLocks/>
          </p:cNvSpPr>
          <p:nvPr/>
        </p:nvSpPr>
        <p:spPr>
          <a:xfrm>
            <a:off x="4932040" y="1124744"/>
            <a:ext cx="4176464" cy="504056"/>
          </a:xfrm>
          <a:prstGeom prst="rect">
            <a:avLst/>
          </a:prstGeom>
        </p:spPr>
        <p:txBody>
          <a:bodyPr vert="horz" lIns="91440" tIns="45720" rIns="91440" bIns="45720" rtlCol="0">
            <a:noAutofit/>
          </a:bodyPr>
          <a:lstStyle/>
          <a:p>
            <a:pPr marL="171450" indent="-171450" defTabSz="685800">
              <a:lnSpc>
                <a:spcPct val="90000"/>
              </a:lnSpc>
              <a:spcBef>
                <a:spcPts val="750"/>
              </a:spcBef>
              <a:buFont typeface="Wingdings 2" pitchFamily="18" charset="2"/>
              <a:buChar char=""/>
              <a:defRPr/>
            </a:pPr>
            <a:r>
              <a:rPr lang="zh-CN" altLang="en-US" sz="3600" dirty="0">
                <a:latin typeface="汉仪大宋简" panose="02010609000101010101" pitchFamily="49" charset="-122"/>
                <a:ea typeface="汉仪大宋简" panose="02010609000101010101" pitchFamily="49" charset="-122"/>
              </a:rPr>
              <a:t>制造复杂的长矛、针和其他石头工具</a:t>
            </a:r>
            <a:endParaRPr lang="en-US" altLang="zh-CN" sz="3600" dirty="0">
              <a:latin typeface="汉仪大宋简" panose="02010609000101010101" pitchFamily="49" charset="-122"/>
              <a:ea typeface="汉仪大宋简" panose="02010609000101010101" pitchFamily="49" charset="-122"/>
            </a:endParaRPr>
          </a:p>
          <a:p>
            <a:pPr marL="171450" indent="-171450" defTabSz="685800">
              <a:lnSpc>
                <a:spcPct val="90000"/>
              </a:lnSpc>
              <a:spcBef>
                <a:spcPts val="750"/>
              </a:spcBef>
              <a:buFont typeface="Wingdings 2" pitchFamily="18" charset="2"/>
              <a:buChar char=""/>
              <a:defRPr/>
            </a:pPr>
            <a:endParaRPr lang="en-US" altLang="zh-CN" sz="3600" dirty="0">
              <a:latin typeface="汉仪大宋简" panose="02010609000101010101" pitchFamily="49" charset="-122"/>
              <a:ea typeface="汉仪大宋简" panose="02010609000101010101" pitchFamily="49" charset="-122"/>
            </a:endParaRPr>
          </a:p>
          <a:p>
            <a:pPr marL="171450" indent="-171450" defTabSz="685800">
              <a:lnSpc>
                <a:spcPct val="90000"/>
              </a:lnSpc>
              <a:spcBef>
                <a:spcPts val="750"/>
              </a:spcBef>
              <a:buFont typeface="Wingdings 2" pitchFamily="18" charset="2"/>
              <a:buChar char=""/>
              <a:defRPr/>
            </a:pPr>
            <a:endParaRPr lang="zh-CN" altLang="en-US" sz="3600" dirty="0">
              <a:latin typeface="汉仪大宋简" panose="02010609000101010101" pitchFamily="49" charset="-122"/>
              <a:ea typeface="汉仪大宋简" panose="02010609000101010101" pitchFamily="49" charset="-122"/>
            </a:endParaRPr>
          </a:p>
        </p:txBody>
      </p:sp>
      <p:sp>
        <p:nvSpPr>
          <p:cNvPr id="26" name="内容占位符 2"/>
          <p:cNvSpPr txBox="1">
            <a:spLocks/>
          </p:cNvSpPr>
          <p:nvPr/>
        </p:nvSpPr>
        <p:spPr>
          <a:xfrm>
            <a:off x="4932040" y="2204864"/>
            <a:ext cx="4176464" cy="504056"/>
          </a:xfrm>
          <a:prstGeom prst="rect">
            <a:avLst/>
          </a:prstGeom>
        </p:spPr>
        <p:txBody>
          <a:bodyPr vert="horz" lIns="91440" tIns="45720" rIns="91440" bIns="45720" rtlCol="0">
            <a:noAutofit/>
          </a:bodyPr>
          <a:lstStyle/>
          <a:p>
            <a:pPr marL="171450" indent="-171450" defTabSz="685800">
              <a:lnSpc>
                <a:spcPct val="90000"/>
              </a:lnSpc>
              <a:spcBef>
                <a:spcPts val="750"/>
              </a:spcBef>
              <a:buFont typeface="Wingdings 2" pitchFamily="18" charset="2"/>
              <a:buChar char=""/>
              <a:defRPr/>
            </a:pPr>
            <a:r>
              <a:rPr lang="zh-CN" altLang="en-US" sz="3600" dirty="0">
                <a:latin typeface="汉仪大宋简" panose="02010609000101010101" pitchFamily="49" charset="-122"/>
                <a:ea typeface="汉仪大宋简" panose="02010609000101010101" pitchFamily="49" charset="-122"/>
              </a:rPr>
              <a:t>会用火、用火煮饭</a:t>
            </a:r>
            <a:endParaRPr lang="en-US" altLang="zh-CN" sz="3600" dirty="0">
              <a:latin typeface="汉仪大宋简" panose="02010609000101010101" pitchFamily="49" charset="-122"/>
              <a:ea typeface="汉仪大宋简" panose="02010609000101010101" pitchFamily="49" charset="-122"/>
            </a:endParaRPr>
          </a:p>
          <a:p>
            <a:pPr marL="171450" indent="-171450" defTabSz="685800">
              <a:lnSpc>
                <a:spcPct val="90000"/>
              </a:lnSpc>
              <a:spcBef>
                <a:spcPts val="750"/>
              </a:spcBef>
              <a:buFont typeface="Wingdings 2" pitchFamily="18" charset="2"/>
              <a:buChar char=""/>
              <a:defRPr/>
            </a:pPr>
            <a:endParaRPr lang="en-US" altLang="zh-CN" sz="3600" dirty="0">
              <a:latin typeface="汉仪大宋简" panose="02010609000101010101" pitchFamily="49" charset="-122"/>
              <a:ea typeface="汉仪大宋简" panose="02010609000101010101" pitchFamily="49" charset="-122"/>
            </a:endParaRPr>
          </a:p>
          <a:p>
            <a:pPr marL="171450" indent="-171450" defTabSz="685800">
              <a:lnSpc>
                <a:spcPct val="90000"/>
              </a:lnSpc>
              <a:spcBef>
                <a:spcPts val="750"/>
              </a:spcBef>
              <a:buFont typeface="Wingdings 2" pitchFamily="18" charset="2"/>
              <a:buChar char=""/>
              <a:defRPr/>
            </a:pPr>
            <a:endParaRPr lang="zh-CN" altLang="en-US" sz="3600" dirty="0">
              <a:latin typeface="汉仪大宋简" panose="02010609000101010101" pitchFamily="49" charset="-122"/>
              <a:ea typeface="汉仪大宋简" panose="02010609000101010101" pitchFamily="49" charset="-122"/>
            </a:endParaRPr>
          </a:p>
        </p:txBody>
      </p:sp>
      <p:sp>
        <p:nvSpPr>
          <p:cNvPr id="27" name="内容占位符 2"/>
          <p:cNvSpPr txBox="1">
            <a:spLocks/>
          </p:cNvSpPr>
          <p:nvPr/>
        </p:nvSpPr>
        <p:spPr>
          <a:xfrm>
            <a:off x="4932040" y="2780928"/>
            <a:ext cx="4176464" cy="504056"/>
          </a:xfrm>
          <a:prstGeom prst="rect">
            <a:avLst/>
          </a:prstGeom>
        </p:spPr>
        <p:txBody>
          <a:bodyPr vert="horz" lIns="91440" tIns="45720" rIns="91440" bIns="45720" rtlCol="0">
            <a:noAutofit/>
          </a:bodyPr>
          <a:lstStyle/>
          <a:p>
            <a:pPr marL="171450" indent="-171450" defTabSz="685800">
              <a:lnSpc>
                <a:spcPct val="90000"/>
              </a:lnSpc>
              <a:spcBef>
                <a:spcPts val="750"/>
              </a:spcBef>
              <a:buFont typeface="Wingdings 2" pitchFamily="18" charset="2"/>
              <a:buChar char=""/>
              <a:defRPr/>
            </a:pPr>
            <a:r>
              <a:rPr lang="zh-CN" altLang="en-US" sz="3600" dirty="0">
                <a:latin typeface="汉仪大宋简" panose="02010609000101010101" pitchFamily="49" charset="-122"/>
                <a:ea typeface="汉仪大宋简" panose="02010609000101010101" pitchFamily="49" charset="-122"/>
              </a:rPr>
              <a:t>照顾病人，并遵守埋葬礼仪</a:t>
            </a:r>
            <a:endParaRPr lang="en-US" altLang="zh-CN" sz="3600" dirty="0">
              <a:latin typeface="汉仪大宋简" panose="02010609000101010101" pitchFamily="49" charset="-122"/>
              <a:ea typeface="汉仪大宋简" panose="02010609000101010101" pitchFamily="49" charset="-122"/>
            </a:endParaRPr>
          </a:p>
          <a:p>
            <a:pPr marL="171450" indent="-171450" defTabSz="685800">
              <a:lnSpc>
                <a:spcPct val="90000"/>
              </a:lnSpc>
              <a:spcBef>
                <a:spcPts val="750"/>
              </a:spcBef>
              <a:buFont typeface="Wingdings 2" pitchFamily="18" charset="2"/>
              <a:buChar char=""/>
              <a:defRPr/>
            </a:pPr>
            <a:endParaRPr lang="en-US" altLang="zh-CN" sz="3600" dirty="0">
              <a:latin typeface="汉仪大宋简" panose="02010609000101010101" pitchFamily="49" charset="-122"/>
              <a:ea typeface="汉仪大宋简" panose="02010609000101010101" pitchFamily="49" charset="-122"/>
            </a:endParaRPr>
          </a:p>
          <a:p>
            <a:pPr marL="171450" indent="-171450" defTabSz="685800">
              <a:lnSpc>
                <a:spcPct val="90000"/>
              </a:lnSpc>
              <a:spcBef>
                <a:spcPts val="750"/>
              </a:spcBef>
              <a:buFont typeface="Wingdings 2" pitchFamily="18" charset="2"/>
              <a:buChar char=""/>
              <a:defRPr/>
            </a:pPr>
            <a:endParaRPr lang="zh-CN" altLang="en-US" sz="3600" dirty="0">
              <a:latin typeface="汉仪大宋简" panose="02010609000101010101" pitchFamily="49" charset="-122"/>
              <a:ea typeface="汉仪大宋简" panose="02010609000101010101" pitchFamily="49" charset="-122"/>
            </a:endParaRPr>
          </a:p>
        </p:txBody>
      </p:sp>
      <p:sp>
        <p:nvSpPr>
          <p:cNvPr id="28" name="内容占位符 2"/>
          <p:cNvSpPr txBox="1">
            <a:spLocks/>
          </p:cNvSpPr>
          <p:nvPr/>
        </p:nvSpPr>
        <p:spPr>
          <a:xfrm>
            <a:off x="4932040" y="3861048"/>
            <a:ext cx="4176464" cy="864096"/>
          </a:xfrm>
          <a:prstGeom prst="rect">
            <a:avLst/>
          </a:prstGeom>
        </p:spPr>
        <p:txBody>
          <a:bodyPr vert="horz" lIns="91440" tIns="45720" rIns="91440" bIns="45720" rtlCol="0">
            <a:noAutofit/>
          </a:bodyPr>
          <a:lstStyle/>
          <a:p>
            <a:pPr marL="171450" indent="-171450" defTabSz="685800">
              <a:lnSpc>
                <a:spcPct val="90000"/>
              </a:lnSpc>
              <a:spcBef>
                <a:spcPts val="750"/>
              </a:spcBef>
              <a:buFont typeface="Wingdings 2" pitchFamily="18" charset="2"/>
              <a:buChar char=""/>
              <a:defRPr/>
            </a:pPr>
            <a:r>
              <a:rPr lang="zh-CN" altLang="en-US" sz="3600" dirty="0">
                <a:latin typeface="汉仪大宋简" panose="02010609000101010101" pitchFamily="49" charset="-122"/>
                <a:ea typeface="汉仪大宋简" panose="02010609000101010101" pitchFamily="49" charset="-122"/>
              </a:rPr>
              <a:t>与现代人几乎完全相同的舌骨（在声带中），并拥有语言基因 </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FOXP2</a:t>
            </a:r>
          </a:p>
          <a:p>
            <a:pPr marL="171450" indent="-171450" defTabSz="685800">
              <a:lnSpc>
                <a:spcPct val="90000"/>
              </a:lnSpc>
              <a:spcBef>
                <a:spcPts val="750"/>
              </a:spcBef>
              <a:buFont typeface="Wingdings 2" pitchFamily="18" charset="2"/>
              <a:buChar char=""/>
              <a:defRPr/>
            </a:pPr>
            <a:endParaRPr lang="en-US" altLang="zh-CN" sz="3600" dirty="0">
              <a:latin typeface="汉仪大宋简" panose="02010609000101010101" pitchFamily="49" charset="-122"/>
              <a:ea typeface="汉仪大宋简" panose="02010609000101010101" pitchFamily="49" charset="-122"/>
            </a:endParaRPr>
          </a:p>
          <a:p>
            <a:pPr marL="171450" indent="-171450" defTabSz="685800">
              <a:lnSpc>
                <a:spcPct val="90000"/>
              </a:lnSpc>
              <a:spcBef>
                <a:spcPts val="750"/>
              </a:spcBef>
              <a:buFont typeface="Wingdings 2" pitchFamily="18" charset="2"/>
              <a:buChar char=""/>
              <a:defRPr/>
            </a:pPr>
            <a:endParaRPr lang="zh-CN" altLang="en-US" sz="3600" dirty="0">
              <a:latin typeface="汉仪大宋简" panose="02010609000101010101" pitchFamily="49" charset="-122"/>
              <a:ea typeface="汉仪大宋简" panose="02010609000101010101" pitchFamily="49"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252608"/>
            <a:ext cx="4561780" cy="4552656"/>
          </a:xfrm>
          <a:prstGeom prst="rect">
            <a:avLst/>
          </a:prstGeom>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52608"/>
            <a:ext cx="4561779" cy="4552656"/>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1252609"/>
            <a:ext cx="4561779" cy="4552655"/>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528" y="1252608"/>
            <a:ext cx="4561780" cy="45526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down)">
                                      <p:cBhvr>
                                        <p:cTn id="8" dur="500"/>
                                        <p:tgtEl>
                                          <p:spTgt spid="3"/>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p:tgtEl>
                                          <p:spTgt spid="16"/>
                                        </p:tgtEl>
                                        <p:attrNameLst>
                                          <p:attrName>ppt_y</p:attrName>
                                        </p:attrNameLst>
                                      </p:cBhvr>
                                      <p:tavLst>
                                        <p:tav tm="0">
                                          <p:val>
                                            <p:strVal val="#ppt_y-#ppt_h*1.125000"/>
                                          </p:val>
                                        </p:tav>
                                        <p:tav tm="100000">
                                          <p:val>
                                            <p:strVal val="#ppt_y"/>
                                          </p:val>
                                        </p:tav>
                                      </p:tavLst>
                                    </p:anim>
                                    <p:animEffect transition="in" filter="wipe(down)">
                                      <p:cBhvr>
                                        <p:cTn id="18" dur="500"/>
                                        <p:tgtEl>
                                          <p:spTgt spid="16"/>
                                        </p:tgtEl>
                                      </p:cBhvr>
                                    </p:animEffect>
                                  </p:childTnLst>
                                </p:cTn>
                              </p:par>
                              <p:par>
                                <p:cTn id="19" presetID="12" presetClass="entr" presetSubtype="1"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p:tgtEl>
                                          <p:spTgt spid="26"/>
                                        </p:tgtEl>
                                        <p:attrNameLst>
                                          <p:attrName>ppt_y</p:attrName>
                                        </p:attrNameLst>
                                      </p:cBhvr>
                                      <p:tavLst>
                                        <p:tav tm="0">
                                          <p:val>
                                            <p:strVal val="#ppt_y-#ppt_h*1.125000"/>
                                          </p:val>
                                        </p:tav>
                                        <p:tav tm="100000">
                                          <p:val>
                                            <p:strVal val="#ppt_y"/>
                                          </p:val>
                                        </p:tav>
                                      </p:tavLst>
                                    </p:anim>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p:tgtEl>
                                          <p:spTgt spid="17"/>
                                        </p:tgtEl>
                                        <p:attrNameLst>
                                          <p:attrName>ppt_y</p:attrName>
                                        </p:attrNameLst>
                                      </p:cBhvr>
                                      <p:tavLst>
                                        <p:tav tm="0">
                                          <p:val>
                                            <p:strVal val="#ppt_y-#ppt_h*1.125000"/>
                                          </p:val>
                                        </p:tav>
                                        <p:tav tm="100000">
                                          <p:val>
                                            <p:strVal val="#ppt_y"/>
                                          </p:val>
                                        </p:tav>
                                      </p:tavLst>
                                    </p:anim>
                                    <p:animEffect transition="in" filter="wipe(down)">
                                      <p:cBhvr>
                                        <p:cTn id="28" dur="500"/>
                                        <p:tgtEl>
                                          <p:spTgt spid="17"/>
                                        </p:tgtEl>
                                      </p:cBhvr>
                                    </p:animEffect>
                                  </p:childTnLst>
                                </p:cTn>
                              </p:par>
                              <p:par>
                                <p:cTn id="29" presetID="12" presetClass="entr" presetSubtype="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p:tgtEl>
                                          <p:spTgt spid="27"/>
                                        </p:tgtEl>
                                        <p:attrNameLst>
                                          <p:attrName>ppt_y</p:attrName>
                                        </p:attrNameLst>
                                      </p:cBhvr>
                                      <p:tavLst>
                                        <p:tav tm="0">
                                          <p:val>
                                            <p:strVal val="#ppt_y-#ppt_h*1.125000"/>
                                          </p:val>
                                        </p:tav>
                                        <p:tav tm="100000">
                                          <p:val>
                                            <p:strVal val="#ppt_y"/>
                                          </p:val>
                                        </p:tav>
                                      </p:tavLst>
                                    </p:anim>
                                    <p:animEffect transition="in" filter="wipe(dow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p:tgtEl>
                                          <p:spTgt spid="18"/>
                                        </p:tgtEl>
                                        <p:attrNameLst>
                                          <p:attrName>ppt_y</p:attrName>
                                        </p:attrNameLst>
                                      </p:cBhvr>
                                      <p:tavLst>
                                        <p:tav tm="0">
                                          <p:val>
                                            <p:strVal val="#ppt_y-#ppt_h*1.125000"/>
                                          </p:val>
                                        </p:tav>
                                        <p:tav tm="100000">
                                          <p:val>
                                            <p:strVal val="#ppt_y"/>
                                          </p:val>
                                        </p:tav>
                                      </p:tavLst>
                                    </p:anim>
                                    <p:animEffect transition="in" filter="wipe(down)">
                                      <p:cBhvr>
                                        <p:cTn id="38" dur="500"/>
                                        <p:tgtEl>
                                          <p:spTgt spid="18"/>
                                        </p:tgtEl>
                                      </p:cBhvr>
                                    </p:animEffect>
                                  </p:childTnLst>
                                </p:cTn>
                              </p:par>
                              <p:par>
                                <p:cTn id="39" presetID="12" presetClass="entr" presetSubtype="1"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p:tgtEl>
                                          <p:spTgt spid="28"/>
                                        </p:tgtEl>
                                        <p:attrNameLst>
                                          <p:attrName>ppt_y</p:attrName>
                                        </p:attrNameLst>
                                      </p:cBhvr>
                                      <p:tavLst>
                                        <p:tav tm="0">
                                          <p:val>
                                            <p:strVal val="#ppt_y-#ppt_h*1.125000"/>
                                          </p:val>
                                        </p:tav>
                                        <p:tav tm="100000">
                                          <p:val>
                                            <p:strVal val="#ppt_y"/>
                                          </p:val>
                                        </p:tav>
                                      </p:tavLst>
                                    </p:anim>
                                    <p:animEffect transition="in" filter="wipe(down)">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P spid="27" grpId="0"/>
      <p:bldP spid="2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p:txBody>
          <a:bodyPr/>
          <a:lstStyle/>
          <a:p>
            <a:r>
              <a:rPr lang="zh-CN" altLang="en-US" dirty="0"/>
              <a:t>尼安德特人的真像：</a:t>
            </a:r>
            <a:r>
              <a:rPr lang="en-US" altLang="zh-CN" dirty="0"/>
              <a:t>100%</a:t>
            </a:r>
            <a:r>
              <a:rPr lang="zh-CN" altLang="en-US" dirty="0"/>
              <a:t>的人类</a:t>
            </a:r>
          </a:p>
        </p:txBody>
      </p:sp>
      <p:sp>
        <p:nvSpPr>
          <p:cNvPr id="29" name="内容占位符 2"/>
          <p:cNvSpPr txBox="1">
            <a:spLocks/>
          </p:cNvSpPr>
          <p:nvPr/>
        </p:nvSpPr>
        <p:spPr>
          <a:xfrm>
            <a:off x="4932040" y="1124744"/>
            <a:ext cx="4176464" cy="504056"/>
          </a:xfrm>
          <a:prstGeom prst="rect">
            <a:avLst/>
          </a:prstGeom>
        </p:spPr>
        <p:txBody>
          <a:bodyPr vert="horz" lIns="91440" tIns="45720" rIns="91440" bIns="45720" rtlCol="0">
            <a:noAutofit/>
          </a:bodyPr>
          <a:lstStyle/>
          <a:p>
            <a:pPr marL="171450" indent="-171450" defTabSz="685800">
              <a:lnSpc>
                <a:spcPct val="90000"/>
              </a:lnSpc>
              <a:spcBef>
                <a:spcPts val="750"/>
              </a:spcBef>
              <a:buFont typeface="Wingdings 2" pitchFamily="18" charset="2"/>
              <a:buChar char=""/>
              <a:defRPr/>
            </a:pPr>
            <a:r>
              <a:rPr lang="zh-CN" altLang="en-US" sz="3600" dirty="0">
                <a:latin typeface="汉仪大宋简" panose="02010609000101010101" pitchFamily="49" charset="-122"/>
                <a:ea typeface="汉仪大宋简" panose="02010609000101010101" pitchFamily="49" charset="-122"/>
              </a:rPr>
              <a:t>使用熊的骨头做笛子</a:t>
            </a:r>
            <a:endParaRPr lang="en-US" altLang="zh-CN" sz="3600" dirty="0">
              <a:latin typeface="汉仪大宋简" panose="02010609000101010101" pitchFamily="49" charset="-122"/>
              <a:ea typeface="汉仪大宋简" panose="02010609000101010101" pitchFamily="49" charset="-122"/>
            </a:endParaRPr>
          </a:p>
          <a:p>
            <a:pPr marL="171450" indent="-171450" defTabSz="685800">
              <a:lnSpc>
                <a:spcPct val="90000"/>
              </a:lnSpc>
              <a:spcBef>
                <a:spcPts val="750"/>
              </a:spcBef>
              <a:buFont typeface="Wingdings 2" pitchFamily="18" charset="2"/>
              <a:buChar char=""/>
              <a:defRPr/>
            </a:pPr>
            <a:endParaRPr lang="en-US" altLang="zh-CN" sz="3600" dirty="0">
              <a:latin typeface="汉仪大宋简" panose="02010609000101010101" pitchFamily="49" charset="-122"/>
              <a:ea typeface="汉仪大宋简" panose="02010609000101010101" pitchFamily="49" charset="-122"/>
            </a:endParaRPr>
          </a:p>
          <a:p>
            <a:pPr marL="171450" indent="-171450" defTabSz="685800">
              <a:lnSpc>
                <a:spcPct val="90000"/>
              </a:lnSpc>
              <a:spcBef>
                <a:spcPts val="750"/>
              </a:spcBef>
              <a:buFont typeface="Wingdings 2" pitchFamily="18" charset="2"/>
              <a:buChar char=""/>
              <a:defRPr/>
            </a:pPr>
            <a:endParaRPr lang="zh-CN" altLang="en-US" sz="3600" dirty="0">
              <a:latin typeface="汉仪大宋简" panose="02010609000101010101" pitchFamily="49" charset="-122"/>
              <a:ea typeface="汉仪大宋简" panose="02010609000101010101" pitchFamily="49" charset="-122"/>
            </a:endParaRPr>
          </a:p>
        </p:txBody>
      </p:sp>
      <p:sp>
        <p:nvSpPr>
          <p:cNvPr id="30" name="内容占位符 2"/>
          <p:cNvSpPr txBox="1">
            <a:spLocks/>
          </p:cNvSpPr>
          <p:nvPr/>
        </p:nvSpPr>
        <p:spPr>
          <a:xfrm>
            <a:off x="4932040" y="2204864"/>
            <a:ext cx="4176464" cy="504056"/>
          </a:xfrm>
          <a:prstGeom prst="rect">
            <a:avLst/>
          </a:prstGeom>
        </p:spPr>
        <p:txBody>
          <a:bodyPr vert="horz" lIns="91440" tIns="45720" rIns="91440" bIns="45720" rtlCol="0">
            <a:noAutofit/>
          </a:bodyPr>
          <a:lstStyle/>
          <a:p>
            <a:pPr marL="171450" indent="-171450" defTabSz="685800">
              <a:lnSpc>
                <a:spcPct val="90000"/>
              </a:lnSpc>
              <a:spcBef>
                <a:spcPts val="750"/>
              </a:spcBef>
              <a:buFont typeface="Wingdings 2" pitchFamily="18" charset="2"/>
              <a:buChar char=""/>
              <a:defRPr/>
            </a:pPr>
            <a:r>
              <a:rPr lang="zh-CN" altLang="en-US" sz="3600" dirty="0">
                <a:latin typeface="汉仪大宋简" panose="02010609000101010101" pitchFamily="49" charset="-122"/>
                <a:ea typeface="汉仪大宋简" panose="02010609000101010101" pitchFamily="49" charset="-122"/>
              </a:rPr>
              <a:t>会化妆、佩戴贝壳类装饰</a:t>
            </a:r>
            <a:endParaRPr lang="en-US" altLang="zh-CN" sz="3600" dirty="0">
              <a:latin typeface="汉仪大宋简" panose="02010609000101010101" pitchFamily="49" charset="-122"/>
              <a:ea typeface="汉仪大宋简" panose="02010609000101010101" pitchFamily="49" charset="-122"/>
            </a:endParaRPr>
          </a:p>
          <a:p>
            <a:pPr marL="171450" indent="-171450" defTabSz="685800">
              <a:lnSpc>
                <a:spcPct val="90000"/>
              </a:lnSpc>
              <a:spcBef>
                <a:spcPts val="750"/>
              </a:spcBef>
              <a:buFont typeface="Wingdings 2" pitchFamily="18" charset="2"/>
              <a:buChar char=""/>
              <a:defRPr/>
            </a:pPr>
            <a:endParaRPr lang="en-US" altLang="zh-CN" sz="3600" dirty="0">
              <a:latin typeface="汉仪大宋简" panose="02010609000101010101" pitchFamily="49" charset="-122"/>
              <a:ea typeface="汉仪大宋简" panose="02010609000101010101" pitchFamily="49" charset="-122"/>
            </a:endParaRPr>
          </a:p>
          <a:p>
            <a:pPr marL="171450" indent="-171450" defTabSz="685800">
              <a:lnSpc>
                <a:spcPct val="90000"/>
              </a:lnSpc>
              <a:spcBef>
                <a:spcPts val="750"/>
              </a:spcBef>
              <a:buFont typeface="Wingdings 2" pitchFamily="18" charset="2"/>
              <a:buChar char=""/>
              <a:defRPr/>
            </a:pPr>
            <a:endParaRPr lang="zh-CN" altLang="en-US" sz="3600" dirty="0">
              <a:latin typeface="汉仪大宋简" panose="02010609000101010101" pitchFamily="49" charset="-122"/>
              <a:ea typeface="汉仪大宋简" panose="02010609000101010101" pitchFamily="49" charset="-122"/>
            </a:endParaRPr>
          </a:p>
        </p:txBody>
      </p:sp>
      <p:sp>
        <p:nvSpPr>
          <p:cNvPr id="31" name="内容占位符 2"/>
          <p:cNvSpPr txBox="1">
            <a:spLocks/>
          </p:cNvSpPr>
          <p:nvPr/>
        </p:nvSpPr>
        <p:spPr>
          <a:xfrm>
            <a:off x="4932040" y="3356992"/>
            <a:ext cx="4176464" cy="504056"/>
          </a:xfrm>
          <a:prstGeom prst="rect">
            <a:avLst/>
          </a:prstGeom>
        </p:spPr>
        <p:txBody>
          <a:bodyPr vert="horz" lIns="91440" tIns="45720" rIns="91440" bIns="45720" rtlCol="0">
            <a:noAutofit/>
          </a:bodyPr>
          <a:lstStyle/>
          <a:p>
            <a:pPr marL="171450" indent="-171450" defTabSz="685800">
              <a:lnSpc>
                <a:spcPct val="90000"/>
              </a:lnSpc>
              <a:spcBef>
                <a:spcPts val="750"/>
              </a:spcBef>
              <a:buFont typeface="Wingdings 2" pitchFamily="18" charset="2"/>
              <a:buChar char=""/>
              <a:defRPr/>
            </a:pPr>
            <a:r>
              <a:rPr lang="zh-CN" altLang="en-US" sz="3600" dirty="0">
                <a:latin typeface="汉仪大宋简" panose="02010609000101010101" pitchFamily="49" charset="-122"/>
                <a:ea typeface="汉仪大宋简" panose="02010609000101010101" pitchFamily="49" charset="-122"/>
              </a:rPr>
              <a:t>使用动物毛皮搭棚子</a:t>
            </a:r>
            <a:endParaRPr lang="en-US" altLang="zh-CN" sz="3600" dirty="0">
              <a:latin typeface="汉仪大宋简" panose="02010609000101010101" pitchFamily="49" charset="-122"/>
              <a:ea typeface="汉仪大宋简" panose="02010609000101010101" pitchFamily="49" charset="-122"/>
            </a:endParaRPr>
          </a:p>
          <a:p>
            <a:pPr marL="171450" indent="-171450" defTabSz="685800">
              <a:lnSpc>
                <a:spcPct val="90000"/>
              </a:lnSpc>
              <a:spcBef>
                <a:spcPts val="750"/>
              </a:spcBef>
              <a:buFont typeface="Wingdings 2" pitchFamily="18" charset="2"/>
              <a:buChar char=""/>
              <a:defRPr/>
            </a:pPr>
            <a:endParaRPr lang="en-US" altLang="zh-CN" sz="3600" dirty="0">
              <a:latin typeface="汉仪大宋简" panose="02010609000101010101" pitchFamily="49" charset="-122"/>
              <a:ea typeface="汉仪大宋简" panose="02010609000101010101" pitchFamily="49" charset="-122"/>
            </a:endParaRPr>
          </a:p>
          <a:p>
            <a:pPr marL="171450" indent="-171450" defTabSz="685800">
              <a:lnSpc>
                <a:spcPct val="90000"/>
              </a:lnSpc>
              <a:spcBef>
                <a:spcPts val="750"/>
              </a:spcBef>
              <a:buFont typeface="Wingdings 2" pitchFamily="18" charset="2"/>
              <a:buChar char=""/>
              <a:defRPr/>
            </a:pPr>
            <a:endParaRPr lang="zh-CN" altLang="en-US" sz="3600" dirty="0">
              <a:latin typeface="汉仪大宋简" panose="02010609000101010101" pitchFamily="49" charset="-122"/>
              <a:ea typeface="汉仪大宋简" panose="02010609000101010101" pitchFamily="49" charset="-122"/>
            </a:endParaRPr>
          </a:p>
        </p:txBody>
      </p:sp>
      <p:sp>
        <p:nvSpPr>
          <p:cNvPr id="32" name="内容占位符 2"/>
          <p:cNvSpPr txBox="1">
            <a:spLocks/>
          </p:cNvSpPr>
          <p:nvPr/>
        </p:nvSpPr>
        <p:spPr>
          <a:xfrm>
            <a:off x="4932040" y="4509120"/>
            <a:ext cx="4176464" cy="504056"/>
          </a:xfrm>
          <a:prstGeom prst="rect">
            <a:avLst/>
          </a:prstGeom>
        </p:spPr>
        <p:txBody>
          <a:bodyPr vert="horz" lIns="91440" tIns="45720" rIns="91440" bIns="45720" rtlCol="0">
            <a:noAutofit/>
          </a:bodyPr>
          <a:lstStyle/>
          <a:p>
            <a:pPr marL="171450" indent="-171450" defTabSz="685800">
              <a:lnSpc>
                <a:spcPct val="90000"/>
              </a:lnSpc>
              <a:spcBef>
                <a:spcPts val="750"/>
              </a:spcBef>
              <a:buFont typeface="Wingdings 2" pitchFamily="18" charset="2"/>
              <a:buChar char=""/>
              <a:defRPr/>
            </a:pPr>
            <a:r>
              <a:rPr lang="zh-CN" altLang="en-US" sz="3600" dirty="0">
                <a:latin typeface="汉仪大宋简" panose="02010609000101010101" pitchFamily="49" charset="-122"/>
                <a:ea typeface="汉仪大宋简" panose="02010609000101010101" pitchFamily="49" charset="-122"/>
              </a:rPr>
              <a:t>捕猎海豚和海豹</a:t>
            </a:r>
            <a:endParaRPr lang="en-US" altLang="zh-CN" sz="3600" dirty="0">
              <a:latin typeface="汉仪大宋简" panose="02010609000101010101" pitchFamily="49" charset="-122"/>
              <a:ea typeface="汉仪大宋简" panose="02010609000101010101" pitchFamily="49" charset="-122"/>
            </a:endParaRPr>
          </a:p>
          <a:p>
            <a:pPr marL="171450" indent="-171450" defTabSz="685800">
              <a:lnSpc>
                <a:spcPct val="90000"/>
              </a:lnSpc>
              <a:spcBef>
                <a:spcPts val="750"/>
              </a:spcBef>
              <a:buFont typeface="Wingdings 2" pitchFamily="18" charset="2"/>
              <a:buChar char=""/>
              <a:defRPr/>
            </a:pPr>
            <a:endParaRPr lang="en-US" altLang="zh-CN" sz="3600" dirty="0">
              <a:latin typeface="汉仪大宋简" panose="02010609000101010101" pitchFamily="49" charset="-122"/>
              <a:ea typeface="汉仪大宋简" panose="02010609000101010101" pitchFamily="49" charset="-122"/>
            </a:endParaRPr>
          </a:p>
          <a:p>
            <a:pPr marL="171450" indent="-171450" defTabSz="685800">
              <a:lnSpc>
                <a:spcPct val="90000"/>
              </a:lnSpc>
              <a:spcBef>
                <a:spcPts val="750"/>
              </a:spcBef>
              <a:buFont typeface="Wingdings 2" pitchFamily="18" charset="2"/>
              <a:buChar char=""/>
              <a:defRPr/>
            </a:pPr>
            <a:endParaRPr lang="zh-CN" altLang="en-US" sz="3600" dirty="0">
              <a:latin typeface="汉仪大宋简" panose="02010609000101010101" pitchFamily="49" charset="-122"/>
              <a:ea typeface="汉仪大宋简" panose="02010609000101010101" pitchFamily="49" charset="-122"/>
            </a:endParaRPr>
          </a:p>
        </p:txBody>
      </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252608"/>
            <a:ext cx="4561780" cy="4552656"/>
          </a:xfrm>
          <a:prstGeom prst="rect">
            <a:avLst/>
          </a:prstGeom>
        </p:spPr>
      </p:pic>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52608"/>
            <a:ext cx="4561780" cy="4552656"/>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1252608"/>
            <a:ext cx="4561780" cy="4552656"/>
          </a:xfrm>
          <a:prstGeom prst="rect">
            <a:avLst/>
          </a:prstGeom>
        </p:spPr>
      </p:pic>
      <p:pic>
        <p:nvPicPr>
          <p:cNvPr id="23" name="图片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528" y="1252608"/>
            <a:ext cx="4561780" cy="4552656"/>
          </a:xfrm>
          <a:prstGeom prst="rect">
            <a:avLst/>
          </a:prstGeom>
        </p:spPr>
      </p:pic>
    </p:spTree>
    <p:extLst>
      <p:ext uri="{BB962C8B-B14F-4D97-AF65-F5344CB8AC3E}">
        <p14:creationId xmlns:p14="http://schemas.microsoft.com/office/powerpoint/2010/main" val="345792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down)">
                                      <p:cBhvr>
                                        <p:cTn id="8" dur="500"/>
                                        <p:tgtEl>
                                          <p:spTgt spid="19"/>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p:tgtEl>
                                          <p:spTgt spid="29"/>
                                        </p:tgtEl>
                                        <p:attrNameLst>
                                          <p:attrName>ppt_y</p:attrName>
                                        </p:attrNameLst>
                                      </p:cBhvr>
                                      <p:tavLst>
                                        <p:tav tm="0">
                                          <p:val>
                                            <p:strVal val="#ppt_y-#ppt_h*1.125000"/>
                                          </p:val>
                                        </p:tav>
                                        <p:tav tm="100000">
                                          <p:val>
                                            <p:strVal val="#ppt_y"/>
                                          </p:val>
                                        </p:tav>
                                      </p:tavLst>
                                    </p:anim>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p:tgtEl>
                                          <p:spTgt spid="21"/>
                                        </p:tgtEl>
                                        <p:attrNameLst>
                                          <p:attrName>ppt_y</p:attrName>
                                        </p:attrNameLst>
                                      </p:cBhvr>
                                      <p:tavLst>
                                        <p:tav tm="0">
                                          <p:val>
                                            <p:strVal val="#ppt_y-#ppt_h*1.125000"/>
                                          </p:val>
                                        </p:tav>
                                        <p:tav tm="100000">
                                          <p:val>
                                            <p:strVal val="#ppt_y"/>
                                          </p:val>
                                        </p:tav>
                                      </p:tavLst>
                                    </p:anim>
                                    <p:animEffect transition="in" filter="wipe(down)">
                                      <p:cBhvr>
                                        <p:cTn id="18" dur="500"/>
                                        <p:tgtEl>
                                          <p:spTgt spid="21"/>
                                        </p:tgtEl>
                                      </p:cBhvr>
                                    </p:animEffect>
                                  </p:childTnLst>
                                </p:cTn>
                              </p:par>
                              <p:par>
                                <p:cTn id="19" presetID="12" presetClass="entr" presetSubtype="1"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p:tgtEl>
                                          <p:spTgt spid="30"/>
                                        </p:tgtEl>
                                        <p:attrNameLst>
                                          <p:attrName>ppt_y</p:attrName>
                                        </p:attrNameLst>
                                      </p:cBhvr>
                                      <p:tavLst>
                                        <p:tav tm="0">
                                          <p:val>
                                            <p:strVal val="#ppt_y-#ppt_h*1.125000"/>
                                          </p:val>
                                        </p:tav>
                                        <p:tav tm="100000">
                                          <p:val>
                                            <p:strVal val="#ppt_y"/>
                                          </p:val>
                                        </p:tav>
                                      </p:tavLst>
                                    </p:anim>
                                    <p:animEffect transition="in" filter="wipe(dow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p:tgtEl>
                                          <p:spTgt spid="22"/>
                                        </p:tgtEl>
                                        <p:attrNameLst>
                                          <p:attrName>ppt_y</p:attrName>
                                        </p:attrNameLst>
                                      </p:cBhvr>
                                      <p:tavLst>
                                        <p:tav tm="0">
                                          <p:val>
                                            <p:strVal val="#ppt_y-#ppt_h*1.125000"/>
                                          </p:val>
                                        </p:tav>
                                        <p:tav tm="100000">
                                          <p:val>
                                            <p:strVal val="#ppt_y"/>
                                          </p:val>
                                        </p:tav>
                                      </p:tavLst>
                                    </p:anim>
                                    <p:animEffect transition="in" filter="wipe(down)">
                                      <p:cBhvr>
                                        <p:cTn id="28" dur="500"/>
                                        <p:tgtEl>
                                          <p:spTgt spid="22"/>
                                        </p:tgtEl>
                                      </p:cBhvr>
                                    </p:animEffect>
                                  </p:childTnLst>
                                </p:cTn>
                              </p:par>
                              <p:par>
                                <p:cTn id="29" presetID="12" presetClass="entr" presetSubtype="1"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p:tgtEl>
                                          <p:spTgt spid="31"/>
                                        </p:tgtEl>
                                        <p:attrNameLst>
                                          <p:attrName>ppt_y</p:attrName>
                                        </p:attrNameLst>
                                      </p:cBhvr>
                                      <p:tavLst>
                                        <p:tav tm="0">
                                          <p:val>
                                            <p:strVal val="#ppt_y-#ppt_h*1.125000"/>
                                          </p:val>
                                        </p:tav>
                                        <p:tav tm="100000">
                                          <p:val>
                                            <p:strVal val="#ppt_y"/>
                                          </p:val>
                                        </p:tav>
                                      </p:tavLst>
                                    </p:anim>
                                    <p:animEffect transition="in" filter="wipe(down)">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p:tgtEl>
                                          <p:spTgt spid="32"/>
                                        </p:tgtEl>
                                        <p:attrNameLst>
                                          <p:attrName>ppt_y</p:attrName>
                                        </p:attrNameLst>
                                      </p:cBhvr>
                                      <p:tavLst>
                                        <p:tav tm="0">
                                          <p:val>
                                            <p:strVal val="#ppt_y-#ppt_h*1.125000"/>
                                          </p:val>
                                        </p:tav>
                                        <p:tav tm="100000">
                                          <p:val>
                                            <p:strVal val="#ppt_y"/>
                                          </p:val>
                                        </p:tav>
                                      </p:tavLst>
                                    </p:anim>
                                    <p:animEffect transition="in" filter="wipe(down)">
                                      <p:cBhvr>
                                        <p:cTn id="38" dur="500"/>
                                        <p:tgtEl>
                                          <p:spTgt spid="32"/>
                                        </p:tgtEl>
                                      </p:cBhvr>
                                    </p:animEffect>
                                  </p:childTnLst>
                                </p:cTn>
                              </p:par>
                              <p:par>
                                <p:cTn id="39" presetID="12" presetClass="entr" presetSubtype="1"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p:tgtEl>
                                          <p:spTgt spid="23"/>
                                        </p:tgtEl>
                                        <p:attrNameLst>
                                          <p:attrName>ppt_y</p:attrName>
                                        </p:attrNameLst>
                                      </p:cBhvr>
                                      <p:tavLst>
                                        <p:tav tm="0">
                                          <p:val>
                                            <p:strVal val="#ppt_y-#ppt_h*1.125000"/>
                                          </p:val>
                                        </p:tav>
                                        <p:tav tm="100000">
                                          <p:val>
                                            <p:strVal val="#ppt_y"/>
                                          </p:val>
                                        </p:tav>
                                      </p:tavLst>
                                    </p:anim>
                                    <p:animEffect transition="in" filter="wipe(down)">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Neandertal 3: summary of human characteristics</a:t>
            </a:r>
          </a:p>
        </p:txBody>
      </p:sp>
      <p:sp>
        <p:nvSpPr>
          <p:cNvPr id="2" name="副标题 1"/>
          <p:cNvSpPr>
            <a:spLocks noGrp="1"/>
          </p:cNvSpPr>
          <p:nvPr>
            <p:ph type="subTitle" idx="1"/>
          </p:nvPr>
        </p:nvSpPr>
        <p:spPr/>
        <p:txBody>
          <a:bodyPr/>
          <a:lstStyle/>
          <a:p>
            <a:r>
              <a:rPr lang="zh-CN" altLang="en-US" dirty="0"/>
              <a:t>尼安德特人的真像：</a:t>
            </a:r>
            <a:r>
              <a:rPr lang="en-US" altLang="zh-CN" dirty="0"/>
              <a:t>100%</a:t>
            </a:r>
            <a:r>
              <a:rPr lang="zh-CN" altLang="en-US" dirty="0"/>
              <a:t>的人类</a:t>
            </a:r>
          </a:p>
        </p:txBody>
      </p:sp>
      <p:sp>
        <p:nvSpPr>
          <p:cNvPr id="29" name="内容占位符 2"/>
          <p:cNvSpPr txBox="1">
            <a:spLocks/>
          </p:cNvSpPr>
          <p:nvPr/>
        </p:nvSpPr>
        <p:spPr>
          <a:xfrm>
            <a:off x="357158" y="1124744"/>
            <a:ext cx="8534182" cy="504056"/>
          </a:xfrm>
          <a:prstGeom prst="rect">
            <a:avLst/>
          </a:prstGeom>
        </p:spPr>
        <p:txBody>
          <a:bodyPr vert="horz" lIns="91440" tIns="45720" rIns="91440" bIns="45720" rtlCol="0">
            <a:noAutofit/>
          </a:bodyPr>
          <a:lstStyle/>
          <a:p>
            <a:pPr marL="171450" indent="-171450" defTabSz="685800">
              <a:lnSpc>
                <a:spcPct val="90000"/>
              </a:lnSpc>
              <a:spcBef>
                <a:spcPts val="750"/>
              </a:spcBef>
              <a:buFont typeface="Wingdings 2" pitchFamily="18" charset="2"/>
              <a:buChar char=""/>
              <a:defRPr/>
            </a:pPr>
            <a:r>
              <a:rPr lang="zh-CN" altLang="en-US" sz="3600" dirty="0">
                <a:latin typeface="汉仪大宋简" panose="02010609000101010101" pitchFamily="49" charset="-122"/>
                <a:ea typeface="汉仪大宋简" panose="02010609000101010101" pitchFamily="49" charset="-122"/>
              </a:rPr>
              <a:t>尼安德特人与所谓的现代人杂交</a:t>
            </a:r>
            <a:endParaRPr lang="en-US" altLang="zh-CN" sz="3600" dirty="0">
              <a:latin typeface="汉仪大宋简" panose="02010609000101010101" pitchFamily="49" charset="-122"/>
              <a:ea typeface="汉仪大宋简" panose="02010609000101010101" pitchFamily="49" charset="-122"/>
            </a:endParaRPr>
          </a:p>
          <a:p>
            <a:pPr marL="171450" indent="-171450" defTabSz="685800">
              <a:lnSpc>
                <a:spcPct val="90000"/>
              </a:lnSpc>
              <a:spcBef>
                <a:spcPts val="750"/>
              </a:spcBef>
              <a:buFont typeface="Wingdings 2" pitchFamily="18" charset="2"/>
              <a:buChar char=""/>
              <a:defRPr/>
            </a:pPr>
            <a:r>
              <a:rPr lang="zh-CN" altLang="en-US" sz="3600" dirty="0">
                <a:latin typeface="汉仪大宋简" panose="02010609000101010101" pitchFamily="49" charset="-122"/>
                <a:ea typeface="汉仪大宋简" panose="02010609000101010101" pitchFamily="49" charset="-122"/>
              </a:rPr>
              <a:t>今天的亚洲人和欧洲人平均有</a:t>
            </a:r>
            <a:r>
              <a:rPr lang="en-US" altLang="zh-CN" sz="3600" dirty="0">
                <a:latin typeface="汉仪大宋简" panose="02010609000101010101" pitchFamily="49" charset="-122"/>
                <a:ea typeface="汉仪大宋简" panose="02010609000101010101" pitchFamily="49" charset="-122"/>
              </a:rPr>
              <a:t>1-4%</a:t>
            </a:r>
            <a:r>
              <a:rPr lang="zh-CN" altLang="en-US" sz="3600" dirty="0">
                <a:latin typeface="汉仪大宋简" panose="02010609000101010101" pitchFamily="49" charset="-122"/>
                <a:ea typeface="汉仪大宋简" panose="02010609000101010101" pitchFamily="49" charset="-122"/>
              </a:rPr>
              <a:t>的尼安德特基因</a:t>
            </a:r>
          </a:p>
        </p:txBody>
      </p:sp>
      <p:sp>
        <p:nvSpPr>
          <p:cNvPr id="13" name="Rectangle 12"/>
          <p:cNvSpPr/>
          <p:nvPr/>
        </p:nvSpPr>
        <p:spPr>
          <a:xfrm>
            <a:off x="357158" y="3000372"/>
            <a:ext cx="5004650" cy="3231654"/>
          </a:xfrm>
          <a:prstGeom prst="rect">
            <a:avLst/>
          </a:prstGeom>
        </p:spPr>
        <p:txBody>
          <a:bodyPr wrap="square">
            <a:spAutoFit/>
          </a:bodyPr>
          <a:lstStyle/>
          <a:p>
            <a:r>
              <a:rPr lang="zh-CN" altLang="en-US" sz="3600" dirty="0">
                <a:latin typeface="汉仪大宋简" panose="02010609000101010101" pitchFamily="49" charset="-122"/>
                <a:ea typeface="汉仪大宋简" panose="02010609000101010101" pitchFamily="49" charset="-122"/>
              </a:rPr>
              <a:t>俄国拳击手</a:t>
            </a:r>
            <a:r>
              <a:rPr lang="en-US" altLang="zh-CN" sz="2800" dirty="0">
                <a:ea typeface="汉仪大宋简" panose="02010609000101010101" pitchFamily="49" charset="-122"/>
                <a:cs typeface="Times New Roman" pitchFamily="18" charset="0"/>
              </a:rPr>
              <a:t>Nikolai </a:t>
            </a:r>
            <a:r>
              <a:rPr lang="en-US" altLang="zh-CN" sz="2800" dirty="0" err="1">
                <a:ea typeface="汉仪大宋简" panose="02010609000101010101" pitchFamily="49" charset="-122"/>
                <a:cs typeface="Times New Roman" pitchFamily="18" charset="0"/>
              </a:rPr>
              <a:t>Valuev</a:t>
            </a:r>
            <a:r>
              <a:rPr lang="en-US" altLang="zh-CN" sz="3600" dirty="0">
                <a:latin typeface="汉仪大宋简" panose="02010609000101010101" pitchFamily="49" charset="-122"/>
                <a:ea typeface="汉仪大宋简" panose="02010609000101010101" pitchFamily="49" charset="-122"/>
              </a:rPr>
              <a:t>: 145</a:t>
            </a:r>
            <a:r>
              <a:rPr lang="zh-CN" altLang="en-US" sz="3600" dirty="0">
                <a:latin typeface="汉仪大宋简" panose="02010609000101010101" pitchFamily="49" charset="-122"/>
                <a:ea typeface="汉仪大宋简" panose="02010609000101010101" pitchFamily="49" charset="-122"/>
              </a:rPr>
              <a:t>公斤</a:t>
            </a:r>
            <a:r>
              <a:rPr lang="en-US" altLang="zh-CN" sz="3600" dirty="0">
                <a:latin typeface="汉仪大宋简" panose="02010609000101010101" pitchFamily="49" charset="-122"/>
                <a:ea typeface="汉仪大宋简" panose="02010609000101010101" pitchFamily="49" charset="-122"/>
              </a:rPr>
              <a:t>, </a:t>
            </a:r>
            <a:r>
              <a:rPr lang="zh-CN" altLang="en-US" sz="3600" dirty="0">
                <a:latin typeface="汉仪大宋简" panose="02010609000101010101" pitchFamily="49" charset="-122"/>
                <a:ea typeface="汉仪大宋简" panose="02010609000101010101" pitchFamily="49" charset="-122"/>
              </a:rPr>
              <a:t>身高两米一。</a:t>
            </a:r>
            <a:endParaRPr lang="en-US" altLang="zh-CN" sz="3600" dirty="0">
              <a:latin typeface="汉仪大宋简" panose="02010609000101010101" pitchFamily="49" charset="-122"/>
              <a:ea typeface="汉仪大宋简" panose="02010609000101010101" pitchFamily="49" charset="-122"/>
            </a:endParaRPr>
          </a:p>
          <a:p>
            <a:endParaRPr lang="en-US" altLang="zh-CN" sz="2000" dirty="0">
              <a:latin typeface="汉仪大宋简" panose="02010609000101010101" pitchFamily="49" charset="-122"/>
              <a:ea typeface="汉仪大宋简" panose="02010609000101010101" pitchFamily="49" charset="-122"/>
            </a:endParaRPr>
          </a:p>
          <a:p>
            <a:r>
              <a:rPr lang="zh-CN" altLang="en-US" sz="3600" dirty="0">
                <a:latin typeface="汉仪大宋简" panose="02010609000101010101" pitchFamily="49" charset="-122"/>
                <a:ea typeface="汉仪大宋简" panose="02010609000101010101" pitchFamily="49" charset="-122"/>
              </a:rPr>
              <a:t>注意他的眉骨：可能包含的尼安德特基因大于平均水平？？</a:t>
            </a:r>
            <a:endParaRPr lang="en-US" altLang="zh-CN" sz="3600" dirty="0">
              <a:latin typeface="微软雅黑" panose="020B0503020204020204" pitchFamily="34" charset="-122"/>
              <a:ea typeface="微软雅黑" panose="020B0503020204020204" pitchFamily="34" charset="-122"/>
            </a:endParaRPr>
          </a:p>
        </p:txBody>
      </p:sp>
      <p:pic>
        <p:nvPicPr>
          <p:cNvPr id="1285123" name="Picture 3"/>
          <p:cNvPicPr>
            <a:picLocks noChangeAspect="1" noChangeArrowheads="1"/>
          </p:cNvPicPr>
          <p:nvPr/>
        </p:nvPicPr>
        <p:blipFill>
          <a:blip r:embed="rId3" cstate="print"/>
          <a:srcRect l="18743" t="3382" r="25028" b="10364"/>
          <a:stretch>
            <a:fillRect/>
          </a:stretch>
        </p:blipFill>
        <p:spPr bwMode="auto">
          <a:xfrm>
            <a:off x="5429256" y="2500306"/>
            <a:ext cx="3429024" cy="3643338"/>
          </a:xfrm>
          <a:prstGeom prst="rect">
            <a:avLst/>
          </a:prstGeom>
          <a:noFill/>
          <a:ln w="9525">
            <a:noFill/>
            <a:miter lim="800000"/>
            <a:headEnd/>
            <a:tailEnd/>
          </a:ln>
          <a:effectLst/>
        </p:spPr>
      </p:pic>
    </p:spTree>
    <p:extLst>
      <p:ext uri="{BB962C8B-B14F-4D97-AF65-F5344CB8AC3E}">
        <p14:creationId xmlns:p14="http://schemas.microsoft.com/office/powerpoint/2010/main" val="345792127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a:xfrm>
            <a:off x="0" y="162000"/>
            <a:ext cx="9144000" cy="590931"/>
          </a:xfrm>
        </p:spPr>
        <p:txBody>
          <a:bodyPr/>
          <a:lstStyle/>
          <a:p>
            <a:r>
              <a:rPr lang="zh-CN" altLang="en-US" dirty="0"/>
              <a:t>虚构的“猿人”列</a:t>
            </a:r>
            <a:r>
              <a:rPr lang="zh-CN" altLang="en-US"/>
              <a:t>队：尼</a:t>
            </a:r>
            <a:r>
              <a:rPr lang="zh-CN" altLang="en-US" dirty="0"/>
              <a:t>安德特人</a:t>
            </a:r>
          </a:p>
        </p:txBody>
      </p:sp>
      <p:grpSp>
        <p:nvGrpSpPr>
          <p:cNvPr id="17" name="组合 16"/>
          <p:cNvGrpSpPr/>
          <p:nvPr/>
        </p:nvGrpSpPr>
        <p:grpSpPr>
          <a:xfrm>
            <a:off x="5868144" y="1061399"/>
            <a:ext cx="1907138" cy="5103904"/>
            <a:chOff x="7824192" y="1016776"/>
            <a:chExt cx="1907138" cy="5103904"/>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4192" y="1584176"/>
              <a:ext cx="1907138" cy="4536504"/>
            </a:xfrm>
            <a:prstGeom prst="rect">
              <a:avLst/>
            </a:prstGeom>
          </p:spPr>
        </p:pic>
        <p:sp>
          <p:nvSpPr>
            <p:cNvPr id="19" name="TextBox 3"/>
            <p:cNvSpPr txBox="1"/>
            <p:nvPr/>
          </p:nvSpPr>
          <p:spPr>
            <a:xfrm>
              <a:off x="8040216"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尼安德特</a:t>
              </a:r>
              <a:endParaRPr lang="en-US" altLang="zh-CN" dirty="0"/>
            </a:p>
          </p:txBody>
        </p:sp>
      </p:grpSp>
      <p:grpSp>
        <p:nvGrpSpPr>
          <p:cNvPr id="22" name="组合 21"/>
          <p:cNvGrpSpPr/>
          <p:nvPr/>
        </p:nvGrpSpPr>
        <p:grpSpPr>
          <a:xfrm>
            <a:off x="1403648" y="1061399"/>
            <a:ext cx="1907138" cy="5004512"/>
            <a:chOff x="2495600" y="1016776"/>
            <a:chExt cx="1907138" cy="5004512"/>
          </a:xfrm>
        </p:grpSpPr>
        <p:pic>
          <p:nvPicPr>
            <p:cNvPr id="51" name="图片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5600" y="1484784"/>
              <a:ext cx="1907138" cy="4536504"/>
            </a:xfrm>
            <a:prstGeom prst="rect">
              <a:avLst/>
            </a:prstGeom>
          </p:spPr>
        </p:pic>
        <p:sp>
          <p:nvSpPr>
            <p:cNvPr id="52" name="TextBox 3"/>
            <p:cNvSpPr txBox="1"/>
            <p:nvPr/>
          </p:nvSpPr>
          <p:spPr>
            <a:xfrm>
              <a:off x="2855640"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腊玛古猿</a:t>
              </a:r>
              <a:endParaRPr lang="en-US" altLang="zh-CN" dirty="0"/>
            </a:p>
          </p:txBody>
        </p:sp>
      </p:grpSp>
      <p:grpSp>
        <p:nvGrpSpPr>
          <p:cNvPr id="23" name="组合 22"/>
          <p:cNvGrpSpPr/>
          <p:nvPr/>
        </p:nvGrpSpPr>
        <p:grpSpPr>
          <a:xfrm>
            <a:off x="2699792" y="1061399"/>
            <a:ext cx="1907138" cy="5004512"/>
            <a:chOff x="4079776" y="1016776"/>
            <a:chExt cx="1907138" cy="5004512"/>
          </a:xfrm>
        </p:grpSpPr>
        <p:pic>
          <p:nvPicPr>
            <p:cNvPr id="49" name="图片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9776" y="1484784"/>
              <a:ext cx="1907138" cy="4536504"/>
            </a:xfrm>
            <a:prstGeom prst="rect">
              <a:avLst/>
            </a:prstGeom>
          </p:spPr>
        </p:pic>
        <p:sp>
          <p:nvSpPr>
            <p:cNvPr id="50" name="TextBox 3"/>
            <p:cNvSpPr txBox="1"/>
            <p:nvPr/>
          </p:nvSpPr>
          <p:spPr>
            <a:xfrm>
              <a:off x="4583832"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南方古猿</a:t>
              </a:r>
              <a:endParaRPr lang="en-US" altLang="zh-CN" dirty="0"/>
            </a:p>
          </p:txBody>
        </p:sp>
      </p:grpSp>
      <p:grpSp>
        <p:nvGrpSpPr>
          <p:cNvPr id="24" name="组合 23"/>
          <p:cNvGrpSpPr/>
          <p:nvPr/>
        </p:nvGrpSpPr>
        <p:grpSpPr>
          <a:xfrm>
            <a:off x="4283968" y="1061399"/>
            <a:ext cx="1907138" cy="5103904"/>
            <a:chOff x="5951984" y="1016776"/>
            <a:chExt cx="1907138" cy="5103904"/>
          </a:xfrm>
        </p:grpSpPr>
        <p:pic>
          <p:nvPicPr>
            <p:cNvPr id="47" name="图片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1984" y="1584176"/>
              <a:ext cx="1907138" cy="4536504"/>
            </a:xfrm>
            <a:prstGeom prst="rect">
              <a:avLst/>
            </a:prstGeom>
          </p:spPr>
        </p:pic>
        <p:sp>
          <p:nvSpPr>
            <p:cNvPr id="48" name="TextBox 3"/>
            <p:cNvSpPr txBox="1"/>
            <p:nvPr/>
          </p:nvSpPr>
          <p:spPr>
            <a:xfrm>
              <a:off x="6312024"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直立猿人</a:t>
              </a:r>
              <a:endParaRPr lang="en-US" altLang="zh-CN" dirty="0"/>
            </a:p>
          </p:txBody>
        </p:sp>
      </p:grpSp>
      <p:grpSp>
        <p:nvGrpSpPr>
          <p:cNvPr id="25" name="组合 24"/>
          <p:cNvGrpSpPr/>
          <p:nvPr/>
        </p:nvGrpSpPr>
        <p:grpSpPr>
          <a:xfrm>
            <a:off x="35496" y="1061399"/>
            <a:ext cx="1907137" cy="5004512"/>
            <a:chOff x="839416" y="1016776"/>
            <a:chExt cx="1907137" cy="5004512"/>
          </a:xfrm>
        </p:grpSpPr>
        <p:pic>
          <p:nvPicPr>
            <p:cNvPr id="45" name="图片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416" y="1484784"/>
              <a:ext cx="1907137" cy="4536504"/>
            </a:xfrm>
            <a:prstGeom prst="rect">
              <a:avLst/>
            </a:prstGeom>
          </p:spPr>
        </p:pic>
        <p:sp>
          <p:nvSpPr>
            <p:cNvPr id="46" name="TextBox 3"/>
            <p:cNvSpPr txBox="1"/>
            <p:nvPr/>
          </p:nvSpPr>
          <p:spPr>
            <a:xfrm>
              <a:off x="1127448"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原上猿</a:t>
              </a:r>
              <a:endParaRPr lang="en-US" altLang="zh-CN" dirty="0"/>
            </a:p>
          </p:txBody>
        </p:sp>
      </p:grpSp>
      <p:grpSp>
        <p:nvGrpSpPr>
          <p:cNvPr id="26" name="组合 25"/>
          <p:cNvGrpSpPr/>
          <p:nvPr/>
        </p:nvGrpSpPr>
        <p:grpSpPr>
          <a:xfrm>
            <a:off x="7308304" y="1061399"/>
            <a:ext cx="1907138" cy="5103905"/>
            <a:chOff x="9552384" y="1016775"/>
            <a:chExt cx="1907138" cy="5103905"/>
          </a:xfrm>
        </p:grpSpPr>
        <p:pic>
          <p:nvPicPr>
            <p:cNvPr id="43" name="图片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2384" y="1584176"/>
              <a:ext cx="1907138" cy="4536504"/>
            </a:xfrm>
            <a:prstGeom prst="rect">
              <a:avLst/>
            </a:prstGeom>
          </p:spPr>
        </p:pic>
        <p:sp>
          <p:nvSpPr>
            <p:cNvPr id="44" name="TextBox 3"/>
            <p:cNvSpPr txBox="1"/>
            <p:nvPr/>
          </p:nvSpPr>
          <p:spPr>
            <a:xfrm>
              <a:off x="9768408" y="1016775"/>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t>现代人</a:t>
              </a:r>
              <a:endParaRPr lang="en-US" altLang="zh-CN" dirty="0"/>
            </a:p>
          </p:txBody>
        </p:sp>
      </p:grpSp>
      <p:sp>
        <p:nvSpPr>
          <p:cNvPr id="27" name="&quot;No&quot; Symbol 5"/>
          <p:cNvSpPr/>
          <p:nvPr/>
        </p:nvSpPr>
        <p:spPr>
          <a:xfrm>
            <a:off x="3131840" y="3212976"/>
            <a:ext cx="1326823" cy="1301383"/>
          </a:xfrm>
          <a:prstGeom prst="noSmoking">
            <a:avLst>
              <a:gd name="adj" fmla="val 7344"/>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a:t>
            </a:r>
            <a:endParaRPr lang="en-US" dirty="0">
              <a:solidFill>
                <a:schemeClr val="tx1"/>
              </a:solidFill>
            </a:endParaRPr>
          </a:p>
        </p:txBody>
      </p:sp>
      <p:sp>
        <p:nvSpPr>
          <p:cNvPr id="28" name="&quot;No&quot; Symbol 5"/>
          <p:cNvSpPr/>
          <p:nvPr/>
        </p:nvSpPr>
        <p:spPr>
          <a:xfrm>
            <a:off x="1763688" y="3212976"/>
            <a:ext cx="1326823" cy="1301383"/>
          </a:xfrm>
          <a:prstGeom prst="noSmoking">
            <a:avLst>
              <a:gd name="adj" fmla="val 7344"/>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a:t>
            </a:r>
            <a:endParaRPr lang="en-US" dirty="0">
              <a:solidFill>
                <a:schemeClr val="tx1"/>
              </a:solidFill>
            </a:endParaRPr>
          </a:p>
        </p:txBody>
      </p:sp>
      <p:sp>
        <p:nvSpPr>
          <p:cNvPr id="29" name="&quot;No&quot; Symbol 5"/>
          <p:cNvSpPr/>
          <p:nvPr/>
        </p:nvSpPr>
        <p:spPr>
          <a:xfrm>
            <a:off x="4572000" y="3212976"/>
            <a:ext cx="1326823" cy="1301383"/>
          </a:xfrm>
          <a:prstGeom prst="noSmoking">
            <a:avLst>
              <a:gd name="adj" fmla="val 7344"/>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a:t>
            </a:r>
            <a:endParaRPr lang="en-US" dirty="0">
              <a:solidFill>
                <a:schemeClr val="tx1"/>
              </a:solidFill>
            </a:endParaRPr>
          </a:p>
        </p:txBody>
      </p:sp>
      <p:sp>
        <p:nvSpPr>
          <p:cNvPr id="55" name="&quot;No&quot; Symbol 5"/>
          <p:cNvSpPr/>
          <p:nvPr/>
        </p:nvSpPr>
        <p:spPr>
          <a:xfrm>
            <a:off x="6012160" y="3212976"/>
            <a:ext cx="1326823" cy="1301383"/>
          </a:xfrm>
          <a:prstGeom prst="noSmoking">
            <a:avLst>
              <a:gd name="adj" fmla="val 7344"/>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1000" fill="hold"/>
                                        <p:tgtEl>
                                          <p:spTgt spid="55"/>
                                        </p:tgtEl>
                                        <p:attrNameLst>
                                          <p:attrName>ppt_w</p:attrName>
                                        </p:attrNameLst>
                                      </p:cBhvr>
                                      <p:tavLst>
                                        <p:tav tm="0">
                                          <p:val>
                                            <p:strVal val="#ppt_w+.3"/>
                                          </p:val>
                                        </p:tav>
                                        <p:tav tm="100000">
                                          <p:val>
                                            <p:strVal val="#ppt_w"/>
                                          </p:val>
                                        </p:tav>
                                      </p:tavLst>
                                    </p:anim>
                                    <p:anim calcmode="lin" valueType="num">
                                      <p:cBhvr>
                                        <p:cTn id="8" dur="1000" fill="hold"/>
                                        <p:tgtEl>
                                          <p:spTgt spid="55"/>
                                        </p:tgtEl>
                                        <p:attrNameLst>
                                          <p:attrName>ppt_h</p:attrName>
                                        </p:attrNameLst>
                                      </p:cBhvr>
                                      <p:tavLst>
                                        <p:tav tm="0">
                                          <p:val>
                                            <p:strVal val="#ppt_h"/>
                                          </p:val>
                                        </p:tav>
                                        <p:tav tm="100000">
                                          <p:val>
                                            <p:strVal val="#ppt_h"/>
                                          </p:val>
                                        </p:tav>
                                      </p:tavLst>
                                    </p:anim>
                                    <p:animEffect transition="in" filter="fade">
                                      <p:cBhvr>
                                        <p:cTn id="9" dur="1000"/>
                                        <p:tgtEl>
                                          <p:spTgt spid="55"/>
                                        </p:tgtEl>
                                      </p:cBhvr>
                                    </p:animEffect>
                                  </p:childTnLst>
                                </p:cTn>
                              </p:par>
                            </p:childTnLst>
                          </p:cTn>
                        </p:par>
                        <p:par>
                          <p:cTn id="10" fill="hold">
                            <p:stCondLst>
                              <p:cond delay="1000"/>
                            </p:stCondLst>
                            <p:childTnLst>
                              <p:par>
                                <p:cTn id="11" presetID="9" presetClass="emph" presetSubtype="0" nodeType="afterEffect">
                                  <p:stCondLst>
                                    <p:cond delay="0"/>
                                  </p:stCondLst>
                                  <p:childTnLst>
                                    <p:set>
                                      <p:cBhvr rctx="PPT">
                                        <p:cTn id="12" dur="indefinite"/>
                                        <p:tgtEl>
                                          <p:spTgt spid="17"/>
                                        </p:tgtEl>
                                        <p:attrNameLst>
                                          <p:attrName>style.opacity</p:attrName>
                                        </p:attrNameLst>
                                      </p:cBhvr>
                                      <p:to>
                                        <p:strVal val="0.5"/>
                                      </p:to>
                                    </p:set>
                                    <p:animEffect filter="image" prLst="opacity: 0.5">
                                      <p:cBhvr rctx="IE">
                                        <p:cTn id="13" dur="indefinite"/>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0" y="162000"/>
            <a:ext cx="9144000" cy="549381"/>
          </a:xfrm>
        </p:spPr>
        <p:txBody>
          <a:bodyPr/>
          <a:lstStyle/>
          <a:p>
            <a:r>
              <a:rPr lang="zh-CN" altLang="en-US" sz="3300" dirty="0">
                <a:solidFill>
                  <a:srgbClr val="FF0000"/>
                </a:solidFill>
              </a:rPr>
              <a:t>化石记录中的事实：</a:t>
            </a:r>
            <a:r>
              <a:rPr lang="zh-CN" altLang="en-US" sz="3300" dirty="0"/>
              <a:t>有猿猴，有人，没有第三种</a:t>
            </a:r>
          </a:p>
        </p:txBody>
      </p:sp>
      <p:grpSp>
        <p:nvGrpSpPr>
          <p:cNvPr id="4" name="组合 33"/>
          <p:cNvGrpSpPr/>
          <p:nvPr/>
        </p:nvGrpSpPr>
        <p:grpSpPr>
          <a:xfrm>
            <a:off x="5868144" y="1061400"/>
            <a:ext cx="1907138" cy="5103904"/>
            <a:chOff x="7824192" y="1016776"/>
            <a:chExt cx="1907138" cy="5103904"/>
          </a:xfrm>
        </p:grpSpPr>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4192" y="1584176"/>
              <a:ext cx="1907138" cy="4536504"/>
            </a:xfrm>
            <a:prstGeom prst="rect">
              <a:avLst/>
            </a:prstGeom>
          </p:spPr>
        </p:pic>
        <p:sp>
          <p:nvSpPr>
            <p:cNvPr id="36" name="TextBox 3"/>
            <p:cNvSpPr txBox="1"/>
            <p:nvPr/>
          </p:nvSpPr>
          <p:spPr>
            <a:xfrm>
              <a:off x="8040216"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solidFill>
                    <a:prstClr val="white"/>
                  </a:solidFill>
                </a:rPr>
                <a:t>尼安德特</a:t>
              </a:r>
              <a:endParaRPr lang="en-US" altLang="zh-CN" dirty="0">
                <a:solidFill>
                  <a:prstClr val="white"/>
                </a:solidFill>
              </a:endParaRPr>
            </a:p>
          </p:txBody>
        </p:sp>
      </p:grpSp>
      <p:grpSp>
        <p:nvGrpSpPr>
          <p:cNvPr id="5" name="组合 36"/>
          <p:cNvGrpSpPr/>
          <p:nvPr/>
        </p:nvGrpSpPr>
        <p:grpSpPr>
          <a:xfrm>
            <a:off x="1403648" y="1061399"/>
            <a:ext cx="1907138" cy="5004512"/>
            <a:chOff x="2495600" y="1016776"/>
            <a:chExt cx="1907138" cy="5004512"/>
          </a:xfrm>
        </p:grpSpPr>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5600" y="1484784"/>
              <a:ext cx="1907138" cy="4536504"/>
            </a:xfrm>
            <a:prstGeom prst="rect">
              <a:avLst/>
            </a:prstGeom>
          </p:spPr>
        </p:pic>
        <p:sp>
          <p:nvSpPr>
            <p:cNvPr id="39" name="TextBox 3"/>
            <p:cNvSpPr txBox="1"/>
            <p:nvPr/>
          </p:nvSpPr>
          <p:spPr>
            <a:xfrm>
              <a:off x="2855640"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solidFill>
                    <a:prstClr val="white"/>
                  </a:solidFill>
                </a:rPr>
                <a:t>腊玛古猿</a:t>
              </a:r>
              <a:endParaRPr lang="en-US" altLang="zh-CN" dirty="0">
                <a:solidFill>
                  <a:prstClr val="white"/>
                </a:solidFill>
              </a:endParaRPr>
            </a:p>
          </p:txBody>
        </p:sp>
      </p:grpSp>
      <p:grpSp>
        <p:nvGrpSpPr>
          <p:cNvPr id="6" name="组合 39"/>
          <p:cNvGrpSpPr/>
          <p:nvPr/>
        </p:nvGrpSpPr>
        <p:grpSpPr>
          <a:xfrm>
            <a:off x="2699792" y="1061399"/>
            <a:ext cx="1907138" cy="5004512"/>
            <a:chOff x="4079776" y="1016776"/>
            <a:chExt cx="1907138" cy="5004512"/>
          </a:xfrm>
        </p:grpSpPr>
        <p:pic>
          <p:nvPicPr>
            <p:cNvPr id="41" name="图片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9776" y="1484784"/>
              <a:ext cx="1907138" cy="4536504"/>
            </a:xfrm>
            <a:prstGeom prst="rect">
              <a:avLst/>
            </a:prstGeom>
          </p:spPr>
        </p:pic>
        <p:sp>
          <p:nvSpPr>
            <p:cNvPr id="42" name="TextBox 3"/>
            <p:cNvSpPr txBox="1"/>
            <p:nvPr/>
          </p:nvSpPr>
          <p:spPr>
            <a:xfrm>
              <a:off x="4583832"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solidFill>
                    <a:prstClr val="white"/>
                  </a:solidFill>
                </a:rPr>
                <a:t>南方古猿</a:t>
              </a:r>
              <a:endParaRPr lang="en-US" altLang="zh-CN" dirty="0">
                <a:solidFill>
                  <a:prstClr val="white"/>
                </a:solidFill>
              </a:endParaRPr>
            </a:p>
          </p:txBody>
        </p:sp>
      </p:grpSp>
      <p:grpSp>
        <p:nvGrpSpPr>
          <p:cNvPr id="7" name="组合 48"/>
          <p:cNvGrpSpPr/>
          <p:nvPr/>
        </p:nvGrpSpPr>
        <p:grpSpPr>
          <a:xfrm>
            <a:off x="4283968" y="1061399"/>
            <a:ext cx="1907138" cy="5103904"/>
            <a:chOff x="5951984" y="1016776"/>
            <a:chExt cx="1907138" cy="5103904"/>
          </a:xfrm>
        </p:grpSpPr>
        <p:pic>
          <p:nvPicPr>
            <p:cNvPr id="50" name="图片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1984" y="1584176"/>
              <a:ext cx="1907138" cy="4536504"/>
            </a:xfrm>
            <a:prstGeom prst="rect">
              <a:avLst/>
            </a:prstGeom>
          </p:spPr>
        </p:pic>
        <p:sp>
          <p:nvSpPr>
            <p:cNvPr id="52" name="TextBox 3"/>
            <p:cNvSpPr txBox="1"/>
            <p:nvPr/>
          </p:nvSpPr>
          <p:spPr>
            <a:xfrm>
              <a:off x="6312024"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solidFill>
                    <a:prstClr val="white"/>
                  </a:solidFill>
                </a:rPr>
                <a:t>直立猿人</a:t>
              </a:r>
              <a:endParaRPr lang="en-US" altLang="zh-CN" dirty="0">
                <a:solidFill>
                  <a:prstClr val="white"/>
                </a:solidFill>
              </a:endParaRPr>
            </a:p>
          </p:txBody>
        </p:sp>
      </p:grpSp>
      <p:grpSp>
        <p:nvGrpSpPr>
          <p:cNvPr id="8" name="组合 57"/>
          <p:cNvGrpSpPr/>
          <p:nvPr/>
        </p:nvGrpSpPr>
        <p:grpSpPr>
          <a:xfrm>
            <a:off x="35496" y="1061399"/>
            <a:ext cx="1907137" cy="5004512"/>
            <a:chOff x="839416" y="1016776"/>
            <a:chExt cx="1907137" cy="5004512"/>
          </a:xfrm>
        </p:grpSpPr>
        <p:pic>
          <p:nvPicPr>
            <p:cNvPr id="59" name="图片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416" y="1484784"/>
              <a:ext cx="1907137" cy="4536504"/>
            </a:xfrm>
            <a:prstGeom prst="rect">
              <a:avLst/>
            </a:prstGeom>
          </p:spPr>
        </p:pic>
        <p:sp>
          <p:nvSpPr>
            <p:cNvPr id="60" name="TextBox 3"/>
            <p:cNvSpPr txBox="1"/>
            <p:nvPr/>
          </p:nvSpPr>
          <p:spPr>
            <a:xfrm>
              <a:off x="1127448"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solidFill>
                    <a:prstClr val="white"/>
                  </a:solidFill>
                </a:rPr>
                <a:t>原上猿</a:t>
              </a:r>
              <a:endParaRPr lang="en-US" altLang="zh-CN" dirty="0">
                <a:solidFill>
                  <a:prstClr val="white"/>
                </a:solidFill>
              </a:endParaRPr>
            </a:p>
          </p:txBody>
        </p:sp>
      </p:grpSp>
      <p:grpSp>
        <p:nvGrpSpPr>
          <p:cNvPr id="9" name="组合 60"/>
          <p:cNvGrpSpPr/>
          <p:nvPr/>
        </p:nvGrpSpPr>
        <p:grpSpPr>
          <a:xfrm>
            <a:off x="7308304" y="1061399"/>
            <a:ext cx="1907138" cy="5103905"/>
            <a:chOff x="9552384" y="1016775"/>
            <a:chExt cx="1907138" cy="5103905"/>
          </a:xfrm>
        </p:grpSpPr>
        <p:pic>
          <p:nvPicPr>
            <p:cNvPr id="62" name="图片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2384" y="1584176"/>
              <a:ext cx="1907138" cy="4536504"/>
            </a:xfrm>
            <a:prstGeom prst="rect">
              <a:avLst/>
            </a:prstGeom>
          </p:spPr>
        </p:pic>
        <p:sp>
          <p:nvSpPr>
            <p:cNvPr id="63" name="TextBox 3"/>
            <p:cNvSpPr txBox="1"/>
            <p:nvPr/>
          </p:nvSpPr>
          <p:spPr>
            <a:xfrm>
              <a:off x="9768408" y="1016775"/>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solidFill>
                    <a:prstClr val="white"/>
                  </a:solidFill>
                </a:rPr>
                <a:t>现代人</a:t>
              </a:r>
              <a:endParaRPr lang="en-US" altLang="zh-CN" dirty="0">
                <a:solidFill>
                  <a:prstClr val="white"/>
                </a:solidFill>
              </a:endParaRPr>
            </a:p>
          </p:txBody>
        </p:sp>
      </p:grpSp>
      <p:grpSp>
        <p:nvGrpSpPr>
          <p:cNvPr id="10" name="组合 47"/>
          <p:cNvGrpSpPr/>
          <p:nvPr/>
        </p:nvGrpSpPr>
        <p:grpSpPr>
          <a:xfrm>
            <a:off x="323528" y="980728"/>
            <a:ext cx="8532548" cy="5112568"/>
            <a:chOff x="1703512" y="980728"/>
            <a:chExt cx="8532548" cy="5112568"/>
          </a:xfrm>
        </p:grpSpPr>
        <p:sp>
          <p:nvSpPr>
            <p:cNvPr id="44" name="TextBox 3"/>
            <p:cNvSpPr txBox="1"/>
            <p:nvPr/>
          </p:nvSpPr>
          <p:spPr>
            <a:xfrm>
              <a:off x="1703512" y="980728"/>
              <a:ext cx="3600000" cy="523220"/>
            </a:xfrm>
            <a:prstGeom prst="rect">
              <a:avLst/>
            </a:prstGeom>
            <a:solidFill>
              <a:srgbClr val="024C89"/>
            </a:solidFill>
          </p:spPr>
          <p:txBody>
            <a:bodyPr wrap="square" lIns="0" tIns="0" rIns="0" bIns="91440" rtlCol="0">
              <a:spAutoFit/>
            </a:bodyPr>
            <a:lstStyle/>
            <a:p>
              <a:pPr algn="ctr"/>
              <a:r>
                <a:rPr lang="zh-CN" altLang="en-US" sz="2800" b="1" dirty="0">
                  <a:solidFill>
                    <a:prstClr val="white"/>
                  </a:solidFill>
                  <a:latin typeface="微软雅黑" panose="020B0503020204020204" pitchFamily="34" charset="-122"/>
                  <a:ea typeface="微软雅黑" panose="020B0503020204020204" pitchFamily="34" charset="-122"/>
                </a:rPr>
                <a:t>猿    猴</a:t>
              </a:r>
              <a:endParaRPr lang="en-US" altLang="zh-CN" sz="2800" b="1" dirty="0">
                <a:solidFill>
                  <a:prstClr val="white"/>
                </a:solidFill>
                <a:latin typeface="微软雅黑" panose="020B0503020204020204" pitchFamily="34" charset="-122"/>
                <a:ea typeface="微软雅黑" panose="020B0503020204020204" pitchFamily="34" charset="-122"/>
              </a:endParaRPr>
            </a:p>
          </p:txBody>
        </p:sp>
        <p:sp>
          <p:nvSpPr>
            <p:cNvPr id="45" name="TextBox 3"/>
            <p:cNvSpPr txBox="1"/>
            <p:nvPr/>
          </p:nvSpPr>
          <p:spPr>
            <a:xfrm>
              <a:off x="6636060" y="980728"/>
              <a:ext cx="3600000" cy="523220"/>
            </a:xfrm>
            <a:prstGeom prst="rect">
              <a:avLst/>
            </a:prstGeom>
            <a:solidFill>
              <a:srgbClr val="024C89"/>
            </a:solidFill>
          </p:spPr>
          <p:txBody>
            <a:bodyPr wrap="square" lIns="0" tIns="0" rIns="0" bIns="91440" rtlCol="0">
              <a:spAutoFit/>
            </a:bodyPr>
            <a:lstStyle/>
            <a:p>
              <a:pPr algn="ctr"/>
              <a:r>
                <a:rPr lang="zh-CN" altLang="en-US" sz="2800" b="1" dirty="0">
                  <a:solidFill>
                    <a:prstClr val="white"/>
                  </a:solidFill>
                  <a:latin typeface="微软雅黑" panose="020B0503020204020204" pitchFamily="34" charset="-122"/>
                  <a:ea typeface="微软雅黑" panose="020B0503020204020204" pitchFamily="34" charset="-122"/>
                </a:rPr>
                <a:t>人   类</a:t>
              </a:r>
              <a:endParaRPr lang="en-US" altLang="zh-CN" sz="2800" b="1" dirty="0">
                <a:solidFill>
                  <a:prstClr val="white"/>
                </a:solidFill>
                <a:latin typeface="微软雅黑" panose="020B0503020204020204" pitchFamily="34" charset="-122"/>
                <a:ea typeface="微软雅黑" panose="020B0503020204020204" pitchFamily="34" charset="-122"/>
              </a:endParaRPr>
            </a:p>
          </p:txBody>
        </p:sp>
        <p:grpSp>
          <p:nvGrpSpPr>
            <p:cNvPr id="11" name="组合 46"/>
            <p:cNvGrpSpPr/>
            <p:nvPr/>
          </p:nvGrpSpPr>
          <p:grpSpPr>
            <a:xfrm>
              <a:off x="5809108" y="980728"/>
              <a:ext cx="357190" cy="5112568"/>
              <a:chOff x="5809108" y="980728"/>
              <a:chExt cx="357190" cy="5112568"/>
            </a:xfrm>
          </p:grpSpPr>
          <p:cxnSp>
            <p:nvCxnSpPr>
              <p:cNvPr id="43" name="直接连接符 42"/>
              <p:cNvCxnSpPr/>
              <p:nvPr/>
            </p:nvCxnSpPr>
            <p:spPr>
              <a:xfrm>
                <a:off x="6166298" y="980728"/>
                <a:ext cx="0" cy="5112568"/>
              </a:xfrm>
              <a:prstGeom prst="line">
                <a:avLst/>
              </a:prstGeom>
              <a:ln w="31750">
                <a:solidFill>
                  <a:srgbClr val="002954"/>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5809108" y="980728"/>
                <a:ext cx="0" cy="5112568"/>
              </a:xfrm>
              <a:prstGeom prst="line">
                <a:avLst/>
              </a:prstGeom>
              <a:ln w="31750">
                <a:solidFill>
                  <a:srgbClr val="002954"/>
                </a:solidFill>
              </a:ln>
            </p:spPr>
            <p:style>
              <a:lnRef idx="1">
                <a:schemeClr val="accent1"/>
              </a:lnRef>
              <a:fillRef idx="0">
                <a:schemeClr val="accent1"/>
              </a:fillRef>
              <a:effectRef idx="0">
                <a:schemeClr val="accent1"/>
              </a:effectRef>
              <a:fontRef idx="minor">
                <a:schemeClr val="tx1"/>
              </a:fontRef>
            </p:style>
          </p:cxnSp>
        </p:grpSp>
      </p:grpSp>
      <p:grpSp>
        <p:nvGrpSpPr>
          <p:cNvPr id="12" name="Group 56"/>
          <p:cNvGrpSpPr/>
          <p:nvPr/>
        </p:nvGrpSpPr>
        <p:grpSpPr>
          <a:xfrm>
            <a:off x="107504" y="2132856"/>
            <a:ext cx="4157536" cy="3284984"/>
            <a:chOff x="1631504" y="2132856"/>
            <a:chExt cx="4157536" cy="3284984"/>
          </a:xfrm>
        </p:grpSpPr>
        <p:pic>
          <p:nvPicPr>
            <p:cNvPr id="51" name="图片 5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1504" y="2132856"/>
              <a:ext cx="1790132" cy="3284984"/>
            </a:xfrm>
            <a:prstGeom prst="rect">
              <a:avLst/>
            </a:prstGeom>
          </p:spPr>
        </p:pic>
        <p:pic>
          <p:nvPicPr>
            <p:cNvPr id="55" name="Picture 54" descr="http://www.howfastcanarun.com/uploads/1/4/1/5/14154521/748962231.jpg"/>
            <p:cNvPicPr>
              <a:picLocks noChangeAspect="1" noChangeArrowheads="1"/>
            </p:cNvPicPr>
            <p:nvPr/>
          </p:nvPicPr>
          <p:blipFill>
            <a:blip r:embed="rId10" cstate="print"/>
            <a:srcRect l="16875" b="6344"/>
            <a:stretch>
              <a:fillRect/>
            </a:stretch>
          </p:blipFill>
          <p:spPr bwMode="auto">
            <a:xfrm>
              <a:off x="3024166" y="2643182"/>
              <a:ext cx="2764874" cy="2071702"/>
            </a:xfrm>
            <a:prstGeom prst="rect">
              <a:avLst/>
            </a:prstGeom>
            <a:noFill/>
          </p:spPr>
        </p:pic>
        <p:sp>
          <p:nvSpPr>
            <p:cNvPr id="53" name="等于号 1"/>
            <p:cNvSpPr/>
            <p:nvPr/>
          </p:nvSpPr>
          <p:spPr>
            <a:xfrm>
              <a:off x="2279576" y="2857496"/>
              <a:ext cx="1428760" cy="1643074"/>
            </a:xfrm>
            <a:prstGeom prst="mathEqual">
              <a:avLst>
                <a:gd name="adj1" fmla="val 11820"/>
                <a:gd name="adj2" fmla="val 11760"/>
              </a:avLst>
            </a:prstGeom>
            <a:solidFill>
              <a:srgbClr val="09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grpSp>
      <p:pic>
        <p:nvPicPr>
          <p:cNvPr id="56" name="图片 5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29388" y="2071678"/>
            <a:ext cx="1440180" cy="3284220"/>
          </a:xfrm>
          <a:prstGeom prst="rect">
            <a:avLst/>
          </a:prstGeom>
        </p:spPr>
      </p:pic>
      <p:pic>
        <p:nvPicPr>
          <p:cNvPr id="66" name="Picture 6" descr="https://www.fieldmuseum.org/sites/default/files/styles/2x1_1200w/public/kgolembiewski/2016/06/20/daynes_sculptures_paint_0.jpg?itok=2295p4Wl"/>
          <p:cNvPicPr>
            <a:picLocks noChangeAspect="1" noChangeArrowheads="1"/>
          </p:cNvPicPr>
          <p:nvPr/>
        </p:nvPicPr>
        <p:blipFill>
          <a:blip r:embed="rId12" cstate="print"/>
          <a:srcRect l="54600" r="3600"/>
          <a:stretch>
            <a:fillRect/>
          </a:stretch>
        </p:blipFill>
        <p:spPr bwMode="auto">
          <a:xfrm>
            <a:off x="4929190" y="2071678"/>
            <a:ext cx="1465174" cy="175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586 -1.48148E-6 L -0.03672 -0.00254 " pathEditMode="relative" rAng="0" ptsTypes="AA">
                                      <p:cBhvr>
                                        <p:cTn id="6" dur="1000" fill="hold"/>
                                        <p:tgtEl>
                                          <p:spTgt spid="5"/>
                                        </p:tgtEl>
                                        <p:attrNameLst>
                                          <p:attrName>ppt_x</p:attrName>
                                          <p:attrName>ppt_y</p:attrName>
                                        </p:attrNameLst>
                                      </p:cBhvr>
                                      <p:rCtr x="-1549" y="-139"/>
                                    </p:animMotion>
                                  </p:childTnLst>
                                </p:cTn>
                              </p:par>
                              <p:par>
                                <p:cTn id="7" presetID="42" presetClass="path" presetSubtype="0" accel="50000" decel="50000" fill="hold" nodeType="withEffect">
                                  <p:stCondLst>
                                    <p:cond delay="0"/>
                                  </p:stCondLst>
                                  <p:childTnLst>
                                    <p:animMotion origin="layout" path="M -6.25E-7 4.44444E-6 L -0.0724 4.44444E-6 " pathEditMode="relative" rAng="0" ptsTypes="AA">
                                      <p:cBhvr>
                                        <p:cTn id="8" dur="1000" fill="hold"/>
                                        <p:tgtEl>
                                          <p:spTgt spid="6"/>
                                        </p:tgtEl>
                                        <p:attrNameLst>
                                          <p:attrName>ppt_x</p:attrName>
                                          <p:attrName>ppt_y</p:attrName>
                                        </p:attrNameLst>
                                      </p:cBhvr>
                                      <p:rCtr x="-3620" y="0"/>
                                    </p:animMotion>
                                  </p:childTnLst>
                                </p:cTn>
                              </p:par>
                              <p:par>
                                <p:cTn id="9" presetID="42" presetClass="path" presetSubtype="0" accel="50000" decel="50000" fill="hold" nodeType="withEffect">
                                  <p:stCondLst>
                                    <p:cond delay="0"/>
                                  </p:stCondLst>
                                  <p:childTnLst>
                                    <p:animMotion origin="layout" path="M 0.00973 -1.85185E-6 L 0.07691 -1.85185E-6 " pathEditMode="relative" rAng="0" ptsTypes="AA">
                                      <p:cBhvr>
                                        <p:cTn id="10" dur="1000" fill="hold"/>
                                        <p:tgtEl>
                                          <p:spTgt spid="7"/>
                                        </p:tgtEl>
                                        <p:attrNameLst>
                                          <p:attrName>ppt_x</p:attrName>
                                          <p:attrName>ppt_y</p:attrName>
                                        </p:attrNameLst>
                                      </p:cBhvr>
                                      <p:rCtr x="3351" y="0"/>
                                    </p:animMotion>
                                  </p:childTnLst>
                                </p:cTn>
                              </p:par>
                              <p:par>
                                <p:cTn id="11" presetID="42" presetClass="path" presetSubtype="0" accel="50000" decel="50000" fill="hold" nodeType="withEffect">
                                  <p:stCondLst>
                                    <p:cond delay="0"/>
                                  </p:stCondLst>
                                  <p:childTnLst>
                                    <p:animMotion origin="layout" path="M 3.05556E-6 -1.85185E-6 L 0.04531 -1.85185E-6 " pathEditMode="relative" rAng="0" ptsTypes="AA">
                                      <p:cBhvr>
                                        <p:cTn id="12" dur="1000" fill="hold"/>
                                        <p:tgtEl>
                                          <p:spTgt spid="4"/>
                                        </p:tgtEl>
                                        <p:attrNameLst>
                                          <p:attrName>ppt_x</p:attrName>
                                          <p:attrName>ppt_y</p:attrName>
                                        </p:attrNameLst>
                                      </p:cBhvr>
                                      <p:rCtr x="2257" y="0"/>
                                    </p:animMotion>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1000"/>
                                        <p:tgtEl>
                                          <p:spTgt spid="56"/>
                                        </p:tgtEl>
                                      </p:cBhvr>
                                    </p:animEffect>
                                  </p:childTnLst>
                                </p:cTn>
                              </p:par>
                              <p:par>
                                <p:cTn id="27" presetID="10" presetClass="entr" presetSubtype="0" fill="hold"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fade">
                                      <p:cBhvr>
                                        <p:cTn id="29"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p:cNvSpPr txBox="1">
            <a:spLocks/>
          </p:cNvSpPr>
          <p:nvPr/>
        </p:nvSpPr>
        <p:spPr>
          <a:xfrm>
            <a:off x="2071670" y="857232"/>
            <a:ext cx="4071966" cy="2357454"/>
          </a:xfrm>
          <a:prstGeom prst="rect">
            <a:avLst/>
          </a:prstGeom>
          <a:ln w="25400">
            <a:solidFill>
              <a:schemeClr val="accent1"/>
            </a:solidFill>
          </a:ln>
        </p:spPr>
        <p:txBody>
          <a:bodyPr vert="horz" lIns="91440" tIns="45720" rIns="91440" bIns="45720" rtlCol="0">
            <a:noAutofit/>
          </a:bodyPr>
          <a:lstStyle/>
          <a:p>
            <a:pPr defTabSz="685800">
              <a:buSzPct val="70000"/>
              <a:defRPr/>
            </a:pPr>
            <a:r>
              <a:rPr lang="zh-CN" altLang="en-US" sz="3400" dirty="0">
                <a:latin typeface="Arial" panose="020B0604020202020204" pitchFamily="34" charset="0"/>
                <a:ea typeface="汉仪大宋简" panose="02010609000101010101" pitchFamily="49" charset="-122"/>
                <a:cs typeface="Arial" panose="020B0604020202020204" pitchFamily="34" charset="0"/>
              </a:rPr>
              <a:t>我们都听说过人和黑猩猩的</a:t>
            </a:r>
            <a:r>
              <a:rPr lang="en-US" altLang="zh-CN" sz="3400" dirty="0">
                <a:latin typeface="Arial" panose="020B0604020202020204" pitchFamily="34" charset="0"/>
                <a:ea typeface="汉仪大宋简" panose="02010609000101010101" pitchFamily="49" charset="-122"/>
                <a:cs typeface="Arial" panose="020B0604020202020204" pitchFamily="34" charset="0"/>
              </a:rPr>
              <a:t>DNA</a:t>
            </a:r>
            <a:r>
              <a:rPr lang="zh-CN" altLang="en-US" sz="3400" dirty="0">
                <a:latin typeface="Arial" panose="020B0604020202020204" pitchFamily="34" charset="0"/>
                <a:ea typeface="汉仪大宋简" panose="02010609000101010101" pitchFamily="49" charset="-122"/>
                <a:cs typeface="Arial" panose="020B0604020202020204" pitchFamily="34" charset="0"/>
              </a:rPr>
              <a:t>有</a:t>
            </a:r>
            <a:r>
              <a:rPr lang="en-US" altLang="zh-CN" sz="3400" dirty="0">
                <a:latin typeface="Arial" panose="020B0604020202020204" pitchFamily="34" charset="0"/>
                <a:ea typeface="汉仪大宋简" panose="02010609000101010101" pitchFamily="49" charset="-122"/>
                <a:cs typeface="Arial" panose="020B0604020202020204" pitchFamily="34" charset="0"/>
              </a:rPr>
              <a:t>98%-99%</a:t>
            </a:r>
            <a:r>
              <a:rPr lang="zh-CN" altLang="en-US" sz="3400" dirty="0">
                <a:latin typeface="Arial" panose="020B0604020202020204" pitchFamily="34" charset="0"/>
                <a:ea typeface="汉仪大宋简" panose="02010609000101010101" pitchFamily="49" charset="-122"/>
                <a:cs typeface="Arial" panose="020B0604020202020204" pitchFamily="34" charset="0"/>
              </a:rPr>
              <a:t>是一致的</a:t>
            </a:r>
            <a:r>
              <a:rPr lang="en-US" altLang="zh-CN" sz="3400" dirty="0">
                <a:latin typeface="Arial" panose="020B0604020202020204" pitchFamily="34" charset="0"/>
                <a:ea typeface="汉仪大宋简" panose="02010609000101010101" pitchFamily="49" charset="-122"/>
                <a:cs typeface="Arial" panose="020B0604020202020204" pitchFamily="34" charset="0"/>
              </a:rPr>
              <a:t>……</a:t>
            </a:r>
          </a:p>
        </p:txBody>
      </p:sp>
      <p:sp>
        <p:nvSpPr>
          <p:cNvPr id="2" name="副标题 1"/>
          <p:cNvSpPr>
            <a:spLocks noGrp="1"/>
          </p:cNvSpPr>
          <p:nvPr>
            <p:ph type="subTitle" idx="1"/>
          </p:nvPr>
        </p:nvSpPr>
        <p:spPr/>
        <p:txBody>
          <a:bodyPr/>
          <a:lstStyle/>
          <a:p>
            <a:r>
              <a:rPr lang="zh-CN" altLang="en-US" dirty="0"/>
              <a:t>人类 </a:t>
            </a:r>
            <a:r>
              <a:rPr lang="en-US" altLang="zh-CN" dirty="0"/>
              <a:t>/ </a:t>
            </a:r>
            <a:r>
              <a:rPr lang="zh-CN" altLang="en-US" dirty="0"/>
              <a:t>黑猩猩基因相似度</a:t>
            </a:r>
          </a:p>
        </p:txBody>
      </p:sp>
      <p:pic>
        <p:nvPicPr>
          <p:cNvPr id="5" name="Picture 4" descr="http://www.howfastcanarun.com/uploads/1/4/1/5/14154521/748962231.jpg"/>
          <p:cNvPicPr>
            <a:picLocks noChangeAspect="1" noChangeArrowheads="1"/>
          </p:cNvPicPr>
          <p:nvPr/>
        </p:nvPicPr>
        <p:blipFill>
          <a:blip r:embed="rId3" cstate="print"/>
          <a:srcRect l="22628" r="4494" b="6344"/>
          <a:stretch>
            <a:fillRect/>
          </a:stretch>
        </p:blipFill>
        <p:spPr bwMode="auto">
          <a:xfrm>
            <a:off x="6286480" y="894616"/>
            <a:ext cx="2714676" cy="2320070"/>
          </a:xfrm>
          <a:prstGeom prst="rect">
            <a:avLst/>
          </a:prstGeom>
          <a:noFill/>
        </p:spPr>
      </p:pic>
      <p:pic>
        <p:nvPicPr>
          <p:cNvPr id="11" name="Picture 10"/>
          <p:cNvPicPr>
            <a:picLocks noChangeAspect="1" noChangeArrowheads="1"/>
          </p:cNvPicPr>
          <p:nvPr/>
        </p:nvPicPr>
        <p:blipFill>
          <a:blip r:embed="rId4" cstate="print"/>
          <a:srcRect b="12699"/>
          <a:stretch>
            <a:fillRect/>
          </a:stretch>
        </p:blipFill>
        <p:spPr bwMode="auto">
          <a:xfrm>
            <a:off x="214282" y="857232"/>
            <a:ext cx="1788885" cy="2326207"/>
          </a:xfrm>
          <a:prstGeom prst="rect">
            <a:avLst/>
          </a:prstGeom>
          <a:noFill/>
          <a:ln w="9525">
            <a:noFill/>
            <a:miter lim="800000"/>
            <a:headEnd/>
            <a:tailEnd/>
          </a:ln>
          <a:effectLst/>
        </p:spPr>
      </p:pic>
      <p:sp>
        <p:nvSpPr>
          <p:cNvPr id="12" name="内容占位符 2"/>
          <p:cNvSpPr txBox="1">
            <a:spLocks/>
          </p:cNvSpPr>
          <p:nvPr/>
        </p:nvSpPr>
        <p:spPr>
          <a:xfrm>
            <a:off x="71406" y="3286124"/>
            <a:ext cx="8935821" cy="3214710"/>
          </a:xfrm>
          <a:prstGeom prst="rect">
            <a:avLst/>
          </a:prstGeom>
        </p:spPr>
        <p:txBody>
          <a:bodyPr vert="horz" lIns="91440" tIns="45720" rIns="91440" bIns="45720" rtlCol="0">
            <a:noAutofit/>
          </a:bodyPr>
          <a:lstStyle/>
          <a:p>
            <a:pPr marL="171450" indent="-171450" defTabSz="685800">
              <a:buSzPct val="70000"/>
              <a:buFont typeface="Wingdings" panose="05000000000000000000" pitchFamily="2" charset="2"/>
              <a:buChar char="l"/>
              <a:defRPr/>
            </a:pPr>
            <a:r>
              <a:rPr lang="zh-CN" altLang="en-US" sz="3400" dirty="0">
                <a:latin typeface="Arial" panose="020B0604020202020204" pitchFamily="34" charset="0"/>
                <a:ea typeface="汉仪大宋简" panose="02010609000101010101" pitchFamily="49" charset="-122"/>
                <a:cs typeface="Arial" panose="020B0604020202020204" pitchFamily="34" charset="0"/>
              </a:rPr>
              <a:t> 基于</a:t>
            </a:r>
            <a:r>
              <a:rPr lang="en-US" altLang="zh-CN" sz="3400" dirty="0">
                <a:latin typeface="Arial" panose="020B0604020202020204" pitchFamily="34" charset="0"/>
                <a:ea typeface="汉仪大宋简" panose="02010609000101010101" pitchFamily="49" charset="-122"/>
                <a:cs typeface="Arial" panose="020B0604020202020204" pitchFamily="34" charset="0"/>
              </a:rPr>
              <a:t>20</a:t>
            </a:r>
            <a:r>
              <a:rPr lang="zh-CN" altLang="en-US" sz="3400" dirty="0">
                <a:latin typeface="Arial" panose="020B0604020202020204" pitchFamily="34" charset="0"/>
                <a:ea typeface="汉仪大宋简" panose="02010609000101010101" pitchFamily="49" charset="-122"/>
                <a:cs typeface="Arial" panose="020B0604020202020204" pitchFamily="34" charset="0"/>
              </a:rPr>
              <a:t>世纪</a:t>
            </a:r>
            <a:r>
              <a:rPr lang="en-US" altLang="zh-CN" sz="3400" dirty="0">
                <a:latin typeface="Arial" panose="020B0604020202020204" pitchFamily="34" charset="0"/>
                <a:ea typeface="汉仪大宋简" panose="02010609000101010101" pitchFamily="49" charset="-122"/>
                <a:cs typeface="Arial" panose="020B0604020202020204" pitchFamily="34" charset="0"/>
              </a:rPr>
              <a:t>70</a:t>
            </a:r>
            <a:r>
              <a:rPr lang="zh-CN" altLang="en-US" sz="3400" dirty="0">
                <a:latin typeface="Arial" panose="020B0604020202020204" pitchFamily="34" charset="0"/>
                <a:ea typeface="汉仪大宋简" panose="02010609000101010101" pitchFamily="49" charset="-122"/>
                <a:cs typeface="Arial" panose="020B0604020202020204" pitchFamily="34" charset="0"/>
              </a:rPr>
              <a:t>年粗糙的计算方法</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a:p>
            <a:pPr marL="171450" indent="-171450" defTabSz="685800">
              <a:buSzPct val="70000"/>
              <a:buFont typeface="Wingdings" panose="05000000000000000000" pitchFamily="2" charset="2"/>
              <a:buChar char="l"/>
              <a:defRPr/>
            </a:pPr>
            <a:r>
              <a:rPr lang="zh-CN" altLang="en-US" sz="3400" dirty="0">
                <a:latin typeface="Arial" panose="020B0604020202020204" pitchFamily="34" charset="0"/>
                <a:ea typeface="汉仪大宋简" panose="02010609000101010101" pitchFamily="49" charset="-122"/>
                <a:cs typeface="Arial" panose="020B0604020202020204" pitchFamily="34" charset="0"/>
              </a:rPr>
              <a:t> 仔细筛选了少数已知的黑猩猩和人类近似蛋白质</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a:p>
            <a:pPr marL="171450" indent="-171450" defTabSz="685800">
              <a:buSzPct val="70000"/>
              <a:buFont typeface="Wingdings" panose="05000000000000000000" pitchFamily="2" charset="2"/>
              <a:buChar char="l"/>
              <a:defRPr/>
            </a:pPr>
            <a:r>
              <a:rPr lang="en-US" altLang="zh-CN" sz="3400" dirty="0">
                <a:latin typeface="Arial" panose="020B0604020202020204" pitchFamily="34" charset="0"/>
                <a:ea typeface="汉仪大宋简" panose="02010609000101010101" pitchFamily="49" charset="-122"/>
                <a:cs typeface="Arial" panose="020B0604020202020204" pitchFamily="34" charset="0"/>
              </a:rPr>
              <a:t> </a:t>
            </a:r>
            <a:r>
              <a:rPr lang="zh-CN" altLang="en-US" sz="3400" dirty="0">
                <a:latin typeface="Arial" panose="020B0604020202020204" pitchFamily="34" charset="0"/>
                <a:ea typeface="汉仪大宋简" panose="02010609000101010101" pitchFamily="49" charset="-122"/>
                <a:cs typeface="Arial" panose="020B0604020202020204" pitchFamily="34" charset="0"/>
              </a:rPr>
              <a:t>没有看其他的部分</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a:p>
            <a:pPr marL="171450" indent="-171450" defTabSz="685800">
              <a:buSzPct val="70000"/>
              <a:buFont typeface="Wingdings" panose="05000000000000000000" pitchFamily="2" charset="2"/>
              <a:buChar char="l"/>
              <a:defRPr/>
            </a:pPr>
            <a:r>
              <a:rPr lang="en-US" altLang="zh-CN" sz="3400" dirty="0">
                <a:latin typeface="Arial" panose="020B0604020202020204" pitchFamily="34" charset="0"/>
                <a:ea typeface="汉仪大宋简" panose="02010609000101010101" pitchFamily="49" charset="-122"/>
                <a:cs typeface="Arial" panose="020B0604020202020204" pitchFamily="34" charset="0"/>
              </a:rPr>
              <a:t> </a:t>
            </a:r>
            <a:r>
              <a:rPr lang="zh-CN" altLang="en-US" sz="3400" dirty="0">
                <a:latin typeface="Arial" panose="020B0604020202020204" pitchFamily="34" charset="0"/>
                <a:ea typeface="汉仪大宋简" panose="02010609000101010101" pitchFamily="49" charset="-122"/>
                <a:cs typeface="Arial" panose="020B0604020202020204" pitchFamily="34" charset="0"/>
              </a:rPr>
              <a:t>疯狂地将此推断成整个基因组的情况</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a:p>
            <a:pPr marL="171450" indent="-171450" defTabSz="685800">
              <a:buSzPct val="70000"/>
              <a:defRPr/>
            </a:pP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游戏机, 文字, 地图, 画&#10;&#10;描述已自动生成">
            <a:extLst>
              <a:ext uri="{FF2B5EF4-FFF2-40B4-BE49-F238E27FC236}">
                <a16:creationId xmlns:a16="http://schemas.microsoft.com/office/drawing/2014/main" id="{CA3DFA37-211A-4EAC-82BF-64E45428B9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85" r="13631" b="47688"/>
          <a:stretch/>
        </p:blipFill>
        <p:spPr bwMode="auto">
          <a:xfrm>
            <a:off x="5920370" y="863164"/>
            <a:ext cx="3116126" cy="141732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图片 12" descr="图片包含 游戏机, 机械&#10;&#10;描述已自动生成">
            <a:extLst>
              <a:ext uri="{FF2B5EF4-FFF2-40B4-BE49-F238E27FC236}">
                <a16:creationId xmlns:a16="http://schemas.microsoft.com/office/drawing/2014/main" id="{C887E6AD-4BD6-4E67-A4F9-756231278A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3017520"/>
            <a:ext cx="2421662" cy="1599721"/>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图片 13" descr="图片包含 机械, 游戏机&#10;&#10;描述已自动生成">
            <a:extLst>
              <a:ext uri="{FF2B5EF4-FFF2-40B4-BE49-F238E27FC236}">
                <a16:creationId xmlns:a16="http://schemas.microsoft.com/office/drawing/2014/main" id="{4EA0989C-EB46-47C0-97E7-498BFDD447CF}"/>
              </a:ext>
            </a:extLst>
          </p:cNvPr>
          <p:cNvPicPr>
            <a:picLocks noChangeArrowheads="1"/>
          </p:cNvPicPr>
          <p:nvPr/>
        </p:nvPicPr>
        <p:blipFill>
          <a:blip r:embed="rId5">
            <a:extLst>
              <a:ext uri="{28A0092B-C50C-407E-A947-70E740481C1C}">
                <a14:useLocalDpi xmlns:a14="http://schemas.microsoft.com/office/drawing/2010/main" val="0"/>
              </a:ext>
            </a:extLst>
          </a:blip>
          <a:srcRect t="22649" b="17880"/>
          <a:stretch>
            <a:fillRect/>
          </a:stretch>
        </p:blipFill>
        <p:spPr bwMode="auto">
          <a:xfrm>
            <a:off x="492656" y="3017520"/>
            <a:ext cx="2423160" cy="16002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箭头: 左右 14">
            <a:extLst>
              <a:ext uri="{FF2B5EF4-FFF2-40B4-BE49-F238E27FC236}">
                <a16:creationId xmlns:a16="http://schemas.microsoft.com/office/drawing/2014/main" id="{B57C247C-A39B-4652-BA0C-775422EC9BAD}"/>
              </a:ext>
            </a:extLst>
          </p:cNvPr>
          <p:cNvSpPr/>
          <p:nvPr/>
        </p:nvSpPr>
        <p:spPr>
          <a:xfrm>
            <a:off x="3131840" y="3161383"/>
            <a:ext cx="2968389" cy="1203721"/>
          </a:xfrm>
          <a:prstGeom prst="leftRightArrow">
            <a:avLst>
              <a:gd name="adj1" fmla="val 50000"/>
              <a:gd name="adj2" fmla="val 54417"/>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300" dirty="0"/>
              <a:t>98%</a:t>
            </a:r>
            <a:r>
              <a:rPr lang="zh-CN" altLang="en-US" sz="3300" dirty="0"/>
              <a:t>相似</a:t>
            </a:r>
          </a:p>
        </p:txBody>
      </p:sp>
      <p:sp>
        <p:nvSpPr>
          <p:cNvPr id="16" name="箭头: 下 15">
            <a:extLst>
              <a:ext uri="{FF2B5EF4-FFF2-40B4-BE49-F238E27FC236}">
                <a16:creationId xmlns:a16="http://schemas.microsoft.com/office/drawing/2014/main" id="{841B2F78-FB03-41C5-8B02-FAA39C98B540}"/>
              </a:ext>
            </a:extLst>
          </p:cNvPr>
          <p:cNvSpPr/>
          <p:nvPr/>
        </p:nvSpPr>
        <p:spPr>
          <a:xfrm>
            <a:off x="1504082" y="2348880"/>
            <a:ext cx="403622" cy="5703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17" name="箭头: 下 16">
            <a:extLst>
              <a:ext uri="{FF2B5EF4-FFF2-40B4-BE49-F238E27FC236}">
                <a16:creationId xmlns:a16="http://schemas.microsoft.com/office/drawing/2014/main" id="{8887A25D-8B64-4834-8F15-66BEEED7723D}"/>
              </a:ext>
            </a:extLst>
          </p:cNvPr>
          <p:cNvSpPr/>
          <p:nvPr/>
        </p:nvSpPr>
        <p:spPr>
          <a:xfrm>
            <a:off x="7308929" y="2348880"/>
            <a:ext cx="404813" cy="5703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18" name="文本框 17">
            <a:extLst>
              <a:ext uri="{FF2B5EF4-FFF2-40B4-BE49-F238E27FC236}">
                <a16:creationId xmlns:a16="http://schemas.microsoft.com/office/drawing/2014/main" id="{95657341-D4D1-43CE-83D0-AA007B23C25D}"/>
              </a:ext>
            </a:extLst>
          </p:cNvPr>
          <p:cNvSpPr txBox="1">
            <a:spLocks noChangeArrowheads="1"/>
          </p:cNvSpPr>
          <p:nvPr/>
        </p:nvSpPr>
        <p:spPr bwMode="auto">
          <a:xfrm>
            <a:off x="159731" y="4709100"/>
            <a:ext cx="8920377"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400" dirty="0">
                <a:ea typeface="汉仪大宋简" panose="02010609000101010101" pitchFamily="49" charset="-122"/>
                <a:cs typeface="Arial" panose="020B0604020202020204" pitchFamily="34" charset="0"/>
              </a:rPr>
              <a:t>挑选公交车和坦克的一些螺母进行比较，</a:t>
            </a:r>
            <a:endParaRPr lang="en-US" altLang="zh-CN" sz="3400" dirty="0">
              <a:ea typeface="汉仪大宋简" panose="02010609000101010101" pitchFamily="49" charset="-122"/>
              <a:cs typeface="Arial" panose="020B0604020202020204" pitchFamily="34" charset="0"/>
            </a:endParaRPr>
          </a:p>
          <a:p>
            <a:pPr algn="ctr" eaLnBrk="1" hangingPunct="1"/>
            <a:r>
              <a:rPr lang="zh-CN" altLang="en-US" sz="3400" dirty="0">
                <a:ea typeface="汉仪大宋简" panose="02010609000101010101" pitchFamily="49" charset="-122"/>
                <a:cs typeface="Arial" panose="020B0604020202020204" pitchFamily="34" charset="0"/>
              </a:rPr>
              <a:t>结果其相似度有</a:t>
            </a:r>
            <a:r>
              <a:rPr lang="en-US" altLang="zh-CN" sz="3400" dirty="0">
                <a:ea typeface="汉仪大宋简" panose="02010609000101010101" pitchFamily="49" charset="-122"/>
                <a:cs typeface="Arial" panose="020B0604020202020204" pitchFamily="34" charset="0"/>
              </a:rPr>
              <a:t>98%</a:t>
            </a:r>
            <a:r>
              <a:rPr lang="zh-CN" altLang="en-US" sz="3400" dirty="0">
                <a:ea typeface="汉仪大宋简" panose="02010609000101010101" pitchFamily="49" charset="-122"/>
                <a:cs typeface="Arial" panose="020B0604020202020204" pitchFamily="34" charset="0"/>
              </a:rPr>
              <a:t>，然后</a:t>
            </a:r>
          </a:p>
          <a:p>
            <a:pPr algn="ctr" eaLnBrk="1" hangingPunct="1"/>
            <a:r>
              <a:rPr lang="zh-CN" altLang="en-US" sz="3400" dirty="0">
                <a:ea typeface="汉仪大宋简" panose="02010609000101010101" pitchFamily="49" charset="-122"/>
                <a:cs typeface="Arial" panose="020B0604020202020204" pitchFamily="34" charset="0"/>
              </a:rPr>
              <a:t>就宣称吉普车和坦克有</a:t>
            </a:r>
            <a:r>
              <a:rPr lang="en-US" altLang="zh-CN" sz="3400" dirty="0">
                <a:ea typeface="汉仪大宋简" panose="02010609000101010101" pitchFamily="49" charset="-122"/>
                <a:cs typeface="Arial" panose="020B0604020202020204" pitchFamily="34" charset="0"/>
              </a:rPr>
              <a:t>98%</a:t>
            </a:r>
            <a:r>
              <a:rPr lang="zh-CN" altLang="en-US" sz="3400" dirty="0">
                <a:ea typeface="汉仪大宋简" panose="02010609000101010101" pitchFamily="49" charset="-122"/>
                <a:cs typeface="Arial" panose="020B0604020202020204" pitchFamily="34" charset="0"/>
              </a:rPr>
              <a:t>相似，对吗？</a:t>
            </a:r>
          </a:p>
        </p:txBody>
      </p:sp>
      <p:sp>
        <p:nvSpPr>
          <p:cNvPr id="20" name="副标题 1">
            <a:extLst>
              <a:ext uri="{FF2B5EF4-FFF2-40B4-BE49-F238E27FC236}">
                <a16:creationId xmlns:a16="http://schemas.microsoft.com/office/drawing/2014/main" id="{B083DE5B-43C7-4448-976B-1F0AAF9ED440}"/>
              </a:ext>
            </a:extLst>
          </p:cNvPr>
          <p:cNvSpPr>
            <a:spLocks noGrp="1"/>
          </p:cNvSpPr>
          <p:nvPr>
            <p:ph type="subTitle" idx="1"/>
          </p:nvPr>
        </p:nvSpPr>
        <p:spPr>
          <a:xfrm>
            <a:off x="0" y="173773"/>
            <a:ext cx="9144000" cy="590931"/>
          </a:xfrm>
        </p:spPr>
        <p:txBody>
          <a:bodyPr/>
          <a:lstStyle/>
          <a:p>
            <a:r>
              <a:rPr lang="zh-CN" altLang="en-US" dirty="0"/>
              <a:t>相似度多少？</a:t>
            </a:r>
          </a:p>
        </p:txBody>
      </p:sp>
      <p:pic>
        <p:nvPicPr>
          <p:cNvPr id="2" name="Picture 1">
            <a:extLst>
              <a:ext uri="{FF2B5EF4-FFF2-40B4-BE49-F238E27FC236}">
                <a16:creationId xmlns:a16="http://schemas.microsoft.com/office/drawing/2014/main" id="{2766C1C3-843E-4E72-A76A-2DB6595FD060}"/>
              </a:ext>
            </a:extLst>
          </p:cNvPr>
          <p:cNvPicPr>
            <a:picLocks noChangeAspect="1"/>
          </p:cNvPicPr>
          <p:nvPr/>
        </p:nvPicPr>
        <p:blipFill>
          <a:blip r:embed="rId6"/>
          <a:stretch>
            <a:fillRect/>
          </a:stretch>
        </p:blipFill>
        <p:spPr>
          <a:xfrm>
            <a:off x="87723" y="837519"/>
            <a:ext cx="3188133" cy="1413489"/>
          </a:xfrm>
          <a:prstGeom prst="rect">
            <a:avLst/>
          </a:prstGeom>
          <a:ln w="15875">
            <a:solidFill>
              <a:schemeClr val="tx1"/>
            </a:solidFill>
          </a:ln>
        </p:spPr>
      </p:pic>
      <p:sp>
        <p:nvSpPr>
          <p:cNvPr id="19" name="箭头: 左右 18">
            <a:extLst>
              <a:ext uri="{FF2B5EF4-FFF2-40B4-BE49-F238E27FC236}">
                <a16:creationId xmlns:a16="http://schemas.microsoft.com/office/drawing/2014/main" id="{28BF96B9-FE93-4740-B3B0-32ECFD79A431}"/>
              </a:ext>
            </a:extLst>
          </p:cNvPr>
          <p:cNvSpPr/>
          <p:nvPr/>
        </p:nvSpPr>
        <p:spPr>
          <a:xfrm>
            <a:off x="3307435" y="908273"/>
            <a:ext cx="2632717" cy="1296591"/>
          </a:xfrm>
          <a:prstGeom prst="leftRightArrow">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300" dirty="0">
                <a:solidFill>
                  <a:schemeClr val="bg1"/>
                </a:solidFill>
              </a:rPr>
              <a:t>多少相似</a:t>
            </a:r>
            <a:r>
              <a:rPr lang="en-US" altLang="zh-CN" sz="3300" dirty="0">
                <a:solidFill>
                  <a:schemeClr val="bg1"/>
                </a:solidFill>
              </a:rPr>
              <a:t>?</a:t>
            </a:r>
            <a:endParaRPr lang="zh-CN" altLang="en-US" sz="3300" dirty="0">
              <a:solidFill>
                <a:schemeClr val="bg1"/>
              </a:solidFill>
            </a:endParaRPr>
          </a:p>
        </p:txBody>
      </p:sp>
    </p:spTree>
    <p:extLst>
      <p:ext uri="{BB962C8B-B14F-4D97-AF65-F5344CB8AC3E}">
        <p14:creationId xmlns:p14="http://schemas.microsoft.com/office/powerpoint/2010/main" val="29232630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par>
                                <p:cTn id="14" presetID="22"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par>
                          <p:cTn id="17" fill="hold">
                            <p:stCondLst>
                              <p:cond delay="500"/>
                            </p:stCondLst>
                            <p:childTnLst>
                              <p:par>
                                <p:cTn id="18" presetID="17" presetClass="entr" presetSubtype="1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strVal val="#ppt_h"/>
                                          </p:val>
                                        </p:tav>
                                        <p:tav tm="100000">
                                          <p:val>
                                            <p:strVal val="#ppt_h"/>
                                          </p:val>
                                        </p:tav>
                                      </p:tavLst>
                                    </p:anim>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4" name="Chart 13"/>
          <p:cNvGraphicFramePr/>
          <p:nvPr>
            <p:extLst>
              <p:ext uri="{D42A27DB-BD31-4B8C-83A1-F6EECF244321}">
                <p14:modId xmlns:p14="http://schemas.microsoft.com/office/powerpoint/2010/main" val="2720026484"/>
              </p:ext>
            </p:extLst>
          </p:nvPr>
        </p:nvGraphicFramePr>
        <p:xfrm>
          <a:off x="220384" y="571504"/>
          <a:ext cx="8786842" cy="4500570"/>
        </p:xfrm>
        <a:graphic>
          <a:graphicData uri="http://schemas.openxmlformats.org/drawingml/2006/chart">
            <c:chart xmlns:c="http://schemas.openxmlformats.org/drawingml/2006/chart" xmlns:r="http://schemas.openxmlformats.org/officeDocument/2006/relationships" r:id="rId3"/>
          </a:graphicData>
        </a:graphic>
      </p:graphicFrame>
      <p:sp>
        <p:nvSpPr>
          <p:cNvPr id="21" name="Rectangle 20"/>
          <p:cNvSpPr/>
          <p:nvPr/>
        </p:nvSpPr>
        <p:spPr>
          <a:xfrm>
            <a:off x="7359070" y="2500306"/>
            <a:ext cx="1999276" cy="1323439"/>
          </a:xfrm>
          <a:prstGeom prst="rect">
            <a:avLst/>
          </a:prstGeom>
        </p:spPr>
        <p:txBody>
          <a:bodyPr wrap="square">
            <a:spAutoFit/>
          </a:bodyPr>
          <a:lstStyle/>
          <a:p>
            <a:r>
              <a:rPr lang="zh-CN" altLang="en-US" sz="4000" b="1">
                <a:solidFill>
                  <a:srgbClr val="FF0000"/>
                </a:solidFill>
                <a:latin typeface="汉仪大宋简" pitchFamily="49" charset="-122"/>
                <a:ea typeface="汉仪大宋简" pitchFamily="49" charset="-122"/>
              </a:rPr>
              <a:t>八亿个区别！</a:t>
            </a:r>
            <a:endParaRPr lang="en-US" sz="4000" b="1">
              <a:solidFill>
                <a:srgbClr val="FF0000"/>
              </a:solidFill>
              <a:latin typeface="汉仪大宋简" pitchFamily="49" charset="-122"/>
              <a:ea typeface="汉仪大宋简" pitchFamily="49" charset="-122"/>
            </a:endParaRPr>
          </a:p>
        </p:txBody>
      </p:sp>
      <p:sp useBgFill="1">
        <p:nvSpPr>
          <p:cNvPr id="16" name="Rectangle 15"/>
          <p:cNvSpPr/>
          <p:nvPr/>
        </p:nvSpPr>
        <p:spPr>
          <a:xfrm>
            <a:off x="7333488" y="1108712"/>
            <a:ext cx="1643074" cy="39290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p:cNvSpPr/>
          <p:nvPr/>
        </p:nvSpPr>
        <p:spPr>
          <a:xfrm>
            <a:off x="5857884" y="1108712"/>
            <a:ext cx="3118678" cy="39290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4429124" y="1108712"/>
            <a:ext cx="4550858" cy="39290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p:cNvSpPr/>
          <p:nvPr/>
        </p:nvSpPr>
        <p:spPr>
          <a:xfrm>
            <a:off x="3000364" y="714356"/>
            <a:ext cx="5976190" cy="43234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ctrTitle"/>
          </p:nvPr>
        </p:nvSpPr>
        <p:spPr>
          <a:xfrm>
            <a:off x="0" y="-642966"/>
            <a:ext cx="9612560" cy="514064"/>
          </a:xfrm>
        </p:spPr>
        <p:txBody>
          <a:bodyPr/>
          <a:lstStyle/>
          <a:p>
            <a:r>
              <a:rPr lang="en-US"/>
              <a:t>Human</a:t>
            </a:r>
            <a:r>
              <a:rPr lang="en-US" baseline="0"/>
              <a:t> vs. chimp DNA</a:t>
            </a:r>
            <a:endParaRPr lang="en-US"/>
          </a:p>
        </p:txBody>
      </p:sp>
      <p:sp>
        <p:nvSpPr>
          <p:cNvPr id="12" name="内容占位符 2"/>
          <p:cNvSpPr txBox="1">
            <a:spLocks/>
          </p:cNvSpPr>
          <p:nvPr/>
        </p:nvSpPr>
        <p:spPr>
          <a:xfrm>
            <a:off x="71406" y="5143512"/>
            <a:ext cx="8935821" cy="2286016"/>
          </a:xfrm>
          <a:prstGeom prst="rect">
            <a:avLst/>
          </a:prstGeom>
        </p:spPr>
        <p:txBody>
          <a:bodyPr vert="horz" lIns="91440" tIns="45720" rIns="91440" bIns="45720" rtlCol="0">
            <a:noAutofit/>
          </a:bodyPr>
          <a:lstStyle/>
          <a:p>
            <a:pPr marL="171450" indent="-171450" defTabSz="685800">
              <a:buSzPct val="70000"/>
              <a:buFont typeface="Wingdings" panose="05000000000000000000" pitchFamily="2" charset="2"/>
              <a:buChar char="l"/>
              <a:defRPr/>
            </a:pPr>
            <a:r>
              <a:rPr lang="en-US" altLang="zh-CN" sz="3400" dirty="0">
                <a:latin typeface="Arial" panose="020B0604020202020204" pitchFamily="34" charset="0"/>
                <a:ea typeface="汉仪大宋简" panose="02010609000101010101" pitchFamily="49" charset="-122"/>
                <a:cs typeface="Arial" panose="020B0604020202020204" pitchFamily="34" charset="0"/>
              </a:rPr>
              <a:t> </a:t>
            </a:r>
            <a:r>
              <a:rPr lang="zh-CN" altLang="en-US" sz="3400" dirty="0">
                <a:latin typeface="Arial" panose="020B0604020202020204" pitchFamily="34" charset="0"/>
                <a:ea typeface="汉仪大宋简" panose="02010609000101010101" pitchFamily="49" charset="-122"/>
                <a:cs typeface="Arial" panose="020B0604020202020204" pitchFamily="34" charset="0"/>
              </a:rPr>
              <a:t>实际情况：可能</a:t>
            </a:r>
            <a:r>
              <a:rPr lang="en-US" altLang="zh-CN" sz="3400" dirty="0">
                <a:latin typeface="Arial" panose="020B0604020202020204" pitchFamily="34" charset="0"/>
                <a:ea typeface="汉仪大宋简" panose="02010609000101010101" pitchFamily="49" charset="-122"/>
                <a:cs typeface="Arial" panose="020B0604020202020204" pitchFamily="34" charset="0"/>
              </a:rPr>
              <a:t>70%</a:t>
            </a:r>
            <a:r>
              <a:rPr lang="zh-CN" altLang="en-US" sz="3400" dirty="0">
                <a:latin typeface="Arial" panose="020B0604020202020204" pitchFamily="34" charset="0"/>
                <a:ea typeface="汉仪大宋简" panose="02010609000101010101" pitchFamily="49" charset="-122"/>
                <a:cs typeface="Arial" panose="020B0604020202020204" pitchFamily="34" charset="0"/>
              </a:rPr>
              <a:t>或更少！</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a:p>
            <a:pPr marL="171450" indent="-171450" defTabSz="685800">
              <a:buSzPct val="70000"/>
              <a:buFont typeface="Wingdings" panose="05000000000000000000" pitchFamily="2" charset="2"/>
              <a:buChar char="l"/>
              <a:defRPr/>
            </a:pPr>
            <a:r>
              <a:rPr lang="en-US" altLang="zh-CN" sz="3400" dirty="0">
                <a:latin typeface="Arial" panose="020B0604020202020204" pitchFamily="34" charset="0"/>
                <a:ea typeface="汉仪大宋简" panose="02010609000101010101" pitchFamily="49" charset="-122"/>
                <a:cs typeface="Arial" panose="020B0604020202020204" pitchFamily="34" charset="0"/>
              </a:rPr>
              <a:t> 30% </a:t>
            </a:r>
            <a:r>
              <a:rPr lang="zh-CN" altLang="en-US" sz="3400" dirty="0">
                <a:latin typeface="Arial" panose="020B0604020202020204" pitchFamily="34" charset="0"/>
                <a:ea typeface="汉仪大宋简" panose="02010609000101010101" pitchFamily="49" charset="-122"/>
                <a:cs typeface="Arial" panose="020B0604020202020204" pitchFamily="34" charset="0"/>
              </a:rPr>
              <a:t>的区别</a:t>
            </a:r>
            <a:r>
              <a:rPr lang="en-US" altLang="zh-CN" sz="3400" dirty="0">
                <a:latin typeface="Arial" panose="020B0604020202020204" pitchFamily="34" charset="0"/>
                <a:ea typeface="汉仪大宋简" panose="02010609000101010101" pitchFamily="49" charset="-122"/>
                <a:cs typeface="Arial" panose="020B0604020202020204" pitchFamily="34" charset="0"/>
              </a:rPr>
              <a:t> </a:t>
            </a:r>
            <a:r>
              <a:rPr lang="en-US" altLang="zh-CN" sz="3400" b="1" dirty="0">
                <a:latin typeface="Arial" panose="020B0604020202020204" pitchFamily="34" charset="0"/>
                <a:ea typeface="汉仪大宋简" panose="02010609000101010101" pitchFamily="49" charset="-122"/>
                <a:cs typeface="Arial" panose="020B0604020202020204" pitchFamily="34" charset="0"/>
                <a:sym typeface="Symbol"/>
              </a:rPr>
              <a:t>≈</a:t>
            </a:r>
            <a:r>
              <a:rPr lang="en-US" altLang="zh-CN" sz="3400" dirty="0">
                <a:latin typeface="Arial" panose="020B0604020202020204" pitchFamily="34" charset="0"/>
                <a:ea typeface="汉仪大宋简" panose="02010609000101010101" pitchFamily="49" charset="-122"/>
                <a:cs typeface="Arial" panose="020B0604020202020204" pitchFamily="34" charset="0"/>
              </a:rPr>
              <a:t> </a:t>
            </a:r>
            <a:r>
              <a:rPr lang="zh-CN" altLang="en-US" sz="34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八亿个</a:t>
            </a:r>
            <a:r>
              <a:rPr lang="zh-CN" altLang="en-US" sz="3400" dirty="0">
                <a:latin typeface="Arial" panose="020B0604020202020204" pitchFamily="34" charset="0"/>
                <a:ea typeface="汉仪大宋简" panose="02010609000101010101" pitchFamily="49" charset="-122"/>
                <a:cs typeface="Arial" panose="020B0604020202020204" pitchFamily="34" charset="0"/>
              </a:rPr>
              <a:t>基因“字母”</a:t>
            </a:r>
            <a:r>
              <a:rPr lang="en-US" altLang="zh-CN" sz="3400" dirty="0">
                <a:latin typeface="Arial" panose="020B0604020202020204" pitchFamily="34" charset="0"/>
                <a:ea typeface="汉仪大宋简" panose="02010609000101010101" pitchFamily="49" charset="-122"/>
                <a:cs typeface="Arial" panose="020B0604020202020204" pitchFamily="34" charset="0"/>
              </a:rPr>
              <a:t>(</a:t>
            </a:r>
            <a:r>
              <a:rPr lang="zh-CN" altLang="en-US" sz="3400" dirty="0">
                <a:latin typeface="Arial" panose="020B0604020202020204" pitchFamily="34" charset="0"/>
                <a:ea typeface="汉仪大宋简" panose="02010609000101010101" pitchFamily="49" charset="-122"/>
                <a:cs typeface="Arial" panose="020B0604020202020204" pitchFamily="34" charset="0"/>
              </a:rPr>
              <a:t>核苷酸</a:t>
            </a:r>
            <a:r>
              <a:rPr lang="en-US" altLang="zh-CN" sz="3400" dirty="0">
                <a:latin typeface="Arial" panose="020B0604020202020204" pitchFamily="34" charset="0"/>
                <a:ea typeface="汉仪大宋简" panose="02010609000101010101" pitchFamily="49" charset="-122"/>
                <a:cs typeface="Arial" panose="020B0604020202020204" pitchFamily="34" charset="0"/>
              </a:rPr>
              <a:t>)</a:t>
            </a:r>
          </a:p>
          <a:p>
            <a:pPr marL="171450" indent="-171450" defTabSz="685800">
              <a:buSzPct val="70000"/>
              <a:buFont typeface="Wingdings" panose="05000000000000000000" pitchFamily="2" charset="2"/>
              <a:buChar char="l"/>
              <a:defRPr/>
            </a:pPr>
            <a:r>
              <a:rPr lang="en-US" altLang="zh-CN" sz="3400" dirty="0">
                <a:latin typeface="Arial" panose="020B0604020202020204" pitchFamily="34" charset="0"/>
                <a:ea typeface="汉仪大宋简" panose="02010609000101010101" pitchFamily="49" charset="-122"/>
                <a:cs typeface="Arial" panose="020B0604020202020204" pitchFamily="34" charset="0"/>
              </a:rPr>
              <a:t> </a:t>
            </a:r>
            <a:r>
              <a:rPr lang="zh-CN" altLang="en-US" sz="3400" dirty="0">
                <a:latin typeface="Arial" panose="020B0604020202020204" pitchFamily="34" charset="0"/>
                <a:ea typeface="汉仪大宋简" panose="02010609000101010101" pitchFamily="49" charset="-122"/>
                <a:cs typeface="Arial" panose="020B0604020202020204" pitchFamily="34" charset="0"/>
              </a:rPr>
              <a:t>二十万页英文书里有约八亿个字母和空格</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p:txBody>
      </p:sp>
      <p:sp>
        <p:nvSpPr>
          <p:cNvPr id="18" name="内容占位符 2"/>
          <p:cNvSpPr txBox="1">
            <a:spLocks/>
          </p:cNvSpPr>
          <p:nvPr/>
        </p:nvSpPr>
        <p:spPr>
          <a:xfrm>
            <a:off x="71406" y="5143512"/>
            <a:ext cx="8935821" cy="857256"/>
          </a:xfrm>
          <a:prstGeom prst="rect">
            <a:avLst/>
          </a:prstGeom>
        </p:spPr>
        <p:txBody>
          <a:bodyPr vert="horz" lIns="91440" tIns="45720" rIns="91440" bIns="45720" rtlCol="0">
            <a:noAutofit/>
          </a:bodyPr>
          <a:lstStyle/>
          <a:p>
            <a:pPr marL="171450" indent="-171450" defTabSz="685800">
              <a:buSzPct val="70000"/>
              <a:buFont typeface="Wingdings" panose="05000000000000000000" pitchFamily="2" charset="2"/>
              <a:buChar char="l"/>
              <a:defRPr/>
            </a:pPr>
            <a:r>
              <a:rPr lang="en-US" altLang="zh-CN" sz="3400" dirty="0">
                <a:latin typeface="Arial" panose="020B0604020202020204" pitchFamily="34" charset="0"/>
                <a:ea typeface="汉仪大宋简" panose="02010609000101010101" pitchFamily="49" charset="-122"/>
                <a:cs typeface="Arial" panose="020B0604020202020204" pitchFamily="34" charset="0"/>
              </a:rPr>
              <a:t> 2003: 87% </a:t>
            </a:r>
            <a:r>
              <a:rPr lang="zh-CN" altLang="en-US" sz="3400" dirty="0">
                <a:latin typeface="Arial" panose="020B0604020202020204" pitchFamily="34" charset="0"/>
                <a:ea typeface="汉仪大宋简" panose="02010609000101010101" pitchFamily="49" charset="-122"/>
                <a:cs typeface="Arial" panose="020B0604020202020204" pitchFamily="34" charset="0"/>
              </a:rPr>
              <a:t>基于基因组的</a:t>
            </a:r>
            <a:r>
              <a:rPr lang="en-US" altLang="zh-CN" sz="3400" dirty="0">
                <a:latin typeface="Arial" panose="020B0604020202020204" pitchFamily="34" charset="0"/>
                <a:ea typeface="汉仪大宋简" panose="02010609000101010101" pitchFamily="49" charset="-122"/>
                <a:cs typeface="Arial" panose="020B0604020202020204" pitchFamily="34" charset="0"/>
              </a:rPr>
              <a:t>0.06%</a:t>
            </a:r>
          </a:p>
        </p:txBody>
      </p:sp>
      <p:sp>
        <p:nvSpPr>
          <p:cNvPr id="19" name="内容占位符 2"/>
          <p:cNvSpPr txBox="1">
            <a:spLocks/>
          </p:cNvSpPr>
          <p:nvPr/>
        </p:nvSpPr>
        <p:spPr>
          <a:xfrm>
            <a:off x="100675" y="5143512"/>
            <a:ext cx="8935821" cy="785818"/>
          </a:xfrm>
          <a:prstGeom prst="rect">
            <a:avLst/>
          </a:prstGeom>
        </p:spPr>
        <p:txBody>
          <a:bodyPr vert="horz" lIns="91440" tIns="45720" rIns="91440" bIns="45720" rtlCol="0">
            <a:noAutofit/>
          </a:bodyPr>
          <a:lstStyle/>
          <a:p>
            <a:pPr marL="171450" indent="-171450" defTabSz="685800">
              <a:buSzPct val="70000"/>
              <a:buFont typeface="Wingdings" panose="05000000000000000000" pitchFamily="2" charset="2"/>
              <a:buChar char="l"/>
              <a:defRPr/>
            </a:pPr>
            <a:r>
              <a:rPr lang="en-US" altLang="zh-CN" sz="3400" dirty="0">
                <a:latin typeface="Arial" panose="020B0604020202020204" pitchFamily="34" charset="0"/>
                <a:ea typeface="汉仪大宋简" panose="02010609000101010101" pitchFamily="49" charset="-122"/>
                <a:cs typeface="Arial" panose="020B0604020202020204" pitchFamily="34" charset="0"/>
              </a:rPr>
              <a:t> 2002: 94-96% </a:t>
            </a:r>
            <a:r>
              <a:rPr lang="zh-CN" altLang="en-US" sz="3400" dirty="0">
                <a:latin typeface="Arial" panose="020B0604020202020204" pitchFamily="34" charset="0"/>
                <a:ea typeface="汉仪大宋简" panose="02010609000101010101" pitchFamily="49" charset="-122"/>
                <a:cs typeface="Arial" panose="020B0604020202020204" pitchFamily="34" charset="0"/>
              </a:rPr>
              <a:t>基于基因组的</a:t>
            </a:r>
            <a:r>
              <a:rPr lang="en-US" altLang="zh-CN" sz="3400" dirty="0">
                <a:latin typeface="Arial" panose="020B0604020202020204" pitchFamily="34" charset="0"/>
                <a:ea typeface="汉仪大宋简" panose="02010609000101010101" pitchFamily="49" charset="-122"/>
                <a:cs typeface="Arial" panose="020B0604020202020204" pitchFamily="34" charset="0"/>
              </a:rPr>
              <a:t>0.03%</a:t>
            </a:r>
          </a:p>
        </p:txBody>
      </p:sp>
      <p:sp>
        <p:nvSpPr>
          <p:cNvPr id="20" name="内容占位符 2"/>
          <p:cNvSpPr txBox="1">
            <a:spLocks/>
          </p:cNvSpPr>
          <p:nvPr/>
        </p:nvSpPr>
        <p:spPr>
          <a:xfrm>
            <a:off x="71406" y="5143512"/>
            <a:ext cx="8935821" cy="785818"/>
          </a:xfrm>
          <a:prstGeom prst="rect">
            <a:avLst/>
          </a:prstGeom>
        </p:spPr>
        <p:txBody>
          <a:bodyPr vert="horz" lIns="91440" tIns="45720" rIns="91440" bIns="45720" rtlCol="0">
            <a:noAutofit/>
          </a:bodyPr>
          <a:lstStyle/>
          <a:p>
            <a:pPr marL="171450" indent="-171450" defTabSz="685800">
              <a:buSzPct val="70000"/>
              <a:buFont typeface="Wingdings" panose="05000000000000000000" pitchFamily="2" charset="2"/>
              <a:buChar char="l"/>
              <a:defRPr/>
            </a:pPr>
            <a:r>
              <a:rPr lang="en-US" altLang="zh-CN" sz="3400" dirty="0">
                <a:latin typeface="Arial" panose="020B0604020202020204" pitchFamily="34" charset="0"/>
                <a:ea typeface="汉仪大宋简" panose="02010609000101010101" pitchFamily="49" charset="-122"/>
                <a:cs typeface="Arial" panose="020B0604020202020204" pitchFamily="34" charset="0"/>
              </a:rPr>
              <a:t> 1980: 98-99% </a:t>
            </a:r>
            <a:r>
              <a:rPr lang="zh-CN" altLang="en-US" sz="3400" dirty="0">
                <a:latin typeface="Arial" panose="020B0604020202020204" pitchFamily="34" charset="0"/>
                <a:ea typeface="汉仪大宋简" panose="02010609000101010101" pitchFamily="49" charset="-122"/>
                <a:cs typeface="Arial" panose="020B0604020202020204" pitchFamily="34" charset="0"/>
              </a:rPr>
              <a:t>基于几个蛋白质</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p:txBody>
      </p:sp>
      <p:sp>
        <p:nvSpPr>
          <p:cNvPr id="26" name="内容占位符 2"/>
          <p:cNvSpPr txBox="1">
            <a:spLocks/>
          </p:cNvSpPr>
          <p:nvPr/>
        </p:nvSpPr>
        <p:spPr>
          <a:xfrm>
            <a:off x="71406" y="5143512"/>
            <a:ext cx="8935821" cy="785818"/>
          </a:xfrm>
          <a:prstGeom prst="rect">
            <a:avLst/>
          </a:prstGeom>
        </p:spPr>
        <p:txBody>
          <a:bodyPr vert="horz" lIns="91440" tIns="45720" rIns="91440" bIns="45720" rtlCol="0">
            <a:noAutofit/>
          </a:bodyPr>
          <a:lstStyle/>
          <a:p>
            <a:pPr marL="171450" indent="-171450" defTabSz="685800">
              <a:buSzPct val="70000"/>
              <a:buFont typeface="Wingdings" panose="05000000000000000000" pitchFamily="2" charset="2"/>
              <a:buChar char="l"/>
              <a:defRPr/>
            </a:pPr>
            <a:r>
              <a:rPr lang="en-US" altLang="zh-CN" sz="3400">
                <a:latin typeface="Arial" panose="020B0604020202020204" pitchFamily="34" charset="0"/>
                <a:ea typeface="汉仪大宋简" panose="02010609000101010101" pitchFamily="49" charset="-122"/>
                <a:cs typeface="Arial" panose="020B0604020202020204" pitchFamily="34" charset="0"/>
              </a:rPr>
              <a:t> 2005: &lt;75% </a:t>
            </a:r>
            <a:r>
              <a:rPr lang="zh-CN" altLang="en-US" sz="3400">
                <a:latin typeface="Arial" panose="020B0604020202020204" pitchFamily="34" charset="0"/>
                <a:ea typeface="汉仪大宋简" panose="02010609000101010101" pitchFamily="49" charset="-122"/>
                <a:cs typeface="Arial" panose="020B0604020202020204" pitchFamily="34" charset="0"/>
              </a:rPr>
              <a:t>基于整个基因组</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p:txBody>
      </p:sp>
      <p:sp>
        <p:nvSpPr>
          <p:cNvPr id="25" name="副标题 1"/>
          <p:cNvSpPr>
            <a:spLocks noGrp="1"/>
          </p:cNvSpPr>
          <p:nvPr>
            <p:ph type="subTitle" idx="1"/>
          </p:nvPr>
        </p:nvSpPr>
        <p:spPr>
          <a:xfrm>
            <a:off x="0" y="-24"/>
            <a:ext cx="9144000" cy="535531"/>
          </a:xfrm>
        </p:spPr>
        <p:txBody>
          <a:bodyPr/>
          <a:lstStyle/>
          <a:p>
            <a:r>
              <a:rPr lang="zh-CN" altLang="en-US" sz="3200" dirty="0"/>
              <a:t>人类 </a:t>
            </a:r>
            <a:r>
              <a:rPr lang="en-US" altLang="zh-CN" sz="3200" dirty="0"/>
              <a:t>/ </a:t>
            </a:r>
            <a:r>
              <a:rPr lang="zh-CN" altLang="en-US" sz="3200" dirty="0"/>
              <a:t>黑猩猩 基因相似度</a:t>
            </a:r>
          </a:p>
        </p:txBody>
      </p:sp>
      <p:sp>
        <p:nvSpPr>
          <p:cNvPr id="27" name="内容占位符 2">
            <a:extLst>
              <a:ext uri="{FF2B5EF4-FFF2-40B4-BE49-F238E27FC236}">
                <a16:creationId xmlns:a16="http://schemas.microsoft.com/office/drawing/2014/main" id="{B3243FBE-94D6-4A31-8CA1-48757C0C1230}"/>
              </a:ext>
            </a:extLst>
          </p:cNvPr>
          <p:cNvSpPr txBox="1">
            <a:spLocks/>
          </p:cNvSpPr>
          <p:nvPr/>
        </p:nvSpPr>
        <p:spPr>
          <a:xfrm>
            <a:off x="66189" y="5143488"/>
            <a:ext cx="8935821" cy="2286016"/>
          </a:xfrm>
          <a:prstGeom prst="rect">
            <a:avLst/>
          </a:prstGeom>
        </p:spPr>
        <p:txBody>
          <a:bodyPr vert="horz" lIns="91440" tIns="45720" rIns="91440" bIns="45720" rtlCol="0">
            <a:noAutofit/>
          </a:bodyPr>
          <a:lstStyle/>
          <a:p>
            <a:pPr defTabSz="685800">
              <a:buSzPct val="70000"/>
              <a:defRPr/>
            </a:pPr>
            <a:r>
              <a:rPr lang="zh-CN" altLang="en-US" sz="34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相似的部分</a:t>
            </a:r>
            <a:r>
              <a:rPr lang="zh-CN" altLang="en-US" sz="3400" dirty="0">
                <a:latin typeface="Arial" panose="020B0604020202020204" pitchFamily="34" charset="0"/>
                <a:ea typeface="汉仪大宋简" panose="02010609000101010101" pitchFamily="49" charset="-122"/>
                <a:cs typeface="Arial" panose="020B0604020202020204" pitchFamily="34" charset="0"/>
              </a:rPr>
              <a:t>足以让我们知道：有同一位设计者。</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a:p>
            <a:pPr defTabSz="685800">
              <a:buSzPct val="70000"/>
              <a:defRPr/>
            </a:pPr>
            <a:r>
              <a:rPr lang="zh-CN" altLang="en-US" sz="34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差异的部分</a:t>
            </a:r>
            <a:r>
              <a:rPr lang="zh-CN" altLang="en-US" sz="3400" dirty="0">
                <a:latin typeface="Arial" panose="020B0604020202020204" pitchFamily="34" charset="0"/>
                <a:ea typeface="汉仪大宋简" panose="02010609000101010101" pitchFamily="49" charset="-122"/>
                <a:cs typeface="Arial" panose="020B0604020202020204" pitchFamily="34" charset="0"/>
              </a:rPr>
              <a:t>足以让我们知道：没有可能是偶然演变过来的。</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par>
                                <p:cTn id="12" presetID="22" presetClass="exit" presetSubtype="1" fill="hold" grpId="0" nodeType="withEffect">
                                  <p:stCondLst>
                                    <p:cond delay="0"/>
                                  </p:stCondLst>
                                  <p:childTnLst>
                                    <p:animEffect transition="out" filter="wipe(up)">
                                      <p:cBhvr>
                                        <p:cTn id="13" dur="500"/>
                                        <p:tgtEl>
                                          <p:spTgt spid="24"/>
                                        </p:tgtEl>
                                      </p:cBhvr>
                                    </p:animEffect>
                                    <p:set>
                                      <p:cBhvr>
                                        <p:cTn id="14" dur="1" fill="hold">
                                          <p:stCondLst>
                                            <p:cond delay="499"/>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1" fill="hold" grpId="1" nodeType="clickEffect">
                                  <p:stCondLst>
                                    <p:cond delay="0"/>
                                  </p:stCondLst>
                                  <p:childTnLst>
                                    <p:animEffect transition="out" filter="wipe(up)">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par>
                          <p:cTn id="20" fill="hold">
                            <p:stCondLst>
                              <p:cond delay="500"/>
                            </p:stCondLst>
                            <p:childTnLst>
                              <p:par>
                                <p:cTn id="21" presetID="22" presetClass="entr" presetSubtype="1" fill="hold" grpId="1"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par>
                                <p:cTn id="24" presetID="22" presetClass="exit" presetSubtype="1" fill="hold" grpId="0" nodeType="withEffect">
                                  <p:stCondLst>
                                    <p:cond delay="0"/>
                                  </p:stCondLst>
                                  <p:childTnLst>
                                    <p:animEffect transition="out" filter="wipe(up)">
                                      <p:cBhvr>
                                        <p:cTn id="25" dur="500"/>
                                        <p:tgtEl>
                                          <p:spTgt spid="23"/>
                                        </p:tgtEl>
                                      </p:cBhvr>
                                    </p:animEffect>
                                    <p:set>
                                      <p:cBhvr>
                                        <p:cTn id="26" dur="1" fill="hold">
                                          <p:stCondLst>
                                            <p:cond delay="499"/>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xit" presetSubtype="1" fill="hold" grpId="0" nodeType="clickEffect">
                                  <p:stCondLst>
                                    <p:cond delay="0"/>
                                  </p:stCondLst>
                                  <p:childTnLst>
                                    <p:animEffect transition="out" filter="wipe(up)">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up)">
                                      <p:cBhvr>
                                        <p:cTn id="35" dur="500"/>
                                        <p:tgtEl>
                                          <p:spTgt spid="26"/>
                                        </p:tgtEl>
                                      </p:cBhvr>
                                    </p:animEffect>
                                  </p:childTnLst>
                                </p:cTn>
                              </p:par>
                              <p:par>
                                <p:cTn id="36" presetID="22" presetClass="exit" presetSubtype="1" fill="hold" grpId="0" nodeType="withEffect">
                                  <p:stCondLst>
                                    <p:cond delay="0"/>
                                  </p:stCondLst>
                                  <p:childTnLst>
                                    <p:animEffect transition="out" filter="wipe(up)">
                                      <p:cBhvr>
                                        <p:cTn id="37" dur="500"/>
                                        <p:tgtEl>
                                          <p:spTgt spid="22"/>
                                        </p:tgtEl>
                                      </p:cBhvr>
                                    </p:animEffect>
                                    <p:set>
                                      <p:cBhvr>
                                        <p:cTn id="38" dur="1" fill="hold">
                                          <p:stCondLst>
                                            <p:cond delay="499"/>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xit" presetSubtype="1" fill="hold" grpId="1" nodeType="clickEffect">
                                  <p:stCondLst>
                                    <p:cond delay="0"/>
                                  </p:stCondLst>
                                  <p:childTnLst>
                                    <p:animEffect transition="out" filter="wipe(up)">
                                      <p:cBhvr>
                                        <p:cTn id="42" dur="500"/>
                                        <p:tgtEl>
                                          <p:spTgt spid="26"/>
                                        </p:tgtEl>
                                      </p:cBhvr>
                                    </p:animEffect>
                                    <p:set>
                                      <p:cBhvr>
                                        <p:cTn id="43" dur="1" fill="hold">
                                          <p:stCondLst>
                                            <p:cond delay="499"/>
                                          </p:stCondLst>
                                        </p:cTn>
                                        <p:tgtEl>
                                          <p:spTgt spid="26"/>
                                        </p:tgtEl>
                                        <p:attrNameLst>
                                          <p:attrName>style.visibility</p:attrName>
                                        </p:attrNameLst>
                                      </p:cBhvr>
                                      <p:to>
                                        <p:strVal val="hidden"/>
                                      </p:to>
                                    </p:se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up)">
                                      <p:cBhvr>
                                        <p:cTn id="47" dur="500"/>
                                        <p:tgtEl>
                                          <p:spTgt spid="12"/>
                                        </p:tgtEl>
                                      </p:cBhvr>
                                    </p:animEffect>
                                  </p:childTnLst>
                                </p:cTn>
                              </p:par>
                              <p:par>
                                <p:cTn id="48" presetID="22" presetClass="entr" presetSubtype="1" fill="hold" nodeType="withEffect">
                                  <p:stCondLst>
                                    <p:cond delay="0"/>
                                  </p:stCondLst>
                                  <p:childTnLst>
                                    <p:set>
                                      <p:cBhvr>
                                        <p:cTn id="49" dur="1" fill="hold">
                                          <p:stCondLst>
                                            <p:cond delay="0"/>
                                          </p:stCondLst>
                                        </p:cTn>
                                        <p:tgtEl>
                                          <p:spTgt spid="21">
                                            <p:txEl>
                                              <p:pRg st="0" end="0"/>
                                            </p:txEl>
                                          </p:spTgt>
                                        </p:tgtEl>
                                        <p:attrNameLst>
                                          <p:attrName>style.visibility</p:attrName>
                                        </p:attrNameLst>
                                      </p:cBhvr>
                                      <p:to>
                                        <p:strVal val="visible"/>
                                      </p:to>
                                    </p:set>
                                    <p:animEffect transition="in" filter="wipe(up)">
                                      <p:cBhvr>
                                        <p:cTn id="50" dur="500"/>
                                        <p:tgtEl>
                                          <p:spTgt spid="21">
                                            <p:txEl>
                                              <p:pRg st="0" end="0"/>
                                            </p:txEl>
                                          </p:spTgt>
                                        </p:tgtEl>
                                      </p:cBhvr>
                                    </p:animEffect>
                                  </p:childTnLst>
                                </p:cTn>
                              </p:par>
                              <p:par>
                                <p:cTn id="51" presetID="22" presetClass="exit" presetSubtype="1" fill="hold" grpId="0" nodeType="withEffect">
                                  <p:stCondLst>
                                    <p:cond delay="0"/>
                                  </p:stCondLst>
                                  <p:childTnLst>
                                    <p:animEffect transition="out" filter="wipe(up)">
                                      <p:cBhvr>
                                        <p:cTn id="52" dur="500"/>
                                        <p:tgtEl>
                                          <p:spTgt spid="16"/>
                                        </p:tgtEl>
                                      </p:cBhvr>
                                    </p:animEffect>
                                    <p:set>
                                      <p:cBhvr>
                                        <p:cTn id="53" dur="1" fill="hold">
                                          <p:stCondLst>
                                            <p:cond delay="499"/>
                                          </p:stCondLst>
                                        </p:cTn>
                                        <p:tgtEl>
                                          <p:spTgt spid="1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xit" presetSubtype="1" fill="hold" grpId="1" nodeType="clickEffect">
                                  <p:stCondLst>
                                    <p:cond delay="0"/>
                                  </p:stCondLst>
                                  <p:childTnLst>
                                    <p:animEffect transition="out" filter="wipe(up)">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childTnLst>
                          </p:cTn>
                        </p:par>
                        <p:par>
                          <p:cTn id="59" fill="hold">
                            <p:stCondLst>
                              <p:cond delay="500"/>
                            </p:stCondLst>
                            <p:childTnLst>
                              <p:par>
                                <p:cTn id="60" presetID="22" presetClass="entr" presetSubtype="1"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up)">
                                      <p:cBhvr>
                                        <p:cTn id="6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24" grpId="0" animBg="1"/>
      <p:bldP spid="12" grpId="0"/>
      <p:bldP spid="12" grpId="1"/>
      <p:bldP spid="18" grpId="0"/>
      <p:bldP spid="18" grpId="1"/>
      <p:bldP spid="19" grpId="0"/>
      <p:bldP spid="19" grpId="1"/>
      <p:bldP spid="20" grpId="0"/>
      <p:bldP spid="26" grpId="0"/>
      <p:bldP spid="26" grpId="1"/>
      <p:bldP spid="2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0" y="29757"/>
            <a:ext cx="9144000" cy="590931"/>
          </a:xfrm>
        </p:spPr>
        <p:txBody>
          <a:bodyPr/>
          <a:lstStyle/>
          <a:p>
            <a:r>
              <a:rPr lang="zh-CN" altLang="en-US">
                <a:latin typeface="汉仪大宋简" panose="02010609000101010101" pitchFamily="49" charset="-122"/>
                <a:ea typeface="汉仪大宋简" panose="02010609000101010101" pitchFamily="49" charset="-122"/>
              </a:rPr>
              <a:t>真实的“现代人”曾存在于所谓的“猿人”</a:t>
            </a:r>
            <a:endParaRPr lang="en-US" altLang="zh-CN">
              <a:latin typeface="汉仪大宋简" panose="02010609000101010101" pitchFamily="49" charset="-122"/>
              <a:ea typeface="汉仪大宋简" panose="02010609000101010101" pitchFamily="49" charset="-122"/>
            </a:endParaRPr>
          </a:p>
        </p:txBody>
      </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5262" y="1118354"/>
            <a:ext cx="1907138" cy="4536504"/>
          </a:xfrm>
          <a:prstGeom prst="rect">
            <a:avLst/>
          </a:prstGeom>
        </p:spPr>
      </p:pic>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624" y="1018961"/>
            <a:ext cx="1907138" cy="4536504"/>
          </a:xfrm>
          <a:prstGeom prst="rect">
            <a:avLst/>
          </a:prstGeom>
        </p:spPr>
      </p:pic>
      <p:pic>
        <p:nvPicPr>
          <p:cNvPr id="41" name="图片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1760" y="1018961"/>
            <a:ext cx="1907138" cy="4536504"/>
          </a:xfrm>
          <a:prstGeom prst="rect">
            <a:avLst/>
          </a:prstGeom>
        </p:spPr>
      </p:pic>
      <p:pic>
        <p:nvPicPr>
          <p:cNvPr id="50" name="图片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8024" y="1118353"/>
            <a:ext cx="1907138" cy="4536504"/>
          </a:xfrm>
          <a:prstGeom prst="rect">
            <a:avLst/>
          </a:prstGeom>
        </p:spPr>
      </p:pic>
      <p:pic>
        <p:nvPicPr>
          <p:cNvPr id="59" name="图片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96" y="1018961"/>
            <a:ext cx="1907137" cy="4536504"/>
          </a:xfrm>
          <a:prstGeom prst="rect">
            <a:avLst/>
          </a:prstGeom>
        </p:spPr>
      </p:pic>
      <p:pic>
        <p:nvPicPr>
          <p:cNvPr id="62" name="图片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8304" y="1118354"/>
            <a:ext cx="1907138" cy="4536504"/>
          </a:xfrm>
          <a:prstGeom prst="rect">
            <a:avLst/>
          </a:prstGeom>
        </p:spPr>
      </p:pic>
      <p:grpSp>
        <p:nvGrpSpPr>
          <p:cNvPr id="4" name="组合 47"/>
          <p:cNvGrpSpPr/>
          <p:nvPr/>
        </p:nvGrpSpPr>
        <p:grpSpPr>
          <a:xfrm>
            <a:off x="323528" y="667142"/>
            <a:ext cx="8532548" cy="4799826"/>
            <a:chOff x="1703512" y="1177588"/>
            <a:chExt cx="8532548" cy="4799826"/>
          </a:xfrm>
        </p:grpSpPr>
        <p:sp>
          <p:nvSpPr>
            <p:cNvPr id="44" name="TextBox 3"/>
            <p:cNvSpPr txBox="1"/>
            <p:nvPr/>
          </p:nvSpPr>
          <p:spPr>
            <a:xfrm>
              <a:off x="1703512" y="1196752"/>
              <a:ext cx="3600000" cy="523220"/>
            </a:xfrm>
            <a:prstGeom prst="rect">
              <a:avLst/>
            </a:prstGeom>
            <a:solidFill>
              <a:srgbClr val="024C89"/>
            </a:solidFill>
          </p:spPr>
          <p:txBody>
            <a:bodyPr wrap="square" lIns="0" tIns="0" rIns="0" bIns="91440"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猿    猴</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45" name="TextBox 3"/>
            <p:cNvSpPr txBox="1"/>
            <p:nvPr/>
          </p:nvSpPr>
          <p:spPr>
            <a:xfrm>
              <a:off x="6636060" y="1177588"/>
              <a:ext cx="3600000" cy="523220"/>
            </a:xfrm>
            <a:prstGeom prst="rect">
              <a:avLst/>
            </a:prstGeom>
            <a:solidFill>
              <a:srgbClr val="024C89"/>
            </a:solidFill>
          </p:spPr>
          <p:txBody>
            <a:bodyPr wrap="square" lIns="0" tIns="0" rIns="0" bIns="91440"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人   类</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grpSp>
          <p:nvGrpSpPr>
            <p:cNvPr id="5" name="组合 46"/>
            <p:cNvGrpSpPr/>
            <p:nvPr/>
          </p:nvGrpSpPr>
          <p:grpSpPr>
            <a:xfrm>
              <a:off x="5809108" y="1313974"/>
              <a:ext cx="357190" cy="4663440"/>
              <a:chOff x="5809108" y="1313974"/>
              <a:chExt cx="357190" cy="4663440"/>
            </a:xfrm>
          </p:grpSpPr>
          <p:cxnSp>
            <p:nvCxnSpPr>
              <p:cNvPr id="43" name="直接连接符 42"/>
              <p:cNvCxnSpPr/>
              <p:nvPr/>
            </p:nvCxnSpPr>
            <p:spPr>
              <a:xfrm>
                <a:off x="6166298" y="1313974"/>
                <a:ext cx="0" cy="4663440"/>
              </a:xfrm>
              <a:prstGeom prst="line">
                <a:avLst/>
              </a:prstGeom>
              <a:ln w="31750">
                <a:solidFill>
                  <a:srgbClr val="002954"/>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5809108" y="1313974"/>
                <a:ext cx="0" cy="4663440"/>
              </a:xfrm>
              <a:prstGeom prst="line">
                <a:avLst/>
              </a:prstGeom>
              <a:ln w="31750">
                <a:solidFill>
                  <a:srgbClr val="002954"/>
                </a:solidFill>
              </a:ln>
            </p:spPr>
            <p:style>
              <a:lnRef idx="1">
                <a:schemeClr val="accent1"/>
              </a:lnRef>
              <a:fillRef idx="0">
                <a:schemeClr val="accent1"/>
              </a:fillRef>
              <a:effectRef idx="0">
                <a:schemeClr val="accent1"/>
              </a:effectRef>
              <a:fontRef idx="minor">
                <a:schemeClr val="tx1"/>
              </a:fontRef>
            </p:style>
          </p:cxnSp>
        </p:grpSp>
      </p:grpSp>
      <p:grpSp>
        <p:nvGrpSpPr>
          <p:cNvPr id="6" name="Group 56"/>
          <p:cNvGrpSpPr/>
          <p:nvPr/>
        </p:nvGrpSpPr>
        <p:grpSpPr>
          <a:xfrm>
            <a:off x="107504" y="1622410"/>
            <a:ext cx="4157536" cy="3284984"/>
            <a:chOff x="1631504" y="2132856"/>
            <a:chExt cx="4157536" cy="3284984"/>
          </a:xfrm>
        </p:grpSpPr>
        <p:pic>
          <p:nvPicPr>
            <p:cNvPr id="51" name="图片 5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1504" y="2132856"/>
              <a:ext cx="1790132" cy="3284984"/>
            </a:xfrm>
            <a:prstGeom prst="rect">
              <a:avLst/>
            </a:prstGeom>
          </p:spPr>
        </p:pic>
        <p:pic>
          <p:nvPicPr>
            <p:cNvPr id="55" name="Picture 54" descr="http://www.howfastcanarun.com/uploads/1/4/1/5/14154521/748962231.jpg"/>
            <p:cNvPicPr>
              <a:picLocks noChangeAspect="1" noChangeArrowheads="1"/>
            </p:cNvPicPr>
            <p:nvPr/>
          </p:nvPicPr>
          <p:blipFill>
            <a:blip r:embed="rId10" cstate="print"/>
            <a:srcRect l="16875" b="6344"/>
            <a:stretch>
              <a:fillRect/>
            </a:stretch>
          </p:blipFill>
          <p:spPr bwMode="auto">
            <a:xfrm>
              <a:off x="3024166" y="2643182"/>
              <a:ext cx="2764874" cy="2071702"/>
            </a:xfrm>
            <a:prstGeom prst="rect">
              <a:avLst/>
            </a:prstGeom>
            <a:noFill/>
          </p:spPr>
        </p:pic>
        <p:sp>
          <p:nvSpPr>
            <p:cNvPr id="53" name="等于号 1"/>
            <p:cNvSpPr/>
            <p:nvPr/>
          </p:nvSpPr>
          <p:spPr>
            <a:xfrm>
              <a:off x="2279576" y="2857496"/>
              <a:ext cx="1428760" cy="1643074"/>
            </a:xfrm>
            <a:prstGeom prst="mathEqual">
              <a:avLst>
                <a:gd name="adj1" fmla="val 11820"/>
                <a:gd name="adj2" fmla="val 11760"/>
              </a:avLst>
            </a:prstGeom>
            <a:solidFill>
              <a:srgbClr val="09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pic>
        <p:nvPicPr>
          <p:cNvPr id="56" name="图片 5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29388" y="1561232"/>
            <a:ext cx="1440180" cy="3284220"/>
          </a:xfrm>
          <a:prstGeom prst="rect">
            <a:avLst/>
          </a:prstGeom>
        </p:spPr>
      </p:pic>
      <p:pic>
        <p:nvPicPr>
          <p:cNvPr id="66" name="Picture 6" descr="https://www.fieldmuseum.org/sites/default/files/styles/2x1_1200w/public/kgolembiewski/2016/06/20/daynes_sculptures_paint_0.jpg?itok=2295p4Wl"/>
          <p:cNvPicPr>
            <a:picLocks noChangeAspect="1" noChangeArrowheads="1"/>
          </p:cNvPicPr>
          <p:nvPr/>
        </p:nvPicPr>
        <p:blipFill>
          <a:blip r:embed="rId12" cstate="print"/>
          <a:srcRect l="54600" r="3600"/>
          <a:stretch>
            <a:fillRect/>
          </a:stretch>
        </p:blipFill>
        <p:spPr bwMode="auto">
          <a:xfrm>
            <a:off x="4929190" y="1561232"/>
            <a:ext cx="1465174" cy="1752600"/>
          </a:xfrm>
          <a:prstGeom prst="rect">
            <a:avLst/>
          </a:prstGeom>
          <a:noFill/>
        </p:spPr>
      </p:pic>
      <p:sp>
        <p:nvSpPr>
          <p:cNvPr id="34" name="矩形 2"/>
          <p:cNvSpPr/>
          <p:nvPr/>
        </p:nvSpPr>
        <p:spPr>
          <a:xfrm>
            <a:off x="0" y="5561945"/>
            <a:ext cx="9144000" cy="1323439"/>
          </a:xfrm>
          <a:prstGeom prst="rect">
            <a:avLst/>
          </a:prstGeom>
          <a:solidFill>
            <a:srgbClr val="002A54"/>
          </a:solidFill>
          <a:effectLst/>
        </p:spPr>
        <p:txBody>
          <a:bodyPr wrap="square">
            <a:spAutoFit/>
          </a:bodyPr>
          <a:lstStyle/>
          <a:p>
            <a:pPr algn="ctr"/>
            <a:r>
              <a:rPr lang="zh-CN" altLang="en-US" sz="4000">
                <a:solidFill>
                  <a:schemeClr val="bg1"/>
                </a:solidFill>
                <a:latin typeface="汉仪大宋简" panose="02010609000101010101" pitchFamily="49" charset="-122"/>
                <a:ea typeface="汉仪大宋简" panose="02010609000101010101" pitchFamily="49" charset="-122"/>
              </a:rPr>
              <a:t>他</a:t>
            </a:r>
            <a:r>
              <a:rPr lang="zh-CN" altLang="en-US" sz="4000" dirty="0">
                <a:solidFill>
                  <a:schemeClr val="bg1"/>
                </a:solidFill>
                <a:latin typeface="汉仪大宋简" panose="02010609000101010101" pitchFamily="49" charset="-122"/>
                <a:ea typeface="汉仪大宋简" panose="02010609000101010101" pitchFamily="49" charset="-122"/>
              </a:rPr>
              <a:t>们的骨骼、脚印、作品被发现在所谓的“古老”岩层中。</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extLst>
              <p:ext uri="{D42A27DB-BD31-4B8C-83A1-F6EECF244321}">
                <p14:modId xmlns:p14="http://schemas.microsoft.com/office/powerpoint/2010/main" val="3503923360"/>
              </p:ext>
            </p:extLst>
          </p:nvPr>
        </p:nvGraphicFramePr>
        <p:xfrm>
          <a:off x="107504" y="980728"/>
          <a:ext cx="4318643" cy="3528392"/>
        </p:xfrm>
        <a:graphic>
          <a:graphicData uri="http://schemas.openxmlformats.org/presentationml/2006/ole">
            <mc:AlternateContent xmlns:mc="http://schemas.openxmlformats.org/markup-compatibility/2006">
              <mc:Choice xmlns:v="urn:schemas-microsoft-com:vml" Requires="v">
                <p:oleObj name="Document" r:id="rId3" imgW="2078736" imgH="1699260" progId="Word.Document.8">
                  <p:embed/>
                </p:oleObj>
              </mc:Choice>
              <mc:Fallback>
                <p:oleObj name="Document" r:id="rId3" imgW="2078736" imgH="169926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980728"/>
                        <a:ext cx="4318643"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762162488"/>
              </p:ext>
            </p:extLst>
          </p:nvPr>
        </p:nvGraphicFramePr>
        <p:xfrm>
          <a:off x="5004048" y="980728"/>
          <a:ext cx="3672408" cy="3528468"/>
        </p:xfrm>
        <a:graphic>
          <a:graphicData uri="http://schemas.openxmlformats.org/presentationml/2006/ole">
            <mc:AlternateContent xmlns:mc="http://schemas.openxmlformats.org/markup-compatibility/2006">
              <mc:Choice xmlns:v="urn:schemas-microsoft-com:vml" Requires="v">
                <p:oleObj name="Document" r:id="rId5" imgW="1705356" imgH="1639062" progId="Word.Document.8">
                  <p:embed/>
                </p:oleObj>
              </mc:Choice>
              <mc:Fallback>
                <p:oleObj name="Document" r:id="rId5" imgW="1705356" imgH="1639062" progId="Word.Document.8">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048" y="980728"/>
                        <a:ext cx="3672408" cy="35284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5" name="TextBox 4"/>
          <p:cNvSpPr txBox="1">
            <a:spLocks noChangeArrowheads="1"/>
          </p:cNvSpPr>
          <p:nvPr/>
        </p:nvSpPr>
        <p:spPr bwMode="auto">
          <a:xfrm>
            <a:off x="4860032" y="4581128"/>
            <a:ext cx="4211960" cy="1569660"/>
          </a:xfrm>
          <a:prstGeom prst="rect">
            <a:avLst/>
          </a:prstGeom>
          <a:noFill/>
          <a:ln w="9525">
            <a:noFill/>
            <a:miter lim="800000"/>
            <a:headEnd/>
            <a:tailEnd/>
          </a:ln>
        </p:spPr>
        <p:txBody>
          <a:bodyPr wrap="square">
            <a:spAutoFit/>
          </a:bodyPr>
          <a:lstStyle/>
          <a:p>
            <a:pPr marL="457200" indent="-324000">
              <a:buFont typeface="Arial" panose="020B0604020202020204" pitchFamily="34" charset="0"/>
              <a:buChar char="•"/>
            </a:pPr>
            <a:r>
              <a:rPr lang="zh-CN" altLang="en-US" sz="3200" dirty="0">
                <a:latin typeface="汉仪大宋简" panose="02010609000101010101" pitchFamily="49" charset="-122"/>
                <a:ea typeface="汉仪大宋简" panose="02010609000101010101" pitchFamily="49" charset="-122"/>
              </a:rPr>
              <a:t>猩猩的下颚碎片，</a:t>
            </a:r>
            <a:endParaRPr lang="en-US" altLang="zh-CN" sz="3200" dirty="0">
              <a:latin typeface="汉仪大宋简" panose="02010609000101010101" pitchFamily="49" charset="-122"/>
              <a:ea typeface="汉仪大宋简" panose="02010609000101010101" pitchFamily="49" charset="-122"/>
            </a:endParaRPr>
          </a:p>
          <a:p>
            <a:pPr marL="457200" indent="-324000">
              <a:buFont typeface="Arial" panose="020B0604020202020204" pitchFamily="34" charset="0"/>
              <a:buChar char="•"/>
            </a:pPr>
            <a:r>
              <a:rPr lang="zh-CN" altLang="en-US" sz="3200" dirty="0">
                <a:latin typeface="汉仪大宋简" panose="02010609000101010101" pitchFamily="49" charset="-122"/>
                <a:ea typeface="汉仪大宋简" panose="02010609000101010101" pitchFamily="49" charset="-122"/>
              </a:rPr>
              <a:t>由人工上色，</a:t>
            </a:r>
            <a:endParaRPr lang="en-US" altLang="zh-CN" sz="3200" dirty="0">
              <a:latin typeface="汉仪大宋简" panose="02010609000101010101" pitchFamily="49" charset="-122"/>
              <a:ea typeface="汉仪大宋简" panose="02010609000101010101" pitchFamily="49" charset="-122"/>
            </a:endParaRPr>
          </a:p>
          <a:p>
            <a:pPr marL="457200" indent="-324000">
              <a:buFont typeface="Arial" panose="020B0604020202020204" pitchFamily="34" charset="0"/>
              <a:buChar char="•"/>
            </a:pPr>
            <a:r>
              <a:rPr lang="zh-CN" altLang="en-US" sz="3200" dirty="0">
                <a:latin typeface="汉仪大宋简" panose="02010609000101010101" pitchFamily="49" charset="-122"/>
                <a:ea typeface="汉仪大宋简" panose="02010609000101010101" pitchFamily="49" charset="-122"/>
              </a:rPr>
              <a:t>牙齿用锉刀打磨过</a:t>
            </a:r>
          </a:p>
        </p:txBody>
      </p:sp>
      <p:sp>
        <p:nvSpPr>
          <p:cNvPr id="6" name="TextBox 5"/>
          <p:cNvSpPr txBox="1"/>
          <p:nvPr/>
        </p:nvSpPr>
        <p:spPr>
          <a:xfrm>
            <a:off x="1043608" y="4725144"/>
            <a:ext cx="2664296" cy="459100"/>
          </a:xfrm>
          <a:prstGeom prst="rect">
            <a:avLst/>
          </a:prstGeom>
          <a:noFill/>
        </p:spPr>
        <p:txBody>
          <a:bodyPr wrap="square">
            <a:spAutoFit/>
          </a:bodyPr>
          <a:lstStyle/>
          <a:p>
            <a:pPr>
              <a:lnSpc>
                <a:spcPts val="2800"/>
              </a:lnSpc>
              <a:defRPr/>
            </a:pPr>
            <a:r>
              <a:rPr lang="zh-CN" altLang="en-US" sz="3200" dirty="0">
                <a:latin typeface="汉仪大宋简" panose="02010609000101010101" pitchFamily="49" charset="-122"/>
                <a:ea typeface="汉仪大宋简" panose="02010609000101010101" pitchFamily="49" charset="-122"/>
              </a:rPr>
              <a:t>人类头骨碎片</a:t>
            </a:r>
            <a:endParaRPr lang="en-US" sz="3200" dirty="0">
              <a:latin typeface="汉仪大宋简" panose="02010609000101010101" pitchFamily="49" charset="-122"/>
              <a:ea typeface="汉仪大宋简" panose="02010609000101010101" pitchFamily="49" charset="-122"/>
            </a:endParaRPr>
          </a:p>
        </p:txBody>
      </p:sp>
      <p:sp>
        <p:nvSpPr>
          <p:cNvPr id="7" name="Title 6"/>
          <p:cNvSpPr>
            <a:spLocks noGrp="1"/>
          </p:cNvSpPr>
          <p:nvPr>
            <p:ph type="ctrTitle"/>
          </p:nvPr>
        </p:nvSpPr>
        <p:spPr/>
        <p:txBody>
          <a:bodyPr/>
          <a:lstStyle/>
          <a:p>
            <a:r>
              <a:rPr lang="en-US"/>
              <a:t>Piltdown 4: human skull, ape jaw</a:t>
            </a:r>
          </a:p>
        </p:txBody>
      </p:sp>
      <p:sp>
        <p:nvSpPr>
          <p:cNvPr id="2" name="副标题 1"/>
          <p:cNvSpPr>
            <a:spLocks noGrp="1"/>
          </p:cNvSpPr>
          <p:nvPr>
            <p:ph type="subTitle" idx="1"/>
          </p:nvPr>
        </p:nvSpPr>
        <p:spPr/>
        <p:txBody>
          <a:bodyPr/>
          <a:lstStyle/>
          <a:p>
            <a:r>
              <a:rPr lang="zh-CN" altLang="en-US" dirty="0"/>
              <a:t>皮尔当人：</a:t>
            </a:r>
            <a:r>
              <a:rPr lang="zh-CN" altLang="en-US" dirty="0">
                <a:solidFill>
                  <a:srgbClr val="FF0000"/>
                </a:solidFill>
              </a:rPr>
              <a:t>彻头彻尾的欺诈</a:t>
            </a:r>
          </a:p>
        </p:txBody>
      </p:sp>
      <p:cxnSp>
        <p:nvCxnSpPr>
          <p:cNvPr id="17" name="直接连接符 16"/>
          <p:cNvCxnSpPr/>
          <p:nvPr/>
        </p:nvCxnSpPr>
        <p:spPr>
          <a:xfrm>
            <a:off x="4572000" y="980728"/>
            <a:ext cx="0" cy="5112568"/>
          </a:xfrm>
          <a:prstGeom prst="line">
            <a:avLst/>
          </a:prstGeom>
          <a:ln w="19050">
            <a:solidFill>
              <a:srgbClr val="002954"/>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3"/>
          <p:cNvSpPr>
            <a:spLocks noChangeArrowheads="1"/>
          </p:cNvSpPr>
          <p:nvPr/>
        </p:nvSpPr>
        <p:spPr bwMode="auto">
          <a:xfrm>
            <a:off x="251520" y="840160"/>
            <a:ext cx="4063753" cy="1338760"/>
          </a:xfrm>
          <a:prstGeom prst="rect">
            <a:avLst/>
          </a:prstGeom>
          <a:noFill/>
          <a:ln w="9525">
            <a:noFill/>
            <a:miter lim="800000"/>
            <a:headEnd/>
            <a:tailEnd/>
          </a:ln>
          <a:effectLst/>
        </p:spPr>
        <p:txBody>
          <a:bodyPr/>
          <a:lstStyle/>
          <a:p>
            <a:pPr>
              <a:defRPr/>
            </a:pPr>
            <a:r>
              <a:rPr lang="zh-CN" altLang="en-US" sz="3200" dirty="0">
                <a:latin typeface="汉仪大宋简" panose="02010609000101010101" pitchFamily="49" charset="-122"/>
                <a:ea typeface="汉仪大宋简" panose="02010609000101010101" pitchFamily="49" charset="-122"/>
              </a:rPr>
              <a:t>有脚印的岩石层被测定是</a:t>
            </a:r>
            <a:r>
              <a:rPr lang="zh-CN" altLang="en-US" sz="3200" b="1" dirty="0">
                <a:solidFill>
                  <a:srgbClr val="FF0000"/>
                </a:solidFill>
                <a:latin typeface="汉仪大宋简" panose="02010609000101010101" pitchFamily="49" charset="-122"/>
                <a:ea typeface="汉仪大宋简" panose="02010609000101010101" pitchFamily="49" charset="-122"/>
              </a:rPr>
              <a:t>三百七十万年</a:t>
            </a:r>
            <a:r>
              <a:rPr lang="zh-CN" altLang="en-US" sz="3200" dirty="0">
                <a:latin typeface="汉仪大宋简" panose="02010609000101010101" pitchFamily="49" charset="-122"/>
                <a:ea typeface="汉仪大宋简" panose="02010609000101010101" pitchFamily="49" charset="-122"/>
              </a:rPr>
              <a:t>前</a:t>
            </a:r>
            <a:r>
              <a:rPr lang="en-US" altLang="zh-CN" sz="3200" dirty="0">
                <a:latin typeface="汉仪大宋简" panose="02010609000101010101" pitchFamily="49" charset="-122"/>
                <a:ea typeface="汉仪大宋简" panose="02010609000101010101" pitchFamily="49" charset="-122"/>
              </a:rPr>
              <a:t>!</a:t>
            </a:r>
            <a:r>
              <a:rPr lang="zh-CN" altLang="en-US" sz="3200" dirty="0">
                <a:latin typeface="汉仪大宋简" panose="02010609000101010101" pitchFamily="49" charset="-122"/>
                <a:ea typeface="汉仪大宋简" panose="02010609000101010101" pitchFamily="49" charset="-122"/>
              </a:rPr>
              <a:t>  </a:t>
            </a:r>
            <a:endParaRPr lang="en-US" altLang="zh-CN" sz="3200" dirty="0">
              <a:latin typeface="汉仪大宋简" panose="02010609000101010101" pitchFamily="49" charset="-122"/>
              <a:ea typeface="汉仪大宋简" panose="02010609000101010101" pitchFamily="49" charset="-122"/>
            </a:endParaRPr>
          </a:p>
        </p:txBody>
      </p:sp>
      <p:sp>
        <p:nvSpPr>
          <p:cNvPr id="8" name="Rectangle 3"/>
          <p:cNvSpPr>
            <a:spLocks noChangeArrowheads="1"/>
          </p:cNvSpPr>
          <p:nvPr/>
        </p:nvSpPr>
        <p:spPr bwMode="auto">
          <a:xfrm>
            <a:off x="4932039" y="836711"/>
            <a:ext cx="4656003" cy="1499391"/>
          </a:xfrm>
          <a:prstGeom prst="rect">
            <a:avLst/>
          </a:prstGeom>
          <a:noFill/>
          <a:ln w="9525">
            <a:noFill/>
            <a:miter lim="800000"/>
            <a:headEnd/>
            <a:tailEnd/>
          </a:ln>
          <a:effectLst/>
        </p:spPr>
        <p:txBody>
          <a:bodyPr/>
          <a:lstStyle/>
          <a:p>
            <a:pPr>
              <a:defRPr/>
            </a:pPr>
            <a:r>
              <a:rPr lang="zh-CN" altLang="en-US" sz="3200" dirty="0">
                <a:latin typeface="汉仪大宋简" panose="02010609000101010101" pitchFamily="49" charset="-122"/>
                <a:ea typeface="汉仪大宋简" panose="02010609000101010101" pitchFamily="49" charset="-122"/>
              </a:rPr>
              <a:t>对比：人的脚印</a:t>
            </a:r>
            <a:r>
              <a:rPr lang="en-US" altLang="zh-CN" sz="3200" dirty="0">
                <a:solidFill>
                  <a:srgbClr val="FF0000"/>
                </a:solidFill>
                <a:latin typeface="汉仪大宋简" panose="02010609000101010101" pitchFamily="49" charset="-122"/>
                <a:ea typeface="汉仪大宋简" panose="02010609000101010101" pitchFamily="49" charset="-122"/>
              </a:rPr>
              <a:t>(</a:t>
            </a:r>
            <a:r>
              <a:rPr lang="zh-CN" altLang="en-US" sz="3200" dirty="0">
                <a:solidFill>
                  <a:srgbClr val="FF0000"/>
                </a:solidFill>
                <a:latin typeface="汉仪大宋简" panose="02010609000101010101" pitchFamily="49" charset="-122"/>
                <a:ea typeface="汉仪大宋简" panose="02010609000101010101" pitchFamily="49" charset="-122"/>
              </a:rPr>
              <a:t>左</a:t>
            </a:r>
            <a:r>
              <a:rPr lang="en-US" altLang="zh-CN" sz="3200" dirty="0">
                <a:solidFill>
                  <a:srgbClr val="FF0000"/>
                </a:solidFill>
                <a:latin typeface="汉仪大宋简" panose="02010609000101010101" pitchFamily="49" charset="-122"/>
                <a:ea typeface="汉仪大宋简" panose="02010609000101010101" pitchFamily="49" charset="-122"/>
              </a:rPr>
              <a:t>)</a:t>
            </a:r>
            <a:endParaRPr lang="en-US" altLang="zh-CN" sz="3200" dirty="0">
              <a:solidFill>
                <a:srgbClr val="FF0000"/>
              </a:solidFill>
              <a:effectLst>
                <a:outerShdw blurRad="38100" dist="38100" dir="2700000" algn="tl">
                  <a:srgbClr val="000000"/>
                </a:outerShdw>
              </a:effectLst>
              <a:latin typeface="汉仪大宋简" panose="02010609000101010101" pitchFamily="49" charset="-122"/>
              <a:ea typeface="汉仪大宋简" panose="02010609000101010101" pitchFamily="49" charset="-122"/>
            </a:endParaRPr>
          </a:p>
          <a:p>
            <a:pPr>
              <a:defRPr/>
            </a:pPr>
            <a:r>
              <a:rPr lang="zh-CN" altLang="en-US" sz="3200" dirty="0">
                <a:latin typeface="汉仪大宋简" panose="02010609000101010101" pitchFamily="49" charset="-122"/>
                <a:ea typeface="汉仪大宋简" panose="02010609000101010101" pitchFamily="49" charset="-122"/>
              </a:rPr>
              <a:t>黑猩猩的脚印</a:t>
            </a:r>
            <a:r>
              <a:rPr lang="en-US" altLang="zh-CN" sz="3200" dirty="0">
                <a:solidFill>
                  <a:srgbClr val="FF0000"/>
                </a:solidFill>
                <a:latin typeface="汉仪大宋简" panose="02010609000101010101" pitchFamily="49" charset="-122"/>
                <a:ea typeface="汉仪大宋简" panose="02010609000101010101" pitchFamily="49" charset="-122"/>
              </a:rPr>
              <a:t>(</a:t>
            </a:r>
            <a:r>
              <a:rPr lang="zh-CN" altLang="en-US" sz="3200" dirty="0">
                <a:solidFill>
                  <a:srgbClr val="FF0000"/>
                </a:solidFill>
                <a:latin typeface="汉仪大宋简" panose="02010609000101010101" pitchFamily="49" charset="-122"/>
                <a:ea typeface="汉仪大宋简" panose="02010609000101010101" pitchFamily="49" charset="-122"/>
              </a:rPr>
              <a:t>右</a:t>
            </a:r>
            <a:r>
              <a:rPr lang="en-US" altLang="zh-CN" sz="3200" dirty="0">
                <a:solidFill>
                  <a:srgbClr val="FF0000"/>
                </a:solidFill>
                <a:latin typeface="汉仪大宋简" panose="02010609000101010101" pitchFamily="49" charset="-122"/>
                <a:ea typeface="汉仪大宋简" panose="02010609000101010101" pitchFamily="49" charset="-122"/>
              </a:rPr>
              <a:t>)</a:t>
            </a:r>
            <a:endParaRPr lang="en-US" altLang="zh-CN" sz="3200" dirty="0">
              <a:solidFill>
                <a:srgbClr val="FF0000"/>
              </a:solidFill>
              <a:effectLst>
                <a:outerShdw blurRad="38100" dist="38100" dir="2700000" algn="tl">
                  <a:srgbClr val="000000"/>
                </a:outerShdw>
              </a:effectLst>
              <a:latin typeface="汉仪大宋简" panose="02010609000101010101" pitchFamily="49" charset="-122"/>
              <a:ea typeface="汉仪大宋简" panose="02010609000101010101" pitchFamily="49"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027" y="1924472"/>
            <a:ext cx="3785119" cy="4250714"/>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5353" y="1924472"/>
            <a:ext cx="3785119" cy="4250714"/>
          </a:xfrm>
          <a:prstGeom prst="rect">
            <a:avLst/>
          </a:prstGeom>
        </p:spPr>
      </p:pic>
      <p:sp>
        <p:nvSpPr>
          <p:cNvPr id="2" name="副标题 1"/>
          <p:cNvSpPr>
            <a:spLocks noGrp="1"/>
          </p:cNvSpPr>
          <p:nvPr>
            <p:ph type="subTitle" idx="1"/>
          </p:nvPr>
        </p:nvSpPr>
        <p:spPr/>
        <p:txBody>
          <a:bodyPr/>
          <a:lstStyle/>
          <a:p>
            <a:r>
              <a:rPr lang="zh-CN" altLang="en-US" dirty="0"/>
              <a:t>真人脚印：</a:t>
            </a:r>
            <a:r>
              <a:rPr lang="zh-CN" altLang="en-US" dirty="0">
                <a:latin typeface="汉仪大宋简" panose="02010609000101010101" pitchFamily="49" charset="-122"/>
                <a:ea typeface="汉仪大宋简" panose="02010609000101010101" pitchFamily="49" charset="-122"/>
              </a:rPr>
              <a:t>利特里</a:t>
            </a:r>
            <a:r>
              <a:rPr lang="en-US" altLang="zh-CN" dirty="0"/>
              <a:t>(Laetoli)</a:t>
            </a:r>
            <a:endParaRPr lang="zh-CN" altLang="en-US" dirty="0"/>
          </a:p>
        </p:txBody>
      </p:sp>
      <p:cxnSp>
        <p:nvCxnSpPr>
          <p:cNvPr id="20" name="直接连接符 19"/>
          <p:cNvCxnSpPr/>
          <p:nvPr/>
        </p:nvCxnSpPr>
        <p:spPr>
          <a:xfrm>
            <a:off x="4572000" y="980728"/>
            <a:ext cx="0" cy="5112568"/>
          </a:xfrm>
          <a:prstGeom prst="line">
            <a:avLst/>
          </a:prstGeom>
          <a:ln w="19050">
            <a:solidFill>
              <a:srgbClr val="00295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4" name="Rectangle 4"/>
          <p:cNvSpPr>
            <a:spLocks noGrp="1" noChangeArrowheads="1"/>
          </p:cNvSpPr>
          <p:nvPr>
            <p:ph type="title"/>
          </p:nvPr>
        </p:nvSpPr>
        <p:spPr/>
        <p:txBody>
          <a:bodyPr/>
          <a:lstStyle/>
          <a:p>
            <a:pPr eaLnBrk="1" hangingPunct="1"/>
            <a:r>
              <a:rPr lang="en-US">
                <a:effectLst>
                  <a:outerShdw blurRad="38100" dist="38100" dir="2700000" algn="tl">
                    <a:srgbClr val="C0C0C0"/>
                  </a:outerShdw>
                </a:effectLst>
              </a:rPr>
              <a:t>Ape,</a:t>
            </a:r>
            <a:r>
              <a:rPr lang="en-US" baseline="0">
                <a:effectLst>
                  <a:outerShdw blurRad="38100" dist="38100" dir="2700000" algn="tl">
                    <a:srgbClr val="C0C0C0"/>
                  </a:outerShdw>
                </a:effectLst>
              </a:rPr>
              <a:t> </a:t>
            </a:r>
            <a:r>
              <a:rPr lang="en-US">
                <a:effectLst>
                  <a:outerShdw blurRad="38100" dist="38100" dir="2700000" algn="tl">
                    <a:srgbClr val="C0C0C0"/>
                  </a:outerShdw>
                </a:effectLst>
              </a:rPr>
              <a:t>Human, Laetoli Footprints</a:t>
            </a:r>
          </a:p>
        </p:txBody>
      </p:sp>
      <p:pic>
        <p:nvPicPr>
          <p:cNvPr id="215046" name="Picture 6" descr="laetoli foot"/>
          <p:cNvPicPr>
            <a:picLocks noChangeAspect="1" noChangeArrowheads="1"/>
          </p:cNvPicPr>
          <p:nvPr/>
        </p:nvPicPr>
        <p:blipFill>
          <a:blip r:embed="rId3" cstate="print"/>
          <a:srcRect/>
          <a:stretch>
            <a:fillRect/>
          </a:stretch>
        </p:blipFill>
        <p:spPr bwMode="auto">
          <a:xfrm>
            <a:off x="5213352" y="2208233"/>
            <a:ext cx="3171825" cy="4078287"/>
          </a:xfrm>
          <a:prstGeom prst="rect">
            <a:avLst/>
          </a:prstGeom>
          <a:noFill/>
          <a:ln w="28575">
            <a:solidFill>
              <a:srgbClr val="000066"/>
            </a:solidFill>
            <a:miter lim="800000"/>
            <a:headEnd/>
            <a:tailEnd/>
          </a:ln>
        </p:spPr>
      </p:pic>
      <p:grpSp>
        <p:nvGrpSpPr>
          <p:cNvPr id="2" name="Group 14"/>
          <p:cNvGrpSpPr>
            <a:grpSpLocks/>
          </p:cNvGrpSpPr>
          <p:nvPr/>
        </p:nvGrpSpPr>
        <p:grpSpPr bwMode="auto">
          <a:xfrm>
            <a:off x="647701" y="2293963"/>
            <a:ext cx="3949700" cy="4048125"/>
            <a:chOff x="408" y="1192"/>
            <a:chExt cx="2488" cy="2550"/>
          </a:xfrm>
        </p:grpSpPr>
        <p:pic>
          <p:nvPicPr>
            <p:cNvPr id="72710" name="Picture 5" descr="ape and human feet"/>
            <p:cNvPicPr>
              <a:picLocks noChangeAspect="1" noChangeArrowheads="1"/>
            </p:cNvPicPr>
            <p:nvPr/>
          </p:nvPicPr>
          <p:blipFill>
            <a:blip r:embed="rId4" cstate="print"/>
            <a:srcRect/>
            <a:stretch>
              <a:fillRect/>
            </a:stretch>
          </p:blipFill>
          <p:spPr bwMode="auto">
            <a:xfrm flipH="1">
              <a:off x="408" y="1196"/>
              <a:ext cx="2488" cy="2511"/>
            </a:xfrm>
            <a:prstGeom prst="rect">
              <a:avLst/>
            </a:prstGeom>
            <a:noFill/>
            <a:ln w="28575">
              <a:solidFill>
                <a:srgbClr val="000066"/>
              </a:solidFill>
              <a:miter lim="800000"/>
              <a:headEnd/>
              <a:tailEnd/>
            </a:ln>
          </p:spPr>
        </p:pic>
        <p:sp>
          <p:nvSpPr>
            <p:cNvPr id="215048" name="Text Box 8"/>
            <p:cNvSpPr txBox="1">
              <a:spLocks noChangeArrowheads="1"/>
            </p:cNvSpPr>
            <p:nvPr/>
          </p:nvSpPr>
          <p:spPr bwMode="auto">
            <a:xfrm>
              <a:off x="1758" y="3405"/>
              <a:ext cx="1122" cy="3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defRPr/>
              </a:pPr>
              <a:endParaRPr lang="en-US" altLang="en-US" sz="3200" dirty="0">
                <a:latin typeface="+mj-lt"/>
                <a:ea typeface="汉仪大宋简" panose="02010609000101010101" pitchFamily="49" charset="-122"/>
              </a:endParaRPr>
            </a:p>
          </p:txBody>
        </p:sp>
        <p:sp>
          <p:nvSpPr>
            <p:cNvPr id="215049" name="Text Box 9"/>
            <p:cNvSpPr txBox="1">
              <a:spLocks noChangeArrowheads="1"/>
            </p:cNvSpPr>
            <p:nvPr/>
          </p:nvSpPr>
          <p:spPr bwMode="auto">
            <a:xfrm>
              <a:off x="450" y="1192"/>
              <a:ext cx="2339" cy="3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zh-CN" altLang="en-US" sz="3200">
                  <a:solidFill>
                    <a:schemeClr val="bg1"/>
                  </a:solidFill>
                  <a:latin typeface="+mj-lt"/>
                  <a:ea typeface="汉仪大宋简" panose="02010609000101010101" pitchFamily="49" charset="-122"/>
                </a:rPr>
                <a:t>人类       </a:t>
              </a:r>
              <a:r>
                <a:rPr lang="zh-CN" altLang="en-US" sz="3200">
                  <a:solidFill>
                    <a:schemeClr val="bg1"/>
                  </a:solidFill>
                  <a:ea typeface="汉仪大宋简" panose="02010609000101010101" pitchFamily="49" charset="-122"/>
                </a:rPr>
                <a:t>猿类</a:t>
              </a:r>
              <a:endParaRPr lang="en-US" altLang="en-US" sz="3200">
                <a:solidFill>
                  <a:schemeClr val="bg1"/>
                </a:solidFill>
                <a:ea typeface="汉仪大宋简" panose="02010609000101010101" pitchFamily="49" charset="-122"/>
              </a:endParaRPr>
            </a:p>
          </p:txBody>
        </p:sp>
      </p:grpSp>
      <p:sp>
        <p:nvSpPr>
          <p:cNvPr id="215050" name="Freeform 10"/>
          <p:cNvSpPr>
            <a:spLocks/>
          </p:cNvSpPr>
          <p:nvPr/>
        </p:nvSpPr>
        <p:spPr bwMode="auto">
          <a:xfrm>
            <a:off x="6249990" y="3179781"/>
            <a:ext cx="1254125" cy="2965450"/>
          </a:xfrm>
          <a:custGeom>
            <a:avLst/>
            <a:gdLst>
              <a:gd name="T0" fmla="*/ 1009066 w 696"/>
              <a:gd name="T1" fmla="*/ 1978134 h 1694"/>
              <a:gd name="T2" fmla="*/ 1030689 w 696"/>
              <a:gd name="T3" fmla="*/ 1761064 h 1694"/>
              <a:gd name="T4" fmla="*/ 1117180 w 696"/>
              <a:gd name="T5" fmla="*/ 1445963 h 1694"/>
              <a:gd name="T6" fmla="*/ 1146011 w 696"/>
              <a:gd name="T7" fmla="*/ 1361936 h 1694"/>
              <a:gd name="T8" fmla="*/ 1189256 w 696"/>
              <a:gd name="T9" fmla="*/ 1298916 h 1694"/>
              <a:gd name="T10" fmla="*/ 1210879 w 696"/>
              <a:gd name="T11" fmla="*/ 1256903 h 1694"/>
              <a:gd name="T12" fmla="*/ 1225295 w 696"/>
              <a:gd name="T13" fmla="*/ 1214889 h 1694"/>
              <a:gd name="T14" fmla="*/ 1254125 w 696"/>
              <a:gd name="T15" fmla="*/ 1067842 h 1694"/>
              <a:gd name="T16" fmla="*/ 1246917 w 696"/>
              <a:gd name="T17" fmla="*/ 906790 h 1694"/>
              <a:gd name="T18" fmla="*/ 1232502 w 696"/>
              <a:gd name="T19" fmla="*/ 836768 h 1694"/>
              <a:gd name="T20" fmla="*/ 1117180 w 696"/>
              <a:gd name="T21" fmla="*/ 486656 h 1694"/>
              <a:gd name="T22" fmla="*/ 1059519 w 696"/>
              <a:gd name="T23" fmla="*/ 430638 h 1694"/>
              <a:gd name="T24" fmla="*/ 1023481 w 696"/>
              <a:gd name="T25" fmla="*/ 402629 h 1694"/>
              <a:gd name="T26" fmla="*/ 1009066 w 696"/>
              <a:gd name="T27" fmla="*/ 381622 h 1694"/>
              <a:gd name="T28" fmla="*/ 987443 w 696"/>
              <a:gd name="T29" fmla="*/ 367618 h 1694"/>
              <a:gd name="T30" fmla="*/ 936990 w 696"/>
              <a:gd name="T31" fmla="*/ 283591 h 1694"/>
              <a:gd name="T32" fmla="*/ 893744 w 696"/>
              <a:gd name="T33" fmla="*/ 255582 h 1694"/>
              <a:gd name="T34" fmla="*/ 836083 w 696"/>
              <a:gd name="T35" fmla="*/ 206566 h 1694"/>
              <a:gd name="T36" fmla="*/ 792838 w 696"/>
              <a:gd name="T37" fmla="*/ 178557 h 1694"/>
              <a:gd name="T38" fmla="*/ 771215 w 696"/>
              <a:gd name="T39" fmla="*/ 164553 h 1694"/>
              <a:gd name="T40" fmla="*/ 713554 w 696"/>
              <a:gd name="T41" fmla="*/ 115537 h 1694"/>
              <a:gd name="T42" fmla="*/ 634270 w 696"/>
              <a:gd name="T43" fmla="*/ 59519 h 1694"/>
              <a:gd name="T44" fmla="*/ 482910 w 696"/>
              <a:gd name="T45" fmla="*/ 3501 h 1694"/>
              <a:gd name="T46" fmla="*/ 418042 w 696"/>
              <a:gd name="T47" fmla="*/ 17506 h 1694"/>
              <a:gd name="T48" fmla="*/ 389211 w 696"/>
              <a:gd name="T49" fmla="*/ 80526 h 1694"/>
              <a:gd name="T50" fmla="*/ 374796 w 696"/>
              <a:gd name="T51" fmla="*/ 150548 h 1694"/>
              <a:gd name="T52" fmla="*/ 360381 w 696"/>
              <a:gd name="T53" fmla="*/ 192562 h 1694"/>
              <a:gd name="T54" fmla="*/ 374796 w 696"/>
              <a:gd name="T55" fmla="*/ 234575 h 1694"/>
              <a:gd name="T56" fmla="*/ 382004 w 696"/>
              <a:gd name="T57" fmla="*/ 255582 h 1694"/>
              <a:gd name="T58" fmla="*/ 374796 w 696"/>
              <a:gd name="T59" fmla="*/ 339609 h 1694"/>
              <a:gd name="T60" fmla="*/ 360381 w 696"/>
              <a:gd name="T61" fmla="*/ 381622 h 1694"/>
              <a:gd name="T62" fmla="*/ 302720 w 696"/>
              <a:gd name="T63" fmla="*/ 192562 h 1694"/>
              <a:gd name="T64" fmla="*/ 288305 w 696"/>
              <a:gd name="T65" fmla="*/ 150548 h 1694"/>
              <a:gd name="T66" fmla="*/ 245059 w 696"/>
              <a:gd name="T67" fmla="*/ 122539 h 1694"/>
              <a:gd name="T68" fmla="*/ 158568 w 696"/>
              <a:gd name="T69" fmla="*/ 143546 h 1694"/>
              <a:gd name="T70" fmla="*/ 115322 w 696"/>
              <a:gd name="T71" fmla="*/ 171555 h 1694"/>
              <a:gd name="T72" fmla="*/ 64869 w 696"/>
              <a:gd name="T73" fmla="*/ 248580 h 1694"/>
              <a:gd name="T74" fmla="*/ 14415 w 696"/>
              <a:gd name="T75" fmla="*/ 402629 h 1694"/>
              <a:gd name="T76" fmla="*/ 43246 w 696"/>
              <a:gd name="T77" fmla="*/ 913793 h 1694"/>
              <a:gd name="T78" fmla="*/ 7208 w 696"/>
              <a:gd name="T79" fmla="*/ 1284912 h 1694"/>
              <a:gd name="T80" fmla="*/ 21623 w 696"/>
              <a:gd name="T81" fmla="*/ 1642026 h 1694"/>
              <a:gd name="T82" fmla="*/ 28830 w 696"/>
              <a:gd name="T83" fmla="*/ 1810080 h 1694"/>
              <a:gd name="T84" fmla="*/ 36038 w 696"/>
              <a:gd name="T85" fmla="*/ 2111176 h 1694"/>
              <a:gd name="T86" fmla="*/ 115322 w 696"/>
              <a:gd name="T87" fmla="*/ 2699365 h 1694"/>
              <a:gd name="T88" fmla="*/ 172983 w 696"/>
              <a:gd name="T89" fmla="*/ 2860416 h 1694"/>
              <a:gd name="T90" fmla="*/ 410834 w 696"/>
              <a:gd name="T91" fmla="*/ 2951446 h 1694"/>
              <a:gd name="T92" fmla="*/ 713554 w 696"/>
              <a:gd name="T93" fmla="*/ 2902430 h 1694"/>
              <a:gd name="T94" fmla="*/ 778422 w 696"/>
              <a:gd name="T95" fmla="*/ 2860416 h 1694"/>
              <a:gd name="T96" fmla="*/ 821668 w 696"/>
              <a:gd name="T97" fmla="*/ 2832407 h 1694"/>
              <a:gd name="T98" fmla="*/ 864914 w 696"/>
              <a:gd name="T99" fmla="*/ 2776389 h 1694"/>
              <a:gd name="T100" fmla="*/ 915367 w 696"/>
              <a:gd name="T101" fmla="*/ 2671356 h 1694"/>
              <a:gd name="T102" fmla="*/ 973028 w 696"/>
              <a:gd name="T103" fmla="*/ 2447284 h 1694"/>
              <a:gd name="T104" fmla="*/ 1016274 w 696"/>
              <a:gd name="T105" fmla="*/ 2111176 h 1694"/>
              <a:gd name="T106" fmla="*/ 1009066 w 696"/>
              <a:gd name="T107" fmla="*/ 1978134 h 169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96" h="1694">
                <a:moveTo>
                  <a:pt x="560" y="1130"/>
                </a:moveTo>
                <a:cubicBezTo>
                  <a:pt x="570" y="1089"/>
                  <a:pt x="567" y="1048"/>
                  <a:pt x="572" y="1006"/>
                </a:cubicBezTo>
                <a:cubicBezTo>
                  <a:pt x="580" y="946"/>
                  <a:pt x="604" y="885"/>
                  <a:pt x="620" y="826"/>
                </a:cubicBezTo>
                <a:cubicBezTo>
                  <a:pt x="623" y="816"/>
                  <a:pt x="629" y="788"/>
                  <a:pt x="636" y="778"/>
                </a:cubicBezTo>
                <a:cubicBezTo>
                  <a:pt x="644" y="766"/>
                  <a:pt x="655" y="756"/>
                  <a:pt x="660" y="742"/>
                </a:cubicBezTo>
                <a:cubicBezTo>
                  <a:pt x="675" y="698"/>
                  <a:pt x="651" y="765"/>
                  <a:pt x="672" y="718"/>
                </a:cubicBezTo>
                <a:cubicBezTo>
                  <a:pt x="675" y="710"/>
                  <a:pt x="680" y="694"/>
                  <a:pt x="680" y="694"/>
                </a:cubicBezTo>
                <a:cubicBezTo>
                  <a:pt x="684" y="665"/>
                  <a:pt x="691" y="639"/>
                  <a:pt x="696" y="610"/>
                </a:cubicBezTo>
                <a:cubicBezTo>
                  <a:pt x="695" y="579"/>
                  <a:pt x="695" y="549"/>
                  <a:pt x="692" y="518"/>
                </a:cubicBezTo>
                <a:cubicBezTo>
                  <a:pt x="691" y="504"/>
                  <a:pt x="684" y="478"/>
                  <a:pt x="684" y="478"/>
                </a:cubicBezTo>
                <a:cubicBezTo>
                  <a:pt x="680" y="429"/>
                  <a:pt x="667" y="309"/>
                  <a:pt x="620" y="278"/>
                </a:cubicBezTo>
                <a:cubicBezTo>
                  <a:pt x="611" y="264"/>
                  <a:pt x="602" y="255"/>
                  <a:pt x="588" y="246"/>
                </a:cubicBezTo>
                <a:cubicBezTo>
                  <a:pt x="565" y="212"/>
                  <a:pt x="596" y="252"/>
                  <a:pt x="568" y="230"/>
                </a:cubicBezTo>
                <a:cubicBezTo>
                  <a:pt x="564" y="227"/>
                  <a:pt x="563" y="221"/>
                  <a:pt x="560" y="218"/>
                </a:cubicBezTo>
                <a:cubicBezTo>
                  <a:pt x="557" y="215"/>
                  <a:pt x="552" y="213"/>
                  <a:pt x="548" y="210"/>
                </a:cubicBezTo>
                <a:cubicBezTo>
                  <a:pt x="542" y="191"/>
                  <a:pt x="536" y="176"/>
                  <a:pt x="520" y="162"/>
                </a:cubicBezTo>
                <a:cubicBezTo>
                  <a:pt x="513" y="156"/>
                  <a:pt x="496" y="146"/>
                  <a:pt x="496" y="146"/>
                </a:cubicBezTo>
                <a:cubicBezTo>
                  <a:pt x="487" y="133"/>
                  <a:pt x="476" y="128"/>
                  <a:pt x="464" y="118"/>
                </a:cubicBezTo>
                <a:cubicBezTo>
                  <a:pt x="456" y="112"/>
                  <a:pt x="448" y="107"/>
                  <a:pt x="440" y="102"/>
                </a:cubicBezTo>
                <a:cubicBezTo>
                  <a:pt x="436" y="99"/>
                  <a:pt x="428" y="94"/>
                  <a:pt x="428" y="94"/>
                </a:cubicBezTo>
                <a:cubicBezTo>
                  <a:pt x="420" y="82"/>
                  <a:pt x="396" y="66"/>
                  <a:pt x="396" y="66"/>
                </a:cubicBezTo>
                <a:cubicBezTo>
                  <a:pt x="385" y="49"/>
                  <a:pt x="371" y="40"/>
                  <a:pt x="352" y="34"/>
                </a:cubicBezTo>
                <a:cubicBezTo>
                  <a:pt x="336" y="10"/>
                  <a:pt x="294" y="5"/>
                  <a:pt x="268" y="2"/>
                </a:cubicBezTo>
                <a:cubicBezTo>
                  <a:pt x="256" y="4"/>
                  <a:pt x="239" y="0"/>
                  <a:pt x="232" y="10"/>
                </a:cubicBezTo>
                <a:cubicBezTo>
                  <a:pt x="224" y="21"/>
                  <a:pt x="223" y="35"/>
                  <a:pt x="216" y="46"/>
                </a:cubicBezTo>
                <a:cubicBezTo>
                  <a:pt x="213" y="62"/>
                  <a:pt x="212" y="71"/>
                  <a:pt x="208" y="86"/>
                </a:cubicBezTo>
                <a:cubicBezTo>
                  <a:pt x="206" y="94"/>
                  <a:pt x="200" y="110"/>
                  <a:pt x="200" y="110"/>
                </a:cubicBezTo>
                <a:cubicBezTo>
                  <a:pt x="203" y="118"/>
                  <a:pt x="205" y="126"/>
                  <a:pt x="208" y="134"/>
                </a:cubicBezTo>
                <a:cubicBezTo>
                  <a:pt x="209" y="138"/>
                  <a:pt x="212" y="146"/>
                  <a:pt x="212" y="146"/>
                </a:cubicBezTo>
                <a:cubicBezTo>
                  <a:pt x="211" y="162"/>
                  <a:pt x="211" y="178"/>
                  <a:pt x="208" y="194"/>
                </a:cubicBezTo>
                <a:cubicBezTo>
                  <a:pt x="207" y="202"/>
                  <a:pt x="200" y="218"/>
                  <a:pt x="200" y="218"/>
                </a:cubicBezTo>
                <a:cubicBezTo>
                  <a:pt x="174" y="201"/>
                  <a:pt x="176" y="142"/>
                  <a:pt x="168" y="110"/>
                </a:cubicBezTo>
                <a:cubicBezTo>
                  <a:pt x="166" y="102"/>
                  <a:pt x="163" y="94"/>
                  <a:pt x="160" y="86"/>
                </a:cubicBezTo>
                <a:cubicBezTo>
                  <a:pt x="157" y="77"/>
                  <a:pt x="136" y="70"/>
                  <a:pt x="136" y="70"/>
                </a:cubicBezTo>
                <a:cubicBezTo>
                  <a:pt x="104" y="75"/>
                  <a:pt x="120" y="71"/>
                  <a:pt x="88" y="82"/>
                </a:cubicBezTo>
                <a:cubicBezTo>
                  <a:pt x="79" y="85"/>
                  <a:pt x="64" y="98"/>
                  <a:pt x="64" y="98"/>
                </a:cubicBezTo>
                <a:cubicBezTo>
                  <a:pt x="52" y="115"/>
                  <a:pt x="54" y="130"/>
                  <a:pt x="36" y="142"/>
                </a:cubicBezTo>
                <a:cubicBezTo>
                  <a:pt x="26" y="171"/>
                  <a:pt x="15" y="200"/>
                  <a:pt x="8" y="230"/>
                </a:cubicBezTo>
                <a:cubicBezTo>
                  <a:pt x="2" y="329"/>
                  <a:pt x="18" y="423"/>
                  <a:pt x="24" y="522"/>
                </a:cubicBezTo>
                <a:cubicBezTo>
                  <a:pt x="18" y="593"/>
                  <a:pt x="13" y="664"/>
                  <a:pt x="4" y="734"/>
                </a:cubicBezTo>
                <a:cubicBezTo>
                  <a:pt x="0" y="804"/>
                  <a:pt x="8" y="868"/>
                  <a:pt x="12" y="938"/>
                </a:cubicBezTo>
                <a:cubicBezTo>
                  <a:pt x="8" y="971"/>
                  <a:pt x="9" y="1001"/>
                  <a:pt x="16" y="1034"/>
                </a:cubicBezTo>
                <a:cubicBezTo>
                  <a:pt x="17" y="1091"/>
                  <a:pt x="18" y="1149"/>
                  <a:pt x="20" y="1206"/>
                </a:cubicBezTo>
                <a:cubicBezTo>
                  <a:pt x="23" y="1315"/>
                  <a:pt x="34" y="1436"/>
                  <a:pt x="64" y="1542"/>
                </a:cubicBezTo>
                <a:cubicBezTo>
                  <a:pt x="72" y="1569"/>
                  <a:pt x="74" y="1615"/>
                  <a:pt x="96" y="1634"/>
                </a:cubicBezTo>
                <a:cubicBezTo>
                  <a:pt x="134" y="1667"/>
                  <a:pt x="179" y="1680"/>
                  <a:pt x="228" y="1686"/>
                </a:cubicBezTo>
                <a:cubicBezTo>
                  <a:pt x="252" y="1694"/>
                  <a:pt x="364" y="1680"/>
                  <a:pt x="396" y="1658"/>
                </a:cubicBezTo>
                <a:cubicBezTo>
                  <a:pt x="408" y="1650"/>
                  <a:pt x="420" y="1642"/>
                  <a:pt x="432" y="1634"/>
                </a:cubicBezTo>
                <a:cubicBezTo>
                  <a:pt x="440" y="1629"/>
                  <a:pt x="456" y="1618"/>
                  <a:pt x="456" y="1618"/>
                </a:cubicBezTo>
                <a:cubicBezTo>
                  <a:pt x="461" y="1602"/>
                  <a:pt x="472" y="1601"/>
                  <a:pt x="480" y="1586"/>
                </a:cubicBezTo>
                <a:cubicBezTo>
                  <a:pt x="490" y="1567"/>
                  <a:pt x="501" y="1546"/>
                  <a:pt x="508" y="1526"/>
                </a:cubicBezTo>
                <a:cubicBezTo>
                  <a:pt x="514" y="1482"/>
                  <a:pt x="532" y="1441"/>
                  <a:pt x="540" y="1398"/>
                </a:cubicBezTo>
                <a:cubicBezTo>
                  <a:pt x="552" y="1334"/>
                  <a:pt x="551" y="1269"/>
                  <a:pt x="564" y="1206"/>
                </a:cubicBezTo>
                <a:cubicBezTo>
                  <a:pt x="560" y="1143"/>
                  <a:pt x="560" y="1169"/>
                  <a:pt x="560" y="1130"/>
                </a:cubicBezTo>
                <a:close/>
              </a:path>
            </a:pathLst>
          </a:custGeom>
          <a:noFill/>
          <a:ln w="101600" cmpd="sng">
            <a:solidFill>
              <a:srgbClr val="FF0000"/>
            </a:solidFill>
            <a:round/>
            <a:headEnd/>
            <a:tailEnd/>
          </a:ln>
          <a:effectLst/>
        </p:spPr>
        <p:txBody>
          <a:bodyPr/>
          <a:lstStyle/>
          <a:p>
            <a:endParaRPr lang="en-US"/>
          </a:p>
        </p:txBody>
      </p:sp>
      <p:sp>
        <p:nvSpPr>
          <p:cNvPr id="215052" name="Text Box 12"/>
          <p:cNvSpPr txBox="1">
            <a:spLocks noChangeArrowheads="1"/>
          </p:cNvSpPr>
          <p:nvPr/>
        </p:nvSpPr>
        <p:spPr bwMode="auto">
          <a:xfrm>
            <a:off x="5143504" y="2224077"/>
            <a:ext cx="32147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sz="3200" dirty="0">
                <a:solidFill>
                  <a:schemeClr val="bg1"/>
                </a:solidFill>
                <a:latin typeface="Arial" charset="0"/>
                <a:ea typeface="ＭＳ Ｐゴシック" charset="0"/>
              </a:rPr>
              <a:t>Laetoli</a:t>
            </a:r>
            <a:r>
              <a:rPr lang="en-US" altLang="en-US" sz="3200" dirty="0">
                <a:solidFill>
                  <a:schemeClr val="bg1"/>
                </a:solidFill>
                <a:latin typeface="+mj-lt"/>
                <a:ea typeface="汉仪大宋简" panose="02010609000101010101" pitchFamily="49" charset="-122"/>
              </a:rPr>
              <a:t> </a:t>
            </a:r>
            <a:r>
              <a:rPr lang="en-US" altLang="en-US" sz="3200" dirty="0" err="1">
                <a:solidFill>
                  <a:schemeClr val="bg1"/>
                </a:solidFill>
                <a:latin typeface="+mj-lt"/>
                <a:ea typeface="汉仪大宋简" panose="02010609000101010101" pitchFamily="49" charset="-122"/>
              </a:rPr>
              <a:t>脚印</a:t>
            </a:r>
            <a:endParaRPr lang="en-US" altLang="en-US" sz="3200" dirty="0">
              <a:solidFill>
                <a:schemeClr val="bg1"/>
              </a:solidFill>
              <a:latin typeface="+mj-lt"/>
              <a:ea typeface="汉仪大宋简" panose="02010609000101010101" pitchFamily="49" charset="-122"/>
            </a:endParaRPr>
          </a:p>
        </p:txBody>
      </p:sp>
      <p:sp>
        <p:nvSpPr>
          <p:cNvPr id="17" name="标题 1"/>
          <p:cNvSpPr txBox="1">
            <a:spLocks/>
          </p:cNvSpPr>
          <p:nvPr/>
        </p:nvSpPr>
        <p:spPr>
          <a:xfrm>
            <a:off x="357161" y="214290"/>
            <a:ext cx="8501121" cy="494570"/>
          </a:xfrm>
          <a:prstGeom prst="rect">
            <a:avLst/>
          </a:prstGeom>
        </p:spPr>
        <p:txBody>
          <a:bodyPr anchor="ctr" anchorCtr="1">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600" b="1" dirty="0">
                <a:solidFill>
                  <a:srgbClr val="002060"/>
                </a:solidFill>
                <a:latin typeface="微软雅黑" pitchFamily="34" charset="-122"/>
                <a:ea typeface="微软雅黑" pitchFamily="34" charset="-122"/>
              </a:rPr>
              <a:t>利特里</a:t>
            </a:r>
            <a:r>
              <a:rPr lang="en-US" altLang="zh-CN" sz="3600" b="1" dirty="0">
                <a:solidFill>
                  <a:srgbClr val="002060"/>
                </a:solidFill>
                <a:latin typeface="微软雅黑" pitchFamily="34" charset="-122"/>
                <a:ea typeface="微软雅黑" pitchFamily="34" charset="-122"/>
              </a:rPr>
              <a:t>(Laetoli)</a:t>
            </a:r>
            <a:r>
              <a:rPr lang="zh-CN" altLang="en-US" sz="3600" b="1" dirty="0">
                <a:solidFill>
                  <a:srgbClr val="002060"/>
                </a:solidFill>
                <a:latin typeface="微软雅黑" pitchFamily="34" charset="-122"/>
                <a:ea typeface="微软雅黑" pitchFamily="34" charset="-122"/>
              </a:rPr>
              <a:t>脚印：像人一样</a:t>
            </a:r>
          </a:p>
        </p:txBody>
      </p:sp>
      <p:sp>
        <p:nvSpPr>
          <p:cNvPr id="12" name="Rectangle 3"/>
          <p:cNvSpPr txBox="1">
            <a:spLocks noChangeArrowheads="1"/>
          </p:cNvSpPr>
          <p:nvPr/>
        </p:nvSpPr>
        <p:spPr>
          <a:xfrm>
            <a:off x="286193" y="764705"/>
            <a:ext cx="8750303" cy="1296144"/>
          </a:xfrm>
          <a:prstGeom prst="rect">
            <a:avLst/>
          </a:prstGeom>
        </p:spPr>
        <p:txBody>
          <a:bodyPr vert="horz" lIns="91440" tIns="45720" rIns="91440" bIns="45720" rtlCol="0">
            <a:noAutofit/>
          </a:bodyPr>
          <a:lstStyle/>
          <a:p>
            <a:pPr defTabSz="685800">
              <a:lnSpc>
                <a:spcPct val="90000"/>
              </a:lnSpc>
              <a:spcBef>
                <a:spcPts val="750"/>
              </a:spcBef>
              <a:defRPr/>
            </a:pPr>
            <a:r>
              <a:rPr lang="zh-CN" altLang="en-US" sz="3300" dirty="0">
                <a:latin typeface="+mj-lt"/>
                <a:ea typeface="汉仪大宋简" panose="02010609000101010101" pitchFamily="49" charset="-122"/>
              </a:rPr>
              <a:t>“</a:t>
            </a:r>
            <a:r>
              <a:rPr lang="zh-CN" altLang="en-US" sz="3300" dirty="0">
                <a:ea typeface="汉仪大宋简" panose="02010609000101010101" pitchFamily="49" charset="-122"/>
              </a:rPr>
              <a:t>与</a:t>
            </a:r>
            <a:r>
              <a:rPr lang="zh-CN" altLang="en-US" sz="3300" dirty="0">
                <a:latin typeface="+mj-lt"/>
                <a:ea typeface="汉仪大宋简" panose="02010609000101010101" pitchFamily="49" charset="-122"/>
              </a:rPr>
              <a:t>习惯光脚走路的智人没有区别</a:t>
            </a:r>
            <a:r>
              <a:rPr lang="ja-JP" altLang="en-US" sz="3300" dirty="0">
                <a:latin typeface="+mj-lt"/>
                <a:ea typeface="汉仪大宋简" panose="02010609000101010101" pitchFamily="49" charset="-122"/>
              </a:rPr>
              <a:t>”</a:t>
            </a:r>
            <a:endParaRPr lang="en-US" altLang="ja-JP" sz="3300" dirty="0">
              <a:latin typeface="+mj-lt"/>
              <a:ea typeface="汉仪大宋简" panose="02010609000101010101" pitchFamily="49" charset="-122"/>
            </a:endParaRPr>
          </a:p>
          <a:p>
            <a:pPr defTabSz="685800">
              <a:lnSpc>
                <a:spcPct val="90000"/>
              </a:lnSpc>
              <a:spcBef>
                <a:spcPts val="750"/>
              </a:spcBef>
              <a:defRPr/>
            </a:pPr>
            <a:r>
              <a:rPr lang="zh-CN" altLang="en-US" sz="2000" dirty="0"/>
              <a:t>进化论者</a:t>
            </a:r>
            <a:r>
              <a:rPr lang="en-US" sz="2000" dirty="0"/>
              <a:t> Russell Tuttle, </a:t>
            </a:r>
            <a:r>
              <a:rPr lang="ja-JP" altLang="en-US" sz="2000" dirty="0"/>
              <a:t>“</a:t>
            </a:r>
            <a:r>
              <a:rPr lang="en-US" altLang="ja-JP" sz="2000" dirty="0"/>
              <a:t>The Pattern of Little Feet,</a:t>
            </a:r>
            <a:r>
              <a:rPr lang="ja-JP" altLang="en-US" sz="2000" dirty="0"/>
              <a:t>”</a:t>
            </a:r>
            <a:r>
              <a:rPr lang="en-US" altLang="ja-JP" sz="2000" dirty="0"/>
              <a:t> </a:t>
            </a:r>
            <a:r>
              <a:rPr lang="en-US" altLang="ja-JP" sz="2000" i="1" dirty="0"/>
              <a:t>American Journal of Physical Anthropology</a:t>
            </a:r>
            <a:r>
              <a:rPr lang="en-US" altLang="ja-JP" sz="2000" dirty="0"/>
              <a:t>, Feb 1989, p. 316.</a:t>
            </a:r>
            <a:endParaRPr lang="en-US"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15046"/>
                                        </p:tgtEl>
                                        <p:attrNameLst>
                                          <p:attrName>style.visibility</p:attrName>
                                        </p:attrNameLst>
                                      </p:cBhvr>
                                      <p:to>
                                        <p:strVal val="visible"/>
                                      </p:to>
                                    </p:set>
                                    <p:animEffect transition="in" filter="fade">
                                      <p:cBhvr>
                                        <p:cTn id="12" dur="500"/>
                                        <p:tgtEl>
                                          <p:spTgt spid="21504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5052"/>
                                        </p:tgtEl>
                                        <p:attrNameLst>
                                          <p:attrName>style.visibility</p:attrName>
                                        </p:attrNameLst>
                                      </p:cBhvr>
                                      <p:to>
                                        <p:strVal val="visible"/>
                                      </p:to>
                                    </p:set>
                                    <p:animEffect transition="in" filter="fade">
                                      <p:cBhvr>
                                        <p:cTn id="15" dur="500"/>
                                        <p:tgtEl>
                                          <p:spTgt spid="215052"/>
                                        </p:tgtEl>
                                      </p:cBhvr>
                                    </p:animEffect>
                                  </p:childTnLst>
                                </p:cTn>
                              </p:par>
                            </p:childTnLst>
                          </p:cTn>
                        </p:par>
                        <p:par>
                          <p:cTn id="16" fill="hold" nodeType="afterGroup">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215050"/>
                                        </p:tgtEl>
                                        <p:attrNameLst>
                                          <p:attrName>style.visibility</p:attrName>
                                        </p:attrNameLst>
                                      </p:cBhvr>
                                      <p:to>
                                        <p:strVal val="visible"/>
                                      </p:to>
                                    </p:set>
                                    <p:animEffect transition="in" filter="wipe(down)">
                                      <p:cBhvr>
                                        <p:cTn id="19" dur="1000"/>
                                        <p:tgtEl>
                                          <p:spTgt spid="215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50" grpId="0" animBg="1"/>
      <p:bldP spid="21505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357161" y="214290"/>
            <a:ext cx="8501121" cy="494570"/>
          </a:xfrm>
          <a:prstGeom prst="rect">
            <a:avLst/>
          </a:prstGeom>
        </p:spPr>
        <p:txBody>
          <a:bodyPr anchor="ctr" anchorCtr="1">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600" b="1" dirty="0">
                <a:solidFill>
                  <a:srgbClr val="002060"/>
                </a:solidFill>
                <a:latin typeface="微软雅黑" pitchFamily="34" charset="-122"/>
                <a:ea typeface="微软雅黑" pitchFamily="34" charset="-122"/>
              </a:rPr>
              <a:t>利特里</a:t>
            </a:r>
            <a:r>
              <a:rPr lang="en-US" altLang="zh-CN" sz="3600" b="1" dirty="0">
                <a:solidFill>
                  <a:srgbClr val="002060"/>
                </a:solidFill>
                <a:latin typeface="微软雅黑" pitchFamily="34" charset="-122"/>
                <a:ea typeface="微软雅黑" pitchFamily="34" charset="-122"/>
              </a:rPr>
              <a:t>(Laetoli)</a:t>
            </a:r>
            <a:r>
              <a:rPr lang="zh-CN" altLang="en-US" sz="3600" b="1" dirty="0">
                <a:solidFill>
                  <a:srgbClr val="002060"/>
                </a:solidFill>
                <a:latin typeface="微软雅黑" pitchFamily="34" charset="-122"/>
                <a:ea typeface="微软雅黑" pitchFamily="34" charset="-122"/>
              </a:rPr>
              <a:t>脚印：像人一样</a:t>
            </a:r>
          </a:p>
        </p:txBody>
      </p:sp>
      <p:sp>
        <p:nvSpPr>
          <p:cNvPr id="13" name="Rectangle 3"/>
          <p:cNvSpPr txBox="1">
            <a:spLocks noChangeArrowheads="1"/>
          </p:cNvSpPr>
          <p:nvPr/>
        </p:nvSpPr>
        <p:spPr>
          <a:xfrm>
            <a:off x="214185" y="836712"/>
            <a:ext cx="8750303" cy="2073275"/>
          </a:xfrm>
          <a:prstGeom prst="rect">
            <a:avLst/>
          </a:prstGeom>
        </p:spPr>
        <p:txBody>
          <a:bodyPr vert="horz" lIns="91440" tIns="45720" rIns="91440" bIns="45720" rtlCol="0">
            <a:noAutofit/>
          </a:bodyPr>
          <a:lstStyle/>
          <a:p>
            <a:pPr defTabSz="685800">
              <a:lnSpc>
                <a:spcPct val="90000"/>
              </a:lnSpc>
              <a:spcBef>
                <a:spcPts val="750"/>
              </a:spcBef>
              <a:defRPr/>
            </a:pPr>
            <a:r>
              <a:rPr lang="zh-CN" altLang="en-US" sz="3300" dirty="0">
                <a:latin typeface="+mj-lt"/>
                <a:ea typeface="汉仪大宋简" panose="02010609000101010101" pitchFamily="49" charset="-122"/>
              </a:rPr>
              <a:t>有一个形状好的脚后跟与强壮的足弓</a:t>
            </a:r>
            <a:r>
              <a:rPr lang="en-US" altLang="zh-CN" sz="3300" dirty="0">
                <a:latin typeface="+mj-lt"/>
                <a:ea typeface="汉仪大宋简" panose="02010609000101010101" pitchFamily="49" charset="-122"/>
              </a:rPr>
              <a:t>,</a:t>
            </a:r>
            <a:r>
              <a:rPr lang="zh-CN" altLang="en-US" sz="3300" dirty="0">
                <a:latin typeface="+mj-lt"/>
                <a:ea typeface="汉仪大宋简" panose="02010609000101010101" pitchFamily="49" charset="-122"/>
              </a:rPr>
              <a:t>前面有一个良好的前脚掌</a:t>
            </a:r>
            <a:r>
              <a:rPr lang="zh-CN" altLang="en-US" sz="2800" dirty="0">
                <a:latin typeface="+mj-lt"/>
                <a:ea typeface="汉仪大宋简" panose="02010609000101010101" pitchFamily="49" charset="-122"/>
              </a:rPr>
              <a:t>（脚球）</a:t>
            </a:r>
            <a:r>
              <a:rPr lang="zh-CN" altLang="en-US" sz="3300" dirty="0">
                <a:latin typeface="+mj-lt"/>
                <a:ea typeface="汉仪大宋简" panose="02010609000101010101" pitchFamily="49" charset="-122"/>
              </a:rPr>
              <a:t>。大脚趾与脚在一条直线上，不像猿猴的大脚趾那样向外突出</a:t>
            </a:r>
            <a:r>
              <a:rPr lang="en-US" altLang="zh-CN" sz="3300" dirty="0">
                <a:latin typeface="+mj-lt"/>
                <a:ea typeface="汉仪大宋简" panose="02010609000101010101" pitchFamily="49" charset="-122"/>
              </a:rPr>
              <a:t>……</a:t>
            </a:r>
            <a:endParaRPr lang="en-US" altLang="ja-JP" sz="3300" dirty="0">
              <a:latin typeface="+mj-lt"/>
              <a:ea typeface="汉仪大宋简" panose="02010609000101010101" pitchFamily="49" charset="-122"/>
            </a:endParaRPr>
          </a:p>
          <a:p>
            <a:pPr defTabSz="685800">
              <a:lnSpc>
                <a:spcPct val="90000"/>
              </a:lnSpc>
              <a:spcBef>
                <a:spcPts val="750"/>
              </a:spcBef>
              <a:defRPr/>
            </a:pPr>
            <a:r>
              <a:rPr lang="zh-CN" altLang="en-US" sz="2000" dirty="0">
                <a:latin typeface="Arial" charset="0"/>
                <a:ea typeface="ＭＳ Ｐゴシック" charset="0"/>
              </a:rPr>
              <a:t>进化论者</a:t>
            </a:r>
            <a:r>
              <a:rPr lang="en-US" sz="2000" dirty="0">
                <a:latin typeface="Arial" charset="0"/>
                <a:ea typeface="ＭＳ Ｐゴシック" charset="0"/>
              </a:rPr>
              <a:t>Donald </a:t>
            </a:r>
            <a:r>
              <a:rPr lang="en-US" sz="2000" dirty="0" err="1">
                <a:latin typeface="Arial" charset="0"/>
                <a:ea typeface="ＭＳ Ｐゴシック" charset="0"/>
              </a:rPr>
              <a:t>Johanson</a:t>
            </a:r>
            <a:r>
              <a:rPr lang="en-US" sz="2000" dirty="0">
                <a:latin typeface="Arial" charset="0"/>
                <a:ea typeface="ＭＳ Ｐゴシック" charset="0"/>
              </a:rPr>
              <a:t> and Maitland </a:t>
            </a:r>
            <a:r>
              <a:rPr lang="en-US" sz="2000" dirty="0" err="1">
                <a:latin typeface="Arial" charset="0"/>
                <a:ea typeface="ＭＳ Ｐゴシック" charset="0"/>
              </a:rPr>
              <a:t>Edey</a:t>
            </a:r>
            <a:r>
              <a:rPr lang="en-US" sz="2000" dirty="0">
                <a:latin typeface="Arial" charset="0"/>
                <a:ea typeface="ＭＳ Ｐゴシック" charset="0"/>
              </a:rPr>
              <a:t>, </a:t>
            </a:r>
            <a:r>
              <a:rPr lang="en-US" sz="2000" i="1" dirty="0">
                <a:latin typeface="Arial" charset="0"/>
                <a:ea typeface="ＭＳ Ｐゴシック" charset="0"/>
              </a:rPr>
              <a:t>Lucy: The Beginnings of Humankind</a:t>
            </a:r>
            <a:r>
              <a:rPr lang="en-US" sz="2000" dirty="0">
                <a:latin typeface="Arial" charset="0"/>
                <a:ea typeface="ＭＳ Ｐゴシック" charset="0"/>
              </a:rPr>
              <a:t>, 1981, p. 250.</a:t>
            </a:r>
            <a:endParaRPr lang="en-US" sz="2000" dirty="0"/>
          </a:p>
        </p:txBody>
      </p:sp>
      <p:pic>
        <p:nvPicPr>
          <p:cNvPr id="14" name="Picture 6" descr="laetoli foot"/>
          <p:cNvPicPr>
            <a:picLocks noChangeAspect="1" noChangeArrowheads="1"/>
          </p:cNvPicPr>
          <p:nvPr/>
        </p:nvPicPr>
        <p:blipFill>
          <a:blip r:embed="rId3" cstate="print"/>
          <a:srcRect/>
          <a:stretch>
            <a:fillRect/>
          </a:stretch>
        </p:blipFill>
        <p:spPr bwMode="auto">
          <a:xfrm>
            <a:off x="3416174" y="2996952"/>
            <a:ext cx="2523978" cy="3246765"/>
          </a:xfrm>
          <a:prstGeom prst="rect">
            <a:avLst/>
          </a:prstGeom>
          <a:noFill/>
          <a:ln w="28575">
            <a:solidFill>
              <a:srgbClr val="000066"/>
            </a:solidFill>
            <a:miter lim="800000"/>
            <a:headEnd/>
            <a:tailEnd/>
          </a:ln>
        </p:spPr>
      </p:pic>
      <p:grpSp>
        <p:nvGrpSpPr>
          <p:cNvPr id="2" name="Group 22"/>
          <p:cNvGrpSpPr>
            <a:grpSpLocks/>
          </p:cNvGrpSpPr>
          <p:nvPr/>
        </p:nvGrpSpPr>
        <p:grpSpPr bwMode="auto">
          <a:xfrm>
            <a:off x="696665" y="3257027"/>
            <a:ext cx="3443287" cy="1108077"/>
            <a:chOff x="567" y="2749"/>
            <a:chExt cx="2169" cy="698"/>
          </a:xfrm>
        </p:grpSpPr>
        <p:sp>
          <p:nvSpPr>
            <p:cNvPr id="16" name="Text Box 12"/>
            <p:cNvSpPr txBox="1">
              <a:spLocks noChangeArrowheads="1"/>
            </p:cNvSpPr>
            <p:nvPr/>
          </p:nvSpPr>
          <p:spPr bwMode="auto">
            <a:xfrm>
              <a:off x="567" y="2749"/>
              <a:ext cx="1490" cy="6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zh-CN" altLang="en-US" sz="3300" dirty="0">
                  <a:latin typeface="+mj-lt"/>
                  <a:ea typeface="汉仪大宋简" panose="02010609000101010101" pitchFamily="49" charset="-122"/>
                </a:rPr>
                <a:t>在一条直线上的大脚趾</a:t>
              </a:r>
              <a:endParaRPr lang="en-US" altLang="en-US" sz="3300" dirty="0">
                <a:latin typeface="+mj-lt"/>
                <a:ea typeface="汉仪大宋简" panose="02010609000101010101" pitchFamily="49" charset="-122"/>
              </a:endParaRPr>
            </a:p>
          </p:txBody>
        </p:sp>
        <p:sp>
          <p:nvSpPr>
            <p:cNvPr id="18" name="AutoShape 19"/>
            <p:cNvSpPr>
              <a:spLocks noChangeArrowheads="1"/>
            </p:cNvSpPr>
            <p:nvPr/>
          </p:nvSpPr>
          <p:spPr bwMode="auto">
            <a:xfrm>
              <a:off x="1958" y="3082"/>
              <a:ext cx="778" cy="201"/>
            </a:xfrm>
            <a:prstGeom prst="rightArrow">
              <a:avLst>
                <a:gd name="adj1" fmla="val 50000"/>
                <a:gd name="adj2" fmla="val 96766"/>
              </a:avLst>
            </a:prstGeom>
            <a:solidFill>
              <a:srgbClr val="000066"/>
            </a:solidFill>
            <a:ln w="28575">
              <a:solidFill>
                <a:srgbClr val="FFFF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 name="Group 23"/>
          <p:cNvGrpSpPr>
            <a:grpSpLocks/>
          </p:cNvGrpSpPr>
          <p:nvPr/>
        </p:nvGrpSpPr>
        <p:grpSpPr bwMode="auto">
          <a:xfrm>
            <a:off x="827584" y="4773142"/>
            <a:ext cx="3284538" cy="600074"/>
            <a:chOff x="672" y="3459"/>
            <a:chExt cx="2069" cy="378"/>
          </a:xfrm>
        </p:grpSpPr>
        <p:sp>
          <p:nvSpPr>
            <p:cNvPr id="20" name="Text Box 10"/>
            <p:cNvSpPr txBox="1">
              <a:spLocks noChangeArrowheads="1"/>
            </p:cNvSpPr>
            <p:nvPr/>
          </p:nvSpPr>
          <p:spPr bwMode="auto">
            <a:xfrm>
              <a:off x="672" y="3459"/>
              <a:ext cx="1573" cy="3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zh-CN" altLang="en-US" sz="3300" dirty="0">
                  <a:latin typeface="+mj-lt"/>
                  <a:ea typeface="汉仪大宋简" panose="02010609000101010101" pitchFamily="49" charset="-122"/>
                </a:rPr>
                <a:t>强壮的足弓</a:t>
              </a:r>
              <a:endParaRPr lang="en-US" altLang="en-US" sz="3300" dirty="0">
                <a:latin typeface="+mj-lt"/>
                <a:ea typeface="汉仪大宋简" panose="02010609000101010101" pitchFamily="49" charset="-122"/>
              </a:endParaRPr>
            </a:p>
          </p:txBody>
        </p:sp>
        <p:sp>
          <p:nvSpPr>
            <p:cNvPr id="21" name="AutoShape 20"/>
            <p:cNvSpPr>
              <a:spLocks noChangeArrowheads="1"/>
            </p:cNvSpPr>
            <p:nvPr/>
          </p:nvSpPr>
          <p:spPr bwMode="auto">
            <a:xfrm>
              <a:off x="2054" y="3461"/>
              <a:ext cx="687" cy="201"/>
            </a:xfrm>
            <a:prstGeom prst="rightArrow">
              <a:avLst>
                <a:gd name="adj1" fmla="val 50000"/>
                <a:gd name="adj2" fmla="val 85448"/>
              </a:avLst>
            </a:prstGeom>
            <a:solidFill>
              <a:srgbClr val="000066"/>
            </a:solidFill>
            <a:ln w="28575">
              <a:solidFill>
                <a:srgbClr val="FFFF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4" name="Group 24"/>
          <p:cNvGrpSpPr>
            <a:grpSpLocks/>
          </p:cNvGrpSpPr>
          <p:nvPr/>
        </p:nvGrpSpPr>
        <p:grpSpPr bwMode="auto">
          <a:xfrm>
            <a:off x="5163889" y="4134967"/>
            <a:ext cx="3584575" cy="1108076"/>
            <a:chOff x="3040" y="3375"/>
            <a:chExt cx="2258" cy="698"/>
          </a:xfrm>
        </p:grpSpPr>
        <p:sp>
          <p:nvSpPr>
            <p:cNvPr id="23" name="Text Box 13"/>
            <p:cNvSpPr txBox="1">
              <a:spLocks noChangeArrowheads="1"/>
            </p:cNvSpPr>
            <p:nvPr/>
          </p:nvSpPr>
          <p:spPr bwMode="auto">
            <a:xfrm>
              <a:off x="3780" y="3375"/>
              <a:ext cx="1518" cy="6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zh-CN" altLang="en-US" sz="3300" dirty="0">
                  <a:latin typeface="+mj-lt"/>
                  <a:ea typeface="汉仪大宋简" panose="02010609000101010101" pitchFamily="49" charset="-122"/>
                </a:rPr>
                <a:t>脚后</a:t>
              </a:r>
              <a:r>
                <a:rPr lang="zh-CN" altLang="en-US" sz="3300">
                  <a:latin typeface="+mj-lt"/>
                  <a:ea typeface="汉仪大宋简" panose="02010609000101010101" pitchFamily="49" charset="-122"/>
                </a:rPr>
                <a:t>跟</a:t>
              </a:r>
              <a:r>
                <a:rPr lang="en-US" altLang="zh-CN" sz="3300">
                  <a:latin typeface="+mj-lt"/>
                  <a:ea typeface="汉仪大宋简" panose="02010609000101010101" pitchFamily="49" charset="-122"/>
                </a:rPr>
                <a:t>--</a:t>
              </a:r>
              <a:r>
                <a:rPr lang="zh-CN" altLang="en-US" sz="3300">
                  <a:latin typeface="+mj-lt"/>
                  <a:ea typeface="汉仪大宋简" panose="02010609000101010101" pitchFamily="49" charset="-122"/>
                </a:rPr>
                <a:t>脚趾运</a:t>
              </a:r>
              <a:r>
                <a:rPr lang="zh-CN" altLang="en-US" sz="3300" dirty="0">
                  <a:latin typeface="+mj-lt"/>
                  <a:ea typeface="汉仪大宋简" panose="02010609000101010101" pitchFamily="49" charset="-122"/>
                </a:rPr>
                <a:t>动</a:t>
              </a:r>
              <a:endParaRPr lang="en-US" altLang="en-US" sz="3300" dirty="0">
                <a:latin typeface="+mj-lt"/>
                <a:ea typeface="汉仪大宋简" panose="02010609000101010101" pitchFamily="49" charset="-122"/>
              </a:endParaRPr>
            </a:p>
          </p:txBody>
        </p:sp>
        <p:sp>
          <p:nvSpPr>
            <p:cNvPr id="24" name="AutoShape 21"/>
            <p:cNvSpPr>
              <a:spLocks noChangeArrowheads="1"/>
            </p:cNvSpPr>
            <p:nvPr/>
          </p:nvSpPr>
          <p:spPr bwMode="auto">
            <a:xfrm rot="20675794" flipH="1">
              <a:off x="3040" y="3718"/>
              <a:ext cx="778" cy="201"/>
            </a:xfrm>
            <a:prstGeom prst="rightArrow">
              <a:avLst>
                <a:gd name="adj1" fmla="val 50000"/>
                <a:gd name="adj2" fmla="val 96766"/>
              </a:avLst>
            </a:prstGeom>
            <a:solidFill>
              <a:srgbClr val="000066"/>
            </a:solidFill>
            <a:ln w="28575">
              <a:solidFill>
                <a:srgbClr val="FFFF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3"/>
          <p:cNvSpPr>
            <a:spLocks noChangeArrowheads="1"/>
          </p:cNvSpPr>
          <p:nvPr/>
        </p:nvSpPr>
        <p:spPr bwMode="auto">
          <a:xfrm>
            <a:off x="88490" y="722088"/>
            <a:ext cx="5275598" cy="1338760"/>
          </a:xfrm>
          <a:prstGeom prst="rect">
            <a:avLst/>
          </a:prstGeom>
          <a:noFill/>
          <a:ln w="9525">
            <a:noFill/>
            <a:miter lim="800000"/>
            <a:headEnd/>
            <a:tailEnd/>
          </a:ln>
          <a:effectLst/>
        </p:spPr>
        <p:txBody>
          <a:bodyPr/>
          <a:lstStyle/>
          <a:p>
            <a:pPr marL="365760" indent="-365760">
              <a:spcAft>
                <a:spcPts val="1200"/>
              </a:spcAft>
              <a:buFont typeface="Arial" panose="020B0604020202020204" pitchFamily="34" charset="0"/>
              <a:buChar char="•"/>
              <a:defRPr/>
            </a:pPr>
            <a:r>
              <a:rPr lang="en-US" altLang="zh-CN" sz="3400" dirty="0">
                <a:latin typeface="汉仪大宋简" panose="02010609000101010101" pitchFamily="49" charset="-122"/>
                <a:ea typeface="汉仪大宋简" panose="02010609000101010101" pitchFamily="49" charset="-122"/>
              </a:rPr>
              <a:t>2015</a:t>
            </a:r>
            <a:r>
              <a:rPr lang="zh-CN" altLang="en-US" sz="3400" dirty="0">
                <a:latin typeface="汉仪大宋简" panose="02010609000101010101" pitchFamily="49" charset="-122"/>
                <a:ea typeface="汉仪大宋简" panose="02010609000101010101" pitchFamily="49" charset="-122"/>
              </a:rPr>
              <a:t>年， 在距离第一组脚印</a:t>
            </a:r>
            <a:r>
              <a:rPr lang="en-US" altLang="zh-CN" sz="3400" dirty="0">
                <a:latin typeface="汉仪大宋简" panose="02010609000101010101" pitchFamily="49" charset="-122"/>
                <a:ea typeface="汉仪大宋简" panose="02010609000101010101" pitchFamily="49" charset="-122"/>
              </a:rPr>
              <a:t>150</a:t>
            </a:r>
            <a:r>
              <a:rPr lang="zh-CN" altLang="en-US" sz="3400" dirty="0">
                <a:latin typeface="汉仪大宋简" panose="02010609000101010101" pitchFamily="49" charset="-122"/>
                <a:ea typeface="汉仪大宋简" panose="02010609000101010101" pitchFamily="49" charset="-122"/>
              </a:rPr>
              <a:t>米远的利特里</a:t>
            </a:r>
            <a:r>
              <a:rPr lang="en-US" altLang="zh-CN" sz="3400" dirty="0">
                <a:latin typeface="汉仪大宋简" panose="02010609000101010101" pitchFamily="49" charset="-122"/>
                <a:ea typeface="汉仪大宋简" panose="02010609000101010101" pitchFamily="49" charset="-122"/>
              </a:rPr>
              <a:t>(Laetoli)</a:t>
            </a:r>
            <a:r>
              <a:rPr lang="zh-CN" altLang="en-US" sz="3400" dirty="0">
                <a:latin typeface="汉仪大宋简" panose="02010609000101010101" pitchFamily="49" charset="-122"/>
                <a:ea typeface="汉仪大宋简" panose="02010609000101010101" pitchFamily="49" charset="-122"/>
              </a:rPr>
              <a:t>同一层，另一组脚印更大的足迹被发现</a:t>
            </a:r>
            <a:endParaRPr lang="en-US" altLang="zh-CN" sz="3400" dirty="0">
              <a:latin typeface="汉仪大宋简" panose="02010609000101010101" pitchFamily="49" charset="-122"/>
              <a:ea typeface="汉仪大宋简" panose="02010609000101010101" pitchFamily="49" charset="-122"/>
            </a:endParaRPr>
          </a:p>
          <a:p>
            <a:pPr marL="365760" indent="-365760">
              <a:spcAft>
                <a:spcPts val="1200"/>
              </a:spcAft>
              <a:buFont typeface="Arial" panose="020B0604020202020204" pitchFamily="34" charset="0"/>
              <a:buChar char="•"/>
              <a:defRPr/>
            </a:pPr>
            <a:r>
              <a:rPr lang="zh-CN" altLang="en-US" sz="3400" dirty="0">
                <a:latin typeface="汉仪大宋简" panose="02010609000101010101" pitchFamily="49" charset="-122"/>
                <a:ea typeface="汉仪大宋简" panose="02010609000101010101" pitchFamily="49" charset="-122"/>
              </a:rPr>
              <a:t>这些脚印的主人可能有</a:t>
            </a:r>
            <a:r>
              <a:rPr lang="en-US" altLang="zh-CN" sz="3400" dirty="0">
                <a:latin typeface="汉仪大宋简" panose="02010609000101010101" pitchFamily="49" charset="-122"/>
                <a:ea typeface="汉仪大宋简" panose="02010609000101010101" pitchFamily="49" charset="-122"/>
              </a:rPr>
              <a:t>1</a:t>
            </a:r>
            <a:r>
              <a:rPr lang="zh-CN" altLang="en-US" sz="3400" dirty="0">
                <a:latin typeface="汉仪大宋简" panose="02010609000101010101" pitchFamily="49" charset="-122"/>
                <a:ea typeface="汉仪大宋简" panose="02010609000101010101" pitchFamily="49" charset="-122"/>
              </a:rPr>
              <a:t>米</a:t>
            </a:r>
            <a:r>
              <a:rPr lang="en-US" altLang="zh-CN" sz="3400" dirty="0">
                <a:latin typeface="汉仪大宋简" panose="02010609000101010101" pitchFamily="49" charset="-122"/>
                <a:ea typeface="汉仪大宋简" panose="02010609000101010101" pitchFamily="49" charset="-122"/>
              </a:rPr>
              <a:t>7</a:t>
            </a:r>
            <a:r>
              <a:rPr lang="zh-CN" altLang="en-US" sz="3400" dirty="0">
                <a:latin typeface="汉仪大宋简" panose="02010609000101010101" pitchFamily="49" charset="-122"/>
                <a:ea typeface="汉仪大宋简" panose="02010609000101010101" pitchFamily="49" charset="-122"/>
              </a:rPr>
              <a:t>的身高</a:t>
            </a:r>
            <a:endParaRPr lang="en-US" altLang="zh-CN" sz="3400" dirty="0">
              <a:latin typeface="汉仪大宋简" panose="02010609000101010101" pitchFamily="49" charset="-122"/>
              <a:ea typeface="汉仪大宋简" panose="02010609000101010101" pitchFamily="49" charset="-122"/>
            </a:endParaRPr>
          </a:p>
          <a:p>
            <a:pPr marL="365760" indent="-365760">
              <a:spcAft>
                <a:spcPts val="1200"/>
              </a:spcAft>
              <a:buFont typeface="Arial" panose="020B0604020202020204" pitchFamily="34" charset="0"/>
              <a:buChar char="•"/>
              <a:defRPr/>
            </a:pPr>
            <a:r>
              <a:rPr lang="zh-CN" altLang="en-US" sz="3400" dirty="0">
                <a:latin typeface="汉仪大宋简" panose="02010609000101010101" pitchFamily="49" charset="-122"/>
                <a:ea typeface="汉仪大宋简" panose="02010609000101010101" pitchFamily="49" charset="-122"/>
              </a:rPr>
              <a:t>这些脚印和步态和现代人很像</a:t>
            </a:r>
            <a:endParaRPr lang="en-US" altLang="zh-CN" sz="3400" dirty="0">
              <a:latin typeface="汉仪大宋简" panose="02010609000101010101" pitchFamily="49" charset="-122"/>
              <a:ea typeface="汉仪大宋简" panose="02010609000101010101" pitchFamily="49" charset="-122"/>
            </a:endParaRPr>
          </a:p>
          <a:p>
            <a:pPr marL="365760" indent="-365760">
              <a:spcAft>
                <a:spcPts val="1200"/>
              </a:spcAft>
              <a:buFont typeface="Arial" panose="020B0604020202020204" pitchFamily="34" charset="0"/>
              <a:buChar char="•"/>
              <a:defRPr/>
            </a:pPr>
            <a:r>
              <a:rPr lang="zh-CN" altLang="en-US" sz="3400" dirty="0">
                <a:latin typeface="汉仪大宋简" panose="02010609000101010101" pitchFamily="49" charset="-122"/>
                <a:ea typeface="汉仪大宋简" panose="02010609000101010101" pitchFamily="49" charset="-122"/>
              </a:rPr>
              <a:t>进化论者称之为“两性异性”</a:t>
            </a:r>
            <a:r>
              <a:rPr lang="en-US" altLang="zh-CN" sz="3400" dirty="0">
                <a:latin typeface="汉仪大宋简" panose="02010609000101010101" pitchFamily="49" charset="-122"/>
                <a:ea typeface="汉仪大宋简" panose="02010609000101010101" pitchFamily="49" charset="-122"/>
              </a:rPr>
              <a:t>!</a:t>
            </a:r>
          </a:p>
        </p:txBody>
      </p:sp>
      <p:sp>
        <p:nvSpPr>
          <p:cNvPr id="9" name="Title 8"/>
          <p:cNvSpPr>
            <a:spLocks noGrp="1"/>
          </p:cNvSpPr>
          <p:nvPr>
            <p:ph type="ctrTitle"/>
          </p:nvPr>
        </p:nvSpPr>
        <p:spPr/>
        <p:txBody>
          <a:bodyPr/>
          <a:lstStyle/>
          <a:p>
            <a:r>
              <a:rPr lang="en-US"/>
              <a:t>Laetoli prints</a:t>
            </a:r>
            <a:r>
              <a:rPr lang="en-US" baseline="0"/>
              <a:t> vs. human and chimp</a:t>
            </a:r>
            <a:endParaRPr lang="en-US"/>
          </a:p>
        </p:txBody>
      </p:sp>
      <p:sp>
        <p:nvSpPr>
          <p:cNvPr id="2" name="副标题 1"/>
          <p:cNvSpPr>
            <a:spLocks noGrp="1"/>
          </p:cNvSpPr>
          <p:nvPr>
            <p:ph type="subTitle" idx="1"/>
          </p:nvPr>
        </p:nvSpPr>
        <p:spPr/>
        <p:txBody>
          <a:bodyPr/>
          <a:lstStyle/>
          <a:p>
            <a:r>
              <a:rPr lang="zh-CN" altLang="en-US" dirty="0"/>
              <a:t>真人脚印：</a:t>
            </a:r>
            <a:r>
              <a:rPr lang="zh-CN" altLang="en-US" dirty="0">
                <a:latin typeface="汉仪大宋简" panose="02010609000101010101" pitchFamily="49" charset="-122"/>
                <a:ea typeface="汉仪大宋简" panose="02010609000101010101" pitchFamily="49" charset="-122"/>
              </a:rPr>
              <a:t>利特里</a:t>
            </a:r>
            <a:r>
              <a:rPr lang="en-US" altLang="zh-CN" dirty="0"/>
              <a:t>(Laetoli)</a:t>
            </a:r>
            <a:endParaRPr lang="zh-CN" altLang="en-US" dirty="0"/>
          </a:p>
        </p:txBody>
      </p:sp>
      <p:pic>
        <p:nvPicPr>
          <p:cNvPr id="1182722" name="Picture 2">
            <a:extLst>
              <a:ext uri="{FF2B5EF4-FFF2-40B4-BE49-F238E27FC236}">
                <a16:creationId xmlns:a16="http://schemas.microsoft.com/office/drawing/2014/main" id="{38EA591D-590D-4ACB-857E-3B9662604C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462101" y="1806933"/>
            <a:ext cx="5404374" cy="3600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AB0C527-E366-46BB-8106-8FC34964CB29}"/>
              </a:ext>
            </a:extLst>
          </p:cNvPr>
          <p:cNvPicPr>
            <a:picLocks noChangeAspect="1"/>
          </p:cNvPicPr>
          <p:nvPr/>
        </p:nvPicPr>
        <p:blipFill rotWithShape="1">
          <a:blip r:embed="rId4">
            <a:extLst>
              <a:ext uri="{28A0092B-C50C-407E-A947-70E740481C1C}">
                <a14:useLocalDpi xmlns:a14="http://schemas.microsoft.com/office/drawing/2010/main" val="0"/>
              </a:ext>
            </a:extLst>
          </a:blip>
          <a:srcRect l="-4618" t="-1872" r="-5637"/>
          <a:stretch/>
        </p:blipFill>
        <p:spPr>
          <a:xfrm>
            <a:off x="0" y="0"/>
            <a:ext cx="9144000" cy="6347131"/>
          </a:xfrm>
          <a:prstGeom prst="rect">
            <a:avLst/>
          </a:prstGeom>
          <a:solidFill>
            <a:schemeClr val="bg1"/>
          </a:solidFill>
        </p:spPr>
      </p:pic>
    </p:spTree>
    <p:extLst>
      <p:ext uri="{BB962C8B-B14F-4D97-AF65-F5344CB8AC3E}">
        <p14:creationId xmlns:p14="http://schemas.microsoft.com/office/powerpoint/2010/main" val="265476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ChangeArrowheads="1"/>
          </p:cNvSpPr>
          <p:nvPr/>
        </p:nvSpPr>
        <p:spPr bwMode="auto">
          <a:xfrm>
            <a:off x="228600" y="228600"/>
            <a:ext cx="8839200" cy="6629400"/>
          </a:xfrm>
          <a:prstGeom prst="rect">
            <a:avLst/>
          </a:prstGeom>
          <a:noFill/>
          <a:ln w="9525">
            <a:noFill/>
            <a:miter lim="800000"/>
            <a:headEnd/>
            <a:tailEnd/>
          </a:ln>
          <a:effectLst/>
        </p:spPr>
        <p:txBody>
          <a:bodyPr/>
          <a:lstStyle/>
          <a:p>
            <a:endParaRPr lang="zh-CN" altLang="en-US">
              <a:latin typeface="RS_Song"/>
              <a:ea typeface="RS_Song"/>
              <a:cs typeface="RS_Song"/>
            </a:endParaRPr>
          </a:p>
        </p:txBody>
      </p:sp>
      <p:sp>
        <p:nvSpPr>
          <p:cNvPr id="3" name="副标题 2"/>
          <p:cNvSpPr>
            <a:spLocks noGrp="1"/>
          </p:cNvSpPr>
          <p:nvPr>
            <p:ph type="subTitle" idx="1"/>
          </p:nvPr>
        </p:nvSpPr>
        <p:spPr>
          <a:xfrm>
            <a:off x="0" y="162000"/>
            <a:ext cx="9144000" cy="590931"/>
          </a:xfrm>
        </p:spPr>
        <p:txBody>
          <a:bodyPr/>
          <a:lstStyle/>
          <a:p>
            <a:r>
              <a:rPr lang="zh-CN" altLang="en-US"/>
              <a:t>真</a:t>
            </a:r>
            <a:r>
              <a:rPr lang="zh-CN" altLang="en-US" dirty="0"/>
              <a:t>实的“现代人”曾存在于所谓的“猿人”</a:t>
            </a:r>
          </a:p>
        </p:txBody>
      </p:sp>
      <p:sp>
        <p:nvSpPr>
          <p:cNvPr id="2" name="矩形 1"/>
          <p:cNvSpPr/>
          <p:nvPr/>
        </p:nvSpPr>
        <p:spPr>
          <a:xfrm>
            <a:off x="4716016" y="980728"/>
            <a:ext cx="4176464" cy="5078313"/>
          </a:xfrm>
          <a:prstGeom prst="rect">
            <a:avLst/>
          </a:prstGeom>
          <a:ln w="3175">
            <a:noFill/>
          </a:ln>
        </p:spPr>
        <p:txBody>
          <a:bodyPr wrap="square">
            <a:spAutoFit/>
          </a:bodyPr>
          <a:lstStyle/>
          <a:p>
            <a:pPr marL="457200" indent="-457200">
              <a:buSzPct val="55000"/>
              <a:buFont typeface="Wingdings" panose="05000000000000000000" pitchFamily="2" charset="2"/>
              <a:buChar char="l"/>
            </a:pPr>
            <a:r>
              <a:rPr lang="zh-CN" altLang="en-US" sz="3600" dirty="0">
                <a:latin typeface="Arial" panose="020B0604020202020204" pitchFamily="34" charset="0"/>
                <a:ea typeface="汉仪大宋简" panose="02010609000101010101" pitchFamily="49" charset="-122"/>
                <a:cs typeface="Arial" panose="020B0604020202020204" pitchFamily="34" charset="0"/>
              </a:rPr>
              <a:t>Kanapoi 胳膊肘</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a:buSzPct val="55000"/>
            </a:pPr>
            <a:r>
              <a:rPr lang="en-US" altLang="zh-CN" sz="3600" dirty="0">
                <a:latin typeface="Arial" panose="020B0604020202020204" pitchFamily="34" charset="0"/>
                <a:ea typeface="汉仪大宋简" panose="02010609000101010101" pitchFamily="49" charset="-122"/>
                <a:cs typeface="Arial" panose="020B0604020202020204" pitchFamily="34" charset="0"/>
              </a:rPr>
              <a:t>  </a:t>
            </a:r>
            <a:r>
              <a:rPr lang="zh-CN" altLang="en-US" sz="3600" dirty="0">
                <a:latin typeface="Arial" panose="020B0604020202020204" pitchFamily="34" charset="0"/>
                <a:ea typeface="汉仪大宋简" panose="02010609000101010101" pitchFamily="49" charset="-122"/>
                <a:cs typeface="Arial" panose="020B0604020202020204" pitchFamily="34" charset="0"/>
              </a:rPr>
              <a:t>（KNM-KP 271）</a:t>
            </a:r>
          </a:p>
          <a:p>
            <a:pPr marL="457200" indent="-457200">
              <a:buSzPct val="55000"/>
              <a:buFont typeface="Wingdings" panose="05000000000000000000" pitchFamily="2" charset="2"/>
              <a:buChar char="l"/>
            </a:pPr>
            <a:r>
              <a:rPr lang="zh-CN" altLang="en-US" sz="3600" dirty="0">
                <a:latin typeface="Arial" panose="020B0604020202020204" pitchFamily="34" charset="0"/>
                <a:ea typeface="汉仪大宋简" panose="02010609000101010101" pitchFamily="49" charset="-122"/>
                <a:cs typeface="Arial" panose="020B0604020202020204" pitchFamily="34" charset="0"/>
              </a:rPr>
              <a:t>1965年发现于肯尼亚</a:t>
            </a:r>
          </a:p>
          <a:p>
            <a:pPr marL="457200" indent="-457200">
              <a:buSzPct val="55000"/>
              <a:buFont typeface="Wingdings" panose="05000000000000000000" pitchFamily="2" charset="2"/>
              <a:buChar char="l"/>
            </a:pPr>
            <a:r>
              <a:rPr lang="zh-CN" altLang="en-US" sz="3600" dirty="0">
                <a:latin typeface="Arial" panose="020B0604020202020204" pitchFamily="34" charset="0"/>
                <a:ea typeface="汉仪大宋简" panose="02010609000101010101" pitchFamily="49" charset="-122"/>
                <a:cs typeface="Arial" panose="020B0604020202020204" pitchFamily="34" charset="0"/>
              </a:rPr>
              <a:t>岩层的年代被定为400—450万年</a:t>
            </a:r>
          </a:p>
          <a:p>
            <a:pPr marL="457200" indent="-457200">
              <a:buSzPct val="55000"/>
              <a:buFont typeface="Wingdings" panose="05000000000000000000" pitchFamily="2" charset="2"/>
              <a:buChar char="l"/>
            </a:pPr>
            <a:r>
              <a:rPr lang="zh-CN" altLang="en-US" sz="3600" dirty="0">
                <a:latin typeface="Arial" panose="020B0604020202020204" pitchFamily="34" charset="0"/>
                <a:ea typeface="汉仪大宋简" panose="02010609000101010101" pitchFamily="49" charset="-122"/>
                <a:cs typeface="Arial" panose="020B0604020202020204" pitchFamily="34" charset="0"/>
              </a:rPr>
              <a:t>进化论专家总结道，这和现代人的毫无区别</a:t>
            </a:r>
          </a:p>
        </p:txBody>
      </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908721"/>
            <a:ext cx="4464496" cy="5291538"/>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ChangeArrowheads="1"/>
          </p:cNvSpPr>
          <p:nvPr/>
        </p:nvSpPr>
        <p:spPr bwMode="auto">
          <a:xfrm>
            <a:off x="228600" y="228600"/>
            <a:ext cx="8839200" cy="6629400"/>
          </a:xfrm>
          <a:prstGeom prst="rect">
            <a:avLst/>
          </a:prstGeom>
          <a:noFill/>
          <a:ln w="9525">
            <a:noFill/>
            <a:miter lim="800000"/>
            <a:headEnd/>
            <a:tailEnd/>
          </a:ln>
          <a:effectLst/>
        </p:spPr>
        <p:txBody>
          <a:bodyPr/>
          <a:lstStyle/>
          <a:p>
            <a:endParaRPr lang="zh-CN" altLang="en-US">
              <a:latin typeface="RS_Song"/>
              <a:ea typeface="RS_Song"/>
              <a:cs typeface="RS_Song"/>
            </a:endParaRPr>
          </a:p>
        </p:txBody>
      </p:sp>
      <p:sp>
        <p:nvSpPr>
          <p:cNvPr id="4" name="Rectangle 2"/>
          <p:cNvSpPr>
            <a:spLocks noChangeArrowheads="1"/>
          </p:cNvSpPr>
          <p:nvPr/>
        </p:nvSpPr>
        <p:spPr bwMode="auto">
          <a:xfrm>
            <a:off x="228600" y="228600"/>
            <a:ext cx="8839200" cy="6629400"/>
          </a:xfrm>
          <a:prstGeom prst="rect">
            <a:avLst/>
          </a:prstGeom>
          <a:noFill/>
          <a:ln w="9525">
            <a:noFill/>
            <a:miter lim="800000"/>
            <a:headEnd/>
            <a:tailEnd/>
          </a:ln>
          <a:effectLst/>
        </p:spPr>
        <p:txBody>
          <a:bodyPr/>
          <a:lstStyle/>
          <a:p>
            <a:endParaRPr lang="zh-CN" altLang="en-US">
              <a:latin typeface="RS_Song"/>
              <a:ea typeface="RS_Song"/>
              <a:cs typeface="RS_Song"/>
            </a:endParaRPr>
          </a:p>
        </p:txBody>
      </p:sp>
      <p:sp>
        <p:nvSpPr>
          <p:cNvPr id="3" name="副标题 2"/>
          <p:cNvSpPr>
            <a:spLocks noGrp="1"/>
          </p:cNvSpPr>
          <p:nvPr>
            <p:ph type="subTitle" idx="1"/>
          </p:nvPr>
        </p:nvSpPr>
        <p:spPr>
          <a:xfrm>
            <a:off x="0" y="162000"/>
            <a:ext cx="9144000" cy="590931"/>
          </a:xfrm>
        </p:spPr>
        <p:txBody>
          <a:bodyPr/>
          <a:lstStyle/>
          <a:p>
            <a:r>
              <a:rPr lang="zh-CN" altLang="en-US"/>
              <a:t>真</a:t>
            </a:r>
            <a:r>
              <a:rPr lang="zh-CN" altLang="en-US" dirty="0"/>
              <a:t>实的“现代人”曾存在于所谓的“猿人”</a:t>
            </a:r>
          </a:p>
        </p:txBody>
      </p:sp>
      <p:pic>
        <p:nvPicPr>
          <p:cNvPr id="17" name="Picture 3" descr="Olduvai Old stone tools"/>
          <p:cNvPicPr>
            <a:picLocks noChangeAspect="1" noChangeArrowheads="1"/>
          </p:cNvPicPr>
          <p:nvPr/>
        </p:nvPicPr>
        <p:blipFill>
          <a:blip r:embed="rId3" cstate="print"/>
          <a:srcRect/>
          <a:stretch>
            <a:fillRect/>
          </a:stretch>
        </p:blipFill>
        <p:spPr bwMode="auto">
          <a:xfrm>
            <a:off x="4716016" y="908719"/>
            <a:ext cx="4320481" cy="5334231"/>
          </a:xfrm>
          <a:prstGeom prst="rect">
            <a:avLst/>
          </a:prstGeom>
          <a:noFill/>
          <a:ln w="9525">
            <a:noFill/>
            <a:miter lim="800000"/>
            <a:headEnd/>
            <a:tailEnd/>
          </a:ln>
        </p:spPr>
      </p:pic>
      <p:sp>
        <p:nvSpPr>
          <p:cNvPr id="2" name="矩形 1"/>
          <p:cNvSpPr/>
          <p:nvPr/>
        </p:nvSpPr>
        <p:spPr>
          <a:xfrm>
            <a:off x="179512" y="1076538"/>
            <a:ext cx="4464496" cy="5016758"/>
          </a:xfrm>
          <a:prstGeom prst="rect">
            <a:avLst/>
          </a:prstGeom>
          <a:ln w="3175">
            <a:noFill/>
          </a:ln>
        </p:spPr>
        <p:txBody>
          <a:bodyPr wrap="square">
            <a:spAutoFit/>
          </a:bodyPr>
          <a:lstStyle/>
          <a:p>
            <a:pPr>
              <a:buSzPct val="55000"/>
              <a:buFont typeface="Wingdings" panose="05000000000000000000" pitchFamily="2" charset="2"/>
              <a:buChar char="l"/>
            </a:pPr>
            <a:r>
              <a:rPr lang="zh-CN" altLang="en-US" sz="3200" dirty="0">
                <a:latin typeface="Arial" panose="020B0604020202020204" pitchFamily="34" charset="0"/>
                <a:ea typeface="汉仪大宋简" panose="02010609000101010101" pitchFamily="49" charset="-122"/>
                <a:cs typeface="Arial" panose="020B0604020202020204" pitchFamily="34" charset="0"/>
              </a:rPr>
              <a:t>人们在坦桑尼亚</a:t>
            </a:r>
            <a:r>
              <a:rPr lang="zh-CN" altLang="en-US" dirty="0">
                <a:latin typeface="Arial" panose="020B0604020202020204" pitchFamily="34" charset="0"/>
                <a:ea typeface="汉仪大宋简" panose="02010609000101010101" pitchFamily="49" charset="-122"/>
                <a:cs typeface="Arial" panose="020B0604020202020204" pitchFamily="34" charset="0"/>
              </a:rPr>
              <a:t>（Tanzania）</a:t>
            </a:r>
            <a:r>
              <a:rPr lang="zh-CN" altLang="en-US" sz="3200" dirty="0">
                <a:latin typeface="Arial" panose="020B0604020202020204" pitchFamily="34" charset="0"/>
                <a:ea typeface="汉仪大宋简" panose="02010609000101010101" pitchFamily="49" charset="-122"/>
                <a:cs typeface="Arial" panose="020B0604020202020204" pitchFamily="34" charset="0"/>
              </a:rPr>
              <a:t>奥杜威谷</a:t>
            </a:r>
            <a:r>
              <a:rPr lang="zh-CN" altLang="en-US" sz="2400" dirty="0">
                <a:latin typeface="Arial" panose="020B0604020202020204" pitchFamily="34" charset="0"/>
                <a:ea typeface="汉仪大宋简" panose="02010609000101010101" pitchFamily="49" charset="-122"/>
                <a:cs typeface="Arial" panose="020B0604020202020204" pitchFamily="34" charset="0"/>
              </a:rPr>
              <a:t>（Olduvai Gorge）</a:t>
            </a:r>
            <a:r>
              <a:rPr lang="zh-CN" altLang="en-US" sz="3200" dirty="0">
                <a:latin typeface="Arial" panose="020B0604020202020204" pitchFamily="34" charset="0"/>
                <a:ea typeface="汉仪大宋简" panose="02010609000101010101" pitchFamily="49" charset="-122"/>
                <a:cs typeface="Arial" panose="020B0604020202020204" pitchFamily="34" charset="0"/>
              </a:rPr>
              <a:t>的最底层、最老的岩层中发现了石质工具</a:t>
            </a:r>
          </a:p>
          <a:p>
            <a:pPr>
              <a:buSzPct val="55000"/>
              <a:buFont typeface="Wingdings" panose="05000000000000000000" pitchFamily="2" charset="2"/>
              <a:buChar char="l"/>
            </a:pPr>
            <a:r>
              <a:rPr lang="zh-CN" altLang="en-US" sz="3200" dirty="0">
                <a:latin typeface="Arial" panose="020B0604020202020204" pitchFamily="34" charset="0"/>
                <a:ea typeface="汉仪大宋简" panose="02010609000101010101" pitchFamily="49" charset="-122"/>
                <a:cs typeface="Arial" panose="020B0604020202020204" pitchFamily="34" charset="0"/>
              </a:rPr>
              <a:t>岩层年代：180-200万年</a:t>
            </a:r>
          </a:p>
          <a:p>
            <a:pPr>
              <a:buSzPct val="55000"/>
              <a:buFont typeface="Wingdings" panose="05000000000000000000" pitchFamily="2" charset="2"/>
              <a:buChar char="l"/>
            </a:pPr>
            <a:r>
              <a:rPr lang="zh-CN" altLang="en-US" sz="3200" dirty="0">
                <a:latin typeface="Arial" panose="020B0604020202020204" pitchFamily="34" charset="0"/>
                <a:ea typeface="汉仪大宋简" panose="02010609000101010101" pitchFamily="49" charset="-122"/>
                <a:cs typeface="Arial" panose="020B0604020202020204" pitchFamily="34" charset="0"/>
              </a:rPr>
              <a:t>同一处发现了圆形石头堆，解释为建筑的石基</a:t>
            </a:r>
          </a:p>
          <a:p>
            <a:pPr>
              <a:buSzPct val="55000"/>
              <a:buFont typeface="Wingdings" panose="05000000000000000000" pitchFamily="2" charset="2"/>
              <a:buChar char="l"/>
            </a:pPr>
            <a:r>
              <a:rPr lang="zh-CN" altLang="en-US" sz="3200" dirty="0">
                <a:latin typeface="Arial" panose="020B0604020202020204" pitchFamily="34" charset="0"/>
                <a:ea typeface="汉仪大宋简" panose="02010609000101010101" pitchFamily="49" charset="-122"/>
                <a:cs typeface="Arial" panose="020B0604020202020204" pitchFamily="34" charset="0"/>
              </a:rPr>
              <a:t>建筑是以几百块熔岩石搭成的</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标题 5"/>
          <p:cNvSpPr>
            <a:spLocks noGrp="1"/>
          </p:cNvSpPr>
          <p:nvPr>
            <p:ph type="subTitle" idx="1"/>
          </p:nvPr>
        </p:nvSpPr>
        <p:spPr>
          <a:xfrm>
            <a:off x="0" y="162000"/>
            <a:ext cx="9144000" cy="590931"/>
          </a:xfrm>
        </p:spPr>
        <p:txBody>
          <a:bodyPr/>
          <a:lstStyle/>
          <a:p>
            <a:r>
              <a:rPr lang="zh-CN" altLang="en-US"/>
              <a:t>真</a:t>
            </a:r>
            <a:r>
              <a:rPr lang="zh-CN" altLang="en-US" dirty="0"/>
              <a:t>实的“现代人”曾存在于所谓的“猿人”</a:t>
            </a:r>
          </a:p>
        </p:txBody>
      </p:sp>
      <p:sp>
        <p:nvSpPr>
          <p:cNvPr id="16" name="矩形 15"/>
          <p:cNvSpPr/>
          <p:nvPr/>
        </p:nvSpPr>
        <p:spPr>
          <a:xfrm>
            <a:off x="3131840" y="762073"/>
            <a:ext cx="5832648" cy="6001643"/>
          </a:xfrm>
          <a:prstGeom prst="rect">
            <a:avLst/>
          </a:prstGeom>
          <a:ln w="3175">
            <a:noFill/>
          </a:ln>
        </p:spPr>
        <p:txBody>
          <a:bodyPr wrap="square">
            <a:spAutoFit/>
          </a:bodyPr>
          <a:lstStyle/>
          <a:p>
            <a:pPr marL="285750">
              <a:buSzPct val="70000"/>
              <a:buFont typeface="Wingdings" panose="05000000000000000000" pitchFamily="2" charset="2"/>
              <a:buChar char="l"/>
            </a:pPr>
            <a:r>
              <a:rPr lang="zh-CN" altLang="en-US" sz="3200" dirty="0">
                <a:latin typeface="Arial" panose="020B0604020202020204" pitchFamily="34" charset="0"/>
                <a:ea typeface="汉仪大宋简" panose="02010609000101010101" pitchFamily="49" charset="-122"/>
                <a:cs typeface="Arial" panose="020B0604020202020204" pitchFamily="34" charset="0"/>
              </a:rPr>
              <a:t>KNM-ER 1481是在肯尼亚鲁道</a:t>
            </a:r>
            <a:r>
              <a:rPr lang="zh-CN" altLang="en-US" sz="3200">
                <a:latin typeface="Arial" panose="020B0604020202020204" pitchFamily="34" charset="0"/>
                <a:ea typeface="汉仪大宋简" panose="02010609000101010101" pitchFamily="49" charset="-122"/>
                <a:cs typeface="Arial" panose="020B0604020202020204" pitchFamily="34" charset="0"/>
              </a:rPr>
              <a:t>夫湖附</a:t>
            </a:r>
            <a:r>
              <a:rPr lang="zh-CN" altLang="en-US" sz="3200" dirty="0">
                <a:latin typeface="Arial" panose="020B0604020202020204" pitchFamily="34" charset="0"/>
                <a:ea typeface="汉仪大宋简" panose="02010609000101010101" pitchFamily="49" charset="-122"/>
                <a:cs typeface="Arial" panose="020B0604020202020204" pitchFamily="34" charset="0"/>
              </a:rPr>
              <a:t>近发现的大腿骨</a:t>
            </a:r>
          </a:p>
          <a:p>
            <a:pPr marL="285750">
              <a:buSzPct val="70000"/>
              <a:buFont typeface="Wingdings" panose="05000000000000000000" pitchFamily="2" charset="2"/>
              <a:buChar char="l"/>
            </a:pPr>
            <a:r>
              <a:rPr lang="zh-CN" altLang="en-US" sz="3200" dirty="0">
                <a:latin typeface="Arial" panose="020B0604020202020204" pitchFamily="34" charset="0"/>
                <a:ea typeface="汉仪大宋简" panose="02010609000101010101" pitchFamily="49" charset="-122"/>
                <a:cs typeface="Arial" panose="020B0604020202020204" pitchFamily="34" charset="0"/>
              </a:rPr>
              <a:t>一位创造论研究人员总结了进化论者的分析：“</a:t>
            </a:r>
            <a:r>
              <a:rPr lang="zh-CN" altLang="en-US" sz="3200" dirty="0">
                <a:solidFill>
                  <a:srgbClr val="FF0000"/>
                </a:solidFill>
                <a:latin typeface="Arial" panose="020B0604020202020204" pitchFamily="34" charset="0"/>
                <a:ea typeface="汉仪大宋简" panose="02010609000101010101" pitchFamily="49" charset="-122"/>
                <a:cs typeface="Arial" panose="020B0604020202020204" pitchFamily="34" charset="0"/>
              </a:rPr>
              <a:t>这个被称为KNM-ER…1481的大腿骨，在进化论时间表上被定为是190万年前的。KNM-ER1481是一个完全现代化的腿</a:t>
            </a:r>
            <a:r>
              <a:rPr lang="zh-CN" altLang="en-US" sz="3200">
                <a:solidFill>
                  <a:srgbClr val="FF0000"/>
                </a:solidFill>
                <a:latin typeface="Arial" panose="020B0604020202020204" pitchFamily="34" charset="0"/>
                <a:ea typeface="汉仪大宋简" panose="02010609000101010101" pitchFamily="49" charset="-122"/>
                <a:cs typeface="Arial" panose="020B0604020202020204" pitchFamily="34" charset="0"/>
              </a:rPr>
              <a:t>骨。</a:t>
            </a:r>
            <a:r>
              <a:rPr lang="zh-CN" altLang="en-US" sz="3200">
                <a:latin typeface="Arial" panose="020B0604020202020204" pitchFamily="34" charset="0"/>
                <a:ea typeface="汉仪大宋简" panose="02010609000101010101" pitchFamily="49" charset="-122"/>
                <a:cs typeface="Arial" panose="020B0604020202020204" pitchFamily="34" charset="0"/>
              </a:rPr>
              <a:t>”</a:t>
            </a:r>
            <a:endParaRPr lang="en-US" altLang="zh-CN" sz="3200">
              <a:latin typeface="Arial" panose="020B0604020202020204" pitchFamily="34" charset="0"/>
              <a:ea typeface="汉仪大宋简" panose="02010609000101010101" pitchFamily="49" charset="-122"/>
              <a:cs typeface="Arial" panose="020B0604020202020204" pitchFamily="34" charset="0"/>
            </a:endParaRPr>
          </a:p>
          <a:p>
            <a:pPr marL="285750">
              <a:buSzPct val="70000"/>
              <a:buFont typeface="Wingdings" panose="05000000000000000000" pitchFamily="2" charset="2"/>
              <a:buChar char="l"/>
            </a:pPr>
            <a:r>
              <a:rPr lang="zh-CN" altLang="en-US" sz="3200">
                <a:latin typeface="Arial" panose="020B0604020202020204" pitchFamily="34" charset="0"/>
                <a:ea typeface="汉仪大宋简" panose="02010609000101010101" pitchFamily="49" charset="-122"/>
                <a:cs typeface="Arial" panose="020B0604020202020204" pitchFamily="34" charset="0"/>
              </a:rPr>
              <a:t>进化论者知道这个和我们的腿骨很像，但是因为它的‘年龄’，它不能是人类的！</a:t>
            </a:r>
          </a:p>
          <a:p>
            <a:pPr marL="285750">
              <a:buSzPct val="70000"/>
              <a:buFont typeface="Wingdings" panose="05000000000000000000" pitchFamily="2" charset="2"/>
              <a:buChar char="l"/>
            </a:pPr>
            <a:endParaRPr lang="zh-CN" altLang="en-US" sz="3200" dirty="0">
              <a:latin typeface="Arial" panose="020B0604020202020204" pitchFamily="34" charset="0"/>
              <a:ea typeface="汉仪大宋简" panose="02010609000101010101" pitchFamily="49" charset="-122"/>
              <a:cs typeface="Arial" panose="020B0604020202020204" pitchFamily="34" charset="0"/>
            </a:endParaRPr>
          </a:p>
        </p:txBody>
      </p:sp>
      <p:pic>
        <p:nvPicPr>
          <p:cNvPr id="8"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836711"/>
            <a:ext cx="1370187" cy="5467530"/>
          </a:xfrm>
          <a:prstGeom prst="rect">
            <a:avLst/>
          </a:prstGeom>
        </p:spPr>
      </p:pic>
      <p:pic>
        <p:nvPicPr>
          <p:cNvPr id="9" name="图片 8">
            <a:extLst>
              <a:ext uri="{FF2B5EF4-FFF2-40B4-BE49-F238E27FC236}">
                <a16:creationId xmlns:a16="http://schemas.microsoft.com/office/drawing/2014/main" id="{CB3E603D-3923-4823-84E8-4082060890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3688" y="841790"/>
            <a:ext cx="1370187" cy="5467530"/>
          </a:xfrm>
          <a:prstGeom prst="rect">
            <a:avLst/>
          </a:prstGeom>
        </p:spPr>
      </p:pic>
    </p:spTree>
    <p:extLst>
      <p:ext uri="{BB962C8B-B14F-4D97-AF65-F5344CB8AC3E}">
        <p14:creationId xmlns:p14="http://schemas.microsoft.com/office/powerpoint/2010/main" val="4705297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a:xfrm>
            <a:off x="0" y="188640"/>
            <a:ext cx="9143999" cy="494570"/>
          </a:xfrm>
          <a:prstGeom prst="rect">
            <a:avLst/>
          </a:prstGeom>
        </p:spPr>
        <p:txBody>
          <a:bodyPr anchor="ctr" anchorCtr="1">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600" b="1" dirty="0">
                <a:solidFill>
                  <a:srgbClr val="002060"/>
                </a:solidFill>
                <a:latin typeface="微软雅黑" pitchFamily="34" charset="-122"/>
                <a:ea typeface="微软雅黑" pitchFamily="34" charset="-122"/>
              </a:rPr>
              <a:t>直立人、尼安德特人、智人生活在同一时代</a:t>
            </a:r>
          </a:p>
        </p:txBody>
      </p:sp>
      <p:sp>
        <p:nvSpPr>
          <p:cNvPr id="5" name="矩形 15"/>
          <p:cNvSpPr/>
          <p:nvPr/>
        </p:nvSpPr>
        <p:spPr>
          <a:xfrm>
            <a:off x="0" y="762073"/>
            <a:ext cx="9144000" cy="646331"/>
          </a:xfrm>
          <a:prstGeom prst="rect">
            <a:avLst/>
          </a:prstGeom>
          <a:ln w="3175">
            <a:noFill/>
          </a:ln>
        </p:spPr>
        <p:txBody>
          <a:bodyPr wrap="square">
            <a:spAutoFit/>
          </a:bodyPr>
          <a:lstStyle/>
          <a:p>
            <a:pPr algn="ctr">
              <a:buSzPct val="100000"/>
            </a:pPr>
            <a:r>
              <a:rPr lang="en-US" altLang="zh-CN" sz="3600">
                <a:latin typeface="Arial" panose="020B0604020202020204" pitchFamily="34" charset="0"/>
                <a:ea typeface="汉仪大宋简" panose="02010609000101010101" pitchFamily="49" charset="-122"/>
                <a:cs typeface="Arial" panose="020B0604020202020204" pitchFamily="34" charset="0"/>
              </a:rPr>
              <a:t>1992</a:t>
            </a:r>
            <a:r>
              <a:rPr lang="zh-CN" altLang="en-US" sz="3600" dirty="0">
                <a:latin typeface="Arial" panose="020B0604020202020204" pitchFamily="34" charset="0"/>
                <a:ea typeface="汉仪大宋简" panose="02010609000101010101" pitchFamily="49" charset="-122"/>
                <a:cs typeface="Arial" panose="020B0604020202020204" pitchFamily="34" charset="0"/>
              </a:rPr>
              <a:t>年在西班牙发</a:t>
            </a:r>
            <a:r>
              <a:rPr lang="zh-CN" altLang="en-US" sz="3600">
                <a:latin typeface="Arial" panose="020B0604020202020204" pitchFamily="34" charset="0"/>
                <a:ea typeface="汉仪大宋简" panose="02010609000101010101" pitchFamily="49" charset="-122"/>
                <a:cs typeface="Arial" panose="020B0604020202020204" pitchFamily="34" charset="0"/>
              </a:rPr>
              <a:t>现的“骨头的坑”洞穴</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p:txBody>
      </p:sp>
      <p:grpSp>
        <p:nvGrpSpPr>
          <p:cNvPr id="2" name="Group 9"/>
          <p:cNvGrpSpPr/>
          <p:nvPr/>
        </p:nvGrpSpPr>
        <p:grpSpPr>
          <a:xfrm>
            <a:off x="971600" y="1340768"/>
            <a:ext cx="7272808" cy="4963264"/>
            <a:chOff x="971600" y="1340768"/>
            <a:chExt cx="7272808" cy="4963264"/>
          </a:xfrm>
        </p:grpSpPr>
        <p:pic>
          <p:nvPicPr>
            <p:cNvPr id="6" name="图片 12">
              <a:extLst>
                <a:ext uri="{FF2B5EF4-FFF2-40B4-BE49-F238E27FC236}">
                  <a16:creationId xmlns:a16="http://schemas.microsoft.com/office/drawing/2014/main" id="{20C2B738-BF94-4660-93A3-5B7EA15483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412776"/>
              <a:ext cx="7200800" cy="4891256"/>
            </a:xfrm>
            <a:prstGeom prst="rect">
              <a:avLst/>
            </a:prstGeom>
          </p:spPr>
        </p:pic>
        <p:sp>
          <p:nvSpPr>
            <p:cNvPr id="9" name="Rectangle 8"/>
            <p:cNvSpPr/>
            <p:nvPr/>
          </p:nvSpPr>
          <p:spPr>
            <a:xfrm>
              <a:off x="971600" y="1340768"/>
              <a:ext cx="3943708" cy="584775"/>
            </a:xfrm>
            <a:prstGeom prst="rect">
              <a:avLst/>
            </a:prstGeom>
          </p:spPr>
          <p:txBody>
            <a:bodyPr wrap="none">
              <a:spAutoFit/>
            </a:bodyPr>
            <a:lstStyle/>
            <a:p>
              <a:r>
                <a:rPr lang="en-US" altLang="zh-CN" sz="3200" i="1">
                  <a:solidFill>
                    <a:schemeClr val="bg1"/>
                  </a:solidFill>
                  <a:latin typeface="Arial" panose="020B0604020202020204" pitchFamily="34" charset="0"/>
                  <a:ea typeface="汉仪大宋简" panose="02010609000101010101" pitchFamily="49" charset="-122"/>
                  <a:cs typeface="Arial" panose="020B0604020202020204" pitchFamily="34" charset="0"/>
                </a:rPr>
                <a:t>Sima de los Huesos </a:t>
              </a:r>
              <a:endParaRPr lang="en-US" sz="3200">
                <a:solidFill>
                  <a:schemeClr val="bg1"/>
                </a:solidFill>
              </a:endParaRPr>
            </a:p>
          </p:txBody>
        </p:sp>
      </p:gr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a:xfrm>
            <a:off x="0" y="188640"/>
            <a:ext cx="9143999" cy="494570"/>
          </a:xfrm>
          <a:prstGeom prst="rect">
            <a:avLst/>
          </a:prstGeom>
        </p:spPr>
        <p:txBody>
          <a:bodyPr anchor="ctr" anchorCtr="1">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600" b="1" dirty="0">
                <a:solidFill>
                  <a:srgbClr val="002060"/>
                </a:solidFill>
                <a:latin typeface="微软雅黑" pitchFamily="34" charset="-122"/>
                <a:ea typeface="微软雅黑" pitchFamily="34" charset="-122"/>
              </a:rPr>
              <a:t>直立人、尼安德特人、</a:t>
            </a:r>
            <a:r>
              <a:rPr lang="zh-CN" altLang="en-US" sz="3600" b="1">
                <a:solidFill>
                  <a:srgbClr val="002060"/>
                </a:solidFill>
                <a:latin typeface="微软雅黑" pitchFamily="34" charset="-122"/>
                <a:ea typeface="微软雅黑" pitchFamily="34" charset="-122"/>
              </a:rPr>
              <a:t>智人生</a:t>
            </a:r>
            <a:r>
              <a:rPr lang="zh-CN" altLang="en-US" sz="3600" b="1" dirty="0">
                <a:solidFill>
                  <a:srgbClr val="002060"/>
                </a:solidFill>
                <a:latin typeface="微软雅黑" pitchFamily="34" charset="-122"/>
                <a:ea typeface="微软雅黑" pitchFamily="34" charset="-122"/>
              </a:rPr>
              <a:t>活在同一时代</a:t>
            </a:r>
          </a:p>
        </p:txBody>
      </p:sp>
      <p:sp>
        <p:nvSpPr>
          <p:cNvPr id="5" name="矩形 15"/>
          <p:cNvSpPr/>
          <p:nvPr/>
        </p:nvSpPr>
        <p:spPr>
          <a:xfrm>
            <a:off x="179512" y="4005064"/>
            <a:ext cx="8784976" cy="2308324"/>
          </a:xfrm>
          <a:prstGeom prst="rect">
            <a:avLst/>
          </a:prstGeom>
          <a:ln w="3175">
            <a:noFill/>
          </a:ln>
        </p:spPr>
        <p:txBody>
          <a:bodyPr wrap="square">
            <a:spAutoFit/>
          </a:bodyPr>
          <a:lstStyle/>
          <a:p>
            <a:pPr>
              <a:buSzPct val="100000"/>
              <a:buFont typeface="Arial" pitchFamily="34" charset="0"/>
              <a:buChar char="•"/>
            </a:pPr>
            <a:r>
              <a:rPr lang="zh-CN" altLang="en-US" sz="3600" dirty="0">
                <a:latin typeface="Arial" panose="020B0604020202020204" pitchFamily="34" charset="0"/>
                <a:ea typeface="汉仪大宋简" panose="02010609000101010101" pitchFamily="49" charset="-122"/>
                <a:cs typeface="Arial" panose="020B0604020202020204" pitchFamily="34" charset="0"/>
              </a:rPr>
              <a:t> 进化论专家认为，他们都生活在同一时期，并且同时期死亡、埋葬</a:t>
            </a:r>
          </a:p>
          <a:p>
            <a:pPr>
              <a:buSzPct val="100000"/>
              <a:buFont typeface="Arial" pitchFamily="34" charset="0"/>
              <a:buChar char="•"/>
            </a:pPr>
            <a:r>
              <a:rPr lang="zh-CN" altLang="en-US" sz="3600" dirty="0">
                <a:latin typeface="Arial" panose="020B0604020202020204" pitchFamily="34" charset="0"/>
                <a:ea typeface="汉仪大宋简" panose="02010609000101010101" pitchFamily="49" charset="-122"/>
                <a:cs typeface="Arial" panose="020B0604020202020204" pitchFamily="34" charset="0"/>
              </a:rPr>
              <a:t> 他们声称这有</a:t>
            </a:r>
            <a:r>
              <a:rPr lang="en-US" altLang="zh-CN" sz="3600" dirty="0">
                <a:latin typeface="Arial" panose="020B0604020202020204" pitchFamily="34" charset="0"/>
                <a:ea typeface="汉仪大宋简" panose="02010609000101010101" pitchFamily="49" charset="-122"/>
                <a:cs typeface="Arial" panose="020B0604020202020204" pitchFamily="34" charset="0"/>
              </a:rPr>
              <a:t>43</a:t>
            </a:r>
            <a:r>
              <a:rPr lang="zh-CN" altLang="en-US" sz="3600" dirty="0">
                <a:latin typeface="Arial" panose="020B0604020202020204" pitchFamily="34" charset="0"/>
                <a:ea typeface="汉仪大宋简" panose="02010609000101010101" pitchFamily="49" charset="-122"/>
                <a:cs typeface="Arial" panose="020B0604020202020204" pitchFamily="34" charset="0"/>
              </a:rPr>
              <a:t> </a:t>
            </a:r>
            <a:r>
              <a:rPr lang="en-US" altLang="zh-CN" sz="3600" dirty="0">
                <a:latin typeface="Arial" panose="020B0604020202020204" pitchFamily="34" charset="0"/>
                <a:ea typeface="汉仪大宋简" panose="02010609000101010101" pitchFamily="49" charset="-122"/>
                <a:cs typeface="Arial" panose="020B0604020202020204" pitchFamily="34" charset="0"/>
              </a:rPr>
              <a:t>0000</a:t>
            </a:r>
            <a:r>
              <a:rPr lang="zh-CN" altLang="en-US" sz="3600" dirty="0">
                <a:latin typeface="Arial" panose="020B0604020202020204" pitchFamily="34" charset="0"/>
                <a:ea typeface="汉仪大宋简" panose="02010609000101010101" pitchFamily="49" charset="-122"/>
                <a:cs typeface="Arial" panose="020B0604020202020204" pitchFamily="34" charset="0"/>
              </a:rPr>
              <a:t>年的历史</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a:buSzPct val="100000"/>
              <a:buFont typeface="Arial" pitchFamily="34" charset="0"/>
              <a:buChar char="•"/>
            </a:pPr>
            <a:r>
              <a:rPr lang="zh-CN" altLang="en-US" sz="3600" dirty="0">
                <a:latin typeface="Arial" panose="020B0604020202020204" pitchFamily="34" charset="0"/>
                <a:ea typeface="汉仪大宋简" panose="02010609000101010101" pitchFamily="49" charset="-122"/>
                <a:cs typeface="Arial" panose="020B0604020202020204" pitchFamily="34" charset="0"/>
              </a:rPr>
              <a:t> 这些族类同时存在，都互不为祖先</a:t>
            </a:r>
            <a:r>
              <a:rPr lang="en-US" altLang="zh-CN" sz="3600" dirty="0">
                <a:latin typeface="Arial" panose="020B0604020202020204" pitchFamily="34" charset="0"/>
                <a:ea typeface="汉仪大宋简" panose="02010609000101010101" pitchFamily="49" charset="-122"/>
                <a:cs typeface="Arial" panose="020B0604020202020204" pitchFamily="34" charset="0"/>
              </a:rPr>
              <a:t>!</a:t>
            </a:r>
            <a:endParaRPr lang="zh-CN" altLang="en-US" sz="3600" dirty="0">
              <a:latin typeface="Arial" panose="020B0604020202020204" pitchFamily="34" charset="0"/>
              <a:ea typeface="汉仪大宋简" panose="02010609000101010101" pitchFamily="49" charset="-122"/>
              <a:cs typeface="Arial" panose="020B0604020202020204" pitchFamily="34" charset="0"/>
            </a:endParaRPr>
          </a:p>
        </p:txBody>
      </p:sp>
      <p:sp>
        <p:nvSpPr>
          <p:cNvPr id="9" name="矩形 15"/>
          <p:cNvSpPr/>
          <p:nvPr/>
        </p:nvSpPr>
        <p:spPr>
          <a:xfrm>
            <a:off x="5004048" y="1070734"/>
            <a:ext cx="3960440" cy="2862322"/>
          </a:xfrm>
          <a:prstGeom prst="rect">
            <a:avLst/>
          </a:prstGeom>
          <a:ln w="3175">
            <a:noFill/>
          </a:ln>
        </p:spPr>
        <p:txBody>
          <a:bodyPr wrap="square">
            <a:spAutoFit/>
          </a:bodyPr>
          <a:lstStyle/>
          <a:p>
            <a:pPr>
              <a:buSzPct val="100000"/>
              <a:buFont typeface="Arial" pitchFamily="34" charset="0"/>
              <a:buChar char="•"/>
            </a:pPr>
            <a:r>
              <a:rPr lang="zh-CN" altLang="en-US" sz="3600" dirty="0">
                <a:latin typeface="Arial" panose="020B0604020202020204" pitchFamily="34" charset="0"/>
                <a:ea typeface="汉仪大宋简" panose="02010609000101010101" pitchFamily="49" charset="-122"/>
                <a:cs typeface="Arial" panose="020B0604020202020204" pitchFamily="34" charset="0"/>
              </a:rPr>
              <a:t> 里面有至少</a:t>
            </a:r>
            <a:r>
              <a:rPr lang="en-US" altLang="zh-CN" sz="3600" dirty="0">
                <a:latin typeface="Arial" panose="020B0604020202020204" pitchFamily="34" charset="0"/>
                <a:ea typeface="汉仪大宋简" panose="02010609000101010101" pitchFamily="49" charset="-122"/>
                <a:cs typeface="Arial" panose="020B0604020202020204" pitchFamily="34" charset="0"/>
              </a:rPr>
              <a:t>28</a:t>
            </a:r>
            <a:r>
              <a:rPr lang="zh-CN" altLang="en-US" sz="3600" dirty="0">
                <a:latin typeface="Arial" panose="020B0604020202020204" pitchFamily="34" charset="0"/>
                <a:ea typeface="汉仪大宋简" panose="02010609000101010101" pitchFamily="49" charset="-122"/>
                <a:cs typeface="Arial" panose="020B0604020202020204" pitchFamily="34" charset="0"/>
              </a:rPr>
              <a:t>个个体的骨头</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a:buSzPct val="100000"/>
              <a:buFont typeface="Arial" pitchFamily="34" charset="0"/>
              <a:buChar char="•"/>
            </a:pPr>
            <a:r>
              <a:rPr lang="zh-CN" altLang="en-US" sz="3600" dirty="0">
                <a:latin typeface="Arial" panose="020B0604020202020204" pitchFamily="34" charset="0"/>
                <a:ea typeface="汉仪大宋简" panose="02010609000101010101" pitchFamily="49" charset="-122"/>
                <a:cs typeface="Arial" panose="020B0604020202020204" pitchFamily="34" charset="0"/>
              </a:rPr>
              <a:t> 他们包括直立人、尼安德特人和智人（现代人）</a:t>
            </a:r>
          </a:p>
        </p:txBody>
      </p:sp>
      <p:grpSp>
        <p:nvGrpSpPr>
          <p:cNvPr id="2" name="Group 10"/>
          <p:cNvGrpSpPr/>
          <p:nvPr/>
        </p:nvGrpSpPr>
        <p:grpSpPr>
          <a:xfrm>
            <a:off x="228600" y="836712"/>
            <a:ext cx="4703440" cy="3143844"/>
            <a:chOff x="228600" y="836712"/>
            <a:chExt cx="4703440" cy="3143844"/>
          </a:xfrm>
        </p:grpSpPr>
        <p:pic>
          <p:nvPicPr>
            <p:cNvPr id="8" name="图片 13">
              <a:extLst>
                <a:ext uri="{FF2B5EF4-FFF2-40B4-BE49-F238E27FC236}">
                  <a16:creationId xmlns:a16="http://schemas.microsoft.com/office/drawing/2014/main" id="{226E007C-949A-46BC-BE9E-31E48C58E3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931442"/>
              <a:ext cx="4559424" cy="3049114"/>
            </a:xfrm>
            <a:prstGeom prst="rect">
              <a:avLst/>
            </a:prstGeom>
          </p:spPr>
        </p:pic>
        <p:sp>
          <p:nvSpPr>
            <p:cNvPr id="10" name="Rectangle 9"/>
            <p:cNvSpPr/>
            <p:nvPr/>
          </p:nvSpPr>
          <p:spPr>
            <a:xfrm>
              <a:off x="1449997" y="836712"/>
              <a:ext cx="3482043" cy="523220"/>
            </a:xfrm>
            <a:prstGeom prst="rect">
              <a:avLst/>
            </a:prstGeom>
          </p:spPr>
          <p:txBody>
            <a:bodyPr wrap="none">
              <a:spAutoFit/>
            </a:bodyPr>
            <a:lstStyle/>
            <a:p>
              <a:r>
                <a:rPr lang="en-US" altLang="zh-CN" sz="2800" i="1">
                  <a:solidFill>
                    <a:schemeClr val="bg1"/>
                  </a:solidFill>
                  <a:latin typeface="Arial" panose="020B0604020202020204" pitchFamily="34" charset="0"/>
                  <a:ea typeface="汉仪大宋简" panose="02010609000101010101" pitchFamily="49" charset="-122"/>
                  <a:cs typeface="Arial" panose="020B0604020202020204" pitchFamily="34" charset="0"/>
                </a:rPr>
                <a:t>Sima de los Huesos </a:t>
              </a:r>
              <a:endParaRPr lang="en-US" sz="2800">
                <a:solidFill>
                  <a:schemeClr val="bg1"/>
                </a:solidFill>
              </a:endParaRPr>
            </a:p>
          </p:txBody>
        </p:sp>
      </p:gr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2"/>
          <p:cNvGraphicFramePr>
            <a:graphicFrameLocks noChangeAspect="1"/>
          </p:cNvGraphicFramePr>
          <p:nvPr/>
        </p:nvGraphicFramePr>
        <p:xfrm>
          <a:off x="357188" y="825502"/>
          <a:ext cx="1827212" cy="1989139"/>
        </p:xfrm>
        <a:graphic>
          <a:graphicData uri="http://schemas.openxmlformats.org/presentationml/2006/ole">
            <mc:AlternateContent xmlns:mc="http://schemas.openxmlformats.org/markup-compatibility/2006">
              <mc:Choice xmlns:v="urn:schemas-microsoft-com:vml" Requires="v">
                <p:oleObj name="Document" r:id="rId3" imgW="1827276" imgH="1988820" progId="Word.Document.8">
                  <p:embed/>
                </p:oleObj>
              </mc:Choice>
              <mc:Fallback>
                <p:oleObj name="Document" r:id="rId3" imgW="1827276" imgH="198882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825502"/>
                        <a:ext cx="1827212" cy="198913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副标题 1"/>
          <p:cNvSpPr>
            <a:spLocks noGrp="1"/>
          </p:cNvSpPr>
          <p:nvPr>
            <p:ph type="subTitle" idx="1"/>
          </p:nvPr>
        </p:nvSpPr>
        <p:spPr/>
        <p:txBody>
          <a:bodyPr/>
          <a:lstStyle/>
          <a:p>
            <a:r>
              <a:rPr lang="zh-CN" altLang="en-US" dirty="0"/>
              <a:t>“人科化石”表</a:t>
            </a:r>
          </a:p>
        </p:txBody>
      </p:sp>
      <p:graphicFrame>
        <p:nvGraphicFramePr>
          <p:cNvPr id="11267" name="Object 3"/>
          <p:cNvGraphicFramePr>
            <a:graphicFrameLocks noChangeAspect="1"/>
          </p:cNvGraphicFramePr>
          <p:nvPr>
            <p:extLst>
              <p:ext uri="{D42A27DB-BD31-4B8C-83A1-F6EECF244321}">
                <p14:modId xmlns:p14="http://schemas.microsoft.com/office/powerpoint/2010/main" val="3835497798"/>
              </p:ext>
            </p:extLst>
          </p:nvPr>
        </p:nvGraphicFramePr>
        <p:xfrm>
          <a:off x="393700" y="609600"/>
          <a:ext cx="8216900" cy="6273800"/>
        </p:xfrm>
        <a:graphic>
          <a:graphicData uri="http://schemas.openxmlformats.org/presentationml/2006/ole">
            <mc:AlternateContent xmlns:mc="http://schemas.openxmlformats.org/markup-compatibility/2006">
              <mc:Choice xmlns:v="urn:schemas-microsoft-com:vml" Requires="v">
                <p:oleObj name="Document" r:id="rId5" imgW="6339635" imgH="4825640" progId="Word.Document.8">
                  <p:embed/>
                </p:oleObj>
              </mc:Choice>
              <mc:Fallback>
                <p:oleObj name="Document" r:id="rId5" imgW="6339635" imgH="4825640" progId="Word.Document.8">
                  <p:embed/>
                  <p:pic>
                    <p:nvPicPr>
                      <p:cNvPr id="0" name="Picture 3"/>
                      <p:cNvPicPr>
                        <a:picLocks noChangeAspect="1" noChangeArrowheads="1"/>
                      </p:cNvPicPr>
                      <p:nvPr/>
                    </p:nvPicPr>
                    <p:blipFill>
                      <a:blip r:embed="rId6"/>
                      <a:srcRect/>
                      <a:stretch>
                        <a:fillRect/>
                      </a:stretch>
                    </p:blipFill>
                    <p:spPr bwMode="auto">
                      <a:xfrm>
                        <a:off x="393700" y="609600"/>
                        <a:ext cx="8216900" cy="6273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99992" y="908720"/>
            <a:ext cx="4392488" cy="1569660"/>
          </a:xfrm>
          <a:prstGeom prst="rect">
            <a:avLst/>
          </a:prstGeom>
          <a:noFill/>
          <a:ln w="3175">
            <a:noFill/>
          </a:ln>
        </p:spPr>
        <p:txBody>
          <a:bodyPr wrap="square" rtlCol="0">
            <a:spAutoFit/>
          </a:bodyPr>
          <a:lstStyle/>
          <a:p>
            <a:pPr algn="just"/>
            <a:r>
              <a:rPr lang="en-US" sz="3200" dirty="0">
                <a:latin typeface="Arial" panose="020B0604020202020204" pitchFamily="34" charset="0"/>
                <a:ea typeface="汉仪大宋简" panose="02010609000101010101" pitchFamily="49" charset="-122"/>
                <a:cs typeface="Arial" panose="020B0604020202020204" pitchFamily="34" charset="0"/>
              </a:rPr>
              <a:t>1922</a:t>
            </a:r>
            <a:r>
              <a:rPr lang="zh-CN" altLang="en-US" sz="3200" dirty="0">
                <a:latin typeface="Arial" panose="020B0604020202020204" pitchFamily="34" charset="0"/>
                <a:ea typeface="汉仪大宋简" panose="02010609000101010101" pitchFamily="49" charset="-122"/>
                <a:cs typeface="Arial" panose="020B0604020202020204" pitchFamily="34" charset="0"/>
              </a:rPr>
              <a:t>年，内布拉斯加人被发明</a:t>
            </a:r>
            <a:r>
              <a:rPr lang="en-US" altLang="zh-CN" sz="3200" dirty="0">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srgbClr val="FF0000"/>
                </a:solidFill>
                <a:latin typeface="Arial" panose="020B0604020202020204" pitchFamily="34" charset="0"/>
                <a:ea typeface="汉仪大宋简" panose="02010609000101010101" pitchFamily="49" charset="-122"/>
                <a:cs typeface="Arial" panose="020B0604020202020204" pitchFamily="34" charset="0"/>
              </a:rPr>
              <a:t>基于一位进化论者发现的一颗牙齿</a:t>
            </a:r>
            <a:r>
              <a:rPr lang="zh-CN" altLang="en-US" sz="3200" dirty="0">
                <a:latin typeface="Arial" panose="020B0604020202020204" pitchFamily="34" charset="0"/>
                <a:ea typeface="汉仪大宋简" panose="02010609000101010101" pitchFamily="49" charset="-122"/>
                <a:cs typeface="Arial" panose="020B0604020202020204" pitchFamily="34" charset="0"/>
              </a:rPr>
              <a:t>。</a:t>
            </a:r>
            <a:endParaRPr lang="en-US" sz="3200" dirty="0">
              <a:latin typeface="Arial" panose="020B0604020202020204" pitchFamily="34" charset="0"/>
              <a:ea typeface="汉仪大宋简" panose="02010609000101010101" pitchFamily="49" charset="-122"/>
              <a:cs typeface="Arial" panose="020B0604020202020204" pitchFamily="34" charset="0"/>
            </a:endParaRPr>
          </a:p>
        </p:txBody>
      </p:sp>
      <p:pic>
        <p:nvPicPr>
          <p:cNvPr id="14351" name="Picture 18" descr="Nebraska man - tooth combined picture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197" b="35371"/>
          <a:stretch/>
        </p:blipFill>
        <p:spPr bwMode="auto">
          <a:xfrm>
            <a:off x="4860032" y="2573442"/>
            <a:ext cx="3672408" cy="35836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ctrTitle"/>
          </p:nvPr>
        </p:nvSpPr>
        <p:spPr/>
        <p:txBody>
          <a:bodyPr/>
          <a:lstStyle/>
          <a:p>
            <a:r>
              <a:rPr lang="en-US"/>
              <a:t>Nebraska Man 1: tooth &amp; London Illus</a:t>
            </a:r>
            <a:r>
              <a:rPr lang="en-US" baseline="0"/>
              <a:t> News pic</a:t>
            </a:r>
            <a:endParaRPr lang="en-US"/>
          </a:p>
        </p:txBody>
      </p:sp>
      <p:sp>
        <p:nvSpPr>
          <p:cNvPr id="2" name="副标题 1"/>
          <p:cNvSpPr>
            <a:spLocks noGrp="1"/>
          </p:cNvSpPr>
          <p:nvPr>
            <p:ph type="subTitle" idx="1"/>
          </p:nvPr>
        </p:nvSpPr>
        <p:spPr/>
        <p:txBody>
          <a:bodyPr/>
          <a:lstStyle/>
          <a:p>
            <a:r>
              <a:rPr lang="zh-CN" altLang="en-US" dirty="0"/>
              <a:t>内布拉斯加人</a:t>
            </a:r>
          </a:p>
        </p:txBody>
      </p:sp>
      <p:pic>
        <p:nvPicPr>
          <p:cNvPr id="18" name="Picture 14" descr="Forestier_Nebraska_Man_1922 PUB-DOM en"/>
          <p:cNvPicPr>
            <a:picLocks noChangeAspect="1" noChangeArrowheads="1"/>
          </p:cNvPicPr>
          <p:nvPr/>
        </p:nvPicPr>
        <p:blipFill>
          <a:blip r:embed="rId4" cstate="print">
            <a:extLst>
              <a:ext uri="{28A0092B-C50C-407E-A947-70E740481C1C}">
                <a14:useLocalDpi xmlns:a14="http://schemas.microsoft.com/office/drawing/2010/main" val="0"/>
              </a:ext>
            </a:extLst>
          </a:blip>
          <a:srcRect l="49998" r="2464" b="964"/>
          <a:stretch>
            <a:fillRect/>
          </a:stretch>
        </p:blipFill>
        <p:spPr bwMode="auto">
          <a:xfrm>
            <a:off x="323528" y="908719"/>
            <a:ext cx="4104456" cy="5274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内容占位符 2"/>
          <p:cNvSpPr txBox="1">
            <a:spLocks/>
          </p:cNvSpPr>
          <p:nvPr/>
        </p:nvSpPr>
        <p:spPr>
          <a:xfrm>
            <a:off x="0" y="1000108"/>
            <a:ext cx="9144000" cy="4929222"/>
          </a:xfrm>
          <a:prstGeom prst="rect">
            <a:avLst/>
          </a:prstGeom>
        </p:spPr>
        <p:txBody>
          <a:bodyPr vert="horz" lIns="91440" tIns="45720" rIns="91440" bIns="45720" rtlCol="0">
            <a:noAutofit/>
          </a:bodyPr>
          <a:lstStyle/>
          <a:p>
            <a:pPr algn="ctr" defTabSz="685800">
              <a:lnSpc>
                <a:spcPct val="120000"/>
              </a:lnSpc>
              <a:defRPr/>
            </a:pPr>
            <a:r>
              <a:rPr lang="zh-CN" altLang="en-US" sz="16600" b="1" dirty="0">
                <a:solidFill>
                  <a:srgbClr val="FF0000"/>
                </a:solidFill>
                <a:latin typeface="Arial" pitchFamily="34" charset="0"/>
                <a:ea typeface="+mj-ea"/>
                <a:cs typeface="Arial" pitchFamily="34" charset="0"/>
              </a:rPr>
              <a:t>人种</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lstStyle/>
          <a:p>
            <a:r>
              <a:rPr lang="zh-CN" altLang="en-US" dirty="0"/>
              <a:t>人类变异</a:t>
            </a:r>
          </a:p>
        </p:txBody>
      </p:sp>
      <p:grpSp>
        <p:nvGrpSpPr>
          <p:cNvPr id="4" name="组合 3"/>
          <p:cNvGrpSpPr/>
          <p:nvPr/>
        </p:nvGrpSpPr>
        <p:grpSpPr>
          <a:xfrm>
            <a:off x="3923929" y="4869160"/>
            <a:ext cx="1514651" cy="1439565"/>
            <a:chOff x="9514481" y="3573016"/>
            <a:chExt cx="2311837" cy="2197232"/>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4392" y="3573016"/>
              <a:ext cx="2088232" cy="2088229"/>
            </a:xfrm>
            <a:prstGeom prst="rect">
              <a:avLst/>
            </a:prstGeom>
          </p:spPr>
        </p:pic>
        <p:sp>
          <p:nvSpPr>
            <p:cNvPr id="28" name="矩形 27"/>
            <p:cNvSpPr>
              <a:spLocks noChangeArrowheads="1"/>
            </p:cNvSpPr>
            <p:nvPr/>
          </p:nvSpPr>
          <p:spPr bwMode="auto">
            <a:xfrm>
              <a:off x="9514481" y="5112578"/>
              <a:ext cx="2311837" cy="657670"/>
            </a:xfrm>
            <a:prstGeom prst="rect">
              <a:avLst/>
            </a:prstGeom>
            <a:solidFill>
              <a:srgbClr val="024C89"/>
            </a:solidFill>
            <a:ln w="9525">
              <a:noFill/>
              <a:miter lim="800000"/>
              <a:headEnd/>
              <a:tailEnd/>
            </a:ln>
            <a:effectLst/>
            <a:sp3d>
              <a:bevelT w="190500" h="38100"/>
            </a:sp3d>
          </p:spPr>
          <p:txBody>
            <a:bodyPr wrap="square" anchor="ctr">
              <a:spAutoFit/>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亚当</a:t>
              </a:r>
              <a:r>
                <a:rPr lang="en-US" altLang="zh-CN" sz="2200" b="1" dirty="0">
                  <a:solidFill>
                    <a:schemeClr val="bg1"/>
                  </a:solidFill>
                  <a:latin typeface="微软雅黑" panose="020B0503020204020204" pitchFamily="34" charset="-122"/>
                  <a:ea typeface="微软雅黑" panose="020B0503020204020204" pitchFamily="34" charset="-122"/>
                </a:rPr>
                <a:t>+</a:t>
              </a:r>
              <a:r>
                <a:rPr lang="zh-CN" altLang="en-US" sz="2200" b="1" dirty="0">
                  <a:solidFill>
                    <a:schemeClr val="bg1"/>
                  </a:solidFill>
                  <a:latin typeface="微软雅黑" panose="020B0503020204020204" pitchFamily="34" charset="-122"/>
                  <a:ea typeface="微软雅黑" panose="020B0503020204020204" pitchFamily="34" charset="-122"/>
                </a:rPr>
                <a:t>夏娃</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grpSp>
      <p:grpSp>
        <p:nvGrpSpPr>
          <p:cNvPr id="5" name="组合 5"/>
          <p:cNvGrpSpPr/>
          <p:nvPr/>
        </p:nvGrpSpPr>
        <p:grpSpPr>
          <a:xfrm>
            <a:off x="3707904" y="2924946"/>
            <a:ext cx="1944216" cy="1944217"/>
            <a:chOff x="5015880" y="3068960"/>
            <a:chExt cx="2252014" cy="2252015"/>
          </a:xfrm>
        </p:grpSpPr>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5880" y="3068960"/>
              <a:ext cx="2252014" cy="2252015"/>
            </a:xfrm>
            <a:prstGeom prst="rect">
              <a:avLst/>
            </a:prstGeom>
          </p:spPr>
        </p:pic>
        <p:sp>
          <p:nvSpPr>
            <p:cNvPr id="30" name="矩形 29"/>
            <p:cNvSpPr>
              <a:spLocks noChangeArrowheads="1"/>
            </p:cNvSpPr>
            <p:nvPr/>
          </p:nvSpPr>
          <p:spPr bwMode="auto">
            <a:xfrm>
              <a:off x="5349512" y="3366716"/>
              <a:ext cx="1656184" cy="1580493"/>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挪亚一家</a:t>
              </a:r>
              <a:endParaRPr lang="en-US" altLang="zh-CN" sz="2200" b="1" dirty="0">
                <a:solidFill>
                  <a:schemeClr val="bg1"/>
                </a:solidFill>
                <a:latin typeface="微软雅黑" panose="020B0503020204020204" pitchFamily="34" charset="-122"/>
                <a:ea typeface="微软雅黑" panose="020B0503020204020204" pitchFamily="34" charset="-122"/>
              </a:endParaRPr>
            </a:p>
            <a:p>
              <a:pPr algn="ctr">
                <a:lnSpc>
                  <a:spcPts val="2000"/>
                </a:lnSpc>
              </a:pPr>
              <a:endParaRPr lang="en-US" altLang="zh-CN" sz="2200" b="1" dirty="0">
                <a:solidFill>
                  <a:schemeClr val="bg1"/>
                </a:solidFill>
                <a:latin typeface="微软雅黑" panose="020B0503020204020204" pitchFamily="34" charset="-122"/>
                <a:ea typeface="微软雅黑" panose="020B0503020204020204" pitchFamily="34" charset="-122"/>
              </a:endParaRPr>
            </a:p>
            <a:p>
              <a:pPr algn="ctr"/>
              <a:endParaRPr lang="en-US" altLang="zh-CN" sz="2200" b="1" dirty="0">
                <a:solidFill>
                  <a:schemeClr val="bg1"/>
                </a:solidFill>
                <a:latin typeface="微软雅黑" panose="020B0503020204020204" pitchFamily="34" charset="-122"/>
                <a:ea typeface="微软雅黑" panose="020B0503020204020204" pitchFamily="34" charset="-122"/>
              </a:endParaRPr>
            </a:p>
            <a:p>
              <a:pPr algn="ctr"/>
              <a:r>
                <a:rPr lang="en-US" altLang="zh-CN" sz="2200" b="1" dirty="0">
                  <a:solidFill>
                    <a:schemeClr val="bg1"/>
                  </a:solidFill>
                  <a:latin typeface="微软雅黑" panose="020B0503020204020204" pitchFamily="34" charset="-122"/>
                  <a:ea typeface="微软雅黑" panose="020B0503020204020204" pitchFamily="34" charset="-122"/>
                </a:rPr>
                <a:t>8</a:t>
              </a:r>
              <a:r>
                <a:rPr lang="zh-CN" altLang="en-US" sz="2200" b="1" dirty="0">
                  <a:solidFill>
                    <a:schemeClr val="bg1"/>
                  </a:solidFill>
                  <a:latin typeface="微软雅黑" panose="020B0503020204020204" pitchFamily="34" charset="-122"/>
                  <a:ea typeface="微软雅黑" panose="020B0503020204020204" pitchFamily="34" charset="-122"/>
                </a:rPr>
                <a:t>口人</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grpSp>
      <p:sp>
        <p:nvSpPr>
          <p:cNvPr id="23" name="虚尾箭头 22"/>
          <p:cNvSpPr/>
          <p:nvPr/>
        </p:nvSpPr>
        <p:spPr>
          <a:xfrm rot="16200000">
            <a:off x="4427984" y="4509120"/>
            <a:ext cx="504056" cy="648072"/>
          </a:xfrm>
          <a:prstGeom prst="stripedRightArrow">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799945"/>
          <p:cNvGrpSpPr/>
          <p:nvPr/>
        </p:nvGrpSpPr>
        <p:grpSpPr>
          <a:xfrm>
            <a:off x="179512" y="3933056"/>
            <a:ext cx="1702172" cy="2030274"/>
            <a:chOff x="1009452" y="3774990"/>
            <a:chExt cx="1702172" cy="2030274"/>
          </a:xfrm>
        </p:grpSpPr>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452" y="3774990"/>
              <a:ext cx="1702172" cy="1702172"/>
            </a:xfrm>
            <a:prstGeom prst="rect">
              <a:avLst/>
            </a:prstGeom>
          </p:spPr>
        </p:pic>
        <p:sp>
          <p:nvSpPr>
            <p:cNvPr id="32" name="矩形 31"/>
            <p:cNvSpPr>
              <a:spLocks noChangeArrowheads="1"/>
            </p:cNvSpPr>
            <p:nvPr/>
          </p:nvSpPr>
          <p:spPr bwMode="auto">
            <a:xfrm>
              <a:off x="1081460" y="5405154"/>
              <a:ext cx="1514651" cy="400110"/>
            </a:xfrm>
            <a:prstGeom prst="rect">
              <a:avLst/>
            </a:prstGeom>
            <a:noFill/>
            <a:ln w="9525">
              <a:noFill/>
              <a:miter lim="800000"/>
              <a:headEnd/>
              <a:tailEnd/>
            </a:ln>
            <a:effectLst/>
            <a:sp3d>
              <a:bevelT w="190500" h="38100"/>
            </a:sp3d>
          </p:spPr>
          <p:txBody>
            <a:bodyPr wrap="square" anchor="ctr">
              <a:spAutoFit/>
            </a:bodyPr>
            <a:lstStyle/>
            <a:p>
              <a:pPr algn="ctr">
                <a:spcBef>
                  <a:spcPct val="50000"/>
                </a:spcBef>
                <a:defRPr/>
              </a:pPr>
              <a:r>
                <a:rPr lang="zh-CN" altLang="en-US" sz="2000" b="1" dirty="0">
                  <a:latin typeface="华文中宋" panose="02010600040101010101" pitchFamily="2" charset="-122"/>
                  <a:ea typeface="华文中宋" panose="02010600040101010101" pitchFamily="2" charset="-122"/>
                </a:rPr>
                <a:t>尼安德特人</a:t>
              </a:r>
              <a:endParaRPr lang="en-US" altLang="zh-CN" sz="2000" b="1" dirty="0">
                <a:latin typeface="华文中宋" panose="02010600040101010101" pitchFamily="2" charset="-122"/>
                <a:ea typeface="华文中宋" panose="02010600040101010101" pitchFamily="2" charset="-122"/>
              </a:endParaRPr>
            </a:p>
          </p:txBody>
        </p:sp>
      </p:grpSp>
      <p:grpSp>
        <p:nvGrpSpPr>
          <p:cNvPr id="7" name="组合 5799946"/>
          <p:cNvGrpSpPr/>
          <p:nvPr/>
        </p:nvGrpSpPr>
        <p:grpSpPr>
          <a:xfrm>
            <a:off x="349548" y="1700808"/>
            <a:ext cx="1702172" cy="2030274"/>
            <a:chOff x="1991544" y="1726828"/>
            <a:chExt cx="1702172" cy="2030274"/>
          </a:xfrm>
        </p:grpSpPr>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1544" y="1726828"/>
              <a:ext cx="1702172" cy="1702172"/>
            </a:xfrm>
            <a:prstGeom prst="rect">
              <a:avLst/>
            </a:prstGeom>
          </p:spPr>
        </p:pic>
        <p:sp>
          <p:nvSpPr>
            <p:cNvPr id="33" name="矩形 32"/>
            <p:cNvSpPr>
              <a:spLocks noChangeArrowheads="1"/>
            </p:cNvSpPr>
            <p:nvPr/>
          </p:nvSpPr>
          <p:spPr bwMode="auto">
            <a:xfrm>
              <a:off x="2135560" y="3356992"/>
              <a:ext cx="1514651" cy="400110"/>
            </a:xfrm>
            <a:prstGeom prst="rect">
              <a:avLst/>
            </a:prstGeom>
            <a:noFill/>
            <a:ln w="9525">
              <a:noFill/>
              <a:miter lim="800000"/>
              <a:headEnd/>
              <a:tailEnd/>
            </a:ln>
            <a:effectLst/>
            <a:sp3d>
              <a:bevelT w="190500" h="38100"/>
            </a:sp3d>
          </p:spPr>
          <p:txBody>
            <a:bodyPr wrap="square" anchor="ctr">
              <a:spAutoFit/>
            </a:bodyPr>
            <a:lstStyle/>
            <a:p>
              <a:pPr algn="ctr">
                <a:spcBef>
                  <a:spcPct val="50000"/>
                </a:spcBef>
                <a:defRPr/>
              </a:pPr>
              <a:r>
                <a:rPr lang="zh-CN" altLang="en-US" sz="2000" b="1" dirty="0">
                  <a:latin typeface="华文中宋" panose="02010600040101010101" pitchFamily="2" charset="-122"/>
                  <a:ea typeface="华文中宋" panose="02010600040101010101" pitchFamily="2" charset="-122"/>
                </a:rPr>
                <a:t>直立人</a:t>
              </a:r>
              <a:endParaRPr lang="en-US" altLang="zh-CN" sz="2000" b="1" dirty="0">
                <a:latin typeface="华文中宋" panose="02010600040101010101" pitchFamily="2" charset="-122"/>
                <a:ea typeface="华文中宋" panose="02010600040101010101" pitchFamily="2" charset="-122"/>
              </a:endParaRPr>
            </a:p>
          </p:txBody>
        </p:sp>
      </p:grpSp>
      <p:grpSp>
        <p:nvGrpSpPr>
          <p:cNvPr id="8" name="组合 5799949"/>
          <p:cNvGrpSpPr/>
          <p:nvPr/>
        </p:nvGrpSpPr>
        <p:grpSpPr>
          <a:xfrm>
            <a:off x="2483768" y="862732"/>
            <a:ext cx="1774180" cy="2030274"/>
            <a:chOff x="4007768" y="862732"/>
            <a:chExt cx="1774180" cy="2030274"/>
          </a:xfrm>
        </p:grpSpPr>
        <p:pic>
          <p:nvPicPr>
            <p:cNvPr id="46" name="图片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9776" y="862732"/>
              <a:ext cx="1702172" cy="1702172"/>
            </a:xfrm>
            <a:prstGeom prst="rect">
              <a:avLst/>
            </a:prstGeom>
          </p:spPr>
        </p:pic>
        <p:sp>
          <p:nvSpPr>
            <p:cNvPr id="34" name="矩形 33"/>
            <p:cNvSpPr>
              <a:spLocks noChangeArrowheads="1"/>
            </p:cNvSpPr>
            <p:nvPr/>
          </p:nvSpPr>
          <p:spPr bwMode="auto">
            <a:xfrm>
              <a:off x="4007768" y="2492896"/>
              <a:ext cx="1514651" cy="400110"/>
            </a:xfrm>
            <a:prstGeom prst="rect">
              <a:avLst/>
            </a:prstGeom>
            <a:noFill/>
            <a:ln w="9525">
              <a:noFill/>
              <a:miter lim="800000"/>
              <a:headEnd/>
              <a:tailEnd/>
            </a:ln>
            <a:effectLst/>
            <a:sp3d>
              <a:bevelT w="190500" h="38100"/>
            </a:sp3d>
          </p:spPr>
          <p:txBody>
            <a:bodyPr wrap="square" anchor="ctr">
              <a:spAutoFit/>
            </a:bodyPr>
            <a:lstStyle/>
            <a:p>
              <a:pPr algn="ctr">
                <a:spcBef>
                  <a:spcPct val="50000"/>
                </a:spcBef>
                <a:defRPr/>
              </a:pPr>
              <a:r>
                <a:rPr lang="zh-CN" altLang="en-US" sz="2000" b="1" dirty="0">
                  <a:latin typeface="华文中宋" panose="02010600040101010101" pitchFamily="2" charset="-122"/>
                  <a:ea typeface="华文中宋" panose="02010600040101010101" pitchFamily="2" charset="-122"/>
                </a:rPr>
                <a:t>克罗马农人</a:t>
              </a:r>
              <a:endParaRPr lang="en-US" altLang="zh-CN" sz="2000" b="1" dirty="0">
                <a:latin typeface="华文中宋" panose="02010600040101010101" pitchFamily="2" charset="-122"/>
                <a:ea typeface="华文中宋" panose="02010600040101010101" pitchFamily="2" charset="-122"/>
              </a:endParaRPr>
            </a:p>
          </p:txBody>
        </p:sp>
      </p:grpSp>
      <p:grpSp>
        <p:nvGrpSpPr>
          <p:cNvPr id="9" name="组合 5799950"/>
          <p:cNvGrpSpPr/>
          <p:nvPr/>
        </p:nvGrpSpPr>
        <p:grpSpPr>
          <a:xfrm>
            <a:off x="4860032" y="862732"/>
            <a:ext cx="1702172" cy="2030274"/>
            <a:chOff x="6384032" y="862732"/>
            <a:chExt cx="1702172" cy="2030274"/>
          </a:xfrm>
        </p:grpSpPr>
        <p:pic>
          <p:nvPicPr>
            <p:cNvPr id="49" name="图片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4032" y="862732"/>
              <a:ext cx="1702172" cy="1702172"/>
            </a:xfrm>
            <a:prstGeom prst="rect">
              <a:avLst/>
            </a:prstGeom>
          </p:spPr>
        </p:pic>
        <p:sp>
          <p:nvSpPr>
            <p:cNvPr id="35" name="矩形 34"/>
            <p:cNvSpPr>
              <a:spLocks noChangeArrowheads="1"/>
            </p:cNvSpPr>
            <p:nvPr/>
          </p:nvSpPr>
          <p:spPr bwMode="auto">
            <a:xfrm>
              <a:off x="6456040" y="2492896"/>
              <a:ext cx="1514651" cy="400110"/>
            </a:xfrm>
            <a:prstGeom prst="rect">
              <a:avLst/>
            </a:prstGeom>
            <a:noFill/>
            <a:ln w="9525">
              <a:noFill/>
              <a:miter lim="800000"/>
              <a:headEnd/>
              <a:tailEnd/>
            </a:ln>
            <a:effectLst/>
            <a:sp3d>
              <a:bevelT w="190500" h="38100"/>
            </a:sp3d>
          </p:spPr>
          <p:txBody>
            <a:bodyPr wrap="square" anchor="ctr">
              <a:spAutoFit/>
            </a:bodyPr>
            <a:lstStyle/>
            <a:p>
              <a:pPr algn="ctr">
                <a:spcBef>
                  <a:spcPct val="50000"/>
                </a:spcBef>
                <a:defRPr/>
              </a:pPr>
              <a:r>
                <a:rPr lang="zh-CN" altLang="en-US" sz="2000" b="1" dirty="0">
                  <a:latin typeface="华文中宋" panose="02010600040101010101" pitchFamily="2" charset="-122"/>
                  <a:ea typeface="华文中宋" panose="02010600040101010101" pitchFamily="2" charset="-122"/>
                </a:rPr>
                <a:t>白种人</a:t>
              </a:r>
              <a:endParaRPr lang="en-US" altLang="zh-CN" sz="2000" b="1" dirty="0">
                <a:latin typeface="华文中宋" panose="02010600040101010101" pitchFamily="2" charset="-122"/>
                <a:ea typeface="华文中宋" panose="02010600040101010101" pitchFamily="2" charset="-122"/>
              </a:endParaRPr>
            </a:p>
          </p:txBody>
        </p:sp>
      </p:grpSp>
      <p:grpSp>
        <p:nvGrpSpPr>
          <p:cNvPr id="13" name="组合 5799951"/>
          <p:cNvGrpSpPr/>
          <p:nvPr/>
        </p:nvGrpSpPr>
        <p:grpSpPr>
          <a:xfrm>
            <a:off x="7046292" y="1700808"/>
            <a:ext cx="1702172" cy="2030274"/>
            <a:chOff x="8570292" y="1700808"/>
            <a:chExt cx="1702172" cy="2030274"/>
          </a:xfrm>
        </p:grpSpPr>
        <p:pic>
          <p:nvPicPr>
            <p:cNvPr id="50" name="图片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70292" y="1700808"/>
              <a:ext cx="1702172" cy="1702172"/>
            </a:xfrm>
            <a:prstGeom prst="rect">
              <a:avLst/>
            </a:prstGeom>
          </p:spPr>
        </p:pic>
        <p:sp>
          <p:nvSpPr>
            <p:cNvPr id="36" name="矩形 35"/>
            <p:cNvSpPr>
              <a:spLocks noChangeArrowheads="1"/>
            </p:cNvSpPr>
            <p:nvPr/>
          </p:nvSpPr>
          <p:spPr bwMode="auto">
            <a:xfrm>
              <a:off x="8642300" y="3330972"/>
              <a:ext cx="1514651" cy="400110"/>
            </a:xfrm>
            <a:prstGeom prst="rect">
              <a:avLst/>
            </a:prstGeom>
            <a:noFill/>
            <a:ln w="9525">
              <a:noFill/>
              <a:miter lim="800000"/>
              <a:headEnd/>
              <a:tailEnd/>
            </a:ln>
            <a:effectLst/>
            <a:sp3d>
              <a:bevelT w="190500" h="38100"/>
            </a:sp3d>
          </p:spPr>
          <p:txBody>
            <a:bodyPr wrap="square" anchor="ctr">
              <a:spAutoFit/>
            </a:bodyPr>
            <a:lstStyle/>
            <a:p>
              <a:pPr algn="ctr">
                <a:spcBef>
                  <a:spcPct val="50000"/>
                </a:spcBef>
                <a:defRPr/>
              </a:pPr>
              <a:r>
                <a:rPr lang="zh-CN" altLang="en-US" sz="2000" b="1" dirty="0">
                  <a:latin typeface="华文中宋" panose="02010600040101010101" pitchFamily="2" charset="-122"/>
                  <a:ea typeface="华文中宋" panose="02010600040101010101" pitchFamily="2" charset="-122"/>
                </a:rPr>
                <a:t>黑种人</a:t>
              </a:r>
              <a:endParaRPr lang="en-US" altLang="zh-CN" sz="2000" b="1" dirty="0">
                <a:latin typeface="华文中宋" panose="02010600040101010101" pitchFamily="2" charset="-122"/>
                <a:ea typeface="华文中宋" panose="02010600040101010101" pitchFamily="2" charset="-122"/>
              </a:endParaRPr>
            </a:p>
          </p:txBody>
        </p:sp>
      </p:grpSp>
      <p:grpSp>
        <p:nvGrpSpPr>
          <p:cNvPr id="14" name="组合 5799952"/>
          <p:cNvGrpSpPr/>
          <p:nvPr/>
        </p:nvGrpSpPr>
        <p:grpSpPr>
          <a:xfrm>
            <a:off x="7308304" y="3861048"/>
            <a:ext cx="1702172" cy="2030274"/>
            <a:chOff x="9552384" y="3774990"/>
            <a:chExt cx="1702172" cy="2030274"/>
          </a:xfrm>
        </p:grpSpPr>
        <p:pic>
          <p:nvPicPr>
            <p:cNvPr id="52" name="图片 5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52384" y="3774990"/>
              <a:ext cx="1702172" cy="1702172"/>
            </a:xfrm>
            <a:prstGeom prst="rect">
              <a:avLst/>
            </a:prstGeom>
          </p:spPr>
        </p:pic>
        <p:sp>
          <p:nvSpPr>
            <p:cNvPr id="37" name="矩形 36"/>
            <p:cNvSpPr>
              <a:spLocks noChangeArrowheads="1"/>
            </p:cNvSpPr>
            <p:nvPr/>
          </p:nvSpPr>
          <p:spPr bwMode="auto">
            <a:xfrm>
              <a:off x="9696400" y="5405154"/>
              <a:ext cx="1514651" cy="400110"/>
            </a:xfrm>
            <a:prstGeom prst="rect">
              <a:avLst/>
            </a:prstGeom>
            <a:noFill/>
            <a:ln w="9525">
              <a:noFill/>
              <a:miter lim="800000"/>
              <a:headEnd/>
              <a:tailEnd/>
            </a:ln>
            <a:effectLst/>
            <a:sp3d>
              <a:bevelT w="190500" h="38100"/>
            </a:sp3d>
          </p:spPr>
          <p:txBody>
            <a:bodyPr wrap="square" anchor="ctr">
              <a:spAutoFit/>
            </a:bodyPr>
            <a:lstStyle/>
            <a:p>
              <a:pPr algn="ctr">
                <a:spcBef>
                  <a:spcPct val="50000"/>
                </a:spcBef>
                <a:defRPr/>
              </a:pPr>
              <a:r>
                <a:rPr lang="zh-CN" altLang="en-US" sz="2000" b="1" dirty="0">
                  <a:latin typeface="华文中宋" panose="02010600040101010101" pitchFamily="2" charset="-122"/>
                  <a:ea typeface="华文中宋" panose="02010600040101010101" pitchFamily="2" charset="-122"/>
                </a:rPr>
                <a:t>黄种人</a:t>
              </a:r>
              <a:endParaRPr lang="en-US" altLang="zh-CN" sz="2000" b="1" dirty="0">
                <a:latin typeface="华文中宋" panose="02010600040101010101" pitchFamily="2" charset="-122"/>
                <a:ea typeface="华文中宋" panose="02010600040101010101" pitchFamily="2" charset="-122"/>
              </a:endParaRPr>
            </a:p>
          </p:txBody>
        </p:sp>
      </p:grpSp>
      <p:cxnSp>
        <p:nvCxnSpPr>
          <p:cNvPr id="12" name="直接箭头连接符 11"/>
          <p:cNvCxnSpPr/>
          <p:nvPr/>
        </p:nvCxnSpPr>
        <p:spPr>
          <a:xfrm flipH="1">
            <a:off x="1979712" y="4293096"/>
            <a:ext cx="1728192" cy="304975"/>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a:off x="5724128" y="4293096"/>
            <a:ext cx="1440160" cy="360040"/>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p:nvPr/>
        </p:nvCxnSpPr>
        <p:spPr>
          <a:xfrm flipH="1" flipV="1">
            <a:off x="2051720" y="3068960"/>
            <a:ext cx="1584176" cy="576064"/>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p:nvPr/>
        </p:nvCxnSpPr>
        <p:spPr>
          <a:xfrm flipV="1">
            <a:off x="5724128" y="3140968"/>
            <a:ext cx="1512168" cy="648072"/>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p:nvPr/>
        </p:nvCxnSpPr>
        <p:spPr>
          <a:xfrm flipH="1" flipV="1">
            <a:off x="3995936" y="2492896"/>
            <a:ext cx="216024" cy="432048"/>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p:nvPr/>
        </p:nvCxnSpPr>
        <p:spPr>
          <a:xfrm flipV="1">
            <a:off x="5004048" y="2492896"/>
            <a:ext cx="216024" cy="432048"/>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250"/>
                                        <p:tgtEl>
                                          <p:spTgt spid="23"/>
                                        </p:tgtEl>
                                        <p:attrNameLst>
                                          <p:attrName>ppt_y</p:attrName>
                                        </p:attrNameLst>
                                      </p:cBhvr>
                                      <p:tavLst>
                                        <p:tav tm="0">
                                          <p:val>
                                            <p:strVal val="#ppt_y+#ppt_h*1.125000"/>
                                          </p:val>
                                        </p:tav>
                                        <p:tav tm="100000">
                                          <p:val>
                                            <p:strVal val="#ppt_y"/>
                                          </p:val>
                                        </p:tav>
                                      </p:tavLst>
                                    </p:anim>
                                    <p:animEffect transition="in" filter="wipe(up)">
                                      <p:cBhvr>
                                        <p:cTn id="12" dur="250"/>
                                        <p:tgtEl>
                                          <p:spTgt spid="23"/>
                                        </p:tgtEl>
                                      </p:cBhvr>
                                    </p:animEffect>
                                  </p:childTnLst>
                                </p:cTn>
                              </p:par>
                            </p:childTnLst>
                          </p:cTn>
                        </p:par>
                        <p:par>
                          <p:cTn id="13" fill="hold">
                            <p:stCondLst>
                              <p:cond delay="75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50"/>
                                        <p:tgtEl>
                                          <p:spTgt spid="5"/>
                                        </p:tgtEl>
                                      </p:cBhvr>
                                    </p:animEffect>
                                  </p:childTnLst>
                                </p:cTn>
                              </p:par>
                              <p:par>
                                <p:cTn id="17" presetID="2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500" fill="hold"/>
                                        <p:tgtEl>
                                          <p:spTgt spid="47"/>
                                        </p:tgtEl>
                                        <p:attrNameLst>
                                          <p:attrName>ppt_w</p:attrName>
                                        </p:attrNameLst>
                                      </p:cBhvr>
                                      <p:tavLst>
                                        <p:tav tm="0">
                                          <p:val>
                                            <p:fltVal val="0"/>
                                          </p:val>
                                        </p:tav>
                                        <p:tav tm="100000">
                                          <p:val>
                                            <p:strVal val="#ppt_w"/>
                                          </p:val>
                                        </p:tav>
                                      </p:tavLst>
                                    </p:anim>
                                    <p:anim calcmode="lin" valueType="num">
                                      <p:cBhvr>
                                        <p:cTn id="24" dur="500" fill="hold"/>
                                        <p:tgtEl>
                                          <p:spTgt spid="47"/>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p:cTn id="27" dur="500" fill="hold"/>
                                        <p:tgtEl>
                                          <p:spTgt spid="54"/>
                                        </p:tgtEl>
                                        <p:attrNameLst>
                                          <p:attrName>ppt_w</p:attrName>
                                        </p:attrNameLst>
                                      </p:cBhvr>
                                      <p:tavLst>
                                        <p:tav tm="0">
                                          <p:val>
                                            <p:fltVal val="0"/>
                                          </p:val>
                                        </p:tav>
                                        <p:tav tm="100000">
                                          <p:val>
                                            <p:strVal val="#ppt_w"/>
                                          </p:val>
                                        </p:tav>
                                      </p:tavLst>
                                    </p:anim>
                                    <p:anim calcmode="lin" valueType="num">
                                      <p:cBhvr>
                                        <p:cTn id="28" dur="500" fill="hold"/>
                                        <p:tgtEl>
                                          <p:spTgt spid="54"/>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p:cTn id="31" dur="500" fill="hold"/>
                                        <p:tgtEl>
                                          <p:spTgt spid="60"/>
                                        </p:tgtEl>
                                        <p:attrNameLst>
                                          <p:attrName>ppt_w</p:attrName>
                                        </p:attrNameLst>
                                      </p:cBhvr>
                                      <p:tavLst>
                                        <p:tav tm="0">
                                          <p:val>
                                            <p:fltVal val="0"/>
                                          </p:val>
                                        </p:tav>
                                        <p:tav tm="100000">
                                          <p:val>
                                            <p:strVal val="#ppt_w"/>
                                          </p:val>
                                        </p:tav>
                                      </p:tavLst>
                                    </p:anim>
                                    <p:anim calcmode="lin" valueType="num">
                                      <p:cBhvr>
                                        <p:cTn id="32" dur="500" fill="hold"/>
                                        <p:tgtEl>
                                          <p:spTgt spid="60"/>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p:cTn id="35" dur="500" fill="hold"/>
                                        <p:tgtEl>
                                          <p:spTgt spid="51"/>
                                        </p:tgtEl>
                                        <p:attrNameLst>
                                          <p:attrName>ppt_w</p:attrName>
                                        </p:attrNameLst>
                                      </p:cBhvr>
                                      <p:tavLst>
                                        <p:tav tm="0">
                                          <p:val>
                                            <p:fltVal val="0"/>
                                          </p:val>
                                        </p:tav>
                                        <p:tav tm="100000">
                                          <p:val>
                                            <p:strVal val="#ppt_w"/>
                                          </p:val>
                                        </p:tav>
                                      </p:tavLst>
                                    </p:anim>
                                    <p:anim calcmode="lin" valueType="num">
                                      <p:cBhvr>
                                        <p:cTn id="36" dur="500" fill="hold"/>
                                        <p:tgtEl>
                                          <p:spTgt spid="51"/>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p:cTn id="39" dur="500" fill="hold"/>
                                        <p:tgtEl>
                                          <p:spTgt spid="43"/>
                                        </p:tgtEl>
                                        <p:attrNameLst>
                                          <p:attrName>ppt_w</p:attrName>
                                        </p:attrNameLst>
                                      </p:cBhvr>
                                      <p:tavLst>
                                        <p:tav tm="0">
                                          <p:val>
                                            <p:fltVal val="0"/>
                                          </p:val>
                                        </p:tav>
                                        <p:tav tm="100000">
                                          <p:val>
                                            <p:strVal val="#ppt_w"/>
                                          </p:val>
                                        </p:tav>
                                      </p:tavLst>
                                    </p:anim>
                                    <p:anim calcmode="lin" valueType="num">
                                      <p:cBhvr>
                                        <p:cTn id="40" dur="500" fill="hold"/>
                                        <p:tgtEl>
                                          <p:spTgt spid="43"/>
                                        </p:tgtEl>
                                        <p:attrNameLst>
                                          <p:attrName>ppt_h</p:attrName>
                                        </p:attrNameLst>
                                      </p:cBhvr>
                                      <p:tavLst>
                                        <p:tav tm="0">
                                          <p:val>
                                            <p:fltVal val="0"/>
                                          </p:val>
                                        </p:tav>
                                        <p:tav tm="100000">
                                          <p:val>
                                            <p:strVal val="#ppt_h"/>
                                          </p:val>
                                        </p:tav>
                                      </p:tavLst>
                                    </p:anim>
                                  </p:childTnLst>
                                </p:cTn>
                              </p:par>
                            </p:childTnLst>
                          </p:cTn>
                        </p:par>
                        <p:par>
                          <p:cTn id="41" fill="hold">
                            <p:stCondLst>
                              <p:cond delay="1250"/>
                            </p:stCondLst>
                            <p:childTnLst>
                              <p:par>
                                <p:cTn id="42" presetID="53" presetClass="entr" presetSubtype="16"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250" fill="hold"/>
                                        <p:tgtEl>
                                          <p:spTgt spid="6"/>
                                        </p:tgtEl>
                                        <p:attrNameLst>
                                          <p:attrName>ppt_w</p:attrName>
                                        </p:attrNameLst>
                                      </p:cBhvr>
                                      <p:tavLst>
                                        <p:tav tm="0">
                                          <p:val>
                                            <p:fltVal val="0"/>
                                          </p:val>
                                        </p:tav>
                                        <p:tav tm="100000">
                                          <p:val>
                                            <p:strVal val="#ppt_w"/>
                                          </p:val>
                                        </p:tav>
                                      </p:tavLst>
                                    </p:anim>
                                    <p:anim calcmode="lin" valueType="num">
                                      <p:cBhvr>
                                        <p:cTn id="45" dur="250" fill="hold"/>
                                        <p:tgtEl>
                                          <p:spTgt spid="6"/>
                                        </p:tgtEl>
                                        <p:attrNameLst>
                                          <p:attrName>ppt_h</p:attrName>
                                        </p:attrNameLst>
                                      </p:cBhvr>
                                      <p:tavLst>
                                        <p:tav tm="0">
                                          <p:val>
                                            <p:fltVal val="0"/>
                                          </p:val>
                                        </p:tav>
                                        <p:tav tm="100000">
                                          <p:val>
                                            <p:strVal val="#ppt_h"/>
                                          </p:val>
                                        </p:tav>
                                      </p:tavLst>
                                    </p:anim>
                                    <p:animEffect transition="in" filter="fade">
                                      <p:cBhvr>
                                        <p:cTn id="46" dur="250"/>
                                        <p:tgtEl>
                                          <p:spTgt spid="6"/>
                                        </p:tgtEl>
                                      </p:cBhvr>
                                    </p:animEffect>
                                  </p:childTnLst>
                                </p:cTn>
                              </p:par>
                            </p:childTnLst>
                          </p:cTn>
                        </p:par>
                        <p:par>
                          <p:cTn id="47" fill="hold">
                            <p:stCondLst>
                              <p:cond delay="1500"/>
                            </p:stCondLst>
                            <p:childTnLst>
                              <p:par>
                                <p:cTn id="48" presetID="53" presetClass="entr" presetSubtype="16" fill="hold" nodeType="after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p:cTn id="50" dur="250" fill="hold"/>
                                        <p:tgtEl>
                                          <p:spTgt spid="7"/>
                                        </p:tgtEl>
                                        <p:attrNameLst>
                                          <p:attrName>ppt_w</p:attrName>
                                        </p:attrNameLst>
                                      </p:cBhvr>
                                      <p:tavLst>
                                        <p:tav tm="0">
                                          <p:val>
                                            <p:fltVal val="0"/>
                                          </p:val>
                                        </p:tav>
                                        <p:tav tm="100000">
                                          <p:val>
                                            <p:strVal val="#ppt_w"/>
                                          </p:val>
                                        </p:tav>
                                      </p:tavLst>
                                    </p:anim>
                                    <p:anim calcmode="lin" valueType="num">
                                      <p:cBhvr>
                                        <p:cTn id="51" dur="250" fill="hold"/>
                                        <p:tgtEl>
                                          <p:spTgt spid="7"/>
                                        </p:tgtEl>
                                        <p:attrNameLst>
                                          <p:attrName>ppt_h</p:attrName>
                                        </p:attrNameLst>
                                      </p:cBhvr>
                                      <p:tavLst>
                                        <p:tav tm="0">
                                          <p:val>
                                            <p:fltVal val="0"/>
                                          </p:val>
                                        </p:tav>
                                        <p:tav tm="100000">
                                          <p:val>
                                            <p:strVal val="#ppt_h"/>
                                          </p:val>
                                        </p:tav>
                                      </p:tavLst>
                                    </p:anim>
                                    <p:animEffect transition="in" filter="fade">
                                      <p:cBhvr>
                                        <p:cTn id="52" dur="250"/>
                                        <p:tgtEl>
                                          <p:spTgt spid="7"/>
                                        </p:tgtEl>
                                      </p:cBhvr>
                                    </p:animEffect>
                                  </p:childTnLst>
                                </p:cTn>
                              </p:par>
                            </p:childTnLst>
                          </p:cTn>
                        </p:par>
                        <p:par>
                          <p:cTn id="53" fill="hold">
                            <p:stCondLst>
                              <p:cond delay="1750"/>
                            </p:stCondLst>
                            <p:childTnLst>
                              <p:par>
                                <p:cTn id="54" presetID="53" presetClass="entr" presetSubtype="16"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250" fill="hold"/>
                                        <p:tgtEl>
                                          <p:spTgt spid="8"/>
                                        </p:tgtEl>
                                        <p:attrNameLst>
                                          <p:attrName>ppt_w</p:attrName>
                                        </p:attrNameLst>
                                      </p:cBhvr>
                                      <p:tavLst>
                                        <p:tav tm="0">
                                          <p:val>
                                            <p:fltVal val="0"/>
                                          </p:val>
                                        </p:tav>
                                        <p:tav tm="100000">
                                          <p:val>
                                            <p:strVal val="#ppt_w"/>
                                          </p:val>
                                        </p:tav>
                                      </p:tavLst>
                                    </p:anim>
                                    <p:anim calcmode="lin" valueType="num">
                                      <p:cBhvr>
                                        <p:cTn id="57" dur="250" fill="hold"/>
                                        <p:tgtEl>
                                          <p:spTgt spid="8"/>
                                        </p:tgtEl>
                                        <p:attrNameLst>
                                          <p:attrName>ppt_h</p:attrName>
                                        </p:attrNameLst>
                                      </p:cBhvr>
                                      <p:tavLst>
                                        <p:tav tm="0">
                                          <p:val>
                                            <p:fltVal val="0"/>
                                          </p:val>
                                        </p:tav>
                                        <p:tav tm="100000">
                                          <p:val>
                                            <p:strVal val="#ppt_h"/>
                                          </p:val>
                                        </p:tav>
                                      </p:tavLst>
                                    </p:anim>
                                    <p:animEffect transition="in" filter="fade">
                                      <p:cBhvr>
                                        <p:cTn id="58" dur="250"/>
                                        <p:tgtEl>
                                          <p:spTgt spid="8"/>
                                        </p:tgtEl>
                                      </p:cBhvr>
                                    </p:animEffect>
                                  </p:childTnLst>
                                </p:cTn>
                              </p:par>
                            </p:childTnLst>
                          </p:cTn>
                        </p:par>
                        <p:par>
                          <p:cTn id="59" fill="hold">
                            <p:stCondLst>
                              <p:cond delay="2000"/>
                            </p:stCondLst>
                            <p:childTnLst>
                              <p:par>
                                <p:cTn id="60" presetID="53" presetClass="entr" presetSubtype="16" fill="hold" nodeType="after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p:cTn id="62" dur="250" fill="hold"/>
                                        <p:tgtEl>
                                          <p:spTgt spid="9"/>
                                        </p:tgtEl>
                                        <p:attrNameLst>
                                          <p:attrName>ppt_w</p:attrName>
                                        </p:attrNameLst>
                                      </p:cBhvr>
                                      <p:tavLst>
                                        <p:tav tm="0">
                                          <p:val>
                                            <p:fltVal val="0"/>
                                          </p:val>
                                        </p:tav>
                                        <p:tav tm="100000">
                                          <p:val>
                                            <p:strVal val="#ppt_w"/>
                                          </p:val>
                                        </p:tav>
                                      </p:tavLst>
                                    </p:anim>
                                    <p:anim calcmode="lin" valueType="num">
                                      <p:cBhvr>
                                        <p:cTn id="63" dur="250" fill="hold"/>
                                        <p:tgtEl>
                                          <p:spTgt spid="9"/>
                                        </p:tgtEl>
                                        <p:attrNameLst>
                                          <p:attrName>ppt_h</p:attrName>
                                        </p:attrNameLst>
                                      </p:cBhvr>
                                      <p:tavLst>
                                        <p:tav tm="0">
                                          <p:val>
                                            <p:fltVal val="0"/>
                                          </p:val>
                                        </p:tav>
                                        <p:tav tm="100000">
                                          <p:val>
                                            <p:strVal val="#ppt_h"/>
                                          </p:val>
                                        </p:tav>
                                      </p:tavLst>
                                    </p:anim>
                                    <p:animEffect transition="in" filter="fade">
                                      <p:cBhvr>
                                        <p:cTn id="64" dur="250"/>
                                        <p:tgtEl>
                                          <p:spTgt spid="9"/>
                                        </p:tgtEl>
                                      </p:cBhvr>
                                    </p:animEffect>
                                  </p:childTnLst>
                                </p:cTn>
                              </p:par>
                            </p:childTnLst>
                          </p:cTn>
                        </p:par>
                        <p:par>
                          <p:cTn id="65" fill="hold">
                            <p:stCondLst>
                              <p:cond delay="2250"/>
                            </p:stCondLst>
                            <p:childTnLst>
                              <p:par>
                                <p:cTn id="66" presetID="53" presetClass="entr" presetSubtype="16" fill="hold" nodeType="after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p:cTn id="68" dur="250" fill="hold"/>
                                        <p:tgtEl>
                                          <p:spTgt spid="13"/>
                                        </p:tgtEl>
                                        <p:attrNameLst>
                                          <p:attrName>ppt_w</p:attrName>
                                        </p:attrNameLst>
                                      </p:cBhvr>
                                      <p:tavLst>
                                        <p:tav tm="0">
                                          <p:val>
                                            <p:fltVal val="0"/>
                                          </p:val>
                                        </p:tav>
                                        <p:tav tm="100000">
                                          <p:val>
                                            <p:strVal val="#ppt_w"/>
                                          </p:val>
                                        </p:tav>
                                      </p:tavLst>
                                    </p:anim>
                                    <p:anim calcmode="lin" valueType="num">
                                      <p:cBhvr>
                                        <p:cTn id="69" dur="250" fill="hold"/>
                                        <p:tgtEl>
                                          <p:spTgt spid="13"/>
                                        </p:tgtEl>
                                        <p:attrNameLst>
                                          <p:attrName>ppt_h</p:attrName>
                                        </p:attrNameLst>
                                      </p:cBhvr>
                                      <p:tavLst>
                                        <p:tav tm="0">
                                          <p:val>
                                            <p:fltVal val="0"/>
                                          </p:val>
                                        </p:tav>
                                        <p:tav tm="100000">
                                          <p:val>
                                            <p:strVal val="#ppt_h"/>
                                          </p:val>
                                        </p:tav>
                                      </p:tavLst>
                                    </p:anim>
                                    <p:animEffect transition="in" filter="fade">
                                      <p:cBhvr>
                                        <p:cTn id="70" dur="250"/>
                                        <p:tgtEl>
                                          <p:spTgt spid="13"/>
                                        </p:tgtEl>
                                      </p:cBhvr>
                                    </p:animEffect>
                                  </p:childTnLst>
                                </p:cTn>
                              </p:par>
                            </p:childTnLst>
                          </p:cTn>
                        </p:par>
                        <p:par>
                          <p:cTn id="71" fill="hold">
                            <p:stCondLst>
                              <p:cond delay="2500"/>
                            </p:stCondLst>
                            <p:childTnLst>
                              <p:par>
                                <p:cTn id="72" presetID="53" presetClass="entr" presetSubtype="16" fill="hold" nodeType="after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p:cTn id="74" dur="250" fill="hold"/>
                                        <p:tgtEl>
                                          <p:spTgt spid="14"/>
                                        </p:tgtEl>
                                        <p:attrNameLst>
                                          <p:attrName>ppt_w</p:attrName>
                                        </p:attrNameLst>
                                      </p:cBhvr>
                                      <p:tavLst>
                                        <p:tav tm="0">
                                          <p:val>
                                            <p:fltVal val="0"/>
                                          </p:val>
                                        </p:tav>
                                        <p:tav tm="100000">
                                          <p:val>
                                            <p:strVal val="#ppt_w"/>
                                          </p:val>
                                        </p:tav>
                                      </p:tavLst>
                                    </p:anim>
                                    <p:anim calcmode="lin" valueType="num">
                                      <p:cBhvr>
                                        <p:cTn id="75" dur="250" fill="hold"/>
                                        <p:tgtEl>
                                          <p:spTgt spid="14"/>
                                        </p:tgtEl>
                                        <p:attrNameLst>
                                          <p:attrName>ppt_h</p:attrName>
                                        </p:attrNameLst>
                                      </p:cBhvr>
                                      <p:tavLst>
                                        <p:tav tm="0">
                                          <p:val>
                                            <p:fltVal val="0"/>
                                          </p:val>
                                        </p:tav>
                                        <p:tav tm="100000">
                                          <p:val>
                                            <p:strVal val="#ppt_h"/>
                                          </p:val>
                                        </p:tav>
                                      </p:tavLst>
                                    </p:anim>
                                    <p:animEffect transition="in" filter="fade">
                                      <p:cBhvr>
                                        <p:cTn id="76"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副标题 8"/>
          <p:cNvSpPr>
            <a:spLocks noGrp="1"/>
          </p:cNvSpPr>
          <p:nvPr>
            <p:ph type="subTitle" idx="1"/>
          </p:nvPr>
        </p:nvSpPr>
        <p:spPr/>
        <p:txBody>
          <a:bodyPr/>
          <a:lstStyle/>
          <a:p>
            <a:r>
              <a:rPr lang="zh-CN" altLang="en-US" dirty="0"/>
              <a:t>如果没有进化，不同的的人种是怎么来的？</a:t>
            </a:r>
          </a:p>
        </p:txBody>
      </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16" y="836712"/>
            <a:ext cx="1296000" cy="1296000"/>
          </a:xfrm>
          <a:prstGeom prst="rect">
            <a:avLst/>
          </a:prstGeom>
        </p:spPr>
      </p:pic>
      <p:pic>
        <p:nvPicPr>
          <p:cNvPr id="36" name="图片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3920" y="836712"/>
            <a:ext cx="1296000" cy="1296000"/>
          </a:xfrm>
          <a:prstGeom prst="rect">
            <a:avLst/>
          </a:prstGeom>
        </p:spPr>
      </p:pic>
      <p:pic>
        <p:nvPicPr>
          <p:cNvPr id="38" name="图片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1920" y="836712"/>
            <a:ext cx="1296000" cy="1296000"/>
          </a:xfrm>
          <a:prstGeom prst="rect">
            <a:avLst/>
          </a:prstGeom>
        </p:spPr>
      </p:pic>
      <p:pic>
        <p:nvPicPr>
          <p:cNvPr id="39" name="图片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0072" y="836712"/>
            <a:ext cx="1296000" cy="1296000"/>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8224" y="836712"/>
            <a:ext cx="1296000" cy="1296000"/>
          </a:xfrm>
          <a:prstGeom prst="rect">
            <a:avLst/>
          </a:prstGeom>
        </p:spPr>
      </p:pic>
      <p:pic>
        <p:nvPicPr>
          <p:cNvPr id="41" name="图片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5616" y="2204864"/>
            <a:ext cx="1296000" cy="1296000"/>
          </a:xfrm>
          <a:prstGeom prst="rect">
            <a:avLst/>
          </a:prstGeom>
        </p:spPr>
      </p:pic>
      <p:pic>
        <p:nvPicPr>
          <p:cNvPr id="42" name="图片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83768" y="2204864"/>
            <a:ext cx="1296000" cy="1296000"/>
          </a:xfrm>
          <a:prstGeom prst="rect">
            <a:avLst/>
          </a:prstGeom>
        </p:spPr>
      </p:pic>
      <p:pic>
        <p:nvPicPr>
          <p:cNvPr id="43" name="图片 4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51616" y="2204864"/>
            <a:ext cx="1296000" cy="1296000"/>
          </a:xfrm>
          <a:prstGeom prst="rect">
            <a:avLst/>
          </a:prstGeom>
        </p:spPr>
      </p:pic>
      <p:pic>
        <p:nvPicPr>
          <p:cNvPr id="44" name="图片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20072" y="2204864"/>
            <a:ext cx="1296000" cy="1296000"/>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88072" y="2204864"/>
            <a:ext cx="1296000" cy="1296000"/>
          </a:xfrm>
          <a:prstGeom prst="rect">
            <a:avLst/>
          </a:prstGeom>
        </p:spPr>
      </p:pic>
      <p:pic>
        <p:nvPicPr>
          <p:cNvPr id="46" name="图片 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5616" y="3573016"/>
            <a:ext cx="1296000" cy="1296000"/>
          </a:xfrm>
          <a:prstGeom prst="rect">
            <a:avLst/>
          </a:prstGeom>
        </p:spPr>
      </p:pic>
      <p:pic>
        <p:nvPicPr>
          <p:cNvPr id="47" name="图片 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83768" y="3573016"/>
            <a:ext cx="1296000" cy="1296000"/>
          </a:xfrm>
          <a:prstGeom prst="rect">
            <a:avLst/>
          </a:prstGeom>
        </p:spPr>
      </p:pic>
      <p:pic>
        <p:nvPicPr>
          <p:cNvPr id="48" name="图片 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851768" y="3573016"/>
            <a:ext cx="1296000" cy="1296000"/>
          </a:xfrm>
          <a:prstGeom prst="rect">
            <a:avLst/>
          </a:prstGeom>
        </p:spPr>
      </p:pic>
      <p:pic>
        <p:nvPicPr>
          <p:cNvPr id="49" name="图片 4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220072" y="3573016"/>
            <a:ext cx="1296000" cy="1296000"/>
          </a:xfrm>
          <a:prstGeom prst="rect">
            <a:avLst/>
          </a:prstGeom>
        </p:spPr>
      </p:pic>
      <p:pic>
        <p:nvPicPr>
          <p:cNvPr id="50" name="图片 4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88224" y="3573016"/>
            <a:ext cx="1296000" cy="1296000"/>
          </a:xfrm>
          <a:prstGeom prst="rect">
            <a:avLst/>
          </a:prstGeom>
        </p:spPr>
      </p:pic>
      <p:pic>
        <p:nvPicPr>
          <p:cNvPr id="51" name="图片 5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15768" y="4941168"/>
            <a:ext cx="1296000" cy="1296000"/>
          </a:xfrm>
          <a:prstGeom prst="rect">
            <a:avLst/>
          </a:prstGeom>
        </p:spPr>
      </p:pic>
      <p:pic>
        <p:nvPicPr>
          <p:cNvPr id="52" name="图片 5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483768" y="4941168"/>
            <a:ext cx="1296000" cy="1296000"/>
          </a:xfrm>
          <a:prstGeom prst="rect">
            <a:avLst/>
          </a:prstGeom>
        </p:spPr>
      </p:pic>
      <p:pic>
        <p:nvPicPr>
          <p:cNvPr id="53" name="图片 5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851768" y="4941168"/>
            <a:ext cx="1296000" cy="1296000"/>
          </a:xfrm>
          <a:prstGeom prst="rect">
            <a:avLst/>
          </a:prstGeom>
        </p:spPr>
      </p:pic>
      <p:pic>
        <p:nvPicPr>
          <p:cNvPr id="54" name="图片 5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220072" y="4941168"/>
            <a:ext cx="1296000" cy="1296000"/>
          </a:xfrm>
          <a:prstGeom prst="rect">
            <a:avLst/>
          </a:prstGeom>
        </p:spPr>
      </p:pic>
      <p:pic>
        <p:nvPicPr>
          <p:cNvPr id="55" name="图片 5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588224" y="4941168"/>
            <a:ext cx="1296000" cy="129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 fill="hold"/>
                                        <p:tgtEl>
                                          <p:spTgt spid="35"/>
                                        </p:tgtEl>
                                        <p:attrNameLst>
                                          <p:attrName>ppt_w</p:attrName>
                                        </p:attrNameLst>
                                      </p:cBhvr>
                                      <p:tavLst>
                                        <p:tav tm="0">
                                          <p:val>
                                            <p:fltVal val="0"/>
                                          </p:val>
                                        </p:tav>
                                        <p:tav tm="100000">
                                          <p:val>
                                            <p:strVal val="#ppt_w"/>
                                          </p:val>
                                        </p:tav>
                                      </p:tavLst>
                                    </p:anim>
                                    <p:anim calcmode="lin" valueType="num">
                                      <p:cBhvr>
                                        <p:cTn id="8" dur="100" fill="hold"/>
                                        <p:tgtEl>
                                          <p:spTgt spid="35"/>
                                        </p:tgtEl>
                                        <p:attrNameLst>
                                          <p:attrName>ppt_h</p:attrName>
                                        </p:attrNameLst>
                                      </p:cBhvr>
                                      <p:tavLst>
                                        <p:tav tm="0">
                                          <p:val>
                                            <p:fltVal val="0"/>
                                          </p:val>
                                        </p:tav>
                                        <p:tav tm="100000">
                                          <p:val>
                                            <p:strVal val="#ppt_h"/>
                                          </p:val>
                                        </p:tav>
                                      </p:tavLst>
                                    </p:anim>
                                    <p:animEffect transition="in" filter="fade">
                                      <p:cBhvr>
                                        <p:cTn id="9" dur="100"/>
                                        <p:tgtEl>
                                          <p:spTgt spid="35"/>
                                        </p:tgtEl>
                                      </p:cBhvr>
                                    </p:animEffect>
                                  </p:childTnLst>
                                </p:cTn>
                              </p:par>
                            </p:childTnLst>
                          </p:cTn>
                        </p:par>
                        <p:par>
                          <p:cTn id="10" fill="hold">
                            <p:stCondLst>
                              <p:cond delay="100"/>
                            </p:stCondLst>
                            <p:childTnLst>
                              <p:par>
                                <p:cTn id="11" presetID="53" presetClass="entr" presetSubtype="16"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100" fill="hold"/>
                                        <p:tgtEl>
                                          <p:spTgt spid="36"/>
                                        </p:tgtEl>
                                        <p:attrNameLst>
                                          <p:attrName>ppt_w</p:attrName>
                                        </p:attrNameLst>
                                      </p:cBhvr>
                                      <p:tavLst>
                                        <p:tav tm="0">
                                          <p:val>
                                            <p:fltVal val="0"/>
                                          </p:val>
                                        </p:tav>
                                        <p:tav tm="100000">
                                          <p:val>
                                            <p:strVal val="#ppt_w"/>
                                          </p:val>
                                        </p:tav>
                                      </p:tavLst>
                                    </p:anim>
                                    <p:anim calcmode="lin" valueType="num">
                                      <p:cBhvr>
                                        <p:cTn id="14" dur="100" fill="hold"/>
                                        <p:tgtEl>
                                          <p:spTgt spid="36"/>
                                        </p:tgtEl>
                                        <p:attrNameLst>
                                          <p:attrName>ppt_h</p:attrName>
                                        </p:attrNameLst>
                                      </p:cBhvr>
                                      <p:tavLst>
                                        <p:tav tm="0">
                                          <p:val>
                                            <p:fltVal val="0"/>
                                          </p:val>
                                        </p:tav>
                                        <p:tav tm="100000">
                                          <p:val>
                                            <p:strVal val="#ppt_h"/>
                                          </p:val>
                                        </p:tav>
                                      </p:tavLst>
                                    </p:anim>
                                    <p:animEffect transition="in" filter="fade">
                                      <p:cBhvr>
                                        <p:cTn id="15" dur="100"/>
                                        <p:tgtEl>
                                          <p:spTgt spid="36"/>
                                        </p:tgtEl>
                                      </p:cBhvr>
                                    </p:animEffect>
                                  </p:childTnLst>
                                </p:cTn>
                              </p:par>
                            </p:childTnLst>
                          </p:cTn>
                        </p:par>
                        <p:par>
                          <p:cTn id="16" fill="hold">
                            <p:stCondLst>
                              <p:cond delay="200"/>
                            </p:stCondLst>
                            <p:childTnLst>
                              <p:par>
                                <p:cTn id="17" presetID="53" presetClass="entr" presetSubtype="16"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 fill="hold"/>
                                        <p:tgtEl>
                                          <p:spTgt spid="38"/>
                                        </p:tgtEl>
                                        <p:attrNameLst>
                                          <p:attrName>ppt_w</p:attrName>
                                        </p:attrNameLst>
                                      </p:cBhvr>
                                      <p:tavLst>
                                        <p:tav tm="0">
                                          <p:val>
                                            <p:fltVal val="0"/>
                                          </p:val>
                                        </p:tav>
                                        <p:tav tm="100000">
                                          <p:val>
                                            <p:strVal val="#ppt_w"/>
                                          </p:val>
                                        </p:tav>
                                      </p:tavLst>
                                    </p:anim>
                                    <p:anim calcmode="lin" valueType="num">
                                      <p:cBhvr>
                                        <p:cTn id="20" dur="100" fill="hold"/>
                                        <p:tgtEl>
                                          <p:spTgt spid="38"/>
                                        </p:tgtEl>
                                        <p:attrNameLst>
                                          <p:attrName>ppt_h</p:attrName>
                                        </p:attrNameLst>
                                      </p:cBhvr>
                                      <p:tavLst>
                                        <p:tav tm="0">
                                          <p:val>
                                            <p:fltVal val="0"/>
                                          </p:val>
                                        </p:tav>
                                        <p:tav tm="100000">
                                          <p:val>
                                            <p:strVal val="#ppt_h"/>
                                          </p:val>
                                        </p:tav>
                                      </p:tavLst>
                                    </p:anim>
                                    <p:animEffect transition="in" filter="fade">
                                      <p:cBhvr>
                                        <p:cTn id="21" dur="100"/>
                                        <p:tgtEl>
                                          <p:spTgt spid="38"/>
                                        </p:tgtEl>
                                      </p:cBhvr>
                                    </p:animEffect>
                                  </p:childTnLst>
                                </p:cTn>
                              </p:par>
                            </p:childTnLst>
                          </p:cTn>
                        </p:par>
                        <p:par>
                          <p:cTn id="22" fill="hold">
                            <p:stCondLst>
                              <p:cond delay="300"/>
                            </p:stCondLst>
                            <p:childTnLst>
                              <p:par>
                                <p:cTn id="23" presetID="53" presetClass="entr" presetSubtype="16"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p:cTn id="25" dur="100" fill="hold"/>
                                        <p:tgtEl>
                                          <p:spTgt spid="39"/>
                                        </p:tgtEl>
                                        <p:attrNameLst>
                                          <p:attrName>ppt_w</p:attrName>
                                        </p:attrNameLst>
                                      </p:cBhvr>
                                      <p:tavLst>
                                        <p:tav tm="0">
                                          <p:val>
                                            <p:fltVal val="0"/>
                                          </p:val>
                                        </p:tav>
                                        <p:tav tm="100000">
                                          <p:val>
                                            <p:strVal val="#ppt_w"/>
                                          </p:val>
                                        </p:tav>
                                      </p:tavLst>
                                    </p:anim>
                                    <p:anim calcmode="lin" valueType="num">
                                      <p:cBhvr>
                                        <p:cTn id="26" dur="100" fill="hold"/>
                                        <p:tgtEl>
                                          <p:spTgt spid="39"/>
                                        </p:tgtEl>
                                        <p:attrNameLst>
                                          <p:attrName>ppt_h</p:attrName>
                                        </p:attrNameLst>
                                      </p:cBhvr>
                                      <p:tavLst>
                                        <p:tav tm="0">
                                          <p:val>
                                            <p:fltVal val="0"/>
                                          </p:val>
                                        </p:tav>
                                        <p:tav tm="100000">
                                          <p:val>
                                            <p:strVal val="#ppt_h"/>
                                          </p:val>
                                        </p:tav>
                                      </p:tavLst>
                                    </p:anim>
                                    <p:animEffect transition="in" filter="fade">
                                      <p:cBhvr>
                                        <p:cTn id="27" dur="100"/>
                                        <p:tgtEl>
                                          <p:spTgt spid="39"/>
                                        </p:tgtEl>
                                      </p:cBhvr>
                                    </p:animEffect>
                                  </p:childTnLst>
                                </p:cTn>
                              </p:par>
                            </p:childTnLst>
                          </p:cTn>
                        </p:par>
                        <p:par>
                          <p:cTn id="28" fill="hold">
                            <p:stCondLst>
                              <p:cond delay="400"/>
                            </p:stCondLst>
                            <p:childTnLst>
                              <p:par>
                                <p:cTn id="29" presetID="53" presetClass="entr" presetSubtype="16"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p:cTn id="31" dur="100" fill="hold"/>
                                        <p:tgtEl>
                                          <p:spTgt spid="40"/>
                                        </p:tgtEl>
                                        <p:attrNameLst>
                                          <p:attrName>ppt_w</p:attrName>
                                        </p:attrNameLst>
                                      </p:cBhvr>
                                      <p:tavLst>
                                        <p:tav tm="0">
                                          <p:val>
                                            <p:fltVal val="0"/>
                                          </p:val>
                                        </p:tav>
                                        <p:tav tm="100000">
                                          <p:val>
                                            <p:strVal val="#ppt_w"/>
                                          </p:val>
                                        </p:tav>
                                      </p:tavLst>
                                    </p:anim>
                                    <p:anim calcmode="lin" valueType="num">
                                      <p:cBhvr>
                                        <p:cTn id="32" dur="100" fill="hold"/>
                                        <p:tgtEl>
                                          <p:spTgt spid="40"/>
                                        </p:tgtEl>
                                        <p:attrNameLst>
                                          <p:attrName>ppt_h</p:attrName>
                                        </p:attrNameLst>
                                      </p:cBhvr>
                                      <p:tavLst>
                                        <p:tav tm="0">
                                          <p:val>
                                            <p:fltVal val="0"/>
                                          </p:val>
                                        </p:tav>
                                        <p:tav tm="100000">
                                          <p:val>
                                            <p:strVal val="#ppt_h"/>
                                          </p:val>
                                        </p:tav>
                                      </p:tavLst>
                                    </p:anim>
                                    <p:animEffect transition="in" filter="fade">
                                      <p:cBhvr>
                                        <p:cTn id="33" dur="100"/>
                                        <p:tgtEl>
                                          <p:spTgt spid="40"/>
                                        </p:tgtEl>
                                      </p:cBhvr>
                                    </p:animEffect>
                                  </p:childTnLst>
                                </p:cTn>
                              </p:par>
                            </p:childTnLst>
                          </p:cTn>
                        </p:par>
                        <p:par>
                          <p:cTn id="34" fill="hold">
                            <p:stCondLst>
                              <p:cond delay="500"/>
                            </p:stCondLst>
                            <p:childTnLst>
                              <p:par>
                                <p:cTn id="35" presetID="53" presetClass="entr" presetSubtype="16" fill="hold" nodeType="after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100" fill="hold"/>
                                        <p:tgtEl>
                                          <p:spTgt spid="41"/>
                                        </p:tgtEl>
                                        <p:attrNameLst>
                                          <p:attrName>ppt_w</p:attrName>
                                        </p:attrNameLst>
                                      </p:cBhvr>
                                      <p:tavLst>
                                        <p:tav tm="0">
                                          <p:val>
                                            <p:fltVal val="0"/>
                                          </p:val>
                                        </p:tav>
                                        <p:tav tm="100000">
                                          <p:val>
                                            <p:strVal val="#ppt_w"/>
                                          </p:val>
                                        </p:tav>
                                      </p:tavLst>
                                    </p:anim>
                                    <p:anim calcmode="lin" valueType="num">
                                      <p:cBhvr>
                                        <p:cTn id="38" dur="100" fill="hold"/>
                                        <p:tgtEl>
                                          <p:spTgt spid="41"/>
                                        </p:tgtEl>
                                        <p:attrNameLst>
                                          <p:attrName>ppt_h</p:attrName>
                                        </p:attrNameLst>
                                      </p:cBhvr>
                                      <p:tavLst>
                                        <p:tav tm="0">
                                          <p:val>
                                            <p:fltVal val="0"/>
                                          </p:val>
                                        </p:tav>
                                        <p:tav tm="100000">
                                          <p:val>
                                            <p:strVal val="#ppt_h"/>
                                          </p:val>
                                        </p:tav>
                                      </p:tavLst>
                                    </p:anim>
                                    <p:animEffect transition="in" filter="fade">
                                      <p:cBhvr>
                                        <p:cTn id="39" dur="100"/>
                                        <p:tgtEl>
                                          <p:spTgt spid="41"/>
                                        </p:tgtEl>
                                      </p:cBhvr>
                                    </p:animEffect>
                                  </p:childTnLst>
                                </p:cTn>
                              </p:par>
                            </p:childTnLst>
                          </p:cTn>
                        </p:par>
                        <p:par>
                          <p:cTn id="40" fill="hold">
                            <p:stCondLst>
                              <p:cond delay="600"/>
                            </p:stCondLst>
                            <p:childTnLst>
                              <p:par>
                                <p:cTn id="41" presetID="53" presetClass="entr" presetSubtype="16" fill="hold" nodeType="after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p:cTn id="43" dur="100" fill="hold"/>
                                        <p:tgtEl>
                                          <p:spTgt spid="42"/>
                                        </p:tgtEl>
                                        <p:attrNameLst>
                                          <p:attrName>ppt_w</p:attrName>
                                        </p:attrNameLst>
                                      </p:cBhvr>
                                      <p:tavLst>
                                        <p:tav tm="0">
                                          <p:val>
                                            <p:fltVal val="0"/>
                                          </p:val>
                                        </p:tav>
                                        <p:tav tm="100000">
                                          <p:val>
                                            <p:strVal val="#ppt_w"/>
                                          </p:val>
                                        </p:tav>
                                      </p:tavLst>
                                    </p:anim>
                                    <p:anim calcmode="lin" valueType="num">
                                      <p:cBhvr>
                                        <p:cTn id="44" dur="100" fill="hold"/>
                                        <p:tgtEl>
                                          <p:spTgt spid="42"/>
                                        </p:tgtEl>
                                        <p:attrNameLst>
                                          <p:attrName>ppt_h</p:attrName>
                                        </p:attrNameLst>
                                      </p:cBhvr>
                                      <p:tavLst>
                                        <p:tav tm="0">
                                          <p:val>
                                            <p:fltVal val="0"/>
                                          </p:val>
                                        </p:tav>
                                        <p:tav tm="100000">
                                          <p:val>
                                            <p:strVal val="#ppt_h"/>
                                          </p:val>
                                        </p:tav>
                                      </p:tavLst>
                                    </p:anim>
                                    <p:animEffect transition="in" filter="fade">
                                      <p:cBhvr>
                                        <p:cTn id="45" dur="100"/>
                                        <p:tgtEl>
                                          <p:spTgt spid="42"/>
                                        </p:tgtEl>
                                      </p:cBhvr>
                                    </p:animEffect>
                                  </p:childTnLst>
                                </p:cTn>
                              </p:par>
                            </p:childTnLst>
                          </p:cTn>
                        </p:par>
                        <p:par>
                          <p:cTn id="46" fill="hold">
                            <p:stCondLst>
                              <p:cond delay="700"/>
                            </p:stCondLst>
                            <p:childTnLst>
                              <p:par>
                                <p:cTn id="47" presetID="53" presetClass="entr" presetSubtype="16" fill="hold" nodeType="after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p:cTn id="49" dur="100" fill="hold"/>
                                        <p:tgtEl>
                                          <p:spTgt spid="43"/>
                                        </p:tgtEl>
                                        <p:attrNameLst>
                                          <p:attrName>ppt_w</p:attrName>
                                        </p:attrNameLst>
                                      </p:cBhvr>
                                      <p:tavLst>
                                        <p:tav tm="0">
                                          <p:val>
                                            <p:fltVal val="0"/>
                                          </p:val>
                                        </p:tav>
                                        <p:tav tm="100000">
                                          <p:val>
                                            <p:strVal val="#ppt_w"/>
                                          </p:val>
                                        </p:tav>
                                      </p:tavLst>
                                    </p:anim>
                                    <p:anim calcmode="lin" valueType="num">
                                      <p:cBhvr>
                                        <p:cTn id="50" dur="100" fill="hold"/>
                                        <p:tgtEl>
                                          <p:spTgt spid="43"/>
                                        </p:tgtEl>
                                        <p:attrNameLst>
                                          <p:attrName>ppt_h</p:attrName>
                                        </p:attrNameLst>
                                      </p:cBhvr>
                                      <p:tavLst>
                                        <p:tav tm="0">
                                          <p:val>
                                            <p:fltVal val="0"/>
                                          </p:val>
                                        </p:tav>
                                        <p:tav tm="100000">
                                          <p:val>
                                            <p:strVal val="#ppt_h"/>
                                          </p:val>
                                        </p:tav>
                                      </p:tavLst>
                                    </p:anim>
                                    <p:animEffect transition="in" filter="fade">
                                      <p:cBhvr>
                                        <p:cTn id="51" dur="100"/>
                                        <p:tgtEl>
                                          <p:spTgt spid="43"/>
                                        </p:tgtEl>
                                      </p:cBhvr>
                                    </p:animEffect>
                                  </p:childTnLst>
                                </p:cTn>
                              </p:par>
                            </p:childTnLst>
                          </p:cTn>
                        </p:par>
                        <p:par>
                          <p:cTn id="52" fill="hold">
                            <p:stCondLst>
                              <p:cond delay="800"/>
                            </p:stCondLst>
                            <p:childTnLst>
                              <p:par>
                                <p:cTn id="53" presetID="53" presetClass="entr" presetSubtype="16" fill="hold" nodeType="after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p:cTn id="55" dur="100" fill="hold"/>
                                        <p:tgtEl>
                                          <p:spTgt spid="44"/>
                                        </p:tgtEl>
                                        <p:attrNameLst>
                                          <p:attrName>ppt_w</p:attrName>
                                        </p:attrNameLst>
                                      </p:cBhvr>
                                      <p:tavLst>
                                        <p:tav tm="0">
                                          <p:val>
                                            <p:fltVal val="0"/>
                                          </p:val>
                                        </p:tav>
                                        <p:tav tm="100000">
                                          <p:val>
                                            <p:strVal val="#ppt_w"/>
                                          </p:val>
                                        </p:tav>
                                      </p:tavLst>
                                    </p:anim>
                                    <p:anim calcmode="lin" valueType="num">
                                      <p:cBhvr>
                                        <p:cTn id="56" dur="100" fill="hold"/>
                                        <p:tgtEl>
                                          <p:spTgt spid="44"/>
                                        </p:tgtEl>
                                        <p:attrNameLst>
                                          <p:attrName>ppt_h</p:attrName>
                                        </p:attrNameLst>
                                      </p:cBhvr>
                                      <p:tavLst>
                                        <p:tav tm="0">
                                          <p:val>
                                            <p:fltVal val="0"/>
                                          </p:val>
                                        </p:tav>
                                        <p:tav tm="100000">
                                          <p:val>
                                            <p:strVal val="#ppt_h"/>
                                          </p:val>
                                        </p:tav>
                                      </p:tavLst>
                                    </p:anim>
                                    <p:animEffect transition="in" filter="fade">
                                      <p:cBhvr>
                                        <p:cTn id="57" dur="100"/>
                                        <p:tgtEl>
                                          <p:spTgt spid="44"/>
                                        </p:tgtEl>
                                      </p:cBhvr>
                                    </p:animEffect>
                                  </p:childTnLst>
                                </p:cTn>
                              </p:par>
                            </p:childTnLst>
                          </p:cTn>
                        </p:par>
                        <p:par>
                          <p:cTn id="58" fill="hold">
                            <p:stCondLst>
                              <p:cond delay="900"/>
                            </p:stCondLst>
                            <p:childTnLst>
                              <p:par>
                                <p:cTn id="59" presetID="53" presetClass="entr" presetSubtype="16" fill="hold" nodeType="afterEffect">
                                  <p:stCondLst>
                                    <p:cond delay="0"/>
                                  </p:stCondLst>
                                  <p:childTnLst>
                                    <p:set>
                                      <p:cBhvr>
                                        <p:cTn id="60" dur="1" fill="hold">
                                          <p:stCondLst>
                                            <p:cond delay="0"/>
                                          </p:stCondLst>
                                        </p:cTn>
                                        <p:tgtEl>
                                          <p:spTgt spid="45"/>
                                        </p:tgtEl>
                                        <p:attrNameLst>
                                          <p:attrName>style.visibility</p:attrName>
                                        </p:attrNameLst>
                                      </p:cBhvr>
                                      <p:to>
                                        <p:strVal val="visible"/>
                                      </p:to>
                                    </p:set>
                                    <p:anim calcmode="lin" valueType="num">
                                      <p:cBhvr>
                                        <p:cTn id="61" dur="100" fill="hold"/>
                                        <p:tgtEl>
                                          <p:spTgt spid="45"/>
                                        </p:tgtEl>
                                        <p:attrNameLst>
                                          <p:attrName>ppt_w</p:attrName>
                                        </p:attrNameLst>
                                      </p:cBhvr>
                                      <p:tavLst>
                                        <p:tav tm="0">
                                          <p:val>
                                            <p:fltVal val="0"/>
                                          </p:val>
                                        </p:tav>
                                        <p:tav tm="100000">
                                          <p:val>
                                            <p:strVal val="#ppt_w"/>
                                          </p:val>
                                        </p:tav>
                                      </p:tavLst>
                                    </p:anim>
                                    <p:anim calcmode="lin" valueType="num">
                                      <p:cBhvr>
                                        <p:cTn id="62" dur="100" fill="hold"/>
                                        <p:tgtEl>
                                          <p:spTgt spid="45"/>
                                        </p:tgtEl>
                                        <p:attrNameLst>
                                          <p:attrName>ppt_h</p:attrName>
                                        </p:attrNameLst>
                                      </p:cBhvr>
                                      <p:tavLst>
                                        <p:tav tm="0">
                                          <p:val>
                                            <p:fltVal val="0"/>
                                          </p:val>
                                        </p:tav>
                                        <p:tav tm="100000">
                                          <p:val>
                                            <p:strVal val="#ppt_h"/>
                                          </p:val>
                                        </p:tav>
                                      </p:tavLst>
                                    </p:anim>
                                    <p:animEffect transition="in" filter="fade">
                                      <p:cBhvr>
                                        <p:cTn id="63" dur="100"/>
                                        <p:tgtEl>
                                          <p:spTgt spid="45"/>
                                        </p:tgtEl>
                                      </p:cBhvr>
                                    </p:animEffect>
                                  </p:childTnLst>
                                </p:cTn>
                              </p:par>
                            </p:childTnLst>
                          </p:cTn>
                        </p:par>
                        <p:par>
                          <p:cTn id="64" fill="hold">
                            <p:stCondLst>
                              <p:cond delay="1000"/>
                            </p:stCondLst>
                            <p:childTnLst>
                              <p:par>
                                <p:cTn id="65" presetID="53" presetClass="entr" presetSubtype="16" fill="hold" nodeType="afterEffect">
                                  <p:stCondLst>
                                    <p:cond delay="0"/>
                                  </p:stCondLst>
                                  <p:childTnLst>
                                    <p:set>
                                      <p:cBhvr>
                                        <p:cTn id="66" dur="1" fill="hold">
                                          <p:stCondLst>
                                            <p:cond delay="0"/>
                                          </p:stCondLst>
                                        </p:cTn>
                                        <p:tgtEl>
                                          <p:spTgt spid="46"/>
                                        </p:tgtEl>
                                        <p:attrNameLst>
                                          <p:attrName>style.visibility</p:attrName>
                                        </p:attrNameLst>
                                      </p:cBhvr>
                                      <p:to>
                                        <p:strVal val="visible"/>
                                      </p:to>
                                    </p:set>
                                    <p:anim calcmode="lin" valueType="num">
                                      <p:cBhvr>
                                        <p:cTn id="67" dur="100" fill="hold"/>
                                        <p:tgtEl>
                                          <p:spTgt spid="46"/>
                                        </p:tgtEl>
                                        <p:attrNameLst>
                                          <p:attrName>ppt_w</p:attrName>
                                        </p:attrNameLst>
                                      </p:cBhvr>
                                      <p:tavLst>
                                        <p:tav tm="0">
                                          <p:val>
                                            <p:fltVal val="0"/>
                                          </p:val>
                                        </p:tav>
                                        <p:tav tm="100000">
                                          <p:val>
                                            <p:strVal val="#ppt_w"/>
                                          </p:val>
                                        </p:tav>
                                      </p:tavLst>
                                    </p:anim>
                                    <p:anim calcmode="lin" valueType="num">
                                      <p:cBhvr>
                                        <p:cTn id="68" dur="100" fill="hold"/>
                                        <p:tgtEl>
                                          <p:spTgt spid="46"/>
                                        </p:tgtEl>
                                        <p:attrNameLst>
                                          <p:attrName>ppt_h</p:attrName>
                                        </p:attrNameLst>
                                      </p:cBhvr>
                                      <p:tavLst>
                                        <p:tav tm="0">
                                          <p:val>
                                            <p:fltVal val="0"/>
                                          </p:val>
                                        </p:tav>
                                        <p:tav tm="100000">
                                          <p:val>
                                            <p:strVal val="#ppt_h"/>
                                          </p:val>
                                        </p:tav>
                                      </p:tavLst>
                                    </p:anim>
                                    <p:animEffect transition="in" filter="fade">
                                      <p:cBhvr>
                                        <p:cTn id="69" dur="100"/>
                                        <p:tgtEl>
                                          <p:spTgt spid="46"/>
                                        </p:tgtEl>
                                      </p:cBhvr>
                                    </p:animEffect>
                                  </p:childTnLst>
                                </p:cTn>
                              </p:par>
                            </p:childTnLst>
                          </p:cTn>
                        </p:par>
                        <p:par>
                          <p:cTn id="70" fill="hold">
                            <p:stCondLst>
                              <p:cond delay="1100"/>
                            </p:stCondLst>
                            <p:childTnLst>
                              <p:par>
                                <p:cTn id="71" presetID="53" presetClass="entr" presetSubtype="16" fill="hold" nodeType="afterEffect">
                                  <p:stCondLst>
                                    <p:cond delay="0"/>
                                  </p:stCondLst>
                                  <p:childTnLst>
                                    <p:set>
                                      <p:cBhvr>
                                        <p:cTn id="72" dur="1" fill="hold">
                                          <p:stCondLst>
                                            <p:cond delay="0"/>
                                          </p:stCondLst>
                                        </p:cTn>
                                        <p:tgtEl>
                                          <p:spTgt spid="47"/>
                                        </p:tgtEl>
                                        <p:attrNameLst>
                                          <p:attrName>style.visibility</p:attrName>
                                        </p:attrNameLst>
                                      </p:cBhvr>
                                      <p:to>
                                        <p:strVal val="visible"/>
                                      </p:to>
                                    </p:set>
                                    <p:anim calcmode="lin" valueType="num">
                                      <p:cBhvr>
                                        <p:cTn id="73" dur="100" fill="hold"/>
                                        <p:tgtEl>
                                          <p:spTgt spid="47"/>
                                        </p:tgtEl>
                                        <p:attrNameLst>
                                          <p:attrName>ppt_w</p:attrName>
                                        </p:attrNameLst>
                                      </p:cBhvr>
                                      <p:tavLst>
                                        <p:tav tm="0">
                                          <p:val>
                                            <p:fltVal val="0"/>
                                          </p:val>
                                        </p:tav>
                                        <p:tav tm="100000">
                                          <p:val>
                                            <p:strVal val="#ppt_w"/>
                                          </p:val>
                                        </p:tav>
                                      </p:tavLst>
                                    </p:anim>
                                    <p:anim calcmode="lin" valueType="num">
                                      <p:cBhvr>
                                        <p:cTn id="74" dur="100" fill="hold"/>
                                        <p:tgtEl>
                                          <p:spTgt spid="47"/>
                                        </p:tgtEl>
                                        <p:attrNameLst>
                                          <p:attrName>ppt_h</p:attrName>
                                        </p:attrNameLst>
                                      </p:cBhvr>
                                      <p:tavLst>
                                        <p:tav tm="0">
                                          <p:val>
                                            <p:fltVal val="0"/>
                                          </p:val>
                                        </p:tav>
                                        <p:tav tm="100000">
                                          <p:val>
                                            <p:strVal val="#ppt_h"/>
                                          </p:val>
                                        </p:tav>
                                      </p:tavLst>
                                    </p:anim>
                                    <p:animEffect transition="in" filter="fade">
                                      <p:cBhvr>
                                        <p:cTn id="75" dur="100"/>
                                        <p:tgtEl>
                                          <p:spTgt spid="47"/>
                                        </p:tgtEl>
                                      </p:cBhvr>
                                    </p:animEffect>
                                  </p:childTnLst>
                                </p:cTn>
                              </p:par>
                            </p:childTnLst>
                          </p:cTn>
                        </p:par>
                        <p:par>
                          <p:cTn id="76" fill="hold">
                            <p:stCondLst>
                              <p:cond delay="1200"/>
                            </p:stCondLst>
                            <p:childTnLst>
                              <p:par>
                                <p:cTn id="77" presetID="53" presetClass="entr" presetSubtype="16" fill="hold" nodeType="afterEffect">
                                  <p:stCondLst>
                                    <p:cond delay="0"/>
                                  </p:stCondLst>
                                  <p:childTnLst>
                                    <p:set>
                                      <p:cBhvr>
                                        <p:cTn id="78" dur="1" fill="hold">
                                          <p:stCondLst>
                                            <p:cond delay="0"/>
                                          </p:stCondLst>
                                        </p:cTn>
                                        <p:tgtEl>
                                          <p:spTgt spid="48"/>
                                        </p:tgtEl>
                                        <p:attrNameLst>
                                          <p:attrName>style.visibility</p:attrName>
                                        </p:attrNameLst>
                                      </p:cBhvr>
                                      <p:to>
                                        <p:strVal val="visible"/>
                                      </p:to>
                                    </p:set>
                                    <p:anim calcmode="lin" valueType="num">
                                      <p:cBhvr>
                                        <p:cTn id="79" dur="100" fill="hold"/>
                                        <p:tgtEl>
                                          <p:spTgt spid="48"/>
                                        </p:tgtEl>
                                        <p:attrNameLst>
                                          <p:attrName>ppt_w</p:attrName>
                                        </p:attrNameLst>
                                      </p:cBhvr>
                                      <p:tavLst>
                                        <p:tav tm="0">
                                          <p:val>
                                            <p:fltVal val="0"/>
                                          </p:val>
                                        </p:tav>
                                        <p:tav tm="100000">
                                          <p:val>
                                            <p:strVal val="#ppt_w"/>
                                          </p:val>
                                        </p:tav>
                                      </p:tavLst>
                                    </p:anim>
                                    <p:anim calcmode="lin" valueType="num">
                                      <p:cBhvr>
                                        <p:cTn id="80" dur="100" fill="hold"/>
                                        <p:tgtEl>
                                          <p:spTgt spid="48"/>
                                        </p:tgtEl>
                                        <p:attrNameLst>
                                          <p:attrName>ppt_h</p:attrName>
                                        </p:attrNameLst>
                                      </p:cBhvr>
                                      <p:tavLst>
                                        <p:tav tm="0">
                                          <p:val>
                                            <p:fltVal val="0"/>
                                          </p:val>
                                        </p:tav>
                                        <p:tav tm="100000">
                                          <p:val>
                                            <p:strVal val="#ppt_h"/>
                                          </p:val>
                                        </p:tav>
                                      </p:tavLst>
                                    </p:anim>
                                    <p:animEffect transition="in" filter="fade">
                                      <p:cBhvr>
                                        <p:cTn id="81" dur="100"/>
                                        <p:tgtEl>
                                          <p:spTgt spid="48"/>
                                        </p:tgtEl>
                                      </p:cBhvr>
                                    </p:animEffect>
                                  </p:childTnLst>
                                </p:cTn>
                              </p:par>
                            </p:childTnLst>
                          </p:cTn>
                        </p:par>
                        <p:par>
                          <p:cTn id="82" fill="hold">
                            <p:stCondLst>
                              <p:cond delay="1300"/>
                            </p:stCondLst>
                            <p:childTnLst>
                              <p:par>
                                <p:cTn id="83" presetID="53" presetClass="entr" presetSubtype="16" fill="hold" nodeType="afterEffect">
                                  <p:stCondLst>
                                    <p:cond delay="0"/>
                                  </p:stCondLst>
                                  <p:childTnLst>
                                    <p:set>
                                      <p:cBhvr>
                                        <p:cTn id="84" dur="1" fill="hold">
                                          <p:stCondLst>
                                            <p:cond delay="0"/>
                                          </p:stCondLst>
                                        </p:cTn>
                                        <p:tgtEl>
                                          <p:spTgt spid="49"/>
                                        </p:tgtEl>
                                        <p:attrNameLst>
                                          <p:attrName>style.visibility</p:attrName>
                                        </p:attrNameLst>
                                      </p:cBhvr>
                                      <p:to>
                                        <p:strVal val="visible"/>
                                      </p:to>
                                    </p:set>
                                    <p:anim calcmode="lin" valueType="num">
                                      <p:cBhvr>
                                        <p:cTn id="85" dur="100" fill="hold"/>
                                        <p:tgtEl>
                                          <p:spTgt spid="49"/>
                                        </p:tgtEl>
                                        <p:attrNameLst>
                                          <p:attrName>ppt_w</p:attrName>
                                        </p:attrNameLst>
                                      </p:cBhvr>
                                      <p:tavLst>
                                        <p:tav tm="0">
                                          <p:val>
                                            <p:fltVal val="0"/>
                                          </p:val>
                                        </p:tav>
                                        <p:tav tm="100000">
                                          <p:val>
                                            <p:strVal val="#ppt_w"/>
                                          </p:val>
                                        </p:tav>
                                      </p:tavLst>
                                    </p:anim>
                                    <p:anim calcmode="lin" valueType="num">
                                      <p:cBhvr>
                                        <p:cTn id="86" dur="100" fill="hold"/>
                                        <p:tgtEl>
                                          <p:spTgt spid="49"/>
                                        </p:tgtEl>
                                        <p:attrNameLst>
                                          <p:attrName>ppt_h</p:attrName>
                                        </p:attrNameLst>
                                      </p:cBhvr>
                                      <p:tavLst>
                                        <p:tav tm="0">
                                          <p:val>
                                            <p:fltVal val="0"/>
                                          </p:val>
                                        </p:tav>
                                        <p:tav tm="100000">
                                          <p:val>
                                            <p:strVal val="#ppt_h"/>
                                          </p:val>
                                        </p:tav>
                                      </p:tavLst>
                                    </p:anim>
                                    <p:animEffect transition="in" filter="fade">
                                      <p:cBhvr>
                                        <p:cTn id="87" dur="100"/>
                                        <p:tgtEl>
                                          <p:spTgt spid="49"/>
                                        </p:tgtEl>
                                      </p:cBhvr>
                                    </p:animEffect>
                                  </p:childTnLst>
                                </p:cTn>
                              </p:par>
                            </p:childTnLst>
                          </p:cTn>
                        </p:par>
                        <p:par>
                          <p:cTn id="88" fill="hold">
                            <p:stCondLst>
                              <p:cond delay="1400"/>
                            </p:stCondLst>
                            <p:childTnLst>
                              <p:par>
                                <p:cTn id="89" presetID="53" presetClass="entr" presetSubtype="16" fill="hold" nodeType="afterEffect">
                                  <p:stCondLst>
                                    <p:cond delay="0"/>
                                  </p:stCondLst>
                                  <p:childTnLst>
                                    <p:set>
                                      <p:cBhvr>
                                        <p:cTn id="90" dur="1" fill="hold">
                                          <p:stCondLst>
                                            <p:cond delay="0"/>
                                          </p:stCondLst>
                                        </p:cTn>
                                        <p:tgtEl>
                                          <p:spTgt spid="50"/>
                                        </p:tgtEl>
                                        <p:attrNameLst>
                                          <p:attrName>style.visibility</p:attrName>
                                        </p:attrNameLst>
                                      </p:cBhvr>
                                      <p:to>
                                        <p:strVal val="visible"/>
                                      </p:to>
                                    </p:set>
                                    <p:anim calcmode="lin" valueType="num">
                                      <p:cBhvr>
                                        <p:cTn id="91" dur="100" fill="hold"/>
                                        <p:tgtEl>
                                          <p:spTgt spid="50"/>
                                        </p:tgtEl>
                                        <p:attrNameLst>
                                          <p:attrName>ppt_w</p:attrName>
                                        </p:attrNameLst>
                                      </p:cBhvr>
                                      <p:tavLst>
                                        <p:tav tm="0">
                                          <p:val>
                                            <p:fltVal val="0"/>
                                          </p:val>
                                        </p:tav>
                                        <p:tav tm="100000">
                                          <p:val>
                                            <p:strVal val="#ppt_w"/>
                                          </p:val>
                                        </p:tav>
                                      </p:tavLst>
                                    </p:anim>
                                    <p:anim calcmode="lin" valueType="num">
                                      <p:cBhvr>
                                        <p:cTn id="92" dur="100" fill="hold"/>
                                        <p:tgtEl>
                                          <p:spTgt spid="50"/>
                                        </p:tgtEl>
                                        <p:attrNameLst>
                                          <p:attrName>ppt_h</p:attrName>
                                        </p:attrNameLst>
                                      </p:cBhvr>
                                      <p:tavLst>
                                        <p:tav tm="0">
                                          <p:val>
                                            <p:fltVal val="0"/>
                                          </p:val>
                                        </p:tav>
                                        <p:tav tm="100000">
                                          <p:val>
                                            <p:strVal val="#ppt_h"/>
                                          </p:val>
                                        </p:tav>
                                      </p:tavLst>
                                    </p:anim>
                                    <p:animEffect transition="in" filter="fade">
                                      <p:cBhvr>
                                        <p:cTn id="93" dur="100"/>
                                        <p:tgtEl>
                                          <p:spTgt spid="50"/>
                                        </p:tgtEl>
                                      </p:cBhvr>
                                    </p:animEffect>
                                  </p:childTnLst>
                                </p:cTn>
                              </p:par>
                            </p:childTnLst>
                          </p:cTn>
                        </p:par>
                        <p:par>
                          <p:cTn id="94" fill="hold">
                            <p:stCondLst>
                              <p:cond delay="1500"/>
                            </p:stCondLst>
                            <p:childTnLst>
                              <p:par>
                                <p:cTn id="95" presetID="53" presetClass="entr" presetSubtype="16" fill="hold" nodeType="afterEffect">
                                  <p:stCondLst>
                                    <p:cond delay="0"/>
                                  </p:stCondLst>
                                  <p:childTnLst>
                                    <p:set>
                                      <p:cBhvr>
                                        <p:cTn id="96" dur="1" fill="hold">
                                          <p:stCondLst>
                                            <p:cond delay="0"/>
                                          </p:stCondLst>
                                        </p:cTn>
                                        <p:tgtEl>
                                          <p:spTgt spid="51"/>
                                        </p:tgtEl>
                                        <p:attrNameLst>
                                          <p:attrName>style.visibility</p:attrName>
                                        </p:attrNameLst>
                                      </p:cBhvr>
                                      <p:to>
                                        <p:strVal val="visible"/>
                                      </p:to>
                                    </p:set>
                                    <p:anim calcmode="lin" valueType="num">
                                      <p:cBhvr>
                                        <p:cTn id="97" dur="100" fill="hold"/>
                                        <p:tgtEl>
                                          <p:spTgt spid="51"/>
                                        </p:tgtEl>
                                        <p:attrNameLst>
                                          <p:attrName>ppt_w</p:attrName>
                                        </p:attrNameLst>
                                      </p:cBhvr>
                                      <p:tavLst>
                                        <p:tav tm="0">
                                          <p:val>
                                            <p:fltVal val="0"/>
                                          </p:val>
                                        </p:tav>
                                        <p:tav tm="100000">
                                          <p:val>
                                            <p:strVal val="#ppt_w"/>
                                          </p:val>
                                        </p:tav>
                                      </p:tavLst>
                                    </p:anim>
                                    <p:anim calcmode="lin" valueType="num">
                                      <p:cBhvr>
                                        <p:cTn id="98" dur="100" fill="hold"/>
                                        <p:tgtEl>
                                          <p:spTgt spid="51"/>
                                        </p:tgtEl>
                                        <p:attrNameLst>
                                          <p:attrName>ppt_h</p:attrName>
                                        </p:attrNameLst>
                                      </p:cBhvr>
                                      <p:tavLst>
                                        <p:tav tm="0">
                                          <p:val>
                                            <p:fltVal val="0"/>
                                          </p:val>
                                        </p:tav>
                                        <p:tav tm="100000">
                                          <p:val>
                                            <p:strVal val="#ppt_h"/>
                                          </p:val>
                                        </p:tav>
                                      </p:tavLst>
                                    </p:anim>
                                    <p:animEffect transition="in" filter="fade">
                                      <p:cBhvr>
                                        <p:cTn id="99" dur="100"/>
                                        <p:tgtEl>
                                          <p:spTgt spid="51"/>
                                        </p:tgtEl>
                                      </p:cBhvr>
                                    </p:animEffect>
                                  </p:childTnLst>
                                </p:cTn>
                              </p:par>
                            </p:childTnLst>
                          </p:cTn>
                        </p:par>
                        <p:par>
                          <p:cTn id="100" fill="hold">
                            <p:stCondLst>
                              <p:cond delay="1600"/>
                            </p:stCondLst>
                            <p:childTnLst>
                              <p:par>
                                <p:cTn id="101" presetID="53" presetClass="entr" presetSubtype="16" fill="hold" nodeType="afterEffect">
                                  <p:stCondLst>
                                    <p:cond delay="0"/>
                                  </p:stCondLst>
                                  <p:childTnLst>
                                    <p:set>
                                      <p:cBhvr>
                                        <p:cTn id="102" dur="1" fill="hold">
                                          <p:stCondLst>
                                            <p:cond delay="0"/>
                                          </p:stCondLst>
                                        </p:cTn>
                                        <p:tgtEl>
                                          <p:spTgt spid="52"/>
                                        </p:tgtEl>
                                        <p:attrNameLst>
                                          <p:attrName>style.visibility</p:attrName>
                                        </p:attrNameLst>
                                      </p:cBhvr>
                                      <p:to>
                                        <p:strVal val="visible"/>
                                      </p:to>
                                    </p:set>
                                    <p:anim calcmode="lin" valueType="num">
                                      <p:cBhvr>
                                        <p:cTn id="103" dur="100" fill="hold"/>
                                        <p:tgtEl>
                                          <p:spTgt spid="52"/>
                                        </p:tgtEl>
                                        <p:attrNameLst>
                                          <p:attrName>ppt_w</p:attrName>
                                        </p:attrNameLst>
                                      </p:cBhvr>
                                      <p:tavLst>
                                        <p:tav tm="0">
                                          <p:val>
                                            <p:fltVal val="0"/>
                                          </p:val>
                                        </p:tav>
                                        <p:tav tm="100000">
                                          <p:val>
                                            <p:strVal val="#ppt_w"/>
                                          </p:val>
                                        </p:tav>
                                      </p:tavLst>
                                    </p:anim>
                                    <p:anim calcmode="lin" valueType="num">
                                      <p:cBhvr>
                                        <p:cTn id="104" dur="100" fill="hold"/>
                                        <p:tgtEl>
                                          <p:spTgt spid="52"/>
                                        </p:tgtEl>
                                        <p:attrNameLst>
                                          <p:attrName>ppt_h</p:attrName>
                                        </p:attrNameLst>
                                      </p:cBhvr>
                                      <p:tavLst>
                                        <p:tav tm="0">
                                          <p:val>
                                            <p:fltVal val="0"/>
                                          </p:val>
                                        </p:tav>
                                        <p:tav tm="100000">
                                          <p:val>
                                            <p:strVal val="#ppt_h"/>
                                          </p:val>
                                        </p:tav>
                                      </p:tavLst>
                                    </p:anim>
                                    <p:animEffect transition="in" filter="fade">
                                      <p:cBhvr>
                                        <p:cTn id="105" dur="100"/>
                                        <p:tgtEl>
                                          <p:spTgt spid="52"/>
                                        </p:tgtEl>
                                      </p:cBhvr>
                                    </p:animEffect>
                                  </p:childTnLst>
                                </p:cTn>
                              </p:par>
                            </p:childTnLst>
                          </p:cTn>
                        </p:par>
                        <p:par>
                          <p:cTn id="106" fill="hold">
                            <p:stCondLst>
                              <p:cond delay="1700"/>
                            </p:stCondLst>
                            <p:childTnLst>
                              <p:par>
                                <p:cTn id="107" presetID="53" presetClass="entr" presetSubtype="16" fill="hold" nodeType="afterEffect">
                                  <p:stCondLst>
                                    <p:cond delay="0"/>
                                  </p:stCondLst>
                                  <p:childTnLst>
                                    <p:set>
                                      <p:cBhvr>
                                        <p:cTn id="108" dur="1" fill="hold">
                                          <p:stCondLst>
                                            <p:cond delay="0"/>
                                          </p:stCondLst>
                                        </p:cTn>
                                        <p:tgtEl>
                                          <p:spTgt spid="53"/>
                                        </p:tgtEl>
                                        <p:attrNameLst>
                                          <p:attrName>style.visibility</p:attrName>
                                        </p:attrNameLst>
                                      </p:cBhvr>
                                      <p:to>
                                        <p:strVal val="visible"/>
                                      </p:to>
                                    </p:set>
                                    <p:anim calcmode="lin" valueType="num">
                                      <p:cBhvr>
                                        <p:cTn id="109" dur="100" fill="hold"/>
                                        <p:tgtEl>
                                          <p:spTgt spid="53"/>
                                        </p:tgtEl>
                                        <p:attrNameLst>
                                          <p:attrName>ppt_w</p:attrName>
                                        </p:attrNameLst>
                                      </p:cBhvr>
                                      <p:tavLst>
                                        <p:tav tm="0">
                                          <p:val>
                                            <p:fltVal val="0"/>
                                          </p:val>
                                        </p:tav>
                                        <p:tav tm="100000">
                                          <p:val>
                                            <p:strVal val="#ppt_w"/>
                                          </p:val>
                                        </p:tav>
                                      </p:tavLst>
                                    </p:anim>
                                    <p:anim calcmode="lin" valueType="num">
                                      <p:cBhvr>
                                        <p:cTn id="110" dur="100" fill="hold"/>
                                        <p:tgtEl>
                                          <p:spTgt spid="53"/>
                                        </p:tgtEl>
                                        <p:attrNameLst>
                                          <p:attrName>ppt_h</p:attrName>
                                        </p:attrNameLst>
                                      </p:cBhvr>
                                      <p:tavLst>
                                        <p:tav tm="0">
                                          <p:val>
                                            <p:fltVal val="0"/>
                                          </p:val>
                                        </p:tav>
                                        <p:tav tm="100000">
                                          <p:val>
                                            <p:strVal val="#ppt_h"/>
                                          </p:val>
                                        </p:tav>
                                      </p:tavLst>
                                    </p:anim>
                                    <p:animEffect transition="in" filter="fade">
                                      <p:cBhvr>
                                        <p:cTn id="111" dur="100"/>
                                        <p:tgtEl>
                                          <p:spTgt spid="53"/>
                                        </p:tgtEl>
                                      </p:cBhvr>
                                    </p:animEffect>
                                  </p:childTnLst>
                                </p:cTn>
                              </p:par>
                            </p:childTnLst>
                          </p:cTn>
                        </p:par>
                        <p:par>
                          <p:cTn id="112" fill="hold">
                            <p:stCondLst>
                              <p:cond delay="1800"/>
                            </p:stCondLst>
                            <p:childTnLst>
                              <p:par>
                                <p:cTn id="113" presetID="53" presetClass="entr" presetSubtype="16" fill="hold" nodeType="afterEffect">
                                  <p:stCondLst>
                                    <p:cond delay="0"/>
                                  </p:stCondLst>
                                  <p:childTnLst>
                                    <p:set>
                                      <p:cBhvr>
                                        <p:cTn id="114" dur="1" fill="hold">
                                          <p:stCondLst>
                                            <p:cond delay="0"/>
                                          </p:stCondLst>
                                        </p:cTn>
                                        <p:tgtEl>
                                          <p:spTgt spid="54"/>
                                        </p:tgtEl>
                                        <p:attrNameLst>
                                          <p:attrName>style.visibility</p:attrName>
                                        </p:attrNameLst>
                                      </p:cBhvr>
                                      <p:to>
                                        <p:strVal val="visible"/>
                                      </p:to>
                                    </p:set>
                                    <p:anim calcmode="lin" valueType="num">
                                      <p:cBhvr>
                                        <p:cTn id="115" dur="100" fill="hold"/>
                                        <p:tgtEl>
                                          <p:spTgt spid="54"/>
                                        </p:tgtEl>
                                        <p:attrNameLst>
                                          <p:attrName>ppt_w</p:attrName>
                                        </p:attrNameLst>
                                      </p:cBhvr>
                                      <p:tavLst>
                                        <p:tav tm="0">
                                          <p:val>
                                            <p:fltVal val="0"/>
                                          </p:val>
                                        </p:tav>
                                        <p:tav tm="100000">
                                          <p:val>
                                            <p:strVal val="#ppt_w"/>
                                          </p:val>
                                        </p:tav>
                                      </p:tavLst>
                                    </p:anim>
                                    <p:anim calcmode="lin" valueType="num">
                                      <p:cBhvr>
                                        <p:cTn id="116" dur="100" fill="hold"/>
                                        <p:tgtEl>
                                          <p:spTgt spid="54"/>
                                        </p:tgtEl>
                                        <p:attrNameLst>
                                          <p:attrName>ppt_h</p:attrName>
                                        </p:attrNameLst>
                                      </p:cBhvr>
                                      <p:tavLst>
                                        <p:tav tm="0">
                                          <p:val>
                                            <p:fltVal val="0"/>
                                          </p:val>
                                        </p:tav>
                                        <p:tav tm="100000">
                                          <p:val>
                                            <p:strVal val="#ppt_h"/>
                                          </p:val>
                                        </p:tav>
                                      </p:tavLst>
                                    </p:anim>
                                    <p:animEffect transition="in" filter="fade">
                                      <p:cBhvr>
                                        <p:cTn id="117" dur="100"/>
                                        <p:tgtEl>
                                          <p:spTgt spid="54"/>
                                        </p:tgtEl>
                                      </p:cBhvr>
                                    </p:animEffect>
                                  </p:childTnLst>
                                </p:cTn>
                              </p:par>
                            </p:childTnLst>
                          </p:cTn>
                        </p:par>
                        <p:par>
                          <p:cTn id="118" fill="hold">
                            <p:stCondLst>
                              <p:cond delay="1900"/>
                            </p:stCondLst>
                            <p:childTnLst>
                              <p:par>
                                <p:cTn id="119" presetID="53" presetClass="entr" presetSubtype="16" fill="hold" nodeType="afterEffect">
                                  <p:stCondLst>
                                    <p:cond delay="0"/>
                                  </p:stCondLst>
                                  <p:childTnLst>
                                    <p:set>
                                      <p:cBhvr>
                                        <p:cTn id="120" dur="1" fill="hold">
                                          <p:stCondLst>
                                            <p:cond delay="0"/>
                                          </p:stCondLst>
                                        </p:cTn>
                                        <p:tgtEl>
                                          <p:spTgt spid="55"/>
                                        </p:tgtEl>
                                        <p:attrNameLst>
                                          <p:attrName>style.visibility</p:attrName>
                                        </p:attrNameLst>
                                      </p:cBhvr>
                                      <p:to>
                                        <p:strVal val="visible"/>
                                      </p:to>
                                    </p:set>
                                    <p:anim calcmode="lin" valueType="num">
                                      <p:cBhvr>
                                        <p:cTn id="121" dur="100" fill="hold"/>
                                        <p:tgtEl>
                                          <p:spTgt spid="55"/>
                                        </p:tgtEl>
                                        <p:attrNameLst>
                                          <p:attrName>ppt_w</p:attrName>
                                        </p:attrNameLst>
                                      </p:cBhvr>
                                      <p:tavLst>
                                        <p:tav tm="0">
                                          <p:val>
                                            <p:fltVal val="0"/>
                                          </p:val>
                                        </p:tav>
                                        <p:tav tm="100000">
                                          <p:val>
                                            <p:strVal val="#ppt_w"/>
                                          </p:val>
                                        </p:tav>
                                      </p:tavLst>
                                    </p:anim>
                                    <p:anim calcmode="lin" valueType="num">
                                      <p:cBhvr>
                                        <p:cTn id="122" dur="100" fill="hold"/>
                                        <p:tgtEl>
                                          <p:spTgt spid="55"/>
                                        </p:tgtEl>
                                        <p:attrNameLst>
                                          <p:attrName>ppt_h</p:attrName>
                                        </p:attrNameLst>
                                      </p:cBhvr>
                                      <p:tavLst>
                                        <p:tav tm="0">
                                          <p:val>
                                            <p:fltVal val="0"/>
                                          </p:val>
                                        </p:tav>
                                        <p:tav tm="100000">
                                          <p:val>
                                            <p:strVal val="#ppt_h"/>
                                          </p:val>
                                        </p:tav>
                                      </p:tavLst>
                                    </p:anim>
                                    <p:animEffect transition="in" filter="fade">
                                      <p:cBhvr>
                                        <p:cTn id="123" dur="1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副标题 6"/>
          <p:cNvSpPr>
            <a:spLocks noGrp="1"/>
          </p:cNvSpPr>
          <p:nvPr>
            <p:ph type="subTitle" idx="1"/>
          </p:nvPr>
        </p:nvSpPr>
        <p:spPr/>
        <p:txBody>
          <a:bodyPr/>
          <a:lstStyle/>
          <a:p>
            <a:r>
              <a:rPr lang="zh-CN" altLang="en-US" dirty="0"/>
              <a:t>人种：变异不是进化</a:t>
            </a:r>
          </a:p>
        </p:txBody>
      </p:sp>
      <p:sp>
        <p:nvSpPr>
          <p:cNvPr id="6" name="TextBox 4"/>
          <p:cNvSpPr txBox="1"/>
          <p:nvPr/>
        </p:nvSpPr>
        <p:spPr>
          <a:xfrm>
            <a:off x="323528" y="908720"/>
            <a:ext cx="8496944" cy="5334794"/>
          </a:xfrm>
          <a:prstGeom prst="rect">
            <a:avLst/>
          </a:prstGeom>
          <a:noFill/>
          <a:ln w="3175">
            <a:noFill/>
          </a:ln>
        </p:spPr>
        <p:txBody>
          <a:bodyPr wrap="square" rtlCol="0">
            <a:spAutoFit/>
          </a:bodyPr>
          <a:lstStyle/>
          <a:p>
            <a:r>
              <a:rPr lang="zh-CN" altLang="en-US" sz="3600" dirty="0">
                <a:latin typeface="Arial" panose="020B0604020202020204" pitchFamily="34" charset="0"/>
                <a:ea typeface="汉仪大宋简" panose="02010609000101010101" pitchFamily="49" charset="-122"/>
                <a:cs typeface="Arial" panose="020B0604020202020204" pitchFamily="34" charset="0"/>
              </a:rPr>
              <a:t>这个问题基本上和不同的狗种、雀种是一样的。不同的种类通过变异和少数突变在很短的时间（几千年）中</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r>
              <a:rPr lang="zh-CN" altLang="en-US" sz="3600" dirty="0">
                <a:latin typeface="Arial" panose="020B0604020202020204" pitchFamily="34" charset="0"/>
                <a:ea typeface="汉仪大宋简" panose="02010609000101010101" pitchFamily="49" charset="-122"/>
                <a:cs typeface="Arial" panose="020B0604020202020204" pitchFamily="34" charset="0"/>
              </a:rPr>
              <a:t>形成。人种之间的差异</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r>
              <a:rPr lang="zh-CN" altLang="en-US" sz="3600" dirty="0">
                <a:latin typeface="Arial" panose="020B0604020202020204" pitchFamily="34" charset="0"/>
                <a:ea typeface="汉仪大宋简" panose="02010609000101010101" pitchFamily="49" charset="-122"/>
                <a:cs typeface="Arial" panose="020B0604020202020204" pitchFamily="34" charset="0"/>
              </a:rPr>
              <a:t>远远不及狗和雀的大。</a:t>
            </a:r>
          </a:p>
          <a:p>
            <a:pPr>
              <a:lnSpc>
                <a:spcPts val="2000"/>
              </a:lnSpc>
            </a:pPr>
            <a:endParaRPr lang="zh-CN" altLang="en-US" sz="3600" dirty="0">
              <a:latin typeface="Arial" panose="020B0604020202020204" pitchFamily="34" charset="0"/>
              <a:ea typeface="汉仪大宋简" panose="02010609000101010101" pitchFamily="49" charset="-122"/>
              <a:cs typeface="Arial" panose="020B0604020202020204" pitchFamily="34" charset="0"/>
            </a:endParaRPr>
          </a:p>
          <a:p>
            <a:r>
              <a:rPr lang="zh-CN" altLang="en-US" sz="3600" dirty="0">
                <a:latin typeface="Arial" panose="020B0604020202020204" pitchFamily="34" charset="0"/>
                <a:ea typeface="汉仪大宋简" panose="02010609000101010101" pitchFamily="49" charset="-122"/>
                <a:cs typeface="Arial" panose="020B0604020202020204" pitchFamily="34" charset="0"/>
              </a:rPr>
              <a:t>这个情况完全符合圣经</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r>
              <a:rPr lang="zh-CN" altLang="en-US" sz="3600" dirty="0">
                <a:latin typeface="Arial" panose="020B0604020202020204" pitchFamily="34" charset="0"/>
                <a:ea typeface="汉仪大宋简" panose="02010609000101010101" pitchFamily="49" charset="-122"/>
                <a:cs typeface="Arial" panose="020B0604020202020204" pitchFamily="34" charset="0"/>
              </a:rPr>
              <a:t>一贯明确教导的内容：</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r>
              <a:rPr lang="zh-CN" altLang="en-US" sz="3600" dirty="0">
                <a:solidFill>
                  <a:srgbClr val="FF0000"/>
                </a:solidFill>
                <a:latin typeface="Arial" panose="020B0604020202020204" pitchFamily="34" charset="0"/>
                <a:ea typeface="汉仪大宋简" panose="02010609000101010101" pitchFamily="49" charset="-122"/>
                <a:cs typeface="Arial" panose="020B0604020202020204" pitchFamily="34" charset="0"/>
              </a:rPr>
              <a:t>所有的人都是由同一个</a:t>
            </a:r>
            <a:endParaRPr lang="en-US" altLang="zh-CN" sz="3600" dirty="0">
              <a:solidFill>
                <a:srgbClr val="FF0000"/>
              </a:solidFill>
              <a:latin typeface="Arial" panose="020B0604020202020204" pitchFamily="34" charset="0"/>
              <a:ea typeface="汉仪大宋简" panose="02010609000101010101" pitchFamily="49" charset="-122"/>
              <a:cs typeface="Arial" panose="020B0604020202020204" pitchFamily="34" charset="0"/>
            </a:endParaRPr>
          </a:p>
          <a:p>
            <a:r>
              <a:rPr lang="zh-CN" altLang="en-US" sz="3600" dirty="0">
                <a:solidFill>
                  <a:srgbClr val="FF0000"/>
                </a:solidFill>
                <a:latin typeface="Arial" panose="020B0604020202020204" pitchFamily="34" charset="0"/>
                <a:ea typeface="汉仪大宋简" panose="02010609000101010101" pitchFamily="49" charset="-122"/>
                <a:cs typeface="Arial" panose="020B0604020202020204" pitchFamily="34" charset="0"/>
              </a:rPr>
              <a:t>祖先而出</a:t>
            </a:r>
            <a:r>
              <a:rPr lang="en-US" altLang="zh-CN" sz="3600" dirty="0">
                <a:solidFill>
                  <a:srgbClr val="FF0000"/>
                </a:solidFill>
                <a:latin typeface="Arial" panose="020B0604020202020204" pitchFamily="34" charset="0"/>
                <a:ea typeface="汉仪大宋简" panose="02010609000101010101" pitchFamily="49" charset="-122"/>
                <a:cs typeface="Arial" panose="020B0604020202020204" pitchFamily="34" charset="0"/>
              </a:rPr>
              <a:t>——</a:t>
            </a:r>
            <a:r>
              <a:rPr lang="zh-CN" altLang="en-US" sz="3600" dirty="0">
                <a:solidFill>
                  <a:srgbClr val="FF0000"/>
                </a:solidFill>
                <a:latin typeface="Arial" panose="020B0604020202020204" pitchFamily="34" charset="0"/>
                <a:ea typeface="汉仪大宋简" panose="02010609000101010101" pitchFamily="49" charset="-122"/>
                <a:cs typeface="Arial" panose="020B0604020202020204" pitchFamily="34" charset="0"/>
              </a:rPr>
              <a:t>挪亚和他的一家。</a:t>
            </a:r>
            <a:endParaRPr lang="en-US" sz="3600" dirty="0">
              <a:solidFill>
                <a:srgbClr val="FF0000"/>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8" name="Picture 3" descr="Circle Races"/>
          <p:cNvPicPr>
            <a:picLocks noChangeAspect="1" noChangeArrowheads="1"/>
          </p:cNvPicPr>
          <p:nvPr/>
        </p:nvPicPr>
        <p:blipFill>
          <a:blip r:embed="rId3" cstate="print"/>
          <a:srcRect/>
          <a:stretch>
            <a:fillRect/>
          </a:stretch>
        </p:blipFill>
        <p:spPr bwMode="auto">
          <a:xfrm>
            <a:off x="4932040" y="2060848"/>
            <a:ext cx="3816424" cy="3470437"/>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标题 5"/>
          <p:cNvSpPr>
            <a:spLocks noGrp="1"/>
          </p:cNvSpPr>
          <p:nvPr>
            <p:ph type="subTitle" idx="1"/>
          </p:nvPr>
        </p:nvSpPr>
        <p:spPr/>
        <p:txBody>
          <a:bodyPr/>
          <a:lstStyle/>
          <a:p>
            <a:r>
              <a:rPr lang="zh-CN" altLang="en-US" dirty="0"/>
              <a:t>人种：变异不是进化</a:t>
            </a:r>
          </a:p>
        </p:txBody>
      </p:sp>
      <p:pic>
        <p:nvPicPr>
          <p:cNvPr id="23" name="Picture 2" descr="A&amp;E geneticVariation"/>
          <p:cNvPicPr>
            <a:picLocks noChangeAspect="1" noChangeArrowheads="1"/>
          </p:cNvPicPr>
          <p:nvPr/>
        </p:nvPicPr>
        <p:blipFill>
          <a:blip r:embed="rId3" cstate="print"/>
          <a:srcRect/>
          <a:stretch>
            <a:fillRect/>
          </a:stretch>
        </p:blipFill>
        <p:spPr>
          <a:xfrm>
            <a:off x="3657600" y="908720"/>
            <a:ext cx="5128101" cy="5373588"/>
          </a:xfrm>
          <a:prstGeom prst="rect">
            <a:avLst/>
          </a:prstGeom>
          <a:noFill/>
        </p:spPr>
      </p:pic>
      <p:sp>
        <p:nvSpPr>
          <p:cNvPr id="24" name="Text Box 3"/>
          <p:cNvSpPr txBox="1">
            <a:spLocks noChangeArrowheads="1"/>
          </p:cNvSpPr>
          <p:nvPr/>
        </p:nvSpPr>
        <p:spPr bwMode="auto">
          <a:xfrm>
            <a:off x="3981686" y="1268760"/>
            <a:ext cx="237626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zh-CN" altLang="en-US" sz="2000" dirty="0">
                <a:solidFill>
                  <a:prstClr val="black"/>
                </a:solidFill>
                <a:latin typeface="黑体" panose="02010609060101010101" pitchFamily="49" charset="-122"/>
                <a:ea typeface="黑体" panose="02010609060101010101" pitchFamily="49" charset="-122"/>
              </a:rPr>
              <a:t>亚当和夏娃有很多遗传变异的可能性</a:t>
            </a:r>
            <a:endParaRPr lang="en-US" altLang="zh-CN" sz="2000" dirty="0">
              <a:solidFill>
                <a:prstClr val="black"/>
              </a:solidFill>
              <a:latin typeface="黑体" panose="02010609060101010101" pitchFamily="49" charset="-122"/>
              <a:ea typeface="黑体" panose="02010609060101010101" pitchFamily="49" charset="-122"/>
            </a:endParaRPr>
          </a:p>
        </p:txBody>
      </p:sp>
      <p:sp>
        <p:nvSpPr>
          <p:cNvPr id="25" name="Text Box 5"/>
          <p:cNvSpPr txBox="1">
            <a:spLocks noChangeArrowheads="1"/>
          </p:cNvSpPr>
          <p:nvPr/>
        </p:nvSpPr>
        <p:spPr bwMode="auto">
          <a:xfrm>
            <a:off x="3985942" y="5229200"/>
            <a:ext cx="244344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zh-CN" altLang="en-US" sz="2200" dirty="0">
                <a:solidFill>
                  <a:prstClr val="black"/>
                </a:solidFill>
                <a:latin typeface="黑体" panose="02010609060101010101" pitchFamily="49" charset="-122"/>
                <a:ea typeface="黑体" panose="02010609060101010101" pitchFamily="49" charset="-122"/>
              </a:rPr>
              <a:t>可以在一代之中产生很多不同的肤色</a:t>
            </a:r>
            <a:endParaRPr lang="en-US" altLang="zh-CN" sz="2200" dirty="0">
              <a:solidFill>
                <a:prstClr val="black"/>
              </a:solidFill>
              <a:latin typeface="黑体" panose="02010609060101010101" pitchFamily="49" charset="-122"/>
              <a:ea typeface="黑体" panose="02010609060101010101" pitchFamily="49" charset="-122"/>
            </a:endParaRPr>
          </a:p>
        </p:txBody>
      </p:sp>
      <p:sp>
        <p:nvSpPr>
          <p:cNvPr id="26" name="Text Box 6"/>
          <p:cNvSpPr txBox="1">
            <a:spLocks noChangeArrowheads="1"/>
          </p:cNvSpPr>
          <p:nvPr/>
        </p:nvSpPr>
        <p:spPr bwMode="auto">
          <a:xfrm>
            <a:off x="3779912" y="2420888"/>
            <a:ext cx="2818253"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zh-CN" altLang="en-US" sz="2600" dirty="0">
                <a:solidFill>
                  <a:prstClr val="black"/>
                </a:solidFill>
                <a:latin typeface="黑体" panose="02010609060101010101" pitchFamily="49" charset="-122"/>
                <a:ea typeface="黑体" panose="02010609060101010101" pitchFamily="49" charset="-122"/>
                <a:cs typeface="Arial" charset="0"/>
              </a:rPr>
              <a:t>亚当和夏娃</a:t>
            </a:r>
            <a:endParaRPr lang="en-US" sz="2600" dirty="0">
              <a:solidFill>
                <a:prstClr val="black"/>
              </a:solidFill>
              <a:latin typeface="黑体" panose="02010609060101010101" pitchFamily="49" charset="-122"/>
              <a:ea typeface="黑体" panose="02010609060101010101" pitchFamily="49" charset="-122"/>
              <a:cs typeface="Arial" charset="0"/>
            </a:endParaRPr>
          </a:p>
        </p:txBody>
      </p:sp>
      <p:sp>
        <p:nvSpPr>
          <p:cNvPr id="27" name="Text Box 7"/>
          <p:cNvSpPr txBox="1">
            <a:spLocks noChangeArrowheads="1"/>
          </p:cNvSpPr>
          <p:nvPr/>
        </p:nvSpPr>
        <p:spPr bwMode="auto">
          <a:xfrm>
            <a:off x="4211960" y="4077072"/>
            <a:ext cx="28182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just">
              <a:spcBef>
                <a:spcPct val="50000"/>
              </a:spcBef>
              <a:defRPr/>
            </a:pPr>
            <a:r>
              <a:rPr lang="en-US" sz="2400" dirty="0" err="1">
                <a:solidFill>
                  <a:prstClr val="black"/>
                </a:solidFill>
                <a:latin typeface="Futura Md BT" charset="0"/>
                <a:ea typeface="ＭＳ Ｐゴシック" charset="0"/>
              </a:rPr>
              <a:t>A</a:t>
            </a:r>
            <a:r>
              <a:rPr lang="en-US" sz="2400" dirty="0" err="1">
                <a:solidFill>
                  <a:prstClr val="white"/>
                </a:solidFill>
                <a:latin typeface="Futura Md BT" charset="0"/>
                <a:ea typeface="ＭＳ Ｐゴシック" charset="0"/>
              </a:rPr>
              <a:t>a</a:t>
            </a:r>
            <a:r>
              <a:rPr lang="en-US" sz="2400" dirty="0" err="1">
                <a:solidFill>
                  <a:prstClr val="black"/>
                </a:solidFill>
                <a:latin typeface="Futura Md BT" charset="0"/>
                <a:ea typeface="ＭＳ Ｐゴシック" charset="0"/>
              </a:rPr>
              <a:t>B</a:t>
            </a:r>
            <a:r>
              <a:rPr lang="en-US" sz="2400" dirty="0" err="1">
                <a:solidFill>
                  <a:prstClr val="white"/>
                </a:solidFill>
                <a:latin typeface="Futura Md BT" charset="0"/>
                <a:ea typeface="ＭＳ Ｐゴシック" charset="0"/>
              </a:rPr>
              <a:t>b</a:t>
            </a:r>
            <a:r>
              <a:rPr lang="en-US" sz="2400" dirty="0">
                <a:solidFill>
                  <a:prstClr val="white"/>
                </a:solidFill>
                <a:latin typeface="Futura Md BT" charset="0"/>
                <a:ea typeface="ＭＳ Ｐゴシック" charset="0"/>
              </a:rPr>
              <a:t>    </a:t>
            </a:r>
            <a:r>
              <a:rPr lang="en-US" sz="2400" dirty="0" err="1">
                <a:solidFill>
                  <a:prstClr val="black"/>
                </a:solidFill>
                <a:latin typeface="Futura Md BT" charset="0"/>
                <a:ea typeface="ＭＳ Ｐゴシック" charset="0"/>
              </a:rPr>
              <a:t>A</a:t>
            </a:r>
            <a:r>
              <a:rPr lang="en-US" sz="2400" dirty="0" err="1">
                <a:solidFill>
                  <a:prstClr val="white"/>
                </a:solidFill>
                <a:latin typeface="Futura Md BT" charset="0"/>
                <a:ea typeface="ＭＳ Ｐゴシック" charset="0"/>
              </a:rPr>
              <a:t>a</a:t>
            </a:r>
            <a:r>
              <a:rPr lang="en-US" sz="2400" dirty="0" err="1">
                <a:solidFill>
                  <a:prstClr val="black"/>
                </a:solidFill>
                <a:latin typeface="Futura Md BT" charset="0"/>
                <a:ea typeface="ＭＳ Ｐゴシック" charset="0"/>
              </a:rPr>
              <a:t>B</a:t>
            </a:r>
            <a:r>
              <a:rPr lang="en-US" sz="2400" dirty="0" err="1">
                <a:solidFill>
                  <a:prstClr val="white"/>
                </a:solidFill>
                <a:latin typeface="Futura Md BT" charset="0"/>
                <a:ea typeface="ＭＳ Ｐゴシック" charset="0"/>
              </a:rPr>
              <a:t>b</a:t>
            </a:r>
            <a:endParaRPr lang="en-US" sz="2400" dirty="0">
              <a:solidFill>
                <a:prstClr val="white"/>
              </a:solidFill>
              <a:latin typeface="Futura Md BT" charset="0"/>
              <a:ea typeface="ＭＳ Ｐゴシック" charset="0"/>
            </a:endParaRPr>
          </a:p>
        </p:txBody>
      </p:sp>
      <p:sp>
        <p:nvSpPr>
          <p:cNvPr id="28" name="Text Box 8"/>
          <p:cNvSpPr txBox="1">
            <a:spLocks noChangeArrowheads="1"/>
          </p:cNvSpPr>
          <p:nvPr/>
        </p:nvSpPr>
        <p:spPr bwMode="auto">
          <a:xfrm>
            <a:off x="7308304" y="1988840"/>
            <a:ext cx="12525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2400" dirty="0">
                <a:solidFill>
                  <a:prstClr val="white"/>
                </a:solidFill>
                <a:latin typeface="Futura Md BT" charset="0"/>
                <a:ea typeface="ＭＳ Ｐゴシック" charset="0"/>
              </a:rPr>
              <a:t>aabb</a:t>
            </a:r>
          </a:p>
        </p:txBody>
      </p:sp>
      <p:sp>
        <p:nvSpPr>
          <p:cNvPr id="29" name="Text Box 9"/>
          <p:cNvSpPr txBox="1">
            <a:spLocks noChangeArrowheads="1"/>
          </p:cNvSpPr>
          <p:nvPr/>
        </p:nvSpPr>
        <p:spPr bwMode="auto">
          <a:xfrm>
            <a:off x="6660232" y="3183359"/>
            <a:ext cx="12525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2400" dirty="0">
                <a:solidFill>
                  <a:prstClr val="white"/>
                </a:solidFill>
                <a:latin typeface="Futura Md BT" charset="0"/>
                <a:ea typeface="ＭＳ Ｐゴシック" charset="0"/>
              </a:rPr>
              <a:t>aa</a:t>
            </a:r>
            <a:r>
              <a:rPr lang="en-US" sz="2400" dirty="0">
                <a:solidFill>
                  <a:prstClr val="black"/>
                </a:solidFill>
                <a:latin typeface="Futura Md BT" charset="0"/>
                <a:ea typeface="ＭＳ Ｐゴシック" charset="0"/>
              </a:rPr>
              <a:t>B</a:t>
            </a:r>
            <a:r>
              <a:rPr lang="en-US" sz="2400" dirty="0">
                <a:solidFill>
                  <a:prstClr val="white"/>
                </a:solidFill>
                <a:latin typeface="Futura Md BT" charset="0"/>
                <a:ea typeface="ＭＳ Ｐゴシック" charset="0"/>
              </a:rPr>
              <a:t>b</a:t>
            </a:r>
          </a:p>
        </p:txBody>
      </p:sp>
      <p:sp>
        <p:nvSpPr>
          <p:cNvPr id="30" name="Text Box 10"/>
          <p:cNvSpPr txBox="1">
            <a:spLocks noChangeArrowheads="1"/>
          </p:cNvSpPr>
          <p:nvPr/>
        </p:nvSpPr>
        <p:spPr bwMode="auto">
          <a:xfrm>
            <a:off x="6804248" y="4653136"/>
            <a:ext cx="12525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2400" dirty="0">
                <a:solidFill>
                  <a:prstClr val="black"/>
                </a:solidFill>
                <a:latin typeface="Futura Md BT" charset="0"/>
                <a:ea typeface="ＭＳ Ｐゴシック" charset="0"/>
              </a:rPr>
              <a:t>AAB</a:t>
            </a:r>
            <a:r>
              <a:rPr lang="en-US" sz="2400" dirty="0">
                <a:solidFill>
                  <a:prstClr val="white"/>
                </a:solidFill>
                <a:latin typeface="Futura Md BT" charset="0"/>
                <a:ea typeface="ＭＳ Ｐゴシック" charset="0"/>
              </a:rPr>
              <a:t>b</a:t>
            </a:r>
          </a:p>
        </p:txBody>
      </p:sp>
      <p:sp>
        <p:nvSpPr>
          <p:cNvPr id="31" name="Text Box 11"/>
          <p:cNvSpPr txBox="1">
            <a:spLocks noChangeArrowheads="1"/>
          </p:cNvSpPr>
          <p:nvPr/>
        </p:nvSpPr>
        <p:spPr bwMode="auto">
          <a:xfrm>
            <a:off x="7541850" y="5825412"/>
            <a:ext cx="12525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2400" dirty="0">
                <a:solidFill>
                  <a:prstClr val="black"/>
                </a:solidFill>
                <a:latin typeface="Futura Md BT" charset="0"/>
                <a:ea typeface="ＭＳ Ｐゴシック" charset="0"/>
              </a:rPr>
              <a:t>AABB</a:t>
            </a:r>
          </a:p>
        </p:txBody>
      </p:sp>
      <p:sp>
        <p:nvSpPr>
          <p:cNvPr id="32" name="TextBox 1"/>
          <p:cNvSpPr txBox="1"/>
          <p:nvPr/>
        </p:nvSpPr>
        <p:spPr>
          <a:xfrm>
            <a:off x="395536" y="928166"/>
            <a:ext cx="3312368" cy="5309146"/>
          </a:xfrm>
          <a:prstGeom prst="rect">
            <a:avLst/>
          </a:prstGeom>
          <a:noFill/>
          <a:ln w="3175">
            <a:noFill/>
          </a:ln>
        </p:spPr>
        <p:txBody>
          <a:bodyPr wrap="square" rtlCol="0">
            <a:spAutoFit/>
          </a:bodyPr>
          <a:lstStyle/>
          <a:p>
            <a:r>
              <a:rPr lang="zh-CN" altLang="en-US" sz="3600" dirty="0">
                <a:latin typeface="汉仪大宋简" panose="02010609000101010101" pitchFamily="49" charset="-122"/>
                <a:ea typeface="汉仪大宋简" panose="02010609000101010101" pitchFamily="49" charset="-122"/>
              </a:rPr>
              <a:t>亚当和夏娃有足够的遗传变异可能，产生所有人种。</a:t>
            </a:r>
          </a:p>
          <a:p>
            <a:pPr>
              <a:lnSpc>
                <a:spcPts val="1800"/>
              </a:lnSpc>
            </a:pPr>
            <a:endParaRPr lang="en-US" altLang="zh-CN" sz="3600" dirty="0">
              <a:latin typeface="汉仪大宋简" panose="02010609000101010101" pitchFamily="49" charset="-122"/>
              <a:ea typeface="汉仪大宋简" panose="02010609000101010101" pitchFamily="49" charset="-122"/>
            </a:endParaRPr>
          </a:p>
          <a:p>
            <a:r>
              <a:rPr lang="zh-CN" altLang="en-US" sz="3600" dirty="0">
                <a:latin typeface="汉仪大宋简" panose="02010609000101010101" pitchFamily="49" charset="-122"/>
                <a:ea typeface="汉仪大宋简" panose="02010609000101010101" pitchFamily="49" charset="-122"/>
              </a:rPr>
              <a:t>要证明这一点，我们可以看看一对肤色接近亚当夏娃的父母所生的孩子。</a:t>
            </a:r>
            <a:endParaRPr lang="en-US" sz="3600" dirty="0">
              <a:latin typeface="汉仪大宋简" panose="02010609000101010101" pitchFamily="49" charset="-122"/>
              <a:ea typeface="汉仪大宋简" panose="02010609000101010101" pitchFamily="49" charset="-122"/>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7460" name="Rectangle 4" hidden="1"/>
          <p:cNvSpPr>
            <a:spLocks noGrp="1" noChangeArrowheads="1"/>
          </p:cNvSpPr>
          <p:nvPr>
            <p:ph type="ctrTitle"/>
          </p:nvPr>
        </p:nvSpPr>
        <p:spPr/>
        <p:txBody>
          <a:bodyPr/>
          <a:lstStyle/>
          <a:p>
            <a:pPr eaLnBrk="1" hangingPunct="1">
              <a:defRPr/>
            </a:pPr>
            <a:r>
              <a:rPr lang="en-US" dirty="0">
                <a:cs typeface="+mj-cs"/>
              </a:rPr>
              <a:t>Multi-color twins close-up</a:t>
            </a:r>
          </a:p>
        </p:txBody>
      </p:sp>
      <p:sp>
        <p:nvSpPr>
          <p:cNvPr id="5" name="副标题 4"/>
          <p:cNvSpPr>
            <a:spLocks noGrp="1"/>
          </p:cNvSpPr>
          <p:nvPr>
            <p:ph type="subTitle" idx="1"/>
          </p:nvPr>
        </p:nvSpPr>
        <p:spPr/>
        <p:txBody>
          <a:bodyPr/>
          <a:lstStyle/>
          <a:p>
            <a:r>
              <a:rPr lang="zh-CN" altLang="en-US" dirty="0"/>
              <a:t>人种：变异不是进化</a:t>
            </a:r>
          </a:p>
        </p:txBody>
      </p:sp>
      <p:pic>
        <p:nvPicPr>
          <p:cNvPr id="7" name="Picture 2" descr="Multi-color twins close-up"/>
          <p:cNvPicPr preferRelativeResize="0">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t="9297" b="13281"/>
          <a:stretch>
            <a:fillRect/>
          </a:stretch>
        </p:blipFill>
        <p:spPr bwMode="auto">
          <a:xfrm>
            <a:off x="1331640" y="844488"/>
            <a:ext cx="6624736" cy="4309846"/>
          </a:xfrm>
          <a:prstGeom prst="rect">
            <a:avLst/>
          </a:prstGeom>
          <a:noFill/>
          <a:ln w="6350">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TextBox 1"/>
          <p:cNvSpPr txBox="1"/>
          <p:nvPr/>
        </p:nvSpPr>
        <p:spPr>
          <a:xfrm>
            <a:off x="71406" y="5214950"/>
            <a:ext cx="8929718" cy="1077218"/>
          </a:xfrm>
          <a:prstGeom prst="rect">
            <a:avLst/>
          </a:prstGeom>
          <a:noFill/>
          <a:ln w="6350">
            <a:solidFill>
              <a:schemeClr val="tx1"/>
            </a:solidFill>
          </a:ln>
        </p:spPr>
        <p:txBody>
          <a:bodyPr wrap="square" rtlCol="0">
            <a:spAutoFit/>
          </a:bodyPr>
          <a:lstStyle/>
          <a:p>
            <a:pPr algn="ctr"/>
            <a:r>
              <a:rPr lang="zh-CN" altLang="en-US" sz="3200">
                <a:latin typeface="汉仪大宋简" panose="02010609000101010101" pitchFamily="49" charset="-122"/>
                <a:ea typeface="汉仪大宋简" panose="02010609000101010101" pitchFamily="49" charset="-122"/>
              </a:rPr>
              <a:t>异卵双胞胎姐妹一个是黑皮肤一个是白皮肤。</a:t>
            </a:r>
            <a:endParaRPr lang="en-US" altLang="zh-CN" sz="3200">
              <a:latin typeface="汉仪大宋简" panose="02010609000101010101" pitchFamily="49" charset="-122"/>
              <a:ea typeface="汉仪大宋简" panose="02010609000101010101" pitchFamily="49" charset="-122"/>
            </a:endParaRPr>
          </a:p>
          <a:p>
            <a:pPr algn="ctr"/>
            <a:r>
              <a:rPr lang="zh-CN" altLang="en-US" sz="3200">
                <a:latin typeface="汉仪大宋简" panose="02010609000101010101" pitchFamily="49" charset="-122"/>
                <a:ea typeface="汉仪大宋简" panose="02010609000101010101" pitchFamily="49" charset="-122"/>
              </a:rPr>
              <a:t>孩子父母都有黑人父亲和白人母亲。</a:t>
            </a:r>
            <a:endParaRPr lang="en-US" sz="3200" dirty="0">
              <a:latin typeface="汉仪大宋简" panose="02010609000101010101" pitchFamily="49" charset="-122"/>
              <a:ea typeface="汉仪大宋简" panose="02010609000101010101" pitchFamily="49" charset="-122"/>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副标题 15"/>
          <p:cNvSpPr>
            <a:spLocks noGrp="1"/>
          </p:cNvSpPr>
          <p:nvPr>
            <p:ph type="subTitle" idx="1"/>
          </p:nvPr>
        </p:nvSpPr>
        <p:spPr/>
        <p:txBody>
          <a:bodyPr/>
          <a:lstStyle/>
          <a:p>
            <a:r>
              <a:rPr lang="zh-CN" altLang="en-US" dirty="0"/>
              <a:t>人种：诺亚后代中的变异</a:t>
            </a:r>
          </a:p>
        </p:txBody>
      </p:sp>
      <p:grpSp>
        <p:nvGrpSpPr>
          <p:cNvPr id="5" name="组合 3"/>
          <p:cNvGrpSpPr/>
          <p:nvPr/>
        </p:nvGrpSpPr>
        <p:grpSpPr>
          <a:xfrm>
            <a:off x="2614275" y="4869160"/>
            <a:ext cx="1514651" cy="1439565"/>
            <a:chOff x="9514481" y="3573016"/>
            <a:chExt cx="2311837" cy="2197232"/>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4392" y="3573016"/>
              <a:ext cx="2088232" cy="2088229"/>
            </a:xfrm>
            <a:prstGeom prst="rect">
              <a:avLst/>
            </a:prstGeom>
          </p:spPr>
        </p:pic>
        <p:sp>
          <p:nvSpPr>
            <p:cNvPr id="28" name="矩形 27"/>
            <p:cNvSpPr>
              <a:spLocks noChangeArrowheads="1"/>
            </p:cNvSpPr>
            <p:nvPr/>
          </p:nvSpPr>
          <p:spPr bwMode="auto">
            <a:xfrm>
              <a:off x="9514481" y="5112578"/>
              <a:ext cx="2311837" cy="657670"/>
            </a:xfrm>
            <a:prstGeom prst="rect">
              <a:avLst/>
            </a:prstGeom>
            <a:solidFill>
              <a:srgbClr val="024C89"/>
            </a:solidFill>
            <a:ln w="9525">
              <a:noFill/>
              <a:miter lim="800000"/>
              <a:headEnd/>
              <a:tailEnd/>
            </a:ln>
            <a:effectLst/>
            <a:sp3d>
              <a:bevelT w="190500" h="38100"/>
            </a:sp3d>
          </p:spPr>
          <p:txBody>
            <a:bodyPr wrap="square" anchor="ctr">
              <a:spAutoFit/>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亚当</a:t>
              </a:r>
              <a:r>
                <a:rPr lang="en-US" altLang="zh-CN" sz="2200" b="1" dirty="0">
                  <a:solidFill>
                    <a:schemeClr val="bg1"/>
                  </a:solidFill>
                  <a:latin typeface="微软雅黑" panose="020B0503020204020204" pitchFamily="34" charset="-122"/>
                  <a:ea typeface="微软雅黑" panose="020B0503020204020204" pitchFamily="34" charset="-122"/>
                </a:rPr>
                <a:t>+</a:t>
              </a:r>
              <a:r>
                <a:rPr lang="zh-CN" altLang="en-US" sz="2200" b="1" dirty="0">
                  <a:solidFill>
                    <a:schemeClr val="bg1"/>
                  </a:solidFill>
                  <a:latin typeface="微软雅黑" panose="020B0503020204020204" pitchFamily="34" charset="-122"/>
                  <a:ea typeface="微软雅黑" panose="020B0503020204020204" pitchFamily="34" charset="-122"/>
                </a:rPr>
                <a:t>夏娃</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2398250" y="2924946"/>
            <a:ext cx="1944216" cy="1944217"/>
            <a:chOff x="5015880" y="3068960"/>
            <a:chExt cx="2252014" cy="2252015"/>
          </a:xfrm>
        </p:grpSpPr>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5880" y="3068960"/>
              <a:ext cx="2252014" cy="2252015"/>
            </a:xfrm>
            <a:prstGeom prst="rect">
              <a:avLst/>
            </a:prstGeom>
          </p:spPr>
        </p:pic>
        <p:sp>
          <p:nvSpPr>
            <p:cNvPr id="30" name="矩形 29"/>
            <p:cNvSpPr>
              <a:spLocks noChangeArrowheads="1"/>
            </p:cNvSpPr>
            <p:nvPr/>
          </p:nvSpPr>
          <p:spPr bwMode="auto">
            <a:xfrm>
              <a:off x="5349512" y="3366716"/>
              <a:ext cx="1656184" cy="1580493"/>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挪亚一家</a:t>
              </a:r>
              <a:endParaRPr lang="en-US" altLang="zh-CN" sz="2200" b="1" dirty="0">
                <a:solidFill>
                  <a:schemeClr val="bg1"/>
                </a:solidFill>
                <a:latin typeface="微软雅黑" panose="020B0503020204020204" pitchFamily="34" charset="-122"/>
                <a:ea typeface="微软雅黑" panose="020B0503020204020204" pitchFamily="34" charset="-122"/>
              </a:endParaRPr>
            </a:p>
            <a:p>
              <a:pPr algn="ctr">
                <a:lnSpc>
                  <a:spcPts val="2000"/>
                </a:lnSpc>
              </a:pPr>
              <a:endParaRPr lang="en-US" altLang="zh-CN" sz="2200" b="1" dirty="0">
                <a:solidFill>
                  <a:schemeClr val="bg1"/>
                </a:solidFill>
                <a:latin typeface="微软雅黑" panose="020B0503020204020204" pitchFamily="34" charset="-122"/>
                <a:ea typeface="微软雅黑" panose="020B0503020204020204" pitchFamily="34" charset="-122"/>
              </a:endParaRPr>
            </a:p>
            <a:p>
              <a:pPr algn="ctr"/>
              <a:endParaRPr lang="en-US" altLang="zh-CN" sz="2200" b="1" dirty="0">
                <a:solidFill>
                  <a:schemeClr val="bg1"/>
                </a:solidFill>
                <a:latin typeface="微软雅黑" panose="020B0503020204020204" pitchFamily="34" charset="-122"/>
                <a:ea typeface="微软雅黑" panose="020B0503020204020204" pitchFamily="34" charset="-122"/>
              </a:endParaRPr>
            </a:p>
            <a:p>
              <a:pPr algn="ctr"/>
              <a:r>
                <a:rPr lang="en-US" altLang="zh-CN" sz="2200" b="1" dirty="0">
                  <a:solidFill>
                    <a:schemeClr val="bg1"/>
                  </a:solidFill>
                  <a:latin typeface="微软雅黑" panose="020B0503020204020204" pitchFamily="34" charset="-122"/>
                  <a:ea typeface="微软雅黑" panose="020B0503020204020204" pitchFamily="34" charset="-122"/>
                </a:rPr>
                <a:t>8</a:t>
              </a:r>
              <a:r>
                <a:rPr lang="zh-CN" altLang="en-US" sz="2200" b="1" dirty="0">
                  <a:solidFill>
                    <a:schemeClr val="bg1"/>
                  </a:solidFill>
                  <a:latin typeface="微软雅黑" panose="020B0503020204020204" pitchFamily="34" charset="-122"/>
                  <a:ea typeface="微软雅黑" panose="020B0503020204020204" pitchFamily="34" charset="-122"/>
                </a:rPr>
                <a:t>口人</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grpSp>
      <p:sp>
        <p:nvSpPr>
          <p:cNvPr id="23" name="虚尾箭头 22"/>
          <p:cNvSpPr/>
          <p:nvPr/>
        </p:nvSpPr>
        <p:spPr>
          <a:xfrm rot="16200000">
            <a:off x="3118330" y="4509120"/>
            <a:ext cx="504056" cy="648072"/>
          </a:xfrm>
          <a:prstGeom prst="stripedRightArrow">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5799945"/>
          <p:cNvGrpSpPr/>
          <p:nvPr/>
        </p:nvGrpSpPr>
        <p:grpSpPr>
          <a:xfrm>
            <a:off x="539552" y="4293096"/>
            <a:ext cx="1702172" cy="2030274"/>
            <a:chOff x="1009452" y="3774990"/>
            <a:chExt cx="1702172" cy="2030274"/>
          </a:xfrm>
        </p:grpSpPr>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452" y="3774990"/>
              <a:ext cx="1702172" cy="1702172"/>
            </a:xfrm>
            <a:prstGeom prst="rect">
              <a:avLst/>
            </a:prstGeom>
          </p:spPr>
        </p:pic>
        <p:sp>
          <p:nvSpPr>
            <p:cNvPr id="32" name="矩形 31"/>
            <p:cNvSpPr>
              <a:spLocks noChangeArrowheads="1"/>
            </p:cNvSpPr>
            <p:nvPr/>
          </p:nvSpPr>
          <p:spPr bwMode="auto">
            <a:xfrm>
              <a:off x="1081460" y="5405154"/>
              <a:ext cx="1514651" cy="400110"/>
            </a:xfrm>
            <a:prstGeom prst="rect">
              <a:avLst/>
            </a:prstGeom>
            <a:noFill/>
            <a:ln w="9525">
              <a:noFill/>
              <a:miter lim="800000"/>
              <a:headEnd/>
              <a:tailEnd/>
            </a:ln>
            <a:effectLst/>
            <a:sp3d>
              <a:bevelT w="190500" h="38100"/>
            </a:sp3d>
          </p:spPr>
          <p:txBody>
            <a:bodyPr wrap="square" anchor="ctr">
              <a:spAutoFit/>
            </a:bodyPr>
            <a:lstStyle/>
            <a:p>
              <a:pPr algn="ctr">
                <a:spcBef>
                  <a:spcPct val="50000"/>
                </a:spcBef>
                <a:defRPr/>
              </a:pPr>
              <a:r>
                <a:rPr lang="zh-CN" altLang="en-US" sz="2000" b="1" dirty="0">
                  <a:solidFill>
                    <a:srgbClr val="002954"/>
                  </a:solidFill>
                  <a:latin typeface="华文中宋" panose="02010600040101010101" pitchFamily="2" charset="-122"/>
                  <a:ea typeface="华文中宋" panose="02010600040101010101" pitchFamily="2" charset="-122"/>
                </a:rPr>
                <a:t>尼安德特人</a:t>
              </a:r>
              <a:endParaRPr lang="en-US" altLang="zh-CN" sz="2000" b="1" dirty="0">
                <a:solidFill>
                  <a:srgbClr val="002954"/>
                </a:solidFill>
                <a:latin typeface="华文中宋" panose="02010600040101010101" pitchFamily="2" charset="-122"/>
                <a:ea typeface="华文中宋" panose="02010600040101010101" pitchFamily="2" charset="-122"/>
              </a:endParaRPr>
            </a:p>
          </p:txBody>
        </p:sp>
      </p:grpSp>
      <p:grpSp>
        <p:nvGrpSpPr>
          <p:cNvPr id="8" name="组合 5799946"/>
          <p:cNvGrpSpPr/>
          <p:nvPr/>
        </p:nvGrpSpPr>
        <p:grpSpPr>
          <a:xfrm>
            <a:off x="251520" y="2204864"/>
            <a:ext cx="1702172" cy="2030274"/>
            <a:chOff x="1991544" y="1726828"/>
            <a:chExt cx="1702172" cy="2030274"/>
          </a:xfrm>
        </p:grpSpPr>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1544" y="1726828"/>
              <a:ext cx="1702172" cy="1702172"/>
            </a:xfrm>
            <a:prstGeom prst="rect">
              <a:avLst/>
            </a:prstGeom>
          </p:spPr>
        </p:pic>
        <p:sp>
          <p:nvSpPr>
            <p:cNvPr id="33" name="矩形 32"/>
            <p:cNvSpPr>
              <a:spLocks noChangeArrowheads="1"/>
            </p:cNvSpPr>
            <p:nvPr/>
          </p:nvSpPr>
          <p:spPr bwMode="auto">
            <a:xfrm>
              <a:off x="2135560" y="3356992"/>
              <a:ext cx="1514651" cy="400110"/>
            </a:xfrm>
            <a:prstGeom prst="rect">
              <a:avLst/>
            </a:prstGeom>
            <a:noFill/>
            <a:ln w="9525">
              <a:noFill/>
              <a:miter lim="800000"/>
              <a:headEnd/>
              <a:tailEnd/>
            </a:ln>
            <a:effectLst/>
            <a:sp3d>
              <a:bevelT w="190500" h="38100"/>
            </a:sp3d>
          </p:spPr>
          <p:txBody>
            <a:bodyPr wrap="square" anchor="ctr">
              <a:spAutoFit/>
            </a:bodyPr>
            <a:lstStyle/>
            <a:p>
              <a:pPr algn="ctr">
                <a:spcBef>
                  <a:spcPct val="50000"/>
                </a:spcBef>
                <a:defRPr/>
              </a:pPr>
              <a:r>
                <a:rPr lang="zh-CN" altLang="en-US" sz="2000" b="1" dirty="0">
                  <a:solidFill>
                    <a:srgbClr val="002954"/>
                  </a:solidFill>
                  <a:latin typeface="华文中宋" panose="02010600040101010101" pitchFamily="2" charset="-122"/>
                  <a:ea typeface="华文中宋" panose="02010600040101010101" pitchFamily="2" charset="-122"/>
                </a:rPr>
                <a:t>直立人</a:t>
              </a:r>
              <a:endParaRPr lang="en-US" altLang="zh-CN" sz="2000" b="1" dirty="0">
                <a:solidFill>
                  <a:srgbClr val="002954"/>
                </a:solidFill>
                <a:latin typeface="华文中宋" panose="02010600040101010101" pitchFamily="2" charset="-122"/>
                <a:ea typeface="华文中宋" panose="02010600040101010101" pitchFamily="2" charset="-122"/>
              </a:endParaRPr>
            </a:p>
          </p:txBody>
        </p:sp>
      </p:grpSp>
      <p:grpSp>
        <p:nvGrpSpPr>
          <p:cNvPr id="9" name="组合 5799949"/>
          <p:cNvGrpSpPr/>
          <p:nvPr/>
        </p:nvGrpSpPr>
        <p:grpSpPr>
          <a:xfrm>
            <a:off x="1691680" y="908720"/>
            <a:ext cx="1702172" cy="2030274"/>
            <a:chOff x="4079776" y="862732"/>
            <a:chExt cx="1702172" cy="2030274"/>
          </a:xfrm>
        </p:grpSpPr>
        <p:pic>
          <p:nvPicPr>
            <p:cNvPr id="46" name="图片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9776" y="862732"/>
              <a:ext cx="1702172" cy="1702172"/>
            </a:xfrm>
            <a:prstGeom prst="rect">
              <a:avLst/>
            </a:prstGeom>
          </p:spPr>
        </p:pic>
        <p:sp>
          <p:nvSpPr>
            <p:cNvPr id="34" name="矩形 33"/>
            <p:cNvSpPr>
              <a:spLocks noChangeArrowheads="1"/>
            </p:cNvSpPr>
            <p:nvPr/>
          </p:nvSpPr>
          <p:spPr bwMode="auto">
            <a:xfrm>
              <a:off x="4223792" y="2492896"/>
              <a:ext cx="1514651" cy="400110"/>
            </a:xfrm>
            <a:prstGeom prst="rect">
              <a:avLst/>
            </a:prstGeom>
            <a:noFill/>
            <a:ln w="9525">
              <a:noFill/>
              <a:miter lim="800000"/>
              <a:headEnd/>
              <a:tailEnd/>
            </a:ln>
            <a:effectLst/>
            <a:sp3d>
              <a:bevelT w="190500" h="38100"/>
            </a:sp3d>
          </p:spPr>
          <p:txBody>
            <a:bodyPr wrap="square" anchor="ctr">
              <a:spAutoFit/>
            </a:bodyPr>
            <a:lstStyle/>
            <a:p>
              <a:pPr algn="ctr">
                <a:spcBef>
                  <a:spcPct val="50000"/>
                </a:spcBef>
                <a:defRPr/>
              </a:pPr>
              <a:r>
                <a:rPr lang="zh-CN" altLang="en-US" sz="2000" b="1" dirty="0">
                  <a:solidFill>
                    <a:srgbClr val="002954"/>
                  </a:solidFill>
                  <a:latin typeface="华文中宋" panose="02010600040101010101" pitchFamily="2" charset="-122"/>
                  <a:ea typeface="华文中宋" panose="02010600040101010101" pitchFamily="2" charset="-122"/>
                </a:rPr>
                <a:t>克罗马农人</a:t>
              </a:r>
              <a:endParaRPr lang="en-US" altLang="zh-CN" sz="2000" b="1" dirty="0">
                <a:solidFill>
                  <a:srgbClr val="002954"/>
                </a:solidFill>
                <a:latin typeface="华文中宋" panose="02010600040101010101" pitchFamily="2" charset="-122"/>
                <a:ea typeface="华文中宋" panose="02010600040101010101" pitchFamily="2" charset="-122"/>
              </a:endParaRPr>
            </a:p>
          </p:txBody>
        </p:sp>
      </p:grpSp>
      <p:grpSp>
        <p:nvGrpSpPr>
          <p:cNvPr id="13" name="组合 5799950"/>
          <p:cNvGrpSpPr/>
          <p:nvPr/>
        </p:nvGrpSpPr>
        <p:grpSpPr>
          <a:xfrm>
            <a:off x="3491880" y="908720"/>
            <a:ext cx="1702172" cy="2030274"/>
            <a:chOff x="6384032" y="862732"/>
            <a:chExt cx="1702172" cy="2030274"/>
          </a:xfrm>
        </p:grpSpPr>
        <p:pic>
          <p:nvPicPr>
            <p:cNvPr id="49" name="图片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4032" y="862732"/>
              <a:ext cx="1702172" cy="1702172"/>
            </a:xfrm>
            <a:prstGeom prst="rect">
              <a:avLst/>
            </a:prstGeom>
          </p:spPr>
        </p:pic>
        <p:sp>
          <p:nvSpPr>
            <p:cNvPr id="35" name="矩形 34"/>
            <p:cNvSpPr>
              <a:spLocks noChangeArrowheads="1"/>
            </p:cNvSpPr>
            <p:nvPr/>
          </p:nvSpPr>
          <p:spPr bwMode="auto">
            <a:xfrm>
              <a:off x="6456040" y="2492896"/>
              <a:ext cx="1514651" cy="400110"/>
            </a:xfrm>
            <a:prstGeom prst="rect">
              <a:avLst/>
            </a:prstGeom>
            <a:noFill/>
            <a:ln w="9525">
              <a:noFill/>
              <a:miter lim="800000"/>
              <a:headEnd/>
              <a:tailEnd/>
            </a:ln>
            <a:effectLst/>
            <a:sp3d>
              <a:bevelT w="190500" h="38100"/>
            </a:sp3d>
          </p:spPr>
          <p:txBody>
            <a:bodyPr wrap="square" anchor="ctr">
              <a:spAutoFit/>
            </a:bodyPr>
            <a:lstStyle/>
            <a:p>
              <a:pPr algn="ctr">
                <a:spcBef>
                  <a:spcPct val="50000"/>
                </a:spcBef>
                <a:defRPr/>
              </a:pPr>
              <a:r>
                <a:rPr lang="zh-CN" altLang="en-US" sz="2000" b="1" dirty="0">
                  <a:solidFill>
                    <a:srgbClr val="002954"/>
                  </a:solidFill>
                  <a:latin typeface="华文中宋" panose="02010600040101010101" pitchFamily="2" charset="-122"/>
                  <a:ea typeface="华文中宋" panose="02010600040101010101" pitchFamily="2" charset="-122"/>
                </a:rPr>
                <a:t>白种人</a:t>
              </a:r>
              <a:endParaRPr lang="en-US" altLang="zh-CN" sz="2000" b="1" dirty="0">
                <a:solidFill>
                  <a:srgbClr val="002954"/>
                </a:solidFill>
                <a:latin typeface="华文中宋" panose="02010600040101010101" pitchFamily="2" charset="-122"/>
                <a:ea typeface="华文中宋" panose="02010600040101010101" pitchFamily="2" charset="-122"/>
              </a:endParaRPr>
            </a:p>
          </p:txBody>
        </p:sp>
      </p:grpSp>
      <p:grpSp>
        <p:nvGrpSpPr>
          <p:cNvPr id="15" name="组合 5799951"/>
          <p:cNvGrpSpPr/>
          <p:nvPr/>
        </p:nvGrpSpPr>
        <p:grpSpPr>
          <a:xfrm>
            <a:off x="4860032" y="2132856"/>
            <a:ext cx="1702172" cy="2030274"/>
            <a:chOff x="8570292" y="1700808"/>
            <a:chExt cx="1702172" cy="2030274"/>
          </a:xfrm>
        </p:grpSpPr>
        <p:pic>
          <p:nvPicPr>
            <p:cNvPr id="50" name="图片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70292" y="1700808"/>
              <a:ext cx="1702172" cy="1702172"/>
            </a:xfrm>
            <a:prstGeom prst="rect">
              <a:avLst/>
            </a:prstGeom>
          </p:spPr>
        </p:pic>
        <p:sp>
          <p:nvSpPr>
            <p:cNvPr id="36" name="矩形 35"/>
            <p:cNvSpPr>
              <a:spLocks noChangeArrowheads="1"/>
            </p:cNvSpPr>
            <p:nvPr/>
          </p:nvSpPr>
          <p:spPr bwMode="auto">
            <a:xfrm>
              <a:off x="8642300" y="3330972"/>
              <a:ext cx="1514651" cy="400110"/>
            </a:xfrm>
            <a:prstGeom prst="rect">
              <a:avLst/>
            </a:prstGeom>
            <a:noFill/>
            <a:ln w="9525">
              <a:noFill/>
              <a:miter lim="800000"/>
              <a:headEnd/>
              <a:tailEnd/>
            </a:ln>
            <a:effectLst/>
            <a:sp3d>
              <a:bevelT w="190500" h="38100"/>
            </a:sp3d>
          </p:spPr>
          <p:txBody>
            <a:bodyPr wrap="square" anchor="ctr">
              <a:spAutoFit/>
            </a:bodyPr>
            <a:lstStyle/>
            <a:p>
              <a:pPr algn="ctr">
                <a:spcBef>
                  <a:spcPct val="50000"/>
                </a:spcBef>
                <a:defRPr/>
              </a:pPr>
              <a:r>
                <a:rPr lang="zh-CN" altLang="en-US" sz="2000" b="1" dirty="0">
                  <a:solidFill>
                    <a:srgbClr val="002954"/>
                  </a:solidFill>
                  <a:latin typeface="华文中宋" panose="02010600040101010101" pitchFamily="2" charset="-122"/>
                  <a:ea typeface="华文中宋" panose="02010600040101010101" pitchFamily="2" charset="-122"/>
                </a:rPr>
                <a:t>黑种人</a:t>
              </a:r>
              <a:endParaRPr lang="en-US" altLang="zh-CN" sz="2000" b="1" dirty="0">
                <a:solidFill>
                  <a:srgbClr val="002954"/>
                </a:solidFill>
                <a:latin typeface="华文中宋" panose="02010600040101010101" pitchFamily="2" charset="-122"/>
                <a:ea typeface="华文中宋" panose="02010600040101010101" pitchFamily="2" charset="-122"/>
              </a:endParaRPr>
            </a:p>
          </p:txBody>
        </p:sp>
      </p:grpSp>
      <p:grpSp>
        <p:nvGrpSpPr>
          <p:cNvPr id="22" name="组合 5799952"/>
          <p:cNvGrpSpPr/>
          <p:nvPr/>
        </p:nvGrpSpPr>
        <p:grpSpPr>
          <a:xfrm>
            <a:off x="4355976" y="4221088"/>
            <a:ext cx="1702172" cy="2030274"/>
            <a:chOff x="9552384" y="3774990"/>
            <a:chExt cx="1702172" cy="2030274"/>
          </a:xfrm>
        </p:grpSpPr>
        <p:pic>
          <p:nvPicPr>
            <p:cNvPr id="52" name="图片 5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52384" y="3774990"/>
              <a:ext cx="1702172" cy="1702172"/>
            </a:xfrm>
            <a:prstGeom prst="rect">
              <a:avLst/>
            </a:prstGeom>
          </p:spPr>
        </p:pic>
        <p:sp>
          <p:nvSpPr>
            <p:cNvPr id="37" name="矩形 36"/>
            <p:cNvSpPr>
              <a:spLocks noChangeArrowheads="1"/>
            </p:cNvSpPr>
            <p:nvPr/>
          </p:nvSpPr>
          <p:spPr bwMode="auto">
            <a:xfrm>
              <a:off x="9696400" y="5405154"/>
              <a:ext cx="1514651" cy="400110"/>
            </a:xfrm>
            <a:prstGeom prst="rect">
              <a:avLst/>
            </a:prstGeom>
            <a:noFill/>
            <a:ln w="9525">
              <a:noFill/>
              <a:miter lim="800000"/>
              <a:headEnd/>
              <a:tailEnd/>
            </a:ln>
            <a:effectLst/>
            <a:sp3d>
              <a:bevelT w="190500" h="38100"/>
            </a:sp3d>
          </p:spPr>
          <p:txBody>
            <a:bodyPr wrap="square" anchor="ctr">
              <a:spAutoFit/>
            </a:bodyPr>
            <a:lstStyle/>
            <a:p>
              <a:pPr algn="ctr">
                <a:spcBef>
                  <a:spcPct val="50000"/>
                </a:spcBef>
                <a:defRPr/>
              </a:pPr>
              <a:r>
                <a:rPr lang="zh-CN" altLang="en-US" sz="2000" b="1" dirty="0">
                  <a:solidFill>
                    <a:srgbClr val="002954"/>
                  </a:solidFill>
                  <a:latin typeface="华文中宋" panose="02010600040101010101" pitchFamily="2" charset="-122"/>
                  <a:ea typeface="华文中宋" panose="02010600040101010101" pitchFamily="2" charset="-122"/>
                </a:rPr>
                <a:t>黄种人</a:t>
              </a:r>
              <a:endParaRPr lang="en-US" altLang="zh-CN" sz="2000" b="1" dirty="0">
                <a:solidFill>
                  <a:srgbClr val="002954"/>
                </a:solidFill>
                <a:latin typeface="华文中宋" panose="02010600040101010101" pitchFamily="2" charset="-122"/>
                <a:ea typeface="华文中宋" panose="02010600040101010101" pitchFamily="2" charset="-122"/>
              </a:endParaRPr>
            </a:p>
          </p:txBody>
        </p:sp>
      </p:grpSp>
      <p:cxnSp>
        <p:nvCxnSpPr>
          <p:cNvPr id="12" name="直接箭头连接符 11"/>
          <p:cNvCxnSpPr/>
          <p:nvPr/>
        </p:nvCxnSpPr>
        <p:spPr>
          <a:xfrm flipH="1">
            <a:off x="2051720" y="4293096"/>
            <a:ext cx="346530" cy="216024"/>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a:off x="4355976" y="4293096"/>
            <a:ext cx="229534" cy="144016"/>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p:nvPr/>
        </p:nvCxnSpPr>
        <p:spPr>
          <a:xfrm flipH="1" flipV="1">
            <a:off x="1907704" y="3501008"/>
            <a:ext cx="418538" cy="144016"/>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p:nvPr/>
        </p:nvCxnSpPr>
        <p:spPr>
          <a:xfrm flipV="1">
            <a:off x="4414474" y="3659808"/>
            <a:ext cx="301542" cy="129232"/>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p:nvPr/>
        </p:nvCxnSpPr>
        <p:spPr>
          <a:xfrm flipH="1" flipV="1">
            <a:off x="2771800" y="2564904"/>
            <a:ext cx="130506" cy="360040"/>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p:nvPr/>
        </p:nvCxnSpPr>
        <p:spPr>
          <a:xfrm flipV="1">
            <a:off x="3694394" y="2492896"/>
            <a:ext cx="216024" cy="432048"/>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6660232" y="1052736"/>
            <a:ext cx="2211210" cy="5078313"/>
          </a:xfrm>
          <a:prstGeom prst="rect">
            <a:avLst/>
          </a:prstGeom>
          <a:noFill/>
          <a:ln w="3175">
            <a:solidFill>
              <a:schemeClr val="tx1"/>
            </a:solidFill>
          </a:ln>
        </p:spPr>
        <p:txBody>
          <a:bodyPr wrap="square" rtlCol="0">
            <a:spAutoFit/>
          </a:bodyPr>
          <a:lstStyle>
            <a:defPPr>
              <a:defRPr lang="zh-CN"/>
            </a:defPPr>
            <a:lvl1pPr>
              <a:defRPr sz="3600">
                <a:latin typeface="汉仪大宋简" panose="02010609000101010101" pitchFamily="49" charset="-122"/>
                <a:ea typeface="汉仪大宋简" panose="02010609000101010101" pitchFamily="49" charset="-122"/>
              </a:defRPr>
            </a:lvl1pPr>
          </a:lstStyle>
          <a:p>
            <a:r>
              <a:rPr lang="zh-CN" altLang="en-US" dirty="0"/>
              <a:t>自挪亚洪水以来，所有的人种，包括已经灭绝的尼安德特人，都是挪亚家族的后代。</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250"/>
                                        <p:tgtEl>
                                          <p:spTgt spid="23"/>
                                        </p:tgtEl>
                                        <p:attrNameLst>
                                          <p:attrName>ppt_y</p:attrName>
                                        </p:attrNameLst>
                                      </p:cBhvr>
                                      <p:tavLst>
                                        <p:tav tm="0">
                                          <p:val>
                                            <p:strVal val="#ppt_y+#ppt_h*1.125000"/>
                                          </p:val>
                                        </p:tav>
                                        <p:tav tm="100000">
                                          <p:val>
                                            <p:strVal val="#ppt_y"/>
                                          </p:val>
                                        </p:tav>
                                      </p:tavLst>
                                    </p:anim>
                                    <p:animEffect transition="in" filter="wipe(up)">
                                      <p:cBhvr>
                                        <p:cTn id="12" dur="250"/>
                                        <p:tgtEl>
                                          <p:spTgt spid="23"/>
                                        </p:tgtEl>
                                      </p:cBhvr>
                                    </p:animEffect>
                                  </p:childTnLst>
                                </p:cTn>
                              </p:par>
                            </p:childTnLst>
                          </p:cTn>
                        </p:par>
                        <p:par>
                          <p:cTn id="13" fill="hold">
                            <p:stCondLst>
                              <p:cond delay="75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250"/>
                                        <p:tgtEl>
                                          <p:spTgt spid="6"/>
                                        </p:tgtEl>
                                      </p:cBhvr>
                                    </p:animEffect>
                                  </p:childTnLst>
                                </p:cTn>
                              </p:par>
                              <p:par>
                                <p:cTn id="17" presetID="2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500" fill="hold"/>
                                        <p:tgtEl>
                                          <p:spTgt spid="47"/>
                                        </p:tgtEl>
                                        <p:attrNameLst>
                                          <p:attrName>ppt_w</p:attrName>
                                        </p:attrNameLst>
                                      </p:cBhvr>
                                      <p:tavLst>
                                        <p:tav tm="0">
                                          <p:val>
                                            <p:fltVal val="0"/>
                                          </p:val>
                                        </p:tav>
                                        <p:tav tm="100000">
                                          <p:val>
                                            <p:strVal val="#ppt_w"/>
                                          </p:val>
                                        </p:tav>
                                      </p:tavLst>
                                    </p:anim>
                                    <p:anim calcmode="lin" valueType="num">
                                      <p:cBhvr>
                                        <p:cTn id="24" dur="500" fill="hold"/>
                                        <p:tgtEl>
                                          <p:spTgt spid="47"/>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p:cTn id="27" dur="500" fill="hold"/>
                                        <p:tgtEl>
                                          <p:spTgt spid="54"/>
                                        </p:tgtEl>
                                        <p:attrNameLst>
                                          <p:attrName>ppt_w</p:attrName>
                                        </p:attrNameLst>
                                      </p:cBhvr>
                                      <p:tavLst>
                                        <p:tav tm="0">
                                          <p:val>
                                            <p:fltVal val="0"/>
                                          </p:val>
                                        </p:tav>
                                        <p:tav tm="100000">
                                          <p:val>
                                            <p:strVal val="#ppt_w"/>
                                          </p:val>
                                        </p:tav>
                                      </p:tavLst>
                                    </p:anim>
                                    <p:anim calcmode="lin" valueType="num">
                                      <p:cBhvr>
                                        <p:cTn id="28" dur="500" fill="hold"/>
                                        <p:tgtEl>
                                          <p:spTgt spid="54"/>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p:cTn id="31" dur="500" fill="hold"/>
                                        <p:tgtEl>
                                          <p:spTgt spid="60"/>
                                        </p:tgtEl>
                                        <p:attrNameLst>
                                          <p:attrName>ppt_w</p:attrName>
                                        </p:attrNameLst>
                                      </p:cBhvr>
                                      <p:tavLst>
                                        <p:tav tm="0">
                                          <p:val>
                                            <p:fltVal val="0"/>
                                          </p:val>
                                        </p:tav>
                                        <p:tav tm="100000">
                                          <p:val>
                                            <p:strVal val="#ppt_w"/>
                                          </p:val>
                                        </p:tav>
                                      </p:tavLst>
                                    </p:anim>
                                    <p:anim calcmode="lin" valueType="num">
                                      <p:cBhvr>
                                        <p:cTn id="32" dur="500" fill="hold"/>
                                        <p:tgtEl>
                                          <p:spTgt spid="60"/>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p:cTn id="35" dur="500" fill="hold"/>
                                        <p:tgtEl>
                                          <p:spTgt spid="51"/>
                                        </p:tgtEl>
                                        <p:attrNameLst>
                                          <p:attrName>ppt_w</p:attrName>
                                        </p:attrNameLst>
                                      </p:cBhvr>
                                      <p:tavLst>
                                        <p:tav tm="0">
                                          <p:val>
                                            <p:fltVal val="0"/>
                                          </p:val>
                                        </p:tav>
                                        <p:tav tm="100000">
                                          <p:val>
                                            <p:strVal val="#ppt_w"/>
                                          </p:val>
                                        </p:tav>
                                      </p:tavLst>
                                    </p:anim>
                                    <p:anim calcmode="lin" valueType="num">
                                      <p:cBhvr>
                                        <p:cTn id="36" dur="500" fill="hold"/>
                                        <p:tgtEl>
                                          <p:spTgt spid="51"/>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p:cTn id="39" dur="500" fill="hold"/>
                                        <p:tgtEl>
                                          <p:spTgt spid="43"/>
                                        </p:tgtEl>
                                        <p:attrNameLst>
                                          <p:attrName>ppt_w</p:attrName>
                                        </p:attrNameLst>
                                      </p:cBhvr>
                                      <p:tavLst>
                                        <p:tav tm="0">
                                          <p:val>
                                            <p:fltVal val="0"/>
                                          </p:val>
                                        </p:tav>
                                        <p:tav tm="100000">
                                          <p:val>
                                            <p:strVal val="#ppt_w"/>
                                          </p:val>
                                        </p:tav>
                                      </p:tavLst>
                                    </p:anim>
                                    <p:anim calcmode="lin" valueType="num">
                                      <p:cBhvr>
                                        <p:cTn id="40" dur="500" fill="hold"/>
                                        <p:tgtEl>
                                          <p:spTgt spid="43"/>
                                        </p:tgtEl>
                                        <p:attrNameLst>
                                          <p:attrName>ppt_h</p:attrName>
                                        </p:attrNameLst>
                                      </p:cBhvr>
                                      <p:tavLst>
                                        <p:tav tm="0">
                                          <p:val>
                                            <p:fltVal val="0"/>
                                          </p:val>
                                        </p:tav>
                                        <p:tav tm="100000">
                                          <p:val>
                                            <p:strVal val="#ppt_h"/>
                                          </p:val>
                                        </p:tav>
                                      </p:tavLst>
                                    </p:anim>
                                  </p:childTnLst>
                                </p:cTn>
                              </p:par>
                            </p:childTnLst>
                          </p:cTn>
                        </p:par>
                        <p:par>
                          <p:cTn id="41" fill="hold">
                            <p:stCondLst>
                              <p:cond delay="1250"/>
                            </p:stCondLst>
                            <p:childTnLst>
                              <p:par>
                                <p:cTn id="42" presetID="53" presetClass="entr" presetSubtype="16"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250" fill="hold"/>
                                        <p:tgtEl>
                                          <p:spTgt spid="7"/>
                                        </p:tgtEl>
                                        <p:attrNameLst>
                                          <p:attrName>ppt_w</p:attrName>
                                        </p:attrNameLst>
                                      </p:cBhvr>
                                      <p:tavLst>
                                        <p:tav tm="0">
                                          <p:val>
                                            <p:fltVal val="0"/>
                                          </p:val>
                                        </p:tav>
                                        <p:tav tm="100000">
                                          <p:val>
                                            <p:strVal val="#ppt_w"/>
                                          </p:val>
                                        </p:tav>
                                      </p:tavLst>
                                    </p:anim>
                                    <p:anim calcmode="lin" valueType="num">
                                      <p:cBhvr>
                                        <p:cTn id="45" dur="250" fill="hold"/>
                                        <p:tgtEl>
                                          <p:spTgt spid="7"/>
                                        </p:tgtEl>
                                        <p:attrNameLst>
                                          <p:attrName>ppt_h</p:attrName>
                                        </p:attrNameLst>
                                      </p:cBhvr>
                                      <p:tavLst>
                                        <p:tav tm="0">
                                          <p:val>
                                            <p:fltVal val="0"/>
                                          </p:val>
                                        </p:tav>
                                        <p:tav tm="100000">
                                          <p:val>
                                            <p:strVal val="#ppt_h"/>
                                          </p:val>
                                        </p:tav>
                                      </p:tavLst>
                                    </p:anim>
                                    <p:animEffect transition="in" filter="fade">
                                      <p:cBhvr>
                                        <p:cTn id="46" dur="250"/>
                                        <p:tgtEl>
                                          <p:spTgt spid="7"/>
                                        </p:tgtEl>
                                      </p:cBhvr>
                                    </p:animEffect>
                                  </p:childTnLst>
                                </p:cTn>
                              </p:par>
                            </p:childTnLst>
                          </p:cTn>
                        </p:par>
                        <p:par>
                          <p:cTn id="47" fill="hold">
                            <p:stCondLst>
                              <p:cond delay="1500"/>
                            </p:stCondLst>
                            <p:childTnLst>
                              <p:par>
                                <p:cTn id="48" presetID="53" presetClass="entr" presetSubtype="16"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250" fill="hold"/>
                                        <p:tgtEl>
                                          <p:spTgt spid="8"/>
                                        </p:tgtEl>
                                        <p:attrNameLst>
                                          <p:attrName>ppt_w</p:attrName>
                                        </p:attrNameLst>
                                      </p:cBhvr>
                                      <p:tavLst>
                                        <p:tav tm="0">
                                          <p:val>
                                            <p:fltVal val="0"/>
                                          </p:val>
                                        </p:tav>
                                        <p:tav tm="100000">
                                          <p:val>
                                            <p:strVal val="#ppt_w"/>
                                          </p:val>
                                        </p:tav>
                                      </p:tavLst>
                                    </p:anim>
                                    <p:anim calcmode="lin" valueType="num">
                                      <p:cBhvr>
                                        <p:cTn id="51" dur="250" fill="hold"/>
                                        <p:tgtEl>
                                          <p:spTgt spid="8"/>
                                        </p:tgtEl>
                                        <p:attrNameLst>
                                          <p:attrName>ppt_h</p:attrName>
                                        </p:attrNameLst>
                                      </p:cBhvr>
                                      <p:tavLst>
                                        <p:tav tm="0">
                                          <p:val>
                                            <p:fltVal val="0"/>
                                          </p:val>
                                        </p:tav>
                                        <p:tav tm="100000">
                                          <p:val>
                                            <p:strVal val="#ppt_h"/>
                                          </p:val>
                                        </p:tav>
                                      </p:tavLst>
                                    </p:anim>
                                    <p:animEffect transition="in" filter="fade">
                                      <p:cBhvr>
                                        <p:cTn id="52" dur="250"/>
                                        <p:tgtEl>
                                          <p:spTgt spid="8"/>
                                        </p:tgtEl>
                                      </p:cBhvr>
                                    </p:animEffect>
                                  </p:childTnLst>
                                </p:cTn>
                              </p:par>
                            </p:childTnLst>
                          </p:cTn>
                        </p:par>
                        <p:par>
                          <p:cTn id="53" fill="hold">
                            <p:stCondLst>
                              <p:cond delay="1750"/>
                            </p:stCondLst>
                            <p:childTnLst>
                              <p:par>
                                <p:cTn id="54" presetID="53" presetClass="entr" presetSubtype="16" fill="hold" nodeType="after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250" fill="hold"/>
                                        <p:tgtEl>
                                          <p:spTgt spid="9"/>
                                        </p:tgtEl>
                                        <p:attrNameLst>
                                          <p:attrName>ppt_w</p:attrName>
                                        </p:attrNameLst>
                                      </p:cBhvr>
                                      <p:tavLst>
                                        <p:tav tm="0">
                                          <p:val>
                                            <p:fltVal val="0"/>
                                          </p:val>
                                        </p:tav>
                                        <p:tav tm="100000">
                                          <p:val>
                                            <p:strVal val="#ppt_w"/>
                                          </p:val>
                                        </p:tav>
                                      </p:tavLst>
                                    </p:anim>
                                    <p:anim calcmode="lin" valueType="num">
                                      <p:cBhvr>
                                        <p:cTn id="57" dur="250" fill="hold"/>
                                        <p:tgtEl>
                                          <p:spTgt spid="9"/>
                                        </p:tgtEl>
                                        <p:attrNameLst>
                                          <p:attrName>ppt_h</p:attrName>
                                        </p:attrNameLst>
                                      </p:cBhvr>
                                      <p:tavLst>
                                        <p:tav tm="0">
                                          <p:val>
                                            <p:fltVal val="0"/>
                                          </p:val>
                                        </p:tav>
                                        <p:tav tm="100000">
                                          <p:val>
                                            <p:strVal val="#ppt_h"/>
                                          </p:val>
                                        </p:tav>
                                      </p:tavLst>
                                    </p:anim>
                                    <p:animEffect transition="in" filter="fade">
                                      <p:cBhvr>
                                        <p:cTn id="58" dur="250"/>
                                        <p:tgtEl>
                                          <p:spTgt spid="9"/>
                                        </p:tgtEl>
                                      </p:cBhvr>
                                    </p:animEffect>
                                  </p:childTnLst>
                                </p:cTn>
                              </p:par>
                            </p:childTnLst>
                          </p:cTn>
                        </p:par>
                        <p:par>
                          <p:cTn id="59" fill="hold">
                            <p:stCondLst>
                              <p:cond delay="2000"/>
                            </p:stCondLst>
                            <p:childTnLst>
                              <p:par>
                                <p:cTn id="60" presetID="53" presetClass="entr" presetSubtype="16"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250" fill="hold"/>
                                        <p:tgtEl>
                                          <p:spTgt spid="13"/>
                                        </p:tgtEl>
                                        <p:attrNameLst>
                                          <p:attrName>ppt_w</p:attrName>
                                        </p:attrNameLst>
                                      </p:cBhvr>
                                      <p:tavLst>
                                        <p:tav tm="0">
                                          <p:val>
                                            <p:fltVal val="0"/>
                                          </p:val>
                                        </p:tav>
                                        <p:tav tm="100000">
                                          <p:val>
                                            <p:strVal val="#ppt_w"/>
                                          </p:val>
                                        </p:tav>
                                      </p:tavLst>
                                    </p:anim>
                                    <p:anim calcmode="lin" valueType="num">
                                      <p:cBhvr>
                                        <p:cTn id="63" dur="250" fill="hold"/>
                                        <p:tgtEl>
                                          <p:spTgt spid="13"/>
                                        </p:tgtEl>
                                        <p:attrNameLst>
                                          <p:attrName>ppt_h</p:attrName>
                                        </p:attrNameLst>
                                      </p:cBhvr>
                                      <p:tavLst>
                                        <p:tav tm="0">
                                          <p:val>
                                            <p:fltVal val="0"/>
                                          </p:val>
                                        </p:tav>
                                        <p:tav tm="100000">
                                          <p:val>
                                            <p:strVal val="#ppt_h"/>
                                          </p:val>
                                        </p:tav>
                                      </p:tavLst>
                                    </p:anim>
                                    <p:animEffect transition="in" filter="fade">
                                      <p:cBhvr>
                                        <p:cTn id="64" dur="250"/>
                                        <p:tgtEl>
                                          <p:spTgt spid="13"/>
                                        </p:tgtEl>
                                      </p:cBhvr>
                                    </p:animEffect>
                                  </p:childTnLst>
                                </p:cTn>
                              </p:par>
                            </p:childTnLst>
                          </p:cTn>
                        </p:par>
                        <p:par>
                          <p:cTn id="65" fill="hold">
                            <p:stCondLst>
                              <p:cond delay="2250"/>
                            </p:stCondLst>
                            <p:childTnLst>
                              <p:par>
                                <p:cTn id="66" presetID="53" presetClass="entr" presetSubtype="16" fill="hold" nodeType="after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p:cTn id="68" dur="250" fill="hold"/>
                                        <p:tgtEl>
                                          <p:spTgt spid="15"/>
                                        </p:tgtEl>
                                        <p:attrNameLst>
                                          <p:attrName>ppt_w</p:attrName>
                                        </p:attrNameLst>
                                      </p:cBhvr>
                                      <p:tavLst>
                                        <p:tav tm="0">
                                          <p:val>
                                            <p:fltVal val="0"/>
                                          </p:val>
                                        </p:tav>
                                        <p:tav tm="100000">
                                          <p:val>
                                            <p:strVal val="#ppt_w"/>
                                          </p:val>
                                        </p:tav>
                                      </p:tavLst>
                                    </p:anim>
                                    <p:anim calcmode="lin" valueType="num">
                                      <p:cBhvr>
                                        <p:cTn id="69" dur="250" fill="hold"/>
                                        <p:tgtEl>
                                          <p:spTgt spid="15"/>
                                        </p:tgtEl>
                                        <p:attrNameLst>
                                          <p:attrName>ppt_h</p:attrName>
                                        </p:attrNameLst>
                                      </p:cBhvr>
                                      <p:tavLst>
                                        <p:tav tm="0">
                                          <p:val>
                                            <p:fltVal val="0"/>
                                          </p:val>
                                        </p:tav>
                                        <p:tav tm="100000">
                                          <p:val>
                                            <p:strVal val="#ppt_h"/>
                                          </p:val>
                                        </p:tav>
                                      </p:tavLst>
                                    </p:anim>
                                    <p:animEffect transition="in" filter="fade">
                                      <p:cBhvr>
                                        <p:cTn id="70" dur="250"/>
                                        <p:tgtEl>
                                          <p:spTgt spid="15"/>
                                        </p:tgtEl>
                                      </p:cBhvr>
                                    </p:animEffect>
                                  </p:childTnLst>
                                </p:cTn>
                              </p:par>
                            </p:childTnLst>
                          </p:cTn>
                        </p:par>
                        <p:par>
                          <p:cTn id="71" fill="hold">
                            <p:stCondLst>
                              <p:cond delay="2500"/>
                            </p:stCondLst>
                            <p:childTnLst>
                              <p:par>
                                <p:cTn id="72" presetID="53" presetClass="entr" presetSubtype="16" fill="hold" nodeType="after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p:cTn id="74" dur="250" fill="hold"/>
                                        <p:tgtEl>
                                          <p:spTgt spid="22"/>
                                        </p:tgtEl>
                                        <p:attrNameLst>
                                          <p:attrName>ppt_w</p:attrName>
                                        </p:attrNameLst>
                                      </p:cBhvr>
                                      <p:tavLst>
                                        <p:tav tm="0">
                                          <p:val>
                                            <p:fltVal val="0"/>
                                          </p:val>
                                        </p:tav>
                                        <p:tav tm="100000">
                                          <p:val>
                                            <p:strVal val="#ppt_w"/>
                                          </p:val>
                                        </p:tav>
                                      </p:tavLst>
                                    </p:anim>
                                    <p:anim calcmode="lin" valueType="num">
                                      <p:cBhvr>
                                        <p:cTn id="75" dur="250" fill="hold"/>
                                        <p:tgtEl>
                                          <p:spTgt spid="22"/>
                                        </p:tgtEl>
                                        <p:attrNameLst>
                                          <p:attrName>ppt_h</p:attrName>
                                        </p:attrNameLst>
                                      </p:cBhvr>
                                      <p:tavLst>
                                        <p:tav tm="0">
                                          <p:val>
                                            <p:fltVal val="0"/>
                                          </p:val>
                                        </p:tav>
                                        <p:tav tm="100000">
                                          <p:val>
                                            <p:strVal val="#ppt_h"/>
                                          </p:val>
                                        </p:tav>
                                      </p:tavLst>
                                    </p:anim>
                                    <p:animEffect transition="in" filter="fade">
                                      <p:cBhvr>
                                        <p:cTn id="76" dur="250"/>
                                        <p:tgtEl>
                                          <p:spTgt spid="22"/>
                                        </p:tgtEl>
                                      </p:cBhvr>
                                    </p:animEffect>
                                  </p:childTnLst>
                                </p:cTn>
                              </p:par>
                            </p:childTnLst>
                          </p:cTn>
                        </p:par>
                        <p:par>
                          <p:cTn id="77" fill="hold">
                            <p:stCondLst>
                              <p:cond delay="2750"/>
                            </p:stCondLst>
                            <p:childTnLst>
                              <p:par>
                                <p:cTn id="78" presetID="53" presetClass="entr" presetSubtype="0" fill="hold" grpId="0" nodeType="afterEffect">
                                  <p:stCondLst>
                                    <p:cond delay="0"/>
                                  </p:stCondLst>
                                  <p:childTnLst>
                                    <p:set>
                                      <p:cBhvr>
                                        <p:cTn id="79" dur="1" fill="hold">
                                          <p:stCondLst>
                                            <p:cond delay="0"/>
                                          </p:stCondLst>
                                        </p:cTn>
                                        <p:tgtEl>
                                          <p:spTgt spid="44"/>
                                        </p:tgtEl>
                                        <p:attrNameLst>
                                          <p:attrName>style.visibility</p:attrName>
                                        </p:attrNameLst>
                                      </p:cBhvr>
                                      <p:to>
                                        <p:strVal val="visible"/>
                                      </p:to>
                                    </p:set>
                                    <p:anim calcmode="lin" valueType="num">
                                      <p:cBhvr>
                                        <p:cTn id="80" dur="500" fill="hold"/>
                                        <p:tgtEl>
                                          <p:spTgt spid="44"/>
                                        </p:tgtEl>
                                        <p:attrNameLst>
                                          <p:attrName>ppt_w</p:attrName>
                                        </p:attrNameLst>
                                      </p:cBhvr>
                                      <p:tavLst>
                                        <p:tav tm="0">
                                          <p:val>
                                            <p:fltVal val="0"/>
                                          </p:val>
                                        </p:tav>
                                        <p:tav tm="100000">
                                          <p:val>
                                            <p:strVal val="#ppt_w"/>
                                          </p:val>
                                        </p:tav>
                                      </p:tavLst>
                                    </p:anim>
                                    <p:anim calcmode="lin" valueType="num">
                                      <p:cBhvr>
                                        <p:cTn id="81" dur="500" fill="hold"/>
                                        <p:tgtEl>
                                          <p:spTgt spid="44"/>
                                        </p:tgtEl>
                                        <p:attrNameLst>
                                          <p:attrName>ppt_h</p:attrName>
                                        </p:attrNameLst>
                                      </p:cBhvr>
                                      <p:tavLst>
                                        <p:tav tm="0">
                                          <p:val>
                                            <p:fltVal val="0"/>
                                          </p:val>
                                        </p:tav>
                                        <p:tav tm="100000">
                                          <p:val>
                                            <p:strVal val="#ppt_h"/>
                                          </p:val>
                                        </p:tav>
                                      </p:tavLst>
                                    </p:anim>
                                    <p:animEffect transition="in" filter="fade">
                                      <p:cBhvr>
                                        <p:cTn id="8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标题 5"/>
          <p:cNvSpPr>
            <a:spLocks noGrp="1"/>
          </p:cNvSpPr>
          <p:nvPr>
            <p:ph type="subTitle" idx="1"/>
          </p:nvPr>
        </p:nvSpPr>
        <p:spPr>
          <a:xfrm>
            <a:off x="0" y="162000"/>
            <a:ext cx="9144000" cy="590931"/>
          </a:xfrm>
        </p:spPr>
        <p:txBody>
          <a:bodyPr/>
          <a:lstStyle/>
          <a:p>
            <a:r>
              <a:rPr lang="zh-CN" altLang="en-US" dirty="0"/>
              <a:t>人种：变异不是进化</a:t>
            </a:r>
          </a:p>
        </p:txBody>
      </p:sp>
      <p:grpSp>
        <p:nvGrpSpPr>
          <p:cNvPr id="2" name="组合 8"/>
          <p:cNvGrpSpPr/>
          <p:nvPr/>
        </p:nvGrpSpPr>
        <p:grpSpPr>
          <a:xfrm>
            <a:off x="3851920" y="908720"/>
            <a:ext cx="4968552" cy="4376149"/>
            <a:chOff x="-756592" y="808739"/>
            <a:chExt cx="6140176" cy="5408079"/>
          </a:xfrm>
        </p:grpSpPr>
        <p:pic>
          <p:nvPicPr>
            <p:cNvPr id="10" name="Picture 2" descr="http://www.geocurrents.info/wp-content/uploads/2013/11/6889214_f520.jpg"/>
            <p:cNvPicPr>
              <a:picLocks noChangeAspect="1" noChangeArrowheads="1"/>
            </p:cNvPicPr>
            <p:nvPr/>
          </p:nvPicPr>
          <p:blipFill>
            <a:blip r:embed="rId3" cstate="print"/>
            <a:srcRect/>
            <a:stretch>
              <a:fillRect/>
            </a:stretch>
          </p:blipFill>
          <p:spPr bwMode="auto">
            <a:xfrm>
              <a:off x="-756592" y="808739"/>
              <a:ext cx="6140176" cy="5408079"/>
            </a:xfrm>
            <a:prstGeom prst="rect">
              <a:avLst/>
            </a:prstGeom>
            <a:noFill/>
          </p:spPr>
        </p:pic>
        <p:pic>
          <p:nvPicPr>
            <p:cNvPr id="11" name="Picture 4" descr="https://themillenium9.files.wordpress.com/2014/01/picture-of-three-races.jpg?w=570&amp;h=285"/>
            <p:cNvPicPr>
              <a:picLocks noChangeAspect="1" noChangeArrowheads="1"/>
            </p:cNvPicPr>
            <p:nvPr/>
          </p:nvPicPr>
          <p:blipFill>
            <a:blip r:embed="rId4" cstate="print"/>
            <a:srcRect l="68421" t="14035"/>
            <a:stretch>
              <a:fillRect/>
            </a:stretch>
          </p:blipFill>
          <p:spPr bwMode="auto">
            <a:xfrm>
              <a:off x="486423" y="908720"/>
              <a:ext cx="1414963" cy="1475164"/>
            </a:xfrm>
            <a:prstGeom prst="rect">
              <a:avLst/>
            </a:prstGeom>
            <a:noFill/>
            <a:effectLst>
              <a:outerShdw blurRad="50800" dist="38100" dir="5400000" algn="t" rotWithShape="0">
                <a:prstClr val="black">
                  <a:alpha val="40000"/>
                </a:prstClr>
              </a:outerShdw>
            </a:effectLst>
          </p:spPr>
        </p:pic>
        <p:pic>
          <p:nvPicPr>
            <p:cNvPr id="12" name="Picture 4" descr="https://themillenium9.files.wordpress.com/2014/01/picture-of-three-races.jpg?w=570&amp;h=285"/>
            <p:cNvPicPr>
              <a:picLocks noChangeAspect="1" noChangeArrowheads="1"/>
            </p:cNvPicPr>
            <p:nvPr/>
          </p:nvPicPr>
          <p:blipFill>
            <a:blip r:embed="rId4" cstate="print"/>
            <a:srcRect l="36842" t="14035" r="32456"/>
            <a:stretch>
              <a:fillRect/>
            </a:stretch>
          </p:blipFill>
          <p:spPr bwMode="auto">
            <a:xfrm>
              <a:off x="3491880" y="2204864"/>
              <a:ext cx="1374994" cy="1474472"/>
            </a:xfrm>
            <a:prstGeom prst="rect">
              <a:avLst/>
            </a:prstGeom>
            <a:noFill/>
            <a:effectLst>
              <a:outerShdw blurRad="50800" dist="38100" dir="5400000" algn="t" rotWithShape="0">
                <a:prstClr val="black">
                  <a:alpha val="40000"/>
                </a:prstClr>
              </a:outerShdw>
            </a:effectLst>
          </p:spPr>
        </p:pic>
        <p:pic>
          <p:nvPicPr>
            <p:cNvPr id="13" name="Picture 4" descr="https://themillenium9.files.wordpress.com/2014/01/picture-of-three-races.jpg?w=570&amp;h=285"/>
            <p:cNvPicPr>
              <a:picLocks noChangeAspect="1" noChangeArrowheads="1"/>
            </p:cNvPicPr>
            <p:nvPr/>
          </p:nvPicPr>
          <p:blipFill>
            <a:blip r:embed="rId4" cstate="print"/>
            <a:srcRect t="14035" r="66667"/>
            <a:stretch>
              <a:fillRect/>
            </a:stretch>
          </p:blipFill>
          <p:spPr bwMode="auto">
            <a:xfrm>
              <a:off x="-36512" y="4653136"/>
              <a:ext cx="1492914" cy="1474472"/>
            </a:xfrm>
            <a:prstGeom prst="rect">
              <a:avLst/>
            </a:prstGeom>
            <a:noFill/>
            <a:effectLst>
              <a:outerShdw blurRad="50800" dist="38100" dir="5400000" algn="t" rotWithShape="0">
                <a:prstClr val="black">
                  <a:alpha val="40000"/>
                </a:prstClr>
              </a:outerShdw>
            </a:effectLst>
          </p:spPr>
        </p:pic>
      </p:grpSp>
      <p:sp>
        <p:nvSpPr>
          <p:cNvPr id="14" name="TextBox 1"/>
          <p:cNvSpPr txBox="1"/>
          <p:nvPr/>
        </p:nvSpPr>
        <p:spPr>
          <a:xfrm>
            <a:off x="251520" y="836712"/>
            <a:ext cx="3744416" cy="4524315"/>
          </a:xfrm>
          <a:prstGeom prst="rect">
            <a:avLst/>
          </a:prstGeom>
          <a:noFill/>
          <a:ln>
            <a:noFill/>
          </a:ln>
        </p:spPr>
        <p:txBody>
          <a:bodyPr wrap="square" rtlCol="0">
            <a:spAutoFit/>
          </a:bodyPr>
          <a:lstStyle/>
          <a:p>
            <a:r>
              <a:rPr lang="zh-CN" altLang="en-US" sz="3200" dirty="0">
                <a:latin typeface="汉仪大宋简" panose="02010609000101010101" pitchFamily="49" charset="-122"/>
                <a:ea typeface="汉仪大宋简" panose="02010609000101010101" pitchFamily="49" charset="-122"/>
              </a:rPr>
              <a:t>挪亚的后代在巴别塔被分散了，他们迁移到各个不同的地方。往东亚迁移的携带的仅有黑头发和黑眼睛的基因，（或者因为突变和其他原因丧失了其他基因）。迁</a:t>
            </a:r>
            <a:endParaRPr lang="en-US" sz="3200" dirty="0">
              <a:latin typeface="汉仪大宋简" panose="02010609000101010101" pitchFamily="49" charset="-122"/>
              <a:ea typeface="汉仪大宋简" panose="02010609000101010101" pitchFamily="49" charset="-122"/>
            </a:endParaRPr>
          </a:p>
        </p:txBody>
      </p:sp>
      <p:sp>
        <p:nvSpPr>
          <p:cNvPr id="15" name="TextBox 1"/>
          <p:cNvSpPr txBox="1"/>
          <p:nvPr/>
        </p:nvSpPr>
        <p:spPr>
          <a:xfrm>
            <a:off x="251520" y="5232102"/>
            <a:ext cx="9073008" cy="1077218"/>
          </a:xfrm>
          <a:prstGeom prst="rect">
            <a:avLst/>
          </a:prstGeom>
          <a:noFill/>
          <a:ln>
            <a:noFill/>
          </a:ln>
        </p:spPr>
        <p:txBody>
          <a:bodyPr wrap="square" rtlCol="0">
            <a:spAutoFit/>
          </a:bodyPr>
          <a:lstStyle/>
          <a:p>
            <a:r>
              <a:rPr lang="zh-CN" altLang="en-US" sz="3200">
                <a:latin typeface="汉仪大宋简" panose="02010609000101010101" pitchFamily="49" charset="-122"/>
                <a:ea typeface="汉仪大宋简" panose="02010609000101010101" pitchFamily="49" charset="-122"/>
              </a:rPr>
              <a:t>往欧洲</a:t>
            </a:r>
            <a:r>
              <a:rPr lang="zh-CN" altLang="en-US" sz="3200" dirty="0">
                <a:latin typeface="汉仪大宋简" panose="02010609000101010101" pitchFamily="49" charset="-122"/>
                <a:ea typeface="汉仪大宋简" panose="02010609000101010101" pitchFamily="49" charset="-122"/>
              </a:rPr>
              <a:t>的人携带了各种发色的基因。所有人种的特征都是由这些细微的变异造成的。</a:t>
            </a:r>
            <a:endParaRPr lang="en-US" sz="3200" dirty="0">
              <a:latin typeface="汉仪大宋简" panose="02010609000101010101" pitchFamily="49" charset="-122"/>
              <a:ea typeface="汉仪大宋简" panose="02010609000101010101" pitchFamily="49" charset="-122"/>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A05400-AB16-46D9-8CE5-945D79512270}"/>
              </a:ext>
            </a:extLst>
          </p:cNvPr>
          <p:cNvPicPr>
            <a:picLocks noChangeAspect="1"/>
          </p:cNvPicPr>
          <p:nvPr/>
        </p:nvPicPr>
        <p:blipFill rotWithShape="1">
          <a:blip r:embed="rId3"/>
          <a:srcRect l="9449" t="2818" r="14952" b="8464"/>
          <a:stretch/>
        </p:blipFill>
        <p:spPr>
          <a:xfrm>
            <a:off x="-7467" y="647409"/>
            <a:ext cx="9144000" cy="5877935"/>
          </a:xfrm>
          <a:prstGeom prst="rect">
            <a:avLst/>
          </a:prstGeom>
        </p:spPr>
      </p:pic>
      <p:sp>
        <p:nvSpPr>
          <p:cNvPr id="4" name="TextBox 3"/>
          <p:cNvSpPr txBox="1"/>
          <p:nvPr/>
        </p:nvSpPr>
        <p:spPr>
          <a:xfrm>
            <a:off x="54864" y="54864"/>
            <a:ext cx="9015984" cy="640080"/>
          </a:xfrm>
          <a:prstGeom prst="rect">
            <a:avLst/>
          </a:prstGeom>
          <a:solidFill>
            <a:schemeClr val="bg1"/>
          </a:solidFill>
          <a:ln w="34925">
            <a:solidFill>
              <a:srgbClr val="024780"/>
            </a:solid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dirty="0">
                <a:ln>
                  <a:noFill/>
                </a:ln>
                <a:solidFill>
                  <a:srgbClr val="024780"/>
                </a:solidFill>
                <a:effectLst/>
                <a:uLnTx/>
                <a:uFillTx/>
                <a:latin typeface="汉仪大宋简" panose="02010609000101010101" pitchFamily="49" charset="-122"/>
                <a:ea typeface="汉仪大宋简" panose="02010609000101010101" pitchFamily="49" charset="-122"/>
                <a:cs typeface="+mn-cs"/>
              </a:rPr>
              <a:t>DNA</a:t>
            </a:r>
            <a:r>
              <a:rPr kumimoji="0" lang="zh-CN" altLang="en-US" sz="2600" b="0" i="0" u="none" strike="noStrike" kern="1200" cap="none" spc="0" normalizeH="0" baseline="0" noProof="0" dirty="0">
                <a:ln>
                  <a:noFill/>
                </a:ln>
                <a:solidFill>
                  <a:srgbClr val="024780"/>
                </a:solidFill>
                <a:effectLst/>
                <a:uLnTx/>
                <a:uFillTx/>
                <a:latin typeface="汉仪大宋简" panose="02010609000101010101" pitchFamily="49" charset="-122"/>
                <a:ea typeface="汉仪大宋简" panose="02010609000101010101" pitchFamily="49" charset="-122"/>
                <a:cs typeface="+mn-cs"/>
              </a:rPr>
              <a:t>实际的区别很小：两个个体之间的区别大概只有</a:t>
            </a:r>
            <a:r>
              <a:rPr kumimoji="0" lang="en-US" altLang="zh-CN" sz="2600" b="0" i="0" u="none" strike="noStrike" kern="1200" cap="none" spc="0" normalizeH="0" baseline="0" noProof="0" dirty="0">
                <a:ln>
                  <a:noFill/>
                </a:ln>
                <a:solidFill>
                  <a:srgbClr val="024780"/>
                </a:solidFill>
                <a:effectLst/>
                <a:uLnTx/>
                <a:uFillTx/>
                <a:latin typeface="汉仪大宋简" panose="02010609000101010101" pitchFamily="49" charset="-122"/>
                <a:ea typeface="汉仪大宋简" panose="02010609000101010101" pitchFamily="49" charset="-122"/>
                <a:cs typeface="+mn-cs"/>
              </a:rPr>
              <a:t>0.2%</a:t>
            </a:r>
          </a:p>
        </p:txBody>
      </p:sp>
      <p:sp>
        <p:nvSpPr>
          <p:cNvPr id="12" name="TextBox 11">
            <a:extLst>
              <a:ext uri="{FF2B5EF4-FFF2-40B4-BE49-F238E27FC236}">
                <a16:creationId xmlns:a16="http://schemas.microsoft.com/office/drawing/2014/main" id="{53EF405C-F726-4CF0-8887-FE35E7D7D7F8}"/>
              </a:ext>
            </a:extLst>
          </p:cNvPr>
          <p:cNvSpPr txBox="1"/>
          <p:nvPr/>
        </p:nvSpPr>
        <p:spPr>
          <a:xfrm>
            <a:off x="5609157" y="800125"/>
            <a:ext cx="3456185" cy="1692771"/>
          </a:xfrm>
          <a:prstGeom prst="rect">
            <a:avLst/>
          </a:prstGeom>
          <a:noFill/>
          <a:ln w="34925">
            <a:solidFill>
              <a:srgbClr val="02478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600" b="0" i="0" u="none" strike="noStrike" kern="1200" cap="none" spc="0" normalizeH="0" baseline="0" noProof="0" dirty="0">
                <a:ln>
                  <a:noFill/>
                </a:ln>
                <a:solidFill>
                  <a:srgbClr val="024780"/>
                </a:solidFill>
                <a:effectLst/>
                <a:uLnTx/>
                <a:uFillTx/>
                <a:latin typeface="汉仪大宋简" panose="02010609000101010101" pitchFamily="49" charset="-122"/>
                <a:ea typeface="汉仪大宋简" panose="02010609000101010101" pitchFamily="49" charset="-122"/>
                <a:cs typeface="+mn-cs"/>
              </a:rPr>
              <a:t>种族的区别仅占到任何两个人之间的</a:t>
            </a:r>
            <a:r>
              <a:rPr kumimoji="0" lang="en-US" altLang="zh-CN" sz="2600" b="0" i="0" u="none" strike="noStrike" kern="1200" cap="none" spc="0" normalizeH="0" baseline="0" noProof="0" dirty="0">
                <a:ln>
                  <a:noFill/>
                </a:ln>
                <a:solidFill>
                  <a:srgbClr val="024780"/>
                </a:solidFill>
                <a:effectLst/>
                <a:uLnTx/>
                <a:uFillTx/>
                <a:latin typeface="汉仪大宋简" panose="02010609000101010101" pitchFamily="49" charset="-122"/>
                <a:ea typeface="汉仪大宋简" panose="02010609000101010101" pitchFamily="49" charset="-122"/>
                <a:cs typeface="+mn-cs"/>
              </a:rPr>
              <a:t>DNA</a:t>
            </a:r>
            <a:r>
              <a:rPr kumimoji="0" lang="zh-CN" altLang="en-US" sz="2600" b="0" i="0" u="none" strike="noStrike" kern="1200" cap="none" spc="0" normalizeH="0" baseline="0" noProof="0" dirty="0">
                <a:ln>
                  <a:noFill/>
                </a:ln>
                <a:solidFill>
                  <a:srgbClr val="024780"/>
                </a:solidFill>
                <a:effectLst/>
                <a:uLnTx/>
                <a:uFillTx/>
                <a:latin typeface="汉仪大宋简" panose="02010609000101010101" pitchFamily="49" charset="-122"/>
                <a:ea typeface="汉仪大宋简" panose="02010609000101010101" pitchFamily="49" charset="-122"/>
                <a:cs typeface="+mn-cs"/>
              </a:rPr>
              <a:t>区别的</a:t>
            </a:r>
            <a:r>
              <a:rPr kumimoji="0" lang="en-US" altLang="zh-CN" sz="2600" b="0" i="0" u="none" strike="noStrike" kern="1200" cap="none" spc="0" normalizeH="0" baseline="0" noProof="0" dirty="0">
                <a:ln>
                  <a:noFill/>
                </a:ln>
                <a:solidFill>
                  <a:srgbClr val="024780"/>
                </a:solidFill>
                <a:effectLst/>
                <a:uLnTx/>
                <a:uFillTx/>
                <a:latin typeface="汉仪大宋简" panose="02010609000101010101" pitchFamily="49" charset="-122"/>
                <a:ea typeface="汉仪大宋简" panose="02010609000101010101" pitchFamily="49" charset="-122"/>
                <a:cs typeface="+mn-cs"/>
              </a:rPr>
              <a:t>6%——</a:t>
            </a:r>
            <a:r>
              <a:rPr kumimoji="0" lang="zh-CN" altLang="en-US" sz="2600" b="0" i="0" u="none" strike="noStrike" kern="1200" cap="none" spc="0" normalizeH="0" baseline="0" noProof="0" dirty="0">
                <a:ln>
                  <a:noFill/>
                </a:ln>
                <a:solidFill>
                  <a:srgbClr val="024780"/>
                </a:solidFill>
                <a:effectLst/>
                <a:uLnTx/>
                <a:uFillTx/>
                <a:latin typeface="汉仪大宋简" panose="02010609000101010101" pitchFamily="49" charset="-122"/>
                <a:ea typeface="汉仪大宋简" panose="02010609000101010101" pitchFamily="49" charset="-122"/>
                <a:cs typeface="+mn-cs"/>
              </a:rPr>
              <a:t>约等于你全部</a:t>
            </a:r>
            <a:r>
              <a:rPr kumimoji="0" lang="en-US" altLang="zh-CN" sz="2600" b="0" i="0" u="none" strike="noStrike" kern="1200" cap="none" spc="0" normalizeH="0" baseline="0" noProof="0" dirty="0">
                <a:ln>
                  <a:noFill/>
                </a:ln>
                <a:solidFill>
                  <a:srgbClr val="024780"/>
                </a:solidFill>
                <a:effectLst/>
                <a:uLnTx/>
                <a:uFillTx/>
                <a:latin typeface="汉仪大宋简" panose="02010609000101010101" pitchFamily="49" charset="-122"/>
                <a:ea typeface="汉仪大宋简" panose="02010609000101010101" pitchFamily="49" charset="-122"/>
                <a:cs typeface="+mn-cs"/>
              </a:rPr>
              <a:t>DNA</a:t>
            </a:r>
            <a:r>
              <a:rPr kumimoji="0" lang="zh-CN" altLang="en-US" sz="2600" b="0" i="0" u="none" strike="noStrike" kern="1200" cap="none" spc="0" normalizeH="0" baseline="0" noProof="0" dirty="0">
                <a:ln>
                  <a:noFill/>
                </a:ln>
                <a:solidFill>
                  <a:srgbClr val="024780"/>
                </a:solidFill>
                <a:effectLst/>
                <a:uLnTx/>
                <a:uFillTx/>
                <a:latin typeface="汉仪大宋简" panose="02010609000101010101" pitchFamily="49" charset="-122"/>
                <a:ea typeface="汉仪大宋简" panose="02010609000101010101" pitchFamily="49" charset="-122"/>
                <a:cs typeface="+mn-cs"/>
              </a:rPr>
              <a:t>的</a:t>
            </a:r>
            <a:r>
              <a:rPr kumimoji="0" lang="en-US" altLang="zh-CN" sz="2600" b="0" i="0" u="none" strike="noStrike" kern="1200" cap="none" spc="0" normalizeH="0" baseline="0" noProof="0" dirty="0">
                <a:ln>
                  <a:noFill/>
                </a:ln>
                <a:solidFill>
                  <a:srgbClr val="024780"/>
                </a:solidFill>
                <a:effectLst/>
                <a:uLnTx/>
                <a:uFillTx/>
                <a:latin typeface="汉仪大宋简" panose="02010609000101010101" pitchFamily="49" charset="-122"/>
                <a:ea typeface="汉仪大宋简" panose="02010609000101010101" pitchFamily="49" charset="-122"/>
                <a:cs typeface="+mn-cs"/>
              </a:rPr>
              <a:t>0.012%</a:t>
            </a:r>
          </a:p>
        </p:txBody>
      </p:sp>
      <p:sp>
        <p:nvSpPr>
          <p:cNvPr id="14" name="TextBox 13">
            <a:extLst>
              <a:ext uri="{FF2B5EF4-FFF2-40B4-BE49-F238E27FC236}">
                <a16:creationId xmlns:a16="http://schemas.microsoft.com/office/drawing/2014/main" id="{7026E3A5-1AA0-4576-B4DD-95D9FB2EBD3F}"/>
              </a:ext>
            </a:extLst>
          </p:cNvPr>
          <p:cNvSpPr txBox="1"/>
          <p:nvPr/>
        </p:nvSpPr>
        <p:spPr>
          <a:xfrm>
            <a:off x="5796138" y="5714671"/>
            <a:ext cx="3384374" cy="64633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Arial"/>
                <a:ea typeface="+mn-ea"/>
                <a:cs typeface="+mn-cs"/>
              </a:rPr>
              <a:t>“种族”之间</a:t>
            </a:r>
            <a:endParaRPr kumimoji="0" lang="en-US" altLang="zh-CN"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a:ea typeface="+mn-ea"/>
                <a:cs typeface="+mn-cs"/>
              </a:rPr>
              <a:t>(</a:t>
            </a:r>
            <a:r>
              <a:rPr kumimoji="0" lang="zh-CN" altLang="en-US" sz="1800" b="0" i="0" u="none" strike="noStrike" kern="1200" cap="none" spc="0" normalizeH="0" baseline="0" noProof="0" dirty="0">
                <a:ln>
                  <a:noFill/>
                </a:ln>
                <a:solidFill>
                  <a:prstClr val="black"/>
                </a:solidFill>
                <a:effectLst/>
                <a:uLnTx/>
                <a:uFillTx/>
                <a:latin typeface="Arial"/>
                <a:ea typeface="+mn-ea"/>
                <a:cs typeface="+mn-cs"/>
              </a:rPr>
              <a:t>如亚洲人对比欧洲人</a:t>
            </a:r>
            <a:r>
              <a:rPr kumimoji="0" lang="en-US" altLang="zh-CN" sz="1800" b="0" i="0" u="none" strike="noStrike" kern="1200" cap="none" spc="0" normalizeH="0" baseline="0" noProof="0" dirty="0">
                <a:ln>
                  <a:noFill/>
                </a:ln>
                <a:solidFill>
                  <a:prstClr val="black"/>
                </a:solidFill>
                <a:effectLst/>
                <a:uLnTx/>
                <a:uFillTx/>
                <a:latin typeface="Arial"/>
                <a:ea typeface="+mn-ea"/>
                <a:cs typeface="+mn-cs"/>
              </a:rPr>
              <a:t>) =0.012%</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Box 16">
            <a:extLst>
              <a:ext uri="{FF2B5EF4-FFF2-40B4-BE49-F238E27FC236}">
                <a16:creationId xmlns:a16="http://schemas.microsoft.com/office/drawing/2014/main" id="{CFB2D15A-F227-4C4A-8735-68F8C0A5E2D9}"/>
              </a:ext>
            </a:extLst>
          </p:cNvPr>
          <p:cNvSpPr txBox="1"/>
          <p:nvPr/>
        </p:nvSpPr>
        <p:spPr>
          <a:xfrm>
            <a:off x="5886888" y="5341275"/>
            <a:ext cx="1187624"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 name="TextBox 17">
            <a:extLst>
              <a:ext uri="{FF2B5EF4-FFF2-40B4-BE49-F238E27FC236}">
                <a16:creationId xmlns:a16="http://schemas.microsoft.com/office/drawing/2014/main" id="{B0DBAB7A-FD58-4259-9082-27CE1FF81153}"/>
              </a:ext>
            </a:extLst>
          </p:cNvPr>
          <p:cNvSpPr txBox="1"/>
          <p:nvPr/>
        </p:nvSpPr>
        <p:spPr>
          <a:xfrm>
            <a:off x="6967397" y="3203684"/>
            <a:ext cx="110929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a:ea typeface="+mn-ea"/>
                <a:cs typeface="+mn-cs"/>
              </a:rPr>
              <a:t>= 0.17%</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extBox 18">
            <a:extLst>
              <a:ext uri="{FF2B5EF4-FFF2-40B4-BE49-F238E27FC236}">
                <a16:creationId xmlns:a16="http://schemas.microsoft.com/office/drawing/2014/main" id="{D1A01362-9F7D-4E20-804D-1638F6844D55}"/>
              </a:ext>
            </a:extLst>
          </p:cNvPr>
          <p:cNvSpPr txBox="1"/>
          <p:nvPr/>
        </p:nvSpPr>
        <p:spPr>
          <a:xfrm>
            <a:off x="5796136" y="4653136"/>
            <a:ext cx="3384375" cy="64633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Arial"/>
                <a:ea typeface="+mn-ea"/>
                <a:cs typeface="+mn-cs"/>
              </a:rPr>
              <a:t>“种族内”不同的民族和语系之间</a:t>
            </a:r>
            <a:endParaRPr kumimoji="0" lang="en-US" altLang="zh-CN"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a:ea typeface="+mn-ea"/>
                <a:cs typeface="+mn-cs"/>
              </a:rPr>
              <a:t>(</a:t>
            </a:r>
            <a:r>
              <a:rPr kumimoji="0" lang="zh-CN" altLang="en-US" sz="1800" b="0" i="0" u="none" strike="noStrike" kern="1200" cap="none" spc="0" normalizeH="0" baseline="0" noProof="0" dirty="0">
                <a:ln>
                  <a:noFill/>
                </a:ln>
                <a:solidFill>
                  <a:prstClr val="black"/>
                </a:solidFill>
                <a:effectLst/>
                <a:uLnTx/>
                <a:uFillTx/>
                <a:latin typeface="Arial"/>
                <a:ea typeface="+mn-ea"/>
                <a:cs typeface="+mn-cs"/>
              </a:rPr>
              <a:t>如广东人对比日本人</a:t>
            </a:r>
            <a:r>
              <a:rPr kumimoji="0" lang="en-US" altLang="zh-CN" sz="1800" b="0" i="0" u="none" strike="noStrike" kern="1200" cap="none" spc="0" normalizeH="0" baseline="0" noProof="0" dirty="0">
                <a:ln>
                  <a:noFill/>
                </a:ln>
                <a:solidFill>
                  <a:prstClr val="black"/>
                </a:solidFill>
                <a:effectLst/>
                <a:uLnTx/>
                <a:uFillTx/>
                <a:latin typeface="Arial"/>
                <a:ea typeface="+mn-ea"/>
                <a:cs typeface="+mn-cs"/>
              </a:rPr>
              <a:t>) =0.018%</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22" name="Straight Connector 21">
            <a:extLst>
              <a:ext uri="{FF2B5EF4-FFF2-40B4-BE49-F238E27FC236}">
                <a16:creationId xmlns:a16="http://schemas.microsoft.com/office/drawing/2014/main" id="{95C07E15-F903-4F84-99AF-655121F1AD3B}"/>
              </a:ext>
            </a:extLst>
          </p:cNvPr>
          <p:cNvCxnSpPr>
            <a:cxnSpLocks/>
          </p:cNvCxnSpPr>
          <p:nvPr/>
        </p:nvCxnSpPr>
        <p:spPr>
          <a:xfrm flipV="1">
            <a:off x="5364088" y="5538976"/>
            <a:ext cx="522800" cy="33913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97812AE-4A2F-4713-AF4B-F2FBC2311A47}"/>
              </a:ext>
            </a:extLst>
          </p:cNvPr>
          <p:cNvCxnSpPr>
            <a:cxnSpLocks/>
          </p:cNvCxnSpPr>
          <p:nvPr/>
        </p:nvCxnSpPr>
        <p:spPr>
          <a:xfrm flipV="1">
            <a:off x="5364088" y="5136648"/>
            <a:ext cx="522800" cy="33528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12C930-92C2-4D8C-A129-8114A805BF9F}"/>
              </a:ext>
            </a:extLst>
          </p:cNvPr>
          <p:cNvCxnSpPr>
            <a:cxnSpLocks/>
          </p:cNvCxnSpPr>
          <p:nvPr/>
        </p:nvCxnSpPr>
        <p:spPr>
          <a:xfrm>
            <a:off x="5355483" y="5887140"/>
            <a:ext cx="531405" cy="28919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05014BA-9296-4556-BCCB-FDAA178B6816}"/>
              </a:ext>
            </a:extLst>
          </p:cNvPr>
          <p:cNvSpPr txBox="1"/>
          <p:nvPr/>
        </p:nvSpPr>
        <p:spPr>
          <a:xfrm>
            <a:off x="5868144" y="2852936"/>
            <a:ext cx="3096344" cy="64633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Arial"/>
                <a:ea typeface="+mn-ea"/>
                <a:cs typeface="+mn-cs"/>
              </a:rPr>
              <a:t>本土族群之间的差异</a:t>
            </a:r>
            <a:endParaRPr kumimoji="0" lang="en-US" altLang="zh-CN"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a:ea typeface="+mn-ea"/>
                <a:cs typeface="+mn-cs"/>
              </a:rPr>
              <a:t>(</a:t>
            </a:r>
            <a:r>
              <a:rPr kumimoji="0" lang="zh-CN" altLang="en-US" sz="1800" b="0" i="0" u="none" strike="noStrike" kern="1200" cap="none" spc="0" normalizeH="0" baseline="0" noProof="0" dirty="0">
                <a:ln>
                  <a:noFill/>
                </a:ln>
                <a:solidFill>
                  <a:prstClr val="black"/>
                </a:solidFill>
                <a:effectLst/>
                <a:uLnTx/>
                <a:uFillTx/>
                <a:latin typeface="Arial"/>
                <a:ea typeface="+mn-ea"/>
                <a:cs typeface="+mn-cs"/>
              </a:rPr>
              <a:t>如两个广东人之间</a:t>
            </a:r>
            <a:r>
              <a:rPr kumimoji="0" lang="en-US" altLang="zh-CN" sz="1800" b="0" i="0" u="none" strike="noStrike" kern="1200" cap="none" spc="0" normalizeH="0" baseline="0" noProof="0" dirty="0">
                <a:ln>
                  <a:noFill/>
                </a:ln>
                <a:solidFill>
                  <a:prstClr val="black"/>
                </a:solidFill>
                <a:effectLst/>
                <a:uLnTx/>
                <a:uFillTx/>
                <a:latin typeface="Arial"/>
                <a:ea typeface="+mn-ea"/>
                <a:cs typeface="+mn-cs"/>
              </a:rPr>
              <a:t>) =0.17%</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535594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202" y="841011"/>
            <a:ext cx="4165501" cy="5724644"/>
          </a:xfrm>
          <a:prstGeom prst="rect">
            <a:avLst/>
          </a:prstGeom>
          <a:noFill/>
        </p:spPr>
        <p:txBody>
          <a:bodyPr wrap="square" rtlCol="0">
            <a:spAutoFit/>
          </a:bodyPr>
          <a:lstStyle/>
          <a:p>
            <a:pPr marL="274320" marR="0" lvl="0" indent="-274320" fontAlgn="auto">
              <a:lnSpc>
                <a:spcPct val="100000"/>
              </a:lnSpc>
              <a:spcBef>
                <a:spcPts val="0"/>
              </a:spcBef>
              <a:spcAft>
                <a:spcPts val="1000"/>
              </a:spcAft>
              <a:buClrTx/>
              <a:buSzTx/>
              <a:buFont typeface="Arial" panose="020B0604020202020204" pitchFamily="34" charset="0"/>
              <a:buChar char="•"/>
              <a:tabLst/>
              <a:defRPr/>
            </a:pPr>
            <a:r>
              <a:rPr lang="zh-CN" altLang="en-US" sz="2800" dirty="0">
                <a:ea typeface="汉仪大宋简" panose="02010609000101010101" pitchFamily="49" charset="-122"/>
              </a:rPr>
              <a:t>下方舟的人只有他们带上方舟的东西</a:t>
            </a:r>
            <a:endParaRPr lang="en-US" altLang="zh-CN" sz="2800" dirty="0">
              <a:ea typeface="汉仪大宋简" panose="02010609000101010101" pitchFamily="49" charset="-122"/>
            </a:endParaRPr>
          </a:p>
          <a:p>
            <a:pPr marL="274320" marR="0" lvl="0" indent="-274320" fontAlgn="auto">
              <a:lnSpc>
                <a:spcPct val="100000"/>
              </a:lnSpc>
              <a:spcBef>
                <a:spcPts val="0"/>
              </a:spcBef>
              <a:spcAft>
                <a:spcPts val="1000"/>
              </a:spcAft>
              <a:buClrTx/>
              <a:buSzTx/>
              <a:buFont typeface="Arial" panose="020B0604020202020204" pitchFamily="34" charset="0"/>
              <a:buChar char="•"/>
              <a:tabLst/>
              <a:defRPr/>
            </a:pPr>
            <a:r>
              <a:rPr lang="zh-CN" altLang="en-US" sz="2800" dirty="0">
                <a:ea typeface="汉仪大宋简" panose="02010609000101010101" pitchFamily="49" charset="-122"/>
              </a:rPr>
              <a:t>巴别塔后，随着语言的变乱，很多知识都丢失了</a:t>
            </a:r>
            <a:endParaRPr lang="en-US" altLang="zh-CN" sz="2800" dirty="0">
              <a:ea typeface="汉仪大宋简" panose="02010609000101010101" pitchFamily="49" charset="-122"/>
            </a:endParaRPr>
          </a:p>
          <a:p>
            <a:pPr marL="274320" marR="0" lvl="0" indent="-274320" fontAlgn="auto">
              <a:lnSpc>
                <a:spcPct val="100000"/>
              </a:lnSpc>
              <a:spcBef>
                <a:spcPts val="0"/>
              </a:spcBef>
              <a:spcAft>
                <a:spcPts val="1000"/>
              </a:spcAft>
              <a:buClrTx/>
              <a:buSzTx/>
              <a:buFont typeface="Arial" panose="020B0604020202020204" pitchFamily="34" charset="0"/>
              <a:buChar char="•"/>
              <a:tabLst/>
              <a:defRPr/>
            </a:pPr>
            <a:r>
              <a:rPr lang="zh-CN" altLang="en-US" sz="2800" dirty="0">
                <a:ea typeface="汉仪大宋简" panose="02010609000101010101" pitchFamily="49" charset="-122"/>
              </a:rPr>
              <a:t>分离的小群体只有那些他们能记得住的知识和他们携带的工具</a:t>
            </a:r>
            <a:endParaRPr lang="en-US" altLang="zh-CN" sz="2800" dirty="0">
              <a:ea typeface="汉仪大宋简" panose="02010609000101010101" pitchFamily="49" charset="-122"/>
            </a:endParaRPr>
          </a:p>
          <a:p>
            <a:pPr marL="274320" marR="0" lvl="0" indent="-274320" fontAlgn="auto">
              <a:lnSpc>
                <a:spcPct val="100000"/>
              </a:lnSpc>
              <a:spcBef>
                <a:spcPts val="0"/>
              </a:spcBef>
              <a:spcAft>
                <a:spcPts val="1000"/>
              </a:spcAft>
              <a:buClrTx/>
              <a:buSzTx/>
              <a:buFont typeface="Arial" panose="020B0604020202020204" pitchFamily="34" charset="0"/>
              <a:buChar char="•"/>
              <a:tabLst/>
              <a:defRPr/>
            </a:pPr>
            <a:r>
              <a:rPr lang="en-US" altLang="zh-CN" sz="2800" dirty="0">
                <a:ea typeface="汉仪大宋简" panose="02010609000101010101" pitchFamily="49" charset="-122"/>
              </a:rPr>
              <a:t>20</a:t>
            </a:r>
            <a:r>
              <a:rPr lang="zh-CN" altLang="en-US" sz="2800" dirty="0">
                <a:ea typeface="汉仪大宋简" panose="02010609000101010101" pitchFamily="49" charset="-122"/>
              </a:rPr>
              <a:t>世纪的很多民族，身体和大脑和普通人并无二致，却过着“原始”的生活。</a:t>
            </a:r>
            <a:endParaRPr lang="en-US" altLang="zh-CN" sz="2800" dirty="0">
              <a:ea typeface="汉仪大宋简" panose="02010609000101010101" pitchFamily="49" charset="-122"/>
            </a:endParaRPr>
          </a:p>
        </p:txBody>
      </p:sp>
      <p:sp>
        <p:nvSpPr>
          <p:cNvPr id="17" name="标题 1"/>
          <p:cNvSpPr txBox="1">
            <a:spLocks/>
          </p:cNvSpPr>
          <p:nvPr/>
        </p:nvSpPr>
        <p:spPr>
          <a:xfrm>
            <a:off x="214282" y="140696"/>
            <a:ext cx="8606190" cy="504056"/>
          </a:xfrm>
          <a:prstGeom prst="rect">
            <a:avLst/>
          </a:prstGeom>
        </p:spPr>
        <p:txBody>
          <a:bodyPr vert="horz" wrap="square" lIns="0" tIns="0" rIns="0" bIns="0" rtlCol="0" anchor="t" anchorCtr="0">
            <a:noAutofit/>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洪水和巴别塔之后：技术流失</a:t>
            </a:r>
          </a:p>
        </p:txBody>
      </p:sp>
      <p:pic>
        <p:nvPicPr>
          <p:cNvPr id="5" name="Picture 4">
            <a:extLst>
              <a:ext uri="{FF2B5EF4-FFF2-40B4-BE49-F238E27FC236}">
                <a16:creationId xmlns:a16="http://schemas.microsoft.com/office/drawing/2014/main" id="{32492B93-97E8-4EB5-8AD1-4D0C07D61A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505" b="9002"/>
          <a:stretch/>
        </p:blipFill>
        <p:spPr>
          <a:xfrm>
            <a:off x="4286017" y="1150375"/>
            <a:ext cx="2183579" cy="2576052"/>
          </a:xfrm>
          <a:prstGeom prst="rect">
            <a:avLst/>
          </a:prstGeom>
        </p:spPr>
      </p:pic>
      <p:pic>
        <p:nvPicPr>
          <p:cNvPr id="1028" name="Picture 4" descr="a-family-dries-cheeses-on-the-roof-of-their-tent">
            <a:extLst>
              <a:ext uri="{FF2B5EF4-FFF2-40B4-BE49-F238E27FC236}">
                <a16:creationId xmlns:a16="http://schemas.microsoft.com/office/drawing/2014/main" id="{9E5D7B8D-178F-45BF-8472-E83E672891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8288" y="3726428"/>
            <a:ext cx="1953838" cy="252617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eatured image">
            <a:extLst>
              <a:ext uri="{FF2B5EF4-FFF2-40B4-BE49-F238E27FC236}">
                <a16:creationId xmlns:a16="http://schemas.microsoft.com/office/drawing/2014/main" id="{2C2690BE-C228-4174-9421-BB088064E11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0323"/>
          <a:stretch/>
        </p:blipFill>
        <p:spPr bwMode="auto">
          <a:xfrm>
            <a:off x="6565852" y="1117713"/>
            <a:ext cx="2391313" cy="234914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ince ancient times, the Eurasian steppe that stretches from Hungary all the way to Mongolia has been home to horse-mounted nomads. Their colorful history What Is A Yurt, Mongolian Yurt, Yurt Tent, Eurasian Steppe, Tiny House Community, Central Asia, Types Of Houses, Old Photos, Camel">
            <a:extLst>
              <a:ext uri="{FF2B5EF4-FFF2-40B4-BE49-F238E27FC236}">
                <a16:creationId xmlns:a16="http://schemas.microsoft.com/office/drawing/2014/main" id="{D95DAE19-3647-4CA5-93A2-503E245823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2354" y="3996542"/>
            <a:ext cx="2544647" cy="2035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93481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t>Nebraska</a:t>
            </a:r>
            <a:r>
              <a:rPr lang="en-US" baseline="0"/>
              <a:t> Man 2: pervian peccary</a:t>
            </a:r>
            <a:endParaRPr lang="en-US"/>
          </a:p>
        </p:txBody>
      </p:sp>
      <p:sp>
        <p:nvSpPr>
          <p:cNvPr id="2" name="副标题 1"/>
          <p:cNvSpPr>
            <a:spLocks noGrp="1"/>
          </p:cNvSpPr>
          <p:nvPr>
            <p:ph type="subTitle" idx="1"/>
          </p:nvPr>
        </p:nvSpPr>
        <p:spPr/>
        <p:txBody>
          <a:bodyPr/>
          <a:lstStyle/>
          <a:p>
            <a:r>
              <a:rPr lang="zh-CN" altLang="en-US" dirty="0"/>
              <a:t>内布拉斯加人：</a:t>
            </a:r>
            <a:r>
              <a:rPr lang="zh-CN" altLang="en-US" dirty="0">
                <a:solidFill>
                  <a:srgbClr val="FF0000"/>
                </a:solidFill>
              </a:rPr>
              <a:t>疯狂的推测</a:t>
            </a:r>
          </a:p>
        </p:txBody>
      </p:sp>
      <p:pic>
        <p:nvPicPr>
          <p:cNvPr id="99335" name="Picture 7" descr="Catagonus_wagneri_1_-_Phoenix_Zoo 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628800"/>
            <a:ext cx="5672405" cy="3860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内容占位符 2"/>
          <p:cNvSpPr txBox="1">
            <a:spLocks/>
          </p:cNvSpPr>
          <p:nvPr/>
        </p:nvSpPr>
        <p:spPr>
          <a:xfrm>
            <a:off x="6012160" y="1628800"/>
            <a:ext cx="3023988" cy="3528392"/>
          </a:xfrm>
          <a:prstGeom prst="rect">
            <a:avLst/>
          </a:prstGeom>
          <a:ln w="3175">
            <a:noFill/>
          </a:ln>
        </p:spPr>
        <p:txBody>
          <a:bodyPr vert="horz" lIns="91440" tIns="45720" rIns="91440" bIns="45720" rtlCol="0">
            <a:noAutofit/>
          </a:bodyPr>
          <a:lstStyle/>
          <a:p>
            <a:pPr defTabSz="685800">
              <a:lnSpc>
                <a:spcPct val="90000"/>
              </a:lnSpc>
              <a:defRPr/>
            </a:pPr>
            <a:r>
              <a:rPr lang="en-US" sz="3400" dirty="0">
                <a:latin typeface="Arial" panose="020B0604020202020204" pitchFamily="34" charset="0"/>
                <a:ea typeface="汉仪大宋简" panose="02010609000101010101" pitchFamily="49" charset="-122"/>
                <a:cs typeface="Arial" panose="020B0604020202020204" pitchFamily="34" charset="0"/>
              </a:rPr>
              <a:t>1928</a:t>
            </a:r>
            <a:r>
              <a:rPr lang="zh-CN" altLang="en-US" sz="3400" dirty="0">
                <a:latin typeface="Arial" panose="020B0604020202020204" pitchFamily="34" charset="0"/>
                <a:ea typeface="汉仪大宋简" panose="02010609000101010101" pitchFamily="49" charset="-122"/>
                <a:cs typeface="Arial" panose="020B0604020202020204" pitchFamily="34" charset="0"/>
              </a:rPr>
              <a:t>年，人们找到了其余的骨架。骨骼来自一种猪！</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a:p>
            <a:pPr defTabSz="685800">
              <a:lnSpc>
                <a:spcPct val="90000"/>
              </a:lnSpc>
              <a:defRPr/>
            </a:pPr>
            <a:endParaRPr lang="en-US" sz="3400" dirty="0">
              <a:latin typeface="Arial" panose="020B0604020202020204" pitchFamily="34" charset="0"/>
              <a:ea typeface="汉仪大宋简" panose="02010609000101010101" pitchFamily="49" charset="-122"/>
              <a:cs typeface="Arial" panose="020B0604020202020204" pitchFamily="34" charset="0"/>
            </a:endParaRPr>
          </a:p>
          <a:p>
            <a:pPr defTabSz="685800">
              <a:lnSpc>
                <a:spcPct val="90000"/>
              </a:lnSpc>
              <a:defRPr/>
            </a:pPr>
            <a:r>
              <a:rPr lang="en-US" sz="3400" dirty="0">
                <a:latin typeface="Arial" panose="020B0604020202020204" pitchFamily="34" charset="0"/>
                <a:ea typeface="汉仪大宋简" panose="02010609000101010101" pitchFamily="49" charset="-122"/>
                <a:cs typeface="Arial" panose="020B0604020202020204" pitchFamily="34" charset="0"/>
              </a:rPr>
              <a:t>1972</a:t>
            </a:r>
            <a:r>
              <a:rPr lang="zh-CN" altLang="en-US" sz="3400" dirty="0">
                <a:latin typeface="Arial" panose="020B0604020202020204" pitchFamily="34" charset="0"/>
                <a:ea typeface="汉仪大宋简" panose="02010609000101010101" pitchFamily="49" charset="-122"/>
                <a:cs typeface="Arial" panose="020B0604020202020204" pitchFamily="34" charset="0"/>
              </a:rPr>
              <a:t>年，人们发现这种猪依然生活在阿根廷。</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内容占位符 2"/>
          <p:cNvSpPr txBox="1">
            <a:spLocks/>
          </p:cNvSpPr>
          <p:nvPr/>
        </p:nvSpPr>
        <p:spPr>
          <a:xfrm>
            <a:off x="21656" y="1484784"/>
            <a:ext cx="9144000" cy="4929222"/>
          </a:xfrm>
          <a:prstGeom prst="rect">
            <a:avLst/>
          </a:prstGeom>
        </p:spPr>
        <p:txBody>
          <a:bodyPr vert="horz" lIns="91440" tIns="45720" rIns="91440" bIns="45720" rtlCol="0">
            <a:noAutofit/>
          </a:bodyPr>
          <a:lstStyle/>
          <a:p>
            <a:pPr algn="ctr" defTabSz="685800">
              <a:defRPr/>
            </a:pPr>
            <a:r>
              <a:rPr lang="zh-CN" altLang="en-US" sz="9600" b="1" dirty="0">
                <a:solidFill>
                  <a:srgbClr val="FF0000"/>
                </a:solidFill>
                <a:latin typeface="Arial" pitchFamily="34" charset="0"/>
                <a:ea typeface="+mj-ea"/>
                <a:cs typeface="Arial" pitchFamily="34" charset="0"/>
              </a:rPr>
              <a:t>种族主义</a:t>
            </a:r>
            <a:endParaRPr lang="zh-CN" altLang="en-US" sz="5400" b="1" dirty="0">
              <a:solidFill>
                <a:srgbClr val="FF0000"/>
              </a:solidFill>
              <a:latin typeface="Arial" pitchFamily="34" charset="0"/>
              <a:ea typeface="+mj-ea"/>
              <a:cs typeface="Arial" pitchFamily="34" charset="0"/>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14282" y="928671"/>
            <a:ext cx="8286808" cy="5143535"/>
          </a:xfrm>
          <a:prstGeom prst="rect">
            <a:avLst/>
          </a:prstGeom>
          <a:noFill/>
        </p:spPr>
        <p:txBody>
          <a:bodyPr wrap="square" rtlCol="0">
            <a:spAutoFit/>
          </a:bodyPr>
          <a:lstStyle/>
          <a:p>
            <a:r>
              <a:rPr lang="zh-CN" altLang="en-US" sz="3600" dirty="0">
                <a:latin typeface="华文中宋" panose="02010600040101010101" pitchFamily="2" charset="-122"/>
                <a:ea typeface="华文中宋" panose="02010600040101010101" pitchFamily="2" charset="-122"/>
              </a:rPr>
              <a:t>基督徒一直都明白全世界的人源自共同的祖先，也这么传讲。不过，如果我们人类是由某个类似猿猴的动物经过漫长的时间进化而来，那么某一群人比另外一群人更为进化，更为高级也就不足为怪了</a:t>
            </a:r>
            <a:r>
              <a:rPr lang="en-US" altLang="zh-CN" sz="3600" dirty="0">
                <a:latin typeface="华文中宋" panose="02010600040101010101" pitchFamily="2" charset="-122"/>
                <a:ea typeface="华文中宋" panose="02010600040101010101" pitchFamily="2" charset="-122"/>
              </a:rPr>
              <a:t>……</a:t>
            </a:r>
            <a:endParaRPr lang="zh-CN" altLang="en-US" sz="3600" dirty="0">
              <a:latin typeface="华文中宋" panose="02010600040101010101" pitchFamily="2" charset="-122"/>
              <a:ea typeface="华文中宋" panose="02010600040101010101" pitchFamily="2" charset="-122"/>
            </a:endParaRPr>
          </a:p>
          <a:p>
            <a:endParaRPr lang="zh-CN" altLang="en-US" sz="3600" dirty="0">
              <a:latin typeface="华文中宋" panose="02010600040101010101" pitchFamily="2" charset="-122"/>
              <a:ea typeface="华文中宋" panose="02010600040101010101" pitchFamily="2" charset="-122"/>
            </a:endParaRPr>
          </a:p>
          <a:p>
            <a:r>
              <a:rPr lang="zh-CN" altLang="en-US" sz="3600" dirty="0">
                <a:latin typeface="华文中宋" panose="02010600040101010101" pitchFamily="2" charset="-122"/>
                <a:ea typeface="华文中宋" panose="02010600040101010101" pitchFamily="2" charset="-122"/>
              </a:rPr>
              <a:t>在一百多年中，进化论导致并催化了种族主义，这也包括查尔斯</a:t>
            </a:r>
            <a:r>
              <a:rPr lang="en-US" altLang="zh-CN" sz="3600" dirty="0">
                <a:latin typeface="华文中宋" panose="02010600040101010101" pitchFamily="2" charset="-122"/>
                <a:ea typeface="华文中宋" panose="02010600040101010101" pitchFamily="2" charset="-122"/>
              </a:rPr>
              <a:t>·</a:t>
            </a:r>
            <a:r>
              <a:rPr lang="zh-CN" altLang="en-US" sz="3600" dirty="0">
                <a:latin typeface="华文中宋" panose="02010600040101010101" pitchFamily="2" charset="-122"/>
                <a:ea typeface="华文中宋" panose="02010600040101010101" pitchFamily="2" charset="-122"/>
              </a:rPr>
              <a:t>达尔文</a:t>
            </a:r>
            <a:endParaRPr lang="en-US" sz="3600" dirty="0">
              <a:latin typeface="华文中宋" panose="02010600040101010101" pitchFamily="2" charset="-122"/>
              <a:ea typeface="华文中宋" panose="02010600040101010101" pitchFamily="2" charset="-122"/>
            </a:endParaRPr>
          </a:p>
        </p:txBody>
      </p:sp>
      <p:sp>
        <p:nvSpPr>
          <p:cNvPr id="5" name="标题 1">
            <a:extLst>
              <a:ext uri="{FF2B5EF4-FFF2-40B4-BE49-F238E27FC236}">
                <a16:creationId xmlns:a16="http://schemas.microsoft.com/office/drawing/2014/main" id="{F1ADACF2-E238-48A1-9797-1B10702ECDDB}"/>
              </a:ext>
            </a:extLst>
          </p:cNvPr>
          <p:cNvSpPr txBox="1">
            <a:spLocks/>
          </p:cNvSpPr>
          <p:nvPr/>
        </p:nvSpPr>
        <p:spPr>
          <a:xfrm>
            <a:off x="2051720" y="214290"/>
            <a:ext cx="4752528" cy="288032"/>
          </a:xfrm>
          <a:prstGeom prst="rect">
            <a:avLst/>
          </a:prstGeom>
        </p:spPr>
        <p:txBody>
          <a:bodyPr vert="horz" wrap="none" lIns="0" tIns="0" rIns="0" bIns="0" rtlCol="0" anchor="t" anchorCtr="0">
            <a:noAutofit/>
          </a:bodyPr>
          <a:lstStyle/>
          <a:p>
            <a:pPr defTabSz="685800">
              <a:lnSpc>
                <a:spcPct val="90000"/>
              </a:lnSpc>
              <a:spcBef>
                <a:spcPct val="0"/>
              </a:spcBef>
              <a:defRPr/>
            </a:pPr>
            <a:r>
              <a:rPr lang="zh-CN" altLang="en-US" sz="3600" b="1" dirty="0">
                <a:solidFill>
                  <a:prstClr val="black"/>
                </a:solidFill>
                <a:latin typeface="微软雅黑" panose="020B0503020204020204" pitchFamily="34" charset="-122"/>
                <a:ea typeface="微软雅黑" panose="020B0503020204020204" pitchFamily="34" charset="-122"/>
                <a:cs typeface="Arial" pitchFamily="34" charset="0"/>
              </a:rPr>
              <a:t>进化论：种族主义的辩词</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42789" name="Text Box 5"/>
          <p:cNvSpPr txBox="1">
            <a:spLocks noChangeArrowheads="1"/>
          </p:cNvSpPr>
          <p:nvPr/>
        </p:nvSpPr>
        <p:spPr bwMode="auto">
          <a:xfrm>
            <a:off x="179512" y="5085302"/>
            <a:ext cx="8856984" cy="75713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style>
          <a:lnRef idx="2">
            <a:schemeClr val="dk1"/>
          </a:lnRef>
          <a:fillRef idx="1">
            <a:schemeClr val="lt1"/>
          </a:fillRef>
          <a:effectRef idx="0">
            <a:schemeClr val="dk1"/>
          </a:effectRef>
          <a:fontRef idx="minor">
            <a:schemeClr val="dk1"/>
          </a:fontRef>
        </p:style>
        <p:txBody>
          <a:bodyPr wrap="square">
            <a:spAutoFit/>
          </a:bodyPr>
          <a:lstStyle/>
          <a:p>
            <a:pPr>
              <a:lnSpc>
                <a:spcPct val="90000"/>
              </a:lnSpc>
              <a:defRPr/>
            </a:pPr>
            <a:r>
              <a:rPr lang="en-US" sz="2400" dirty="0">
                <a:solidFill>
                  <a:srgbClr val="E7E6E6">
                    <a:lumMod val="25000"/>
                  </a:srgbClr>
                </a:solidFill>
                <a:ea typeface="ＭＳ Ｐゴシック" charset="0"/>
                <a:cs typeface="Arial" pitchFamily="34" charset="0"/>
              </a:rPr>
              <a:t>Stephen Jay </a:t>
            </a:r>
            <a:r>
              <a:rPr lang="en-US" sz="2400" dirty="0">
                <a:solidFill>
                  <a:schemeClr val="tx1"/>
                </a:solidFill>
                <a:ea typeface="ＭＳ Ｐゴシック" charset="0"/>
                <a:cs typeface="Arial" pitchFamily="34" charset="0"/>
              </a:rPr>
              <a:t>Gould</a:t>
            </a:r>
            <a:r>
              <a:rPr lang="en-US" sz="2400" dirty="0">
                <a:solidFill>
                  <a:srgbClr val="E7E6E6">
                    <a:lumMod val="25000"/>
                  </a:srgbClr>
                </a:solidFill>
                <a:ea typeface="ＭＳ Ｐゴシック" charset="0"/>
                <a:cs typeface="Arial" pitchFamily="34" charset="0"/>
              </a:rPr>
              <a:t>, </a:t>
            </a:r>
            <a:r>
              <a:rPr lang="en-US" sz="2400" i="1" dirty="0">
                <a:solidFill>
                  <a:srgbClr val="E7E6E6">
                    <a:lumMod val="25000"/>
                  </a:srgbClr>
                </a:solidFill>
                <a:ea typeface="ＭＳ Ｐゴシック" charset="0"/>
                <a:cs typeface="Arial" pitchFamily="34" charset="0"/>
              </a:rPr>
              <a:t>Ontogeny and Phylogeny</a:t>
            </a:r>
            <a:r>
              <a:rPr lang="en-US" sz="2400" dirty="0">
                <a:solidFill>
                  <a:srgbClr val="E7E6E6">
                    <a:lumMod val="25000"/>
                  </a:srgbClr>
                </a:solidFill>
                <a:ea typeface="ＭＳ Ｐゴシック" charset="0"/>
                <a:cs typeface="Arial" pitchFamily="34" charset="0"/>
              </a:rPr>
              <a:t> (Belknap-Harvard Press, 1977), p. 127-128.</a:t>
            </a:r>
          </a:p>
        </p:txBody>
      </p:sp>
      <p:sp>
        <p:nvSpPr>
          <p:cNvPr id="4342790" name="Text Box 6"/>
          <p:cNvSpPr txBox="1">
            <a:spLocks noChangeArrowheads="1"/>
          </p:cNvSpPr>
          <p:nvPr/>
        </p:nvSpPr>
        <p:spPr bwMode="auto">
          <a:xfrm>
            <a:off x="8435977" y="6583365"/>
            <a:ext cx="708025"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dirty="0">
                <a:solidFill>
                  <a:prstClr val="black"/>
                </a:solidFill>
                <a:ea typeface="ＭＳ Ｐゴシック" charset="0"/>
                <a:cs typeface="Arial" pitchFamily="34" charset="0"/>
              </a:rPr>
              <a:t>QC 674</a:t>
            </a:r>
          </a:p>
        </p:txBody>
      </p:sp>
      <p:sp>
        <p:nvSpPr>
          <p:cNvPr id="11" name="TextBox 1"/>
          <p:cNvSpPr txBox="1"/>
          <p:nvPr/>
        </p:nvSpPr>
        <p:spPr>
          <a:xfrm>
            <a:off x="201742" y="1071546"/>
            <a:ext cx="6227646" cy="1569660"/>
          </a:xfrm>
          <a:prstGeom prst="rect">
            <a:avLst/>
          </a:prstGeom>
          <a:noFill/>
        </p:spPr>
        <p:txBody>
          <a:bodyPr wrap="square" rtlCol="0">
            <a:spAutoFit/>
          </a:bodyPr>
          <a:lstStyle/>
          <a:p>
            <a:r>
              <a:rPr lang="zh-CN" altLang="en-US" sz="3200" dirty="0">
                <a:ea typeface="华文中宋" panose="02010600040101010101" pitchFamily="2" charset="-122"/>
                <a:cs typeface="Arial" panose="020B0604020202020204" pitchFamily="34" charset="0"/>
              </a:rPr>
              <a:t>进化论者史蒂夫 </a:t>
            </a:r>
            <a:r>
              <a:rPr lang="en-US" altLang="zh-CN" sz="3200" dirty="0">
                <a:ea typeface="华文中宋" panose="02010600040101010101" pitchFamily="2" charset="-122"/>
                <a:cs typeface="Arial" panose="020B0604020202020204" pitchFamily="34" charset="0"/>
                <a:sym typeface="Wingdings 2"/>
              </a:rPr>
              <a:t> </a:t>
            </a:r>
            <a:r>
              <a:rPr lang="zh-CN" altLang="en-US" sz="3200" dirty="0">
                <a:ea typeface="华文中宋" panose="02010600040101010101" pitchFamily="2" charset="-122"/>
                <a:cs typeface="Arial" panose="020B0604020202020204" pitchFamily="34" charset="0"/>
              </a:rPr>
              <a:t>古尔德，哈佛大学古生物学家和科学史家，一个顽固的反进化论者，承认说：</a:t>
            </a:r>
          </a:p>
        </p:txBody>
      </p:sp>
      <p:sp>
        <p:nvSpPr>
          <p:cNvPr id="12" name="TextBox 1"/>
          <p:cNvSpPr txBox="1"/>
          <p:nvPr/>
        </p:nvSpPr>
        <p:spPr>
          <a:xfrm>
            <a:off x="344618" y="2724219"/>
            <a:ext cx="5727580" cy="2062103"/>
          </a:xfrm>
          <a:prstGeom prst="rect">
            <a:avLst/>
          </a:prstGeom>
          <a:noFill/>
          <a:ln w="3175">
            <a:solidFill>
              <a:schemeClr val="tx1"/>
            </a:solidFill>
          </a:ln>
        </p:spPr>
        <p:txBody>
          <a:bodyPr wrap="square" rtlCol="0">
            <a:spAutoFit/>
          </a:bodyPr>
          <a:lstStyle/>
          <a:p>
            <a:r>
              <a:rPr lang="zh-CN" altLang="en-US" sz="3200" dirty="0">
                <a:solidFill>
                  <a:srgbClr val="FF0000"/>
                </a:solidFill>
                <a:ea typeface="华文中宋" panose="02010600040101010101" pitchFamily="2" charset="-122"/>
                <a:cs typeface="Arial" panose="020B0604020202020204" pitchFamily="34" charset="0"/>
              </a:rPr>
              <a:t>“在</a:t>
            </a:r>
            <a:r>
              <a:rPr lang="en-US" altLang="zh-CN" sz="3200" dirty="0">
                <a:solidFill>
                  <a:srgbClr val="FF0000"/>
                </a:solidFill>
                <a:ea typeface="华文中宋" panose="02010600040101010101" pitchFamily="2" charset="-122"/>
                <a:cs typeface="Arial" panose="020B0604020202020204" pitchFamily="34" charset="0"/>
              </a:rPr>
              <a:t>1850</a:t>
            </a:r>
            <a:r>
              <a:rPr lang="zh-CN" altLang="en-US" sz="3200" dirty="0">
                <a:solidFill>
                  <a:srgbClr val="FF0000"/>
                </a:solidFill>
                <a:ea typeface="华文中宋" panose="02010600040101010101" pitchFamily="2" charset="-122"/>
                <a:cs typeface="Arial" panose="020B0604020202020204" pitchFamily="34" charset="0"/>
              </a:rPr>
              <a:t>年之前，种族主义的生物理由有可能是常见的，但是在进化论被广泛接受之后，这些理由成倍地增加了。”</a:t>
            </a:r>
            <a:endParaRPr lang="en-US" sz="3200" dirty="0">
              <a:solidFill>
                <a:srgbClr val="FF0000"/>
              </a:solidFill>
              <a:ea typeface="华文中宋" panose="02010600040101010101" pitchFamily="2" charset="-122"/>
              <a:cs typeface="Arial" panose="020B0604020202020204" pitchFamily="34"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3" y="1196752"/>
            <a:ext cx="2494249" cy="3672408"/>
          </a:xfrm>
          <a:prstGeom prst="rect">
            <a:avLst/>
          </a:prstGeom>
          <a:ln w="3175">
            <a:solidFill>
              <a:schemeClr val="tx1"/>
            </a:solidFill>
          </a:ln>
        </p:spPr>
      </p:pic>
      <p:sp>
        <p:nvSpPr>
          <p:cNvPr id="17" name="标题 1"/>
          <p:cNvSpPr txBox="1">
            <a:spLocks/>
          </p:cNvSpPr>
          <p:nvPr/>
        </p:nvSpPr>
        <p:spPr>
          <a:xfrm>
            <a:off x="2051720" y="214290"/>
            <a:ext cx="4752528" cy="288032"/>
          </a:xfrm>
          <a:prstGeom prst="rect">
            <a:avLst/>
          </a:prstGeom>
        </p:spPr>
        <p:txBody>
          <a:bodyPr vert="horz" wrap="none" lIns="0" tIns="0" rIns="0" bIns="0" rtlCol="0" anchor="t" anchorCtr="0">
            <a:noAutofit/>
          </a:bodyPr>
          <a:lstStyle/>
          <a:p>
            <a:pPr defTabSz="685800">
              <a:lnSpc>
                <a:spcPct val="90000"/>
              </a:lnSpc>
              <a:spcBef>
                <a:spcPct val="0"/>
              </a:spcBef>
              <a:defRPr/>
            </a:pPr>
            <a:r>
              <a:rPr lang="zh-CN" altLang="en-US" sz="3600" b="1" dirty="0">
                <a:solidFill>
                  <a:prstClr val="black"/>
                </a:solidFill>
                <a:latin typeface="微软雅黑" panose="020B0503020204020204" pitchFamily="34" charset="-122"/>
                <a:ea typeface="微软雅黑" panose="020B0503020204020204" pitchFamily="34" charset="-122"/>
                <a:cs typeface="Arial" pitchFamily="34" charset="0"/>
              </a:rPr>
              <a:t>进化论：种族主义的辩词</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extBox 1"/>
          <p:cNvSpPr txBox="1"/>
          <p:nvPr/>
        </p:nvSpPr>
        <p:spPr>
          <a:xfrm>
            <a:off x="214282" y="714356"/>
            <a:ext cx="8715436" cy="2062103"/>
          </a:xfrm>
          <a:prstGeom prst="rect">
            <a:avLst/>
          </a:prstGeom>
          <a:noFill/>
        </p:spPr>
        <p:txBody>
          <a:bodyPr wrap="square" rtlCol="0">
            <a:spAutoFit/>
          </a:bodyPr>
          <a:lstStyle/>
          <a:p>
            <a:r>
              <a:rPr lang="zh-CN" altLang="en-US" sz="3200" dirty="0">
                <a:ea typeface="华文中宋" panose="02010600040101010101" pitchFamily="2" charset="-122"/>
                <a:cs typeface="Arial" panose="020B0604020202020204" pitchFamily="34" charset="0"/>
              </a:rPr>
              <a:t>“在未来的某个时期，用世纪来衡量就不会很遥远，人类文明的种族几乎肯定会消灭、取代世界上的落后民族。同时，类人猿</a:t>
            </a:r>
            <a:r>
              <a:rPr lang="en-US" altLang="zh-CN" sz="3200" dirty="0">
                <a:ea typeface="华文中宋" panose="02010600040101010101" pitchFamily="2" charset="-122"/>
                <a:cs typeface="Arial" panose="020B0604020202020204" pitchFamily="34" charset="0"/>
              </a:rPr>
              <a:t>……</a:t>
            </a:r>
            <a:r>
              <a:rPr lang="zh-CN" altLang="en-US" sz="3200" dirty="0">
                <a:ea typeface="华文中宋" panose="02010600040101010101" pitchFamily="2" charset="-122"/>
                <a:cs typeface="Arial" panose="020B0604020202020204" pitchFamily="34" charset="0"/>
              </a:rPr>
              <a:t>也无疑会完全被消</a:t>
            </a:r>
            <a:r>
              <a:rPr lang="zh-CN" altLang="en-US" sz="3200">
                <a:ea typeface="华文中宋" panose="02010600040101010101" pitchFamily="2" charset="-122"/>
                <a:cs typeface="Arial" panose="020B0604020202020204" pitchFamily="34" charset="0"/>
              </a:rPr>
              <a:t>灭。这一来，人类和他们的最近的</a:t>
            </a:r>
            <a:endParaRPr lang="en-US" altLang="zh-CN" sz="3200" dirty="0">
              <a:ea typeface="华文中宋" panose="02010600040101010101" pitchFamily="2" charset="-122"/>
              <a:cs typeface="Arial" panose="020B0604020202020204" pitchFamily="34" charset="0"/>
            </a:endParaRPr>
          </a:p>
        </p:txBody>
      </p:sp>
      <p:pic>
        <p:nvPicPr>
          <p:cNvPr id="301061" name="Picture 6" descr="Charles Darwin"/>
          <p:cNvPicPr>
            <a:picLocks noChangeAspect="1" noChangeArrowheads="1"/>
          </p:cNvPicPr>
          <p:nvPr/>
        </p:nvPicPr>
        <p:blipFill>
          <a:blip r:embed="rId3" cstate="print"/>
          <a:srcRect l="12346" r="13142" b="34309"/>
          <a:stretch>
            <a:fillRect/>
          </a:stretch>
        </p:blipFill>
        <p:spPr bwMode="auto">
          <a:xfrm>
            <a:off x="71406" y="2714620"/>
            <a:ext cx="2160240" cy="2450029"/>
          </a:xfrm>
          <a:prstGeom prst="rect">
            <a:avLst/>
          </a:prstGeom>
          <a:noFill/>
          <a:ln w="9525">
            <a:noFill/>
            <a:miter lim="800000"/>
            <a:headEnd/>
            <a:tailEnd/>
          </a:ln>
        </p:spPr>
      </p:pic>
      <p:sp>
        <p:nvSpPr>
          <p:cNvPr id="3" name="矩形 2"/>
          <p:cNvSpPr/>
          <p:nvPr/>
        </p:nvSpPr>
        <p:spPr>
          <a:xfrm>
            <a:off x="2285984" y="2660405"/>
            <a:ext cx="6500858" cy="2554545"/>
          </a:xfrm>
          <a:prstGeom prst="rect">
            <a:avLst/>
          </a:prstGeom>
        </p:spPr>
        <p:txBody>
          <a:bodyPr wrap="square">
            <a:spAutoFit/>
          </a:bodyPr>
          <a:lstStyle/>
          <a:p>
            <a:r>
              <a:rPr lang="zh-CN" altLang="en-US" sz="3200">
                <a:ea typeface="华文中宋" panose="02010600040101010101" pitchFamily="2" charset="-122"/>
                <a:cs typeface="Arial" panose="020B0604020202020204" pitchFamily="34" charset="0"/>
              </a:rPr>
              <a:t>亲族</a:t>
            </a:r>
            <a:r>
              <a:rPr lang="zh-CN" altLang="en-US" sz="3200" dirty="0">
                <a:ea typeface="华文中宋" panose="02010600040101010101" pitchFamily="2" charset="-122"/>
                <a:cs typeface="Arial" panose="020B0604020202020204" pitchFamily="34" charset="0"/>
              </a:rPr>
              <a:t>之间的空白差距将变得更为宽广，因为这差距的一端将是更加文明的一种人，甚至我们可以希望比今天的高加</a:t>
            </a:r>
            <a:r>
              <a:rPr lang="zh-CN" altLang="en-US" sz="3200">
                <a:ea typeface="华文中宋" panose="02010600040101010101" pitchFamily="2" charset="-122"/>
                <a:cs typeface="Arial" panose="020B0604020202020204" pitchFamily="34" charset="0"/>
              </a:rPr>
              <a:t>索人</a:t>
            </a:r>
            <a:r>
              <a:rPr lang="en-US" altLang="zh-CN" sz="3200">
                <a:ea typeface="华文中宋" panose="02010600040101010101" pitchFamily="2" charset="-122"/>
                <a:cs typeface="Arial" panose="020B0604020202020204" pitchFamily="34" charset="0"/>
              </a:rPr>
              <a:t>[</a:t>
            </a:r>
            <a:r>
              <a:rPr lang="zh-CN" altLang="en-US" sz="3200" dirty="0">
                <a:ea typeface="华文中宋" panose="02010600040101010101" pitchFamily="2" charset="-122"/>
                <a:cs typeface="Arial" panose="020B0604020202020204" pitchFamily="34" charset="0"/>
              </a:rPr>
              <a:t>白人</a:t>
            </a:r>
            <a:r>
              <a:rPr lang="en-US" altLang="zh-CN" sz="3200" dirty="0">
                <a:ea typeface="华文中宋" panose="02010600040101010101" pitchFamily="2" charset="-122"/>
                <a:cs typeface="Arial" panose="020B0604020202020204" pitchFamily="34" charset="0"/>
              </a:rPr>
              <a:t>]</a:t>
            </a:r>
            <a:r>
              <a:rPr lang="zh-CN" altLang="en-US" sz="3200" dirty="0">
                <a:ea typeface="华文中宋" panose="02010600040101010101" pitchFamily="2" charset="-122"/>
                <a:cs typeface="Arial" panose="020B0604020202020204" pitchFamily="34" charset="0"/>
              </a:rPr>
              <a:t>更要文明，而另一端将是低得像狒狒一类</a:t>
            </a:r>
            <a:r>
              <a:rPr lang="zh-CN" altLang="en-US" sz="3200">
                <a:ea typeface="华文中宋" panose="02010600040101010101" pitchFamily="2" charset="-122"/>
                <a:cs typeface="Arial" panose="020B0604020202020204" pitchFamily="34" charset="0"/>
              </a:rPr>
              <a:t>的猿</a:t>
            </a:r>
            <a:endParaRPr lang="zh-CN" altLang="en-US" sz="3200" dirty="0">
              <a:solidFill>
                <a:prstClr val="white"/>
              </a:solidFill>
              <a:ea typeface="华文中宋" panose="02010600040101010101" pitchFamily="2" charset="-122"/>
              <a:cs typeface="Arial" panose="020B0604020202020204" pitchFamily="34" charset="0"/>
            </a:endParaRPr>
          </a:p>
        </p:txBody>
      </p:sp>
      <p:sp>
        <p:nvSpPr>
          <p:cNvPr id="22" name="标题 1"/>
          <p:cNvSpPr txBox="1">
            <a:spLocks/>
          </p:cNvSpPr>
          <p:nvPr/>
        </p:nvSpPr>
        <p:spPr>
          <a:xfrm>
            <a:off x="2643174" y="142852"/>
            <a:ext cx="4752528" cy="288032"/>
          </a:xfrm>
          <a:prstGeom prst="rect">
            <a:avLst/>
          </a:prstGeom>
        </p:spPr>
        <p:txBody>
          <a:bodyPr vert="horz" wrap="none" lIns="0" tIns="0" rIns="0" bIns="0" rtlCol="0" anchor="t" anchorCtr="0">
            <a:noAutofit/>
          </a:bodyPr>
          <a:lstStyle/>
          <a:p>
            <a:pPr defTabSz="685800">
              <a:lnSpc>
                <a:spcPct val="90000"/>
              </a:lnSpc>
              <a:spcBef>
                <a:spcPct val="0"/>
              </a:spcBef>
              <a:defRPr/>
            </a:pPr>
            <a:r>
              <a:rPr lang="zh-CN" altLang="en-US" sz="3600" b="1" dirty="0">
                <a:solidFill>
                  <a:prstClr val="black"/>
                </a:solidFill>
                <a:latin typeface="微软雅黑" panose="020B0503020204020204" pitchFamily="34" charset="-122"/>
                <a:ea typeface="微软雅黑" panose="020B0503020204020204" pitchFamily="34" charset="-122"/>
                <a:cs typeface="Arial" pitchFamily="34" charset="0"/>
              </a:rPr>
              <a:t>达尔文的种族主义</a:t>
            </a:r>
          </a:p>
        </p:txBody>
      </p:sp>
      <p:sp>
        <p:nvSpPr>
          <p:cNvPr id="23" name="矩形 2"/>
          <p:cNvSpPr/>
          <p:nvPr/>
        </p:nvSpPr>
        <p:spPr>
          <a:xfrm>
            <a:off x="71406" y="5183605"/>
            <a:ext cx="8786874" cy="1569660"/>
          </a:xfrm>
          <a:prstGeom prst="rect">
            <a:avLst/>
          </a:prstGeom>
        </p:spPr>
        <p:txBody>
          <a:bodyPr wrap="square">
            <a:spAutoFit/>
          </a:bodyPr>
          <a:lstStyle/>
          <a:p>
            <a:r>
              <a:rPr lang="zh-CN" altLang="en-US" sz="3200">
                <a:ea typeface="华文中宋" panose="02010600040101010101" pitchFamily="2" charset="-122"/>
                <a:cs typeface="Arial" panose="020B0604020202020204" pitchFamily="34" charset="0"/>
              </a:rPr>
              <a:t>猴</a:t>
            </a:r>
            <a:r>
              <a:rPr lang="zh-CN" altLang="en-US" sz="3200" dirty="0">
                <a:ea typeface="华文中宋" panose="02010600040101010101" pitchFamily="2" charset="-122"/>
                <a:cs typeface="Arial" panose="020B0604020202020204" pitchFamily="34" charset="0"/>
              </a:rPr>
              <a:t>，而不是现在那样的，</a:t>
            </a:r>
            <a:r>
              <a:rPr lang="zh-CN" altLang="en-US" sz="3200" b="1" dirty="0">
                <a:solidFill>
                  <a:srgbClr val="FF0000"/>
                </a:solidFill>
                <a:ea typeface="华文中宋" panose="02010600040101010101" pitchFamily="2" charset="-122"/>
                <a:cs typeface="Arial" panose="020B0604020202020204" pitchFamily="34" charset="0"/>
              </a:rPr>
              <a:t>一端是黑人或澳大利亚土著民，而另一端是大猩</a:t>
            </a:r>
            <a:r>
              <a:rPr lang="zh-CN" altLang="en-US" sz="3200" b="1">
                <a:solidFill>
                  <a:srgbClr val="FF0000"/>
                </a:solidFill>
                <a:ea typeface="华文中宋" panose="02010600040101010101" pitchFamily="2" charset="-122"/>
                <a:cs typeface="Arial" panose="020B0604020202020204" pitchFamily="34" charset="0"/>
              </a:rPr>
              <a:t>猩</a:t>
            </a:r>
            <a:r>
              <a:rPr lang="zh-CN" altLang="en-US" sz="3200">
                <a:solidFill>
                  <a:srgbClr val="FF0000"/>
                </a:solidFill>
                <a:ea typeface="华文中宋" panose="02010600040101010101" pitchFamily="2" charset="-122"/>
                <a:cs typeface="Arial" panose="020B0604020202020204" pitchFamily="34" charset="0"/>
              </a:rPr>
              <a:t>。</a:t>
            </a:r>
            <a:r>
              <a:rPr lang="zh-CN" altLang="en-US" sz="2400" b="1">
                <a:solidFill>
                  <a:prstClr val="black"/>
                </a:solidFill>
                <a:latin typeface="SimSun" pitchFamily="2" charset="-122"/>
                <a:ea typeface="SimSun" pitchFamily="2" charset="-122"/>
              </a:rPr>
              <a:t>达尔文</a:t>
            </a:r>
            <a:r>
              <a:rPr lang="en-US" altLang="zh-CN" sz="2400" b="1">
                <a:solidFill>
                  <a:prstClr val="black"/>
                </a:solidFill>
                <a:latin typeface="SimSun" pitchFamily="2" charset="-122"/>
                <a:ea typeface="SimSun" pitchFamily="2" charset="-122"/>
              </a:rPr>
              <a:t>《</a:t>
            </a:r>
            <a:r>
              <a:rPr lang="zh-CN" altLang="en-US" sz="2400" b="1">
                <a:solidFill>
                  <a:prstClr val="black"/>
                </a:solidFill>
                <a:latin typeface="SimSun" pitchFamily="2" charset="-122"/>
                <a:ea typeface="SimSun" pitchFamily="2" charset="-122"/>
              </a:rPr>
              <a:t>人类的由来</a:t>
            </a:r>
            <a:r>
              <a:rPr lang="en-US" altLang="zh-CN" sz="2400" b="1">
                <a:solidFill>
                  <a:prstClr val="black"/>
                </a:solidFill>
                <a:latin typeface="SimSun" pitchFamily="2" charset="-122"/>
                <a:ea typeface="SimSun" pitchFamily="2" charset="-122"/>
              </a:rPr>
              <a:t>》1874 </a:t>
            </a:r>
            <a:r>
              <a:rPr lang="zh-CN" altLang="en-US" sz="2400" b="1">
                <a:solidFill>
                  <a:prstClr val="black"/>
                </a:solidFill>
                <a:latin typeface="SimSun" pitchFamily="2" charset="-122"/>
                <a:ea typeface="SimSun" pitchFamily="2" charset="-122"/>
              </a:rPr>
              <a:t>年 </a:t>
            </a:r>
            <a:r>
              <a:rPr lang="zh-CN" altLang="en-US" sz="3200">
                <a:solidFill>
                  <a:prstClr val="white"/>
                </a:solidFill>
                <a:ea typeface="华文中宋" panose="02010600040101010101" pitchFamily="2" charset="-122"/>
                <a:cs typeface="Arial" panose="020B0604020202020204" pitchFamily="34" charset="0"/>
              </a:rPr>
              <a:t>”</a:t>
            </a:r>
            <a:endParaRPr lang="zh-CN" altLang="en-US" sz="3200" dirty="0">
              <a:solidFill>
                <a:prstClr val="white"/>
              </a:solidFill>
              <a:ea typeface="华文中宋" panose="02010600040101010101" pitchFamily="2" charset="-122"/>
              <a:cs typeface="Arial" panose="020B0604020202020204" pitchFamily="34" charset="0"/>
            </a:endParaRP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323528" y="857232"/>
            <a:ext cx="8496944" cy="5493812"/>
          </a:xfrm>
          <a:prstGeom prst="rect">
            <a:avLst/>
          </a:prstGeom>
          <a:noFill/>
        </p:spPr>
        <p:txBody>
          <a:bodyPr wrap="square" rtlCol="0">
            <a:spAutoFit/>
          </a:bodyPr>
          <a:lstStyle/>
          <a:p>
            <a:r>
              <a:rPr lang="zh-CN" altLang="en-US" sz="2800" dirty="0">
                <a:latin typeface="汉仪大宋简" panose="02010609000101010101" pitchFamily="49" charset="-122"/>
                <a:ea typeface="汉仪大宋简" panose="02010609000101010101" pitchFamily="49" charset="-122"/>
              </a:rPr>
              <a:t>最后，受到社会压力，“科学”也承认了圣经一直教导的、基督徒一直相信的</a:t>
            </a:r>
            <a:r>
              <a:rPr lang="en-US" altLang="zh-CN" sz="2800" dirty="0">
                <a:latin typeface="汉仪大宋简" panose="02010609000101010101" pitchFamily="49" charset="-122"/>
                <a:ea typeface="汉仪大宋简" panose="02010609000101010101" pitchFamily="49" charset="-122"/>
              </a:rPr>
              <a:t>——</a:t>
            </a:r>
            <a:r>
              <a:rPr lang="zh-CN" altLang="en-US" sz="2800" dirty="0">
                <a:latin typeface="汉仪大宋简" panose="02010609000101010101" pitchFamily="49" charset="-122"/>
                <a:ea typeface="汉仪大宋简" panose="02010609000101010101" pitchFamily="49" charset="-122"/>
              </a:rPr>
              <a:t>人类只有一个种族！</a:t>
            </a:r>
          </a:p>
          <a:p>
            <a:endParaRPr lang="zh-CN" altLang="en-US" sz="2800" dirty="0">
              <a:latin typeface="汉仪大宋简" panose="02010609000101010101" pitchFamily="49" charset="-122"/>
              <a:ea typeface="汉仪大宋简" panose="02010609000101010101" pitchFamily="49" charset="-122"/>
            </a:endParaRPr>
          </a:p>
          <a:p>
            <a:r>
              <a:rPr lang="zh-CN" altLang="en-US" sz="2800" dirty="0">
                <a:latin typeface="汉仪大宋简" panose="02010609000101010101" pitchFamily="49" charset="-122"/>
                <a:ea typeface="汉仪大宋简" panose="02010609000101010101" pitchFamily="49" charset="-122"/>
              </a:rPr>
              <a:t>今天，就连进化论者也最终承认：</a:t>
            </a:r>
          </a:p>
          <a:p>
            <a:pPr marL="365760">
              <a:spcAft>
                <a:spcPts val="600"/>
              </a:spcAft>
            </a:pPr>
            <a:r>
              <a:rPr lang="en-US" altLang="zh-CN" sz="2800" dirty="0">
                <a:latin typeface="汉仪大宋简" panose="02010609000101010101" pitchFamily="49" charset="-122"/>
                <a:ea typeface="汉仪大宋简" panose="02010609000101010101" pitchFamily="49" charset="-122"/>
              </a:rPr>
              <a:t>• </a:t>
            </a:r>
            <a:r>
              <a:rPr lang="zh-CN" altLang="en-US" sz="2800" dirty="0">
                <a:latin typeface="汉仪大宋简" panose="02010609000101010101" pitchFamily="49" charset="-122"/>
                <a:ea typeface="汉仪大宋简" panose="02010609000101010101" pitchFamily="49" charset="-122"/>
              </a:rPr>
              <a:t>由于始祖效应、地域隔离和微小的变异，产生了不同民族</a:t>
            </a:r>
            <a:endParaRPr lang="en-US" altLang="zh-CN" sz="2800" dirty="0">
              <a:latin typeface="汉仪大宋简" panose="02010609000101010101" pitchFamily="49" charset="-122"/>
              <a:ea typeface="汉仪大宋简" panose="02010609000101010101" pitchFamily="49" charset="-122"/>
            </a:endParaRPr>
          </a:p>
          <a:p>
            <a:pPr marL="365760">
              <a:spcAft>
                <a:spcPts val="600"/>
              </a:spcAft>
            </a:pPr>
            <a:r>
              <a:rPr lang="en-US" altLang="zh-CN" sz="2800" dirty="0">
                <a:latin typeface="汉仪大宋简" panose="02010609000101010101" pitchFamily="49" charset="-122"/>
                <a:ea typeface="汉仪大宋简" panose="02010609000101010101" pitchFamily="49" charset="-122"/>
              </a:rPr>
              <a:t>• </a:t>
            </a:r>
            <a:r>
              <a:rPr lang="zh-CN" altLang="en-US" sz="2800" dirty="0">
                <a:latin typeface="汉仪大宋简" panose="02010609000101010101" pitchFamily="49" charset="-122"/>
                <a:ea typeface="汉仪大宋简" panose="02010609000101010101" pitchFamily="49" charset="-122"/>
              </a:rPr>
              <a:t>在并不久远的过去（他们说大概十五万年前，实际是几千年前）所有的民族都有一位共同祖先</a:t>
            </a:r>
            <a:endParaRPr lang="en-US" altLang="zh-CN" sz="2800" dirty="0">
              <a:latin typeface="汉仪大宋简" panose="02010609000101010101" pitchFamily="49" charset="-122"/>
              <a:ea typeface="汉仪大宋简" panose="02010609000101010101" pitchFamily="49" charset="-122"/>
            </a:endParaRPr>
          </a:p>
          <a:p>
            <a:pPr marL="365760">
              <a:spcAft>
                <a:spcPts val="600"/>
              </a:spcAft>
            </a:pPr>
            <a:r>
              <a:rPr lang="en-US" altLang="zh-CN" sz="2800" dirty="0">
                <a:latin typeface="汉仪大宋简" panose="02010609000101010101" pitchFamily="49" charset="-122"/>
                <a:ea typeface="汉仪大宋简" panose="02010609000101010101" pitchFamily="49" charset="-122"/>
              </a:rPr>
              <a:t>• DNA</a:t>
            </a:r>
            <a:r>
              <a:rPr lang="zh-CN" altLang="en-US" sz="2800" dirty="0">
                <a:latin typeface="汉仪大宋简" panose="02010609000101010101" pitchFamily="49" charset="-122"/>
                <a:ea typeface="汉仪大宋简" panose="02010609000101010101" pitchFamily="49" charset="-122"/>
              </a:rPr>
              <a:t>实际的区别很小：两个个体之间的区别大概只有</a:t>
            </a:r>
            <a:r>
              <a:rPr lang="en-US" altLang="zh-CN" sz="2800" dirty="0">
                <a:latin typeface="汉仪大宋简" panose="02010609000101010101" pitchFamily="49" charset="-122"/>
                <a:ea typeface="汉仪大宋简" panose="02010609000101010101" pitchFamily="49" charset="-122"/>
              </a:rPr>
              <a:t>0.2%</a:t>
            </a:r>
          </a:p>
          <a:p>
            <a:pPr marL="365760"/>
            <a:r>
              <a:rPr lang="en-US" altLang="zh-CN" sz="2800" dirty="0">
                <a:latin typeface="汉仪大宋简" panose="02010609000101010101" pitchFamily="49" charset="-122"/>
                <a:ea typeface="汉仪大宋简" panose="02010609000101010101" pitchFamily="49" charset="-122"/>
              </a:rPr>
              <a:t>• </a:t>
            </a:r>
            <a:r>
              <a:rPr lang="zh-CN" altLang="en-US" sz="2800" dirty="0">
                <a:latin typeface="汉仪大宋简" panose="02010609000101010101" pitchFamily="49" charset="-122"/>
                <a:ea typeface="汉仪大宋简" panose="02010609000101010101" pitchFamily="49" charset="-122"/>
              </a:rPr>
              <a:t>种族的区别仅占到</a:t>
            </a:r>
            <a:r>
              <a:rPr lang="en-US" altLang="zh-CN" sz="2800" dirty="0">
                <a:latin typeface="汉仪大宋简" panose="02010609000101010101" pitchFamily="49" charset="-122"/>
                <a:ea typeface="汉仪大宋简" panose="02010609000101010101" pitchFamily="49" charset="-122"/>
              </a:rPr>
              <a:t>DNA</a:t>
            </a:r>
            <a:r>
              <a:rPr lang="zh-CN" altLang="en-US" sz="2800" dirty="0">
                <a:latin typeface="汉仪大宋简" panose="02010609000101010101" pitchFamily="49" charset="-122"/>
                <a:ea typeface="汉仪大宋简" panose="02010609000101010101" pitchFamily="49" charset="-122"/>
              </a:rPr>
              <a:t>区别的</a:t>
            </a:r>
            <a:r>
              <a:rPr lang="en-US" altLang="zh-CN" sz="2800" dirty="0">
                <a:latin typeface="汉仪大宋简" panose="02010609000101010101" pitchFamily="49" charset="-122"/>
                <a:ea typeface="汉仪大宋简" panose="02010609000101010101" pitchFamily="49" charset="-122"/>
              </a:rPr>
              <a:t>6%——</a:t>
            </a:r>
            <a:r>
              <a:rPr lang="zh-CN" altLang="en-US" sz="2800" dirty="0">
                <a:latin typeface="汉仪大宋简" panose="02010609000101010101" pitchFamily="49" charset="-122"/>
                <a:ea typeface="汉仪大宋简" panose="02010609000101010101" pitchFamily="49" charset="-122"/>
              </a:rPr>
              <a:t>约等于你全部</a:t>
            </a:r>
            <a:r>
              <a:rPr lang="en-US" altLang="zh-CN" sz="2800" dirty="0">
                <a:latin typeface="汉仪大宋简" panose="02010609000101010101" pitchFamily="49" charset="-122"/>
                <a:ea typeface="汉仪大宋简" panose="02010609000101010101" pitchFamily="49" charset="-122"/>
              </a:rPr>
              <a:t>DNA</a:t>
            </a:r>
            <a:r>
              <a:rPr lang="zh-CN" altLang="en-US" sz="2800" dirty="0">
                <a:latin typeface="汉仪大宋简" panose="02010609000101010101" pitchFamily="49" charset="-122"/>
                <a:ea typeface="汉仪大宋简" panose="02010609000101010101" pitchFamily="49" charset="-122"/>
              </a:rPr>
              <a:t>的</a:t>
            </a:r>
            <a:r>
              <a:rPr lang="en-US" altLang="zh-CN" sz="2800" dirty="0">
                <a:latin typeface="汉仪大宋简" panose="02010609000101010101" pitchFamily="49" charset="-122"/>
                <a:ea typeface="汉仪大宋简" panose="02010609000101010101" pitchFamily="49" charset="-122"/>
              </a:rPr>
              <a:t>0.012%</a:t>
            </a:r>
            <a:r>
              <a:rPr lang="zh-CN" altLang="en-US" sz="2800" dirty="0">
                <a:latin typeface="汉仪大宋简" panose="02010609000101010101" pitchFamily="49" charset="-122"/>
                <a:ea typeface="汉仪大宋简" panose="02010609000101010101" pitchFamily="49" charset="-122"/>
              </a:rPr>
              <a:t>而已</a:t>
            </a:r>
            <a:endParaRPr lang="en-US" altLang="zh-CN" sz="2800" dirty="0">
              <a:solidFill>
                <a:srgbClr val="FF0000"/>
              </a:solidFill>
              <a:latin typeface="汉仪大宋简" panose="02010609000101010101" pitchFamily="49" charset="-122"/>
              <a:ea typeface="汉仪大宋简" panose="02010609000101010101" pitchFamily="49" charset="-122"/>
            </a:endParaRPr>
          </a:p>
        </p:txBody>
      </p:sp>
      <p:sp>
        <p:nvSpPr>
          <p:cNvPr id="7" name="副标题 6"/>
          <p:cNvSpPr>
            <a:spLocks noGrp="1"/>
          </p:cNvSpPr>
          <p:nvPr>
            <p:ph type="subTitle" idx="1"/>
          </p:nvPr>
        </p:nvSpPr>
        <p:spPr>
          <a:xfrm>
            <a:off x="0" y="162000"/>
            <a:ext cx="9144000" cy="590931"/>
          </a:xfrm>
        </p:spPr>
        <p:txBody>
          <a:bodyPr/>
          <a:lstStyle/>
          <a:p>
            <a:r>
              <a:rPr lang="zh-CN" altLang="en-US" dirty="0"/>
              <a:t>进化论者承认我们源自共同祖先</a:t>
            </a:r>
          </a:p>
        </p:txBody>
      </p:sp>
    </p:spTree>
    <p:extLst>
      <p:ext uri="{BB962C8B-B14F-4D97-AF65-F5344CB8AC3E}">
        <p14:creationId xmlns:p14="http://schemas.microsoft.com/office/powerpoint/2010/main" val="42600975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821931"/>
            <a:ext cx="849694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圣经说，所有的人都是源自一位女性（夏娃）和一位男性（先是亚当，然后是挪亚）：</a:t>
            </a:r>
            <a:endParaRPr kumimoji="0" lang="en-US" altLang="zh-CN" sz="3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endParaRPr>
          </a:p>
        </p:txBody>
      </p:sp>
      <p:grpSp>
        <p:nvGrpSpPr>
          <p:cNvPr id="2" name="组合 5"/>
          <p:cNvGrpSpPr/>
          <p:nvPr/>
        </p:nvGrpSpPr>
        <p:grpSpPr>
          <a:xfrm>
            <a:off x="0" y="6372000"/>
            <a:ext cx="9144837" cy="599570"/>
            <a:chOff x="-670" y="6372000"/>
            <a:chExt cx="12192892" cy="599570"/>
          </a:xfrm>
        </p:grpSpPr>
        <p:sp>
          <p:nvSpPr>
            <p:cNvPr id="8" name="矩形 7"/>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矩形 8"/>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altLang="zh-CN" sz="2200" b="1" i="0" u="none" strike="noStrike" kern="1200" cap="none" spc="0" normalizeH="0" baseline="0" noProof="0" dirty="0">
                  <a:ln>
                    <a:noFill/>
                  </a:ln>
                  <a:solidFill>
                    <a:prstClr val="white"/>
                  </a:solidFill>
                  <a:effectLst/>
                  <a:uLnTx/>
                  <a:uFillTx/>
                  <a:latin typeface="Arial" panose="020B0604020202020204" pitchFamily="34" charset="0"/>
                  <a:ea typeface="微软雅黑" pitchFamily="34" charset="-122"/>
                  <a:cs typeface="Arial" panose="020B0604020202020204" pitchFamily="34" charset="0"/>
                </a:rPr>
                <a:t>www.chuangzaolun.com</a:t>
              </a:r>
              <a:endParaRPr kumimoji="0" lang="zh-CN" altLang="en-US" sz="2200" b="1" i="0" u="none" strike="noStrike" kern="1200" cap="none" spc="0" normalizeH="0" baseline="0" noProof="0" dirty="0">
                <a:ln>
                  <a:noFill/>
                </a:ln>
                <a:solidFill>
                  <a:prstClr val="white"/>
                </a:solidFill>
                <a:effectLst/>
                <a:uLnTx/>
                <a:uFillTx/>
                <a:latin typeface="Arial" panose="020B0604020202020204" pitchFamily="34" charset="0"/>
                <a:ea typeface="微软雅黑" pitchFamily="34" charset="-122"/>
                <a:cs typeface="Arial" panose="020B0604020202020204" pitchFamily="34" charset="0"/>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
        <p:nvSpPr>
          <p:cNvPr id="13" name="副标题 6">
            <a:extLst>
              <a:ext uri="{FF2B5EF4-FFF2-40B4-BE49-F238E27FC236}">
                <a16:creationId xmlns:a16="http://schemas.microsoft.com/office/drawing/2014/main" id="{9A4020A6-7A86-4D0D-91D9-260A8500CF6B}"/>
              </a:ext>
            </a:extLst>
          </p:cNvPr>
          <p:cNvSpPr>
            <a:spLocks noGrp="1"/>
          </p:cNvSpPr>
          <p:nvPr>
            <p:ph type="subTitle" idx="1"/>
          </p:nvPr>
        </p:nvSpPr>
        <p:spPr>
          <a:xfrm>
            <a:off x="0" y="119225"/>
            <a:ext cx="9144000" cy="590931"/>
          </a:xfrm>
        </p:spPr>
        <p:txBody>
          <a:bodyPr/>
          <a:lstStyle/>
          <a:p>
            <a:r>
              <a:rPr lang="zh-CN" altLang="en-US" dirty="0"/>
              <a:t>我们最近的共同祖先：夏娃和亚当或挪亚</a:t>
            </a:r>
          </a:p>
        </p:txBody>
      </p:sp>
      <p:sp>
        <p:nvSpPr>
          <p:cNvPr id="16" name="TextBox 15">
            <a:extLst>
              <a:ext uri="{FF2B5EF4-FFF2-40B4-BE49-F238E27FC236}">
                <a16:creationId xmlns:a16="http://schemas.microsoft.com/office/drawing/2014/main" id="{000E940E-225D-47FA-B652-50C97E33101A}"/>
              </a:ext>
            </a:extLst>
          </p:cNvPr>
          <p:cNvSpPr txBox="1"/>
          <p:nvPr/>
        </p:nvSpPr>
        <p:spPr>
          <a:xfrm>
            <a:off x="801666" y="2104389"/>
            <a:ext cx="7330854" cy="2800767"/>
          </a:xfrm>
          <a:prstGeom prst="rect">
            <a:avLst/>
          </a:prstGeom>
          <a:noFill/>
          <a:ln w="31750">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创世记</a:t>
            </a:r>
            <a:r>
              <a:rPr kumimoji="0" lang="en-US" altLang="zh-CN" sz="3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3:20</a:t>
            </a:r>
            <a:r>
              <a:rPr kumimoji="0" lang="zh-CN" altLang="en-US" sz="3200" b="0" i="0" u="sng"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亚当</a:t>
            </a:r>
            <a:r>
              <a:rPr kumimoji="0" lang="zh-CN" altLang="en-US" sz="3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给他妻子起名叫</a:t>
            </a:r>
            <a:r>
              <a:rPr kumimoji="0" lang="zh-CN" altLang="en-US" sz="3200" b="0" i="0" u="sng"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夏娃</a:t>
            </a:r>
            <a:r>
              <a:rPr kumimoji="0" lang="zh-CN" altLang="en-US" sz="3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，因为她是众生之母。</a:t>
            </a:r>
            <a:endParaRPr kumimoji="0" lang="en-US" altLang="zh-CN" sz="3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创世记</a:t>
            </a:r>
            <a:r>
              <a:rPr kumimoji="0" lang="en-US" altLang="zh-CN" sz="3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7:1</a:t>
            </a:r>
            <a:r>
              <a:rPr kumimoji="0" lang="zh-CN" altLang="en-US" sz="3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耶和华对</a:t>
            </a:r>
            <a:r>
              <a:rPr kumimoji="0" lang="zh-CN" altLang="en-US" sz="3200" b="0" i="0" u="sng"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挪亚</a:t>
            </a:r>
            <a:r>
              <a:rPr kumimoji="0" lang="zh-CN" altLang="en-US" sz="3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说：“你和你的全家都要进入方舟</a:t>
            </a:r>
            <a:r>
              <a:rPr kumimoji="0" lang="en-US" altLang="zh-CN" sz="3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……7</a:t>
            </a:r>
            <a:r>
              <a:rPr kumimoji="0" lang="zh-CN" altLang="en-US" sz="3200" b="0" i="0" u="sng"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挪亚</a:t>
            </a:r>
            <a:r>
              <a:rPr kumimoji="0" lang="zh-CN" altLang="en-US" sz="3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就同他的妻和儿子、儿妇，都进入方舟，躲避洪水。</a:t>
            </a:r>
            <a:endParaRPr kumimoji="0" lang="en-US" altLang="zh-CN" sz="3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endParaRPr>
          </a:p>
        </p:txBody>
      </p:sp>
      <p:sp>
        <p:nvSpPr>
          <p:cNvPr id="17" name="TextBox 16">
            <a:extLst>
              <a:ext uri="{FF2B5EF4-FFF2-40B4-BE49-F238E27FC236}">
                <a16:creationId xmlns:a16="http://schemas.microsoft.com/office/drawing/2014/main" id="{79FF9DD7-78F6-4B05-BF42-9EAF4C97F89D}"/>
              </a:ext>
            </a:extLst>
          </p:cNvPr>
          <p:cNvSpPr txBox="1"/>
          <p:nvPr/>
        </p:nvSpPr>
        <p:spPr>
          <a:xfrm>
            <a:off x="325616" y="5208288"/>
            <a:ext cx="849694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进化论</a:t>
            </a:r>
            <a:r>
              <a:rPr kumimoji="0" lang="zh-CN" altLang="en-US" sz="3200" b="1" i="0" u="none" strike="noStrike" kern="1200" cap="none" spc="0" normalizeH="0" baseline="0" noProof="0" dirty="0">
                <a:ln>
                  <a:noFill/>
                </a:ln>
                <a:solidFill>
                  <a:srgbClr val="FF0000"/>
                </a:solidFill>
                <a:effectLst/>
                <a:uLnTx/>
                <a:uFillTx/>
                <a:latin typeface="Arial"/>
                <a:ea typeface="汉仪大宋简" panose="02010609000101010101" pitchFamily="49" charset="-122"/>
                <a:cs typeface="+mn-cs"/>
              </a:rPr>
              <a:t>未能预测</a:t>
            </a:r>
            <a:r>
              <a:rPr kumimoji="0" lang="zh-CN" altLang="en-US" sz="3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到人类拥有一个共同的男性祖先和一个共同的女性祖先。</a:t>
            </a:r>
            <a:endParaRPr kumimoji="0" lang="en-US" altLang="zh-CN" sz="3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endParaRPr>
          </a:p>
        </p:txBody>
      </p:sp>
    </p:spTree>
    <p:extLst>
      <p:ext uri="{BB962C8B-B14F-4D97-AF65-F5344CB8AC3E}">
        <p14:creationId xmlns:p14="http://schemas.microsoft.com/office/powerpoint/2010/main" val="1332803443"/>
      </p:ext>
    </p:extLst>
  </p:cSld>
  <p:clrMapOvr>
    <a:masterClrMapping/>
  </p:clrMapOvr>
  <p:transition spd="med">
    <p:wipe dir="d"/>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AE0938-0AC6-45F6-8118-A20EB3613704}"/>
              </a:ext>
            </a:extLst>
          </p:cNvPr>
          <p:cNvGrpSpPr/>
          <p:nvPr/>
        </p:nvGrpSpPr>
        <p:grpSpPr>
          <a:xfrm>
            <a:off x="1" y="-89384"/>
            <a:ext cx="9180512" cy="6947384"/>
            <a:chOff x="1" y="-89384"/>
            <a:chExt cx="9180512" cy="6947384"/>
          </a:xfrm>
        </p:grpSpPr>
        <p:pic>
          <p:nvPicPr>
            <p:cNvPr id="8" name="Picture 4" descr="AdamToChrist102">
              <a:extLst>
                <a:ext uri="{FF2B5EF4-FFF2-40B4-BE49-F238E27FC236}">
                  <a16:creationId xmlns:a16="http://schemas.microsoft.com/office/drawing/2014/main" id="{F309F78C-B491-4E42-B324-ED112E655863}"/>
                </a:ext>
              </a:extLst>
            </p:cNvPr>
            <p:cNvPicPr>
              <a:picLocks noChangeAspect="1" noChangeArrowheads="1"/>
            </p:cNvPicPr>
            <p:nvPr/>
          </p:nvPicPr>
          <p:blipFill>
            <a:blip r:embed="rId3" cstate="print"/>
            <a:srcRect/>
            <a:stretch>
              <a:fillRect/>
            </a:stretch>
          </p:blipFill>
          <p:spPr bwMode="auto">
            <a:xfrm>
              <a:off x="1" y="-27384"/>
              <a:ext cx="9180512" cy="6885384"/>
            </a:xfrm>
            <a:prstGeom prst="rect">
              <a:avLst/>
            </a:prstGeom>
            <a:noFill/>
          </p:spPr>
        </p:pic>
        <p:sp>
          <p:nvSpPr>
            <p:cNvPr id="10" name="Text Box 1027">
              <a:extLst>
                <a:ext uri="{FF2B5EF4-FFF2-40B4-BE49-F238E27FC236}">
                  <a16:creationId xmlns:a16="http://schemas.microsoft.com/office/drawing/2014/main" id="{22B1A76C-0C13-4622-8106-6F5CA6333E1C}"/>
                </a:ext>
              </a:extLst>
            </p:cNvPr>
            <p:cNvSpPr txBox="1">
              <a:spLocks noChangeArrowheads="1"/>
            </p:cNvSpPr>
            <p:nvPr/>
          </p:nvSpPr>
          <p:spPr bwMode="auto">
            <a:xfrm>
              <a:off x="6372200" y="4582869"/>
              <a:ext cx="1728192" cy="646331"/>
            </a:xfrm>
            <a:prstGeom prst="rect">
              <a:avLst/>
            </a:prstGeom>
            <a:solidFill>
              <a:schemeClr val="bg1"/>
            </a:solidFill>
            <a:ln w="9525">
              <a:noFill/>
              <a:miter lim="800000"/>
              <a:headEnd/>
              <a:tailEnd/>
            </a:ln>
            <a:effectLst/>
          </p:spPr>
          <p:txBody>
            <a:bodyPr wrap="square">
              <a:spAutoFit/>
            </a:bodyPr>
            <a:lstStyle/>
            <a:p>
              <a:pPr algn="ctr" rtl="0" eaLnBrk="0" fontAlgn="base" hangingPunct="0">
                <a:spcBef>
                  <a:spcPct val="50000"/>
                </a:spcBef>
                <a:spcAft>
                  <a:spcPct val="0"/>
                </a:spcAft>
              </a:pPr>
              <a:r>
                <a:rPr lang="zh-CN" altLang="en-US" sz="3600" b="1" kern="1200" dirty="0">
                  <a:effectLst/>
                  <a:latin typeface="Calibri" pitchFamily="34" charset="0"/>
                  <a:ea typeface="+mn-ea"/>
                  <a:cs typeface="Arial"/>
                </a:rPr>
                <a:t>耶稣</a:t>
              </a:r>
              <a:endParaRPr lang="en-AU" sz="3600" b="1" kern="1200" dirty="0">
                <a:effectLst/>
                <a:latin typeface="Calibri" pitchFamily="34" charset="0"/>
                <a:ea typeface="+mn-ea"/>
                <a:cs typeface="Arial"/>
              </a:endParaRPr>
            </a:p>
          </p:txBody>
        </p:sp>
        <p:sp>
          <p:nvSpPr>
            <p:cNvPr id="11" name="Text Box 1027">
              <a:extLst>
                <a:ext uri="{FF2B5EF4-FFF2-40B4-BE49-F238E27FC236}">
                  <a16:creationId xmlns:a16="http://schemas.microsoft.com/office/drawing/2014/main" id="{652D6F53-1A4C-42E0-A8A1-8A999993DE50}"/>
                </a:ext>
              </a:extLst>
            </p:cNvPr>
            <p:cNvSpPr txBox="1">
              <a:spLocks noChangeArrowheads="1"/>
            </p:cNvSpPr>
            <p:nvPr/>
          </p:nvSpPr>
          <p:spPr bwMode="auto">
            <a:xfrm>
              <a:off x="3052564" y="1440268"/>
              <a:ext cx="2455539" cy="450870"/>
            </a:xfrm>
            <a:custGeom>
              <a:avLst/>
              <a:gdLst>
                <a:gd name="connsiteX0" fmla="*/ 0 w 2016224"/>
                <a:gd name="connsiteY0" fmla="*/ 0 h 400110"/>
                <a:gd name="connsiteX1" fmla="*/ 2016224 w 2016224"/>
                <a:gd name="connsiteY1" fmla="*/ 0 h 400110"/>
                <a:gd name="connsiteX2" fmla="*/ 2016224 w 2016224"/>
                <a:gd name="connsiteY2" fmla="*/ 400110 h 400110"/>
                <a:gd name="connsiteX3" fmla="*/ 0 w 2016224"/>
                <a:gd name="connsiteY3" fmla="*/ 400110 h 400110"/>
                <a:gd name="connsiteX4" fmla="*/ 0 w 2016224"/>
                <a:gd name="connsiteY4" fmla="*/ 0 h 400110"/>
                <a:gd name="connsiteX0" fmla="*/ 0 w 2016224"/>
                <a:gd name="connsiteY0" fmla="*/ 0 h 400110"/>
                <a:gd name="connsiteX1" fmla="*/ 2016224 w 2016224"/>
                <a:gd name="connsiteY1" fmla="*/ 0 h 400110"/>
                <a:gd name="connsiteX2" fmla="*/ 2016224 w 2016224"/>
                <a:gd name="connsiteY2" fmla="*/ 400110 h 400110"/>
                <a:gd name="connsiteX3" fmla="*/ 95098 w 2016224"/>
                <a:gd name="connsiteY3" fmla="*/ 323300 h 400110"/>
                <a:gd name="connsiteX4" fmla="*/ 0 w 2016224"/>
                <a:gd name="connsiteY4" fmla="*/ 0 h 400110"/>
                <a:gd name="connsiteX0" fmla="*/ 4667 w 2020891"/>
                <a:gd name="connsiteY0" fmla="*/ 0 h 400110"/>
                <a:gd name="connsiteX1" fmla="*/ 2020891 w 2020891"/>
                <a:gd name="connsiteY1" fmla="*/ 0 h 400110"/>
                <a:gd name="connsiteX2" fmla="*/ 2020891 w 2020891"/>
                <a:gd name="connsiteY2" fmla="*/ 400110 h 400110"/>
                <a:gd name="connsiteX3" fmla="*/ 99765 w 2020891"/>
                <a:gd name="connsiteY3" fmla="*/ 323300 h 400110"/>
                <a:gd name="connsiteX4" fmla="*/ 4667 w 2020891"/>
                <a:gd name="connsiteY4" fmla="*/ 0 h 400110"/>
                <a:gd name="connsiteX0" fmla="*/ 0 w 2060115"/>
                <a:gd name="connsiteY0" fmla="*/ 0 h 400110"/>
                <a:gd name="connsiteX1" fmla="*/ 2060115 w 2060115"/>
                <a:gd name="connsiteY1" fmla="*/ 0 h 400110"/>
                <a:gd name="connsiteX2" fmla="*/ 2060115 w 2060115"/>
                <a:gd name="connsiteY2" fmla="*/ 400110 h 400110"/>
                <a:gd name="connsiteX3" fmla="*/ 138989 w 2060115"/>
                <a:gd name="connsiteY3" fmla="*/ 323300 h 400110"/>
                <a:gd name="connsiteX4" fmla="*/ 0 w 2060115"/>
                <a:gd name="connsiteY4" fmla="*/ 0 h 400110"/>
                <a:gd name="connsiteX0" fmla="*/ 136568 w 2196683"/>
                <a:gd name="connsiteY0" fmla="*/ 0 h 400110"/>
                <a:gd name="connsiteX1" fmla="*/ 2196683 w 2196683"/>
                <a:gd name="connsiteY1" fmla="*/ 0 h 400110"/>
                <a:gd name="connsiteX2" fmla="*/ 2196683 w 2196683"/>
                <a:gd name="connsiteY2" fmla="*/ 400110 h 400110"/>
                <a:gd name="connsiteX3" fmla="*/ 275557 w 2196683"/>
                <a:gd name="connsiteY3" fmla="*/ 323300 h 400110"/>
                <a:gd name="connsiteX4" fmla="*/ 208561 w 2196683"/>
                <a:gd name="connsiteY4" fmla="*/ 278535 h 400110"/>
                <a:gd name="connsiteX5" fmla="*/ 136568 w 2196683"/>
                <a:gd name="connsiteY5" fmla="*/ 0 h 400110"/>
                <a:gd name="connsiteX0" fmla="*/ 136568 w 2196683"/>
                <a:gd name="connsiteY0" fmla="*/ 0 h 465946"/>
                <a:gd name="connsiteX1" fmla="*/ 2196683 w 2196683"/>
                <a:gd name="connsiteY1" fmla="*/ 0 h 465946"/>
                <a:gd name="connsiteX2" fmla="*/ 2196683 w 2196683"/>
                <a:gd name="connsiteY2" fmla="*/ 400110 h 465946"/>
                <a:gd name="connsiteX3" fmla="*/ 879061 w 2196683"/>
                <a:gd name="connsiteY3" fmla="*/ 465946 h 465946"/>
                <a:gd name="connsiteX4" fmla="*/ 208561 w 2196683"/>
                <a:gd name="connsiteY4" fmla="*/ 278535 h 465946"/>
                <a:gd name="connsiteX5" fmla="*/ 136568 w 2196683"/>
                <a:gd name="connsiteY5" fmla="*/ 0 h 465946"/>
                <a:gd name="connsiteX0" fmla="*/ 213379 w 2273494"/>
                <a:gd name="connsiteY0" fmla="*/ 0 h 465946"/>
                <a:gd name="connsiteX1" fmla="*/ 2273494 w 2273494"/>
                <a:gd name="connsiteY1" fmla="*/ 0 h 465946"/>
                <a:gd name="connsiteX2" fmla="*/ 2273494 w 2273494"/>
                <a:gd name="connsiteY2" fmla="*/ 400110 h 465946"/>
                <a:gd name="connsiteX3" fmla="*/ 955872 w 2273494"/>
                <a:gd name="connsiteY3" fmla="*/ 465946 h 465946"/>
                <a:gd name="connsiteX4" fmla="*/ 285372 w 2273494"/>
                <a:gd name="connsiteY4" fmla="*/ 278535 h 465946"/>
                <a:gd name="connsiteX5" fmla="*/ 73231 w 2273494"/>
                <a:gd name="connsiteY5" fmla="*/ 59079 h 465946"/>
                <a:gd name="connsiteX6" fmla="*/ 213379 w 2273494"/>
                <a:gd name="connsiteY6" fmla="*/ 0 h 465946"/>
                <a:gd name="connsiteX0" fmla="*/ 237891 w 2298006"/>
                <a:gd name="connsiteY0" fmla="*/ 12612 h 478558"/>
                <a:gd name="connsiteX1" fmla="*/ 2298006 w 2298006"/>
                <a:gd name="connsiteY1" fmla="*/ 12612 h 478558"/>
                <a:gd name="connsiteX2" fmla="*/ 2298006 w 2298006"/>
                <a:gd name="connsiteY2" fmla="*/ 412722 h 478558"/>
                <a:gd name="connsiteX3" fmla="*/ 980384 w 2298006"/>
                <a:gd name="connsiteY3" fmla="*/ 478558 h 478558"/>
                <a:gd name="connsiteX4" fmla="*/ 309884 w 2298006"/>
                <a:gd name="connsiteY4" fmla="*/ 291147 h 478558"/>
                <a:gd name="connsiteX5" fmla="*/ 46537 w 2298006"/>
                <a:gd name="connsiteY5" fmla="*/ 20485 h 478558"/>
                <a:gd name="connsiteX6" fmla="*/ 237891 w 2298006"/>
                <a:gd name="connsiteY6" fmla="*/ 12612 h 478558"/>
                <a:gd name="connsiteX0" fmla="*/ 237891 w 2298006"/>
                <a:gd name="connsiteY0" fmla="*/ 12612 h 478558"/>
                <a:gd name="connsiteX1" fmla="*/ 2298006 w 2298006"/>
                <a:gd name="connsiteY1" fmla="*/ 12612 h 478558"/>
                <a:gd name="connsiteX2" fmla="*/ 2298006 w 2298006"/>
                <a:gd name="connsiteY2" fmla="*/ 412722 h 478558"/>
                <a:gd name="connsiteX3" fmla="*/ 980384 w 2298006"/>
                <a:gd name="connsiteY3" fmla="*/ 478558 h 478558"/>
                <a:gd name="connsiteX4" fmla="*/ 353775 w 2298006"/>
                <a:gd name="connsiteY4" fmla="*/ 265543 h 478558"/>
                <a:gd name="connsiteX5" fmla="*/ 46537 w 2298006"/>
                <a:gd name="connsiteY5" fmla="*/ 20485 h 478558"/>
                <a:gd name="connsiteX6" fmla="*/ 237891 w 2298006"/>
                <a:gd name="connsiteY6" fmla="*/ 12612 h 478558"/>
                <a:gd name="connsiteX0" fmla="*/ 237891 w 2298006"/>
                <a:gd name="connsiteY0" fmla="*/ 12612 h 478558"/>
                <a:gd name="connsiteX1" fmla="*/ 2298006 w 2298006"/>
                <a:gd name="connsiteY1" fmla="*/ 12612 h 478558"/>
                <a:gd name="connsiteX2" fmla="*/ 2298006 w 2298006"/>
                <a:gd name="connsiteY2" fmla="*/ 412722 h 478558"/>
                <a:gd name="connsiteX3" fmla="*/ 1198681 w 2298006"/>
                <a:gd name="connsiteY3" fmla="*/ 466712 h 478558"/>
                <a:gd name="connsiteX4" fmla="*/ 980384 w 2298006"/>
                <a:gd name="connsiteY4" fmla="*/ 478558 h 478558"/>
                <a:gd name="connsiteX5" fmla="*/ 353775 w 2298006"/>
                <a:gd name="connsiteY5" fmla="*/ 265543 h 478558"/>
                <a:gd name="connsiteX6" fmla="*/ 46537 w 2298006"/>
                <a:gd name="connsiteY6" fmla="*/ 20485 h 478558"/>
                <a:gd name="connsiteX7" fmla="*/ 237891 w 2298006"/>
                <a:gd name="connsiteY7" fmla="*/ 12612 h 478558"/>
                <a:gd name="connsiteX0" fmla="*/ 267977 w 2328092"/>
                <a:gd name="connsiteY0" fmla="*/ 0 h 465946"/>
                <a:gd name="connsiteX1" fmla="*/ 2328092 w 2328092"/>
                <a:gd name="connsiteY1" fmla="*/ 0 h 465946"/>
                <a:gd name="connsiteX2" fmla="*/ 2328092 w 2328092"/>
                <a:gd name="connsiteY2" fmla="*/ 400110 h 465946"/>
                <a:gd name="connsiteX3" fmla="*/ 1228767 w 2328092"/>
                <a:gd name="connsiteY3" fmla="*/ 454100 h 465946"/>
                <a:gd name="connsiteX4" fmla="*/ 1010470 w 2328092"/>
                <a:gd name="connsiteY4" fmla="*/ 465946 h 465946"/>
                <a:gd name="connsiteX5" fmla="*/ 383861 w 2328092"/>
                <a:gd name="connsiteY5" fmla="*/ 252931 h 465946"/>
                <a:gd name="connsiteX6" fmla="*/ 25416 w 2328092"/>
                <a:gd name="connsiteY6" fmla="*/ 37134 h 465946"/>
                <a:gd name="connsiteX7" fmla="*/ 267977 w 2328092"/>
                <a:gd name="connsiteY7" fmla="*/ 0 h 465946"/>
                <a:gd name="connsiteX0" fmla="*/ 267977 w 2328092"/>
                <a:gd name="connsiteY0" fmla="*/ 61390 h 465946"/>
                <a:gd name="connsiteX1" fmla="*/ 2328092 w 2328092"/>
                <a:gd name="connsiteY1" fmla="*/ 0 h 465946"/>
                <a:gd name="connsiteX2" fmla="*/ 2328092 w 2328092"/>
                <a:gd name="connsiteY2" fmla="*/ 400110 h 465946"/>
                <a:gd name="connsiteX3" fmla="*/ 1228767 w 2328092"/>
                <a:gd name="connsiteY3" fmla="*/ 454100 h 465946"/>
                <a:gd name="connsiteX4" fmla="*/ 1010470 w 2328092"/>
                <a:gd name="connsiteY4" fmla="*/ 465946 h 465946"/>
                <a:gd name="connsiteX5" fmla="*/ 383861 w 2328092"/>
                <a:gd name="connsiteY5" fmla="*/ 252931 h 465946"/>
                <a:gd name="connsiteX6" fmla="*/ 25416 w 2328092"/>
                <a:gd name="connsiteY6" fmla="*/ 37134 h 465946"/>
                <a:gd name="connsiteX7" fmla="*/ 267977 w 2328092"/>
                <a:gd name="connsiteY7" fmla="*/ 61390 h 465946"/>
                <a:gd name="connsiteX0" fmla="*/ 267977 w 2328092"/>
                <a:gd name="connsiteY0" fmla="*/ 38788 h 443344"/>
                <a:gd name="connsiteX1" fmla="*/ 2328092 w 2328092"/>
                <a:gd name="connsiteY1" fmla="*/ 61406 h 443344"/>
                <a:gd name="connsiteX2" fmla="*/ 2328092 w 2328092"/>
                <a:gd name="connsiteY2" fmla="*/ 377508 h 443344"/>
                <a:gd name="connsiteX3" fmla="*/ 1228767 w 2328092"/>
                <a:gd name="connsiteY3" fmla="*/ 431498 h 443344"/>
                <a:gd name="connsiteX4" fmla="*/ 1010470 w 2328092"/>
                <a:gd name="connsiteY4" fmla="*/ 443344 h 443344"/>
                <a:gd name="connsiteX5" fmla="*/ 383861 w 2328092"/>
                <a:gd name="connsiteY5" fmla="*/ 230329 h 443344"/>
                <a:gd name="connsiteX6" fmla="*/ 25416 w 2328092"/>
                <a:gd name="connsiteY6" fmla="*/ 14532 h 443344"/>
                <a:gd name="connsiteX7" fmla="*/ 267977 w 2328092"/>
                <a:gd name="connsiteY7" fmla="*/ 38788 h 443344"/>
                <a:gd name="connsiteX0" fmla="*/ 263826 w 2323941"/>
                <a:gd name="connsiteY0" fmla="*/ 5719 h 410275"/>
                <a:gd name="connsiteX1" fmla="*/ 2323941 w 2323941"/>
                <a:gd name="connsiteY1" fmla="*/ 28337 h 410275"/>
                <a:gd name="connsiteX2" fmla="*/ 2323941 w 2323941"/>
                <a:gd name="connsiteY2" fmla="*/ 344439 h 410275"/>
                <a:gd name="connsiteX3" fmla="*/ 1224616 w 2323941"/>
                <a:gd name="connsiteY3" fmla="*/ 398429 h 410275"/>
                <a:gd name="connsiteX4" fmla="*/ 1006319 w 2323941"/>
                <a:gd name="connsiteY4" fmla="*/ 410275 h 410275"/>
                <a:gd name="connsiteX5" fmla="*/ 379710 w 2323941"/>
                <a:gd name="connsiteY5" fmla="*/ 197260 h 410275"/>
                <a:gd name="connsiteX6" fmla="*/ 27727 w 2323941"/>
                <a:gd name="connsiteY6" fmla="*/ 23468 h 410275"/>
                <a:gd name="connsiteX7" fmla="*/ 263826 w 2323941"/>
                <a:gd name="connsiteY7" fmla="*/ 5719 h 410275"/>
                <a:gd name="connsiteX0" fmla="*/ 263826 w 2323941"/>
                <a:gd name="connsiteY0" fmla="*/ 5719 h 410275"/>
                <a:gd name="connsiteX1" fmla="*/ 2323941 w 2323941"/>
                <a:gd name="connsiteY1" fmla="*/ 28337 h 410275"/>
                <a:gd name="connsiteX2" fmla="*/ 2323941 w 2323941"/>
                <a:gd name="connsiteY2" fmla="*/ 344439 h 410275"/>
                <a:gd name="connsiteX3" fmla="*/ 1224616 w 2323941"/>
                <a:gd name="connsiteY3" fmla="*/ 398429 h 410275"/>
                <a:gd name="connsiteX4" fmla="*/ 1006319 w 2323941"/>
                <a:gd name="connsiteY4" fmla="*/ 410275 h 410275"/>
                <a:gd name="connsiteX5" fmla="*/ 379710 w 2323941"/>
                <a:gd name="connsiteY5" fmla="*/ 197260 h 410275"/>
                <a:gd name="connsiteX6" fmla="*/ 27727 w 2323941"/>
                <a:gd name="connsiteY6" fmla="*/ 23468 h 410275"/>
                <a:gd name="connsiteX7" fmla="*/ 263826 w 2323941"/>
                <a:gd name="connsiteY7" fmla="*/ 5719 h 410275"/>
                <a:gd name="connsiteX0" fmla="*/ 263826 w 2323941"/>
                <a:gd name="connsiteY0" fmla="*/ 5719 h 410275"/>
                <a:gd name="connsiteX1" fmla="*/ 2323941 w 2323941"/>
                <a:gd name="connsiteY1" fmla="*/ 28337 h 410275"/>
                <a:gd name="connsiteX2" fmla="*/ 2323941 w 2323941"/>
                <a:gd name="connsiteY2" fmla="*/ 344439 h 410275"/>
                <a:gd name="connsiteX3" fmla="*/ 1224616 w 2323941"/>
                <a:gd name="connsiteY3" fmla="*/ 398429 h 410275"/>
                <a:gd name="connsiteX4" fmla="*/ 1006319 w 2323941"/>
                <a:gd name="connsiteY4" fmla="*/ 410275 h 410275"/>
                <a:gd name="connsiteX5" fmla="*/ 379710 w 2323941"/>
                <a:gd name="connsiteY5" fmla="*/ 197260 h 410275"/>
                <a:gd name="connsiteX6" fmla="*/ 27727 w 2323941"/>
                <a:gd name="connsiteY6" fmla="*/ 23468 h 410275"/>
                <a:gd name="connsiteX7" fmla="*/ 263826 w 2323941"/>
                <a:gd name="connsiteY7" fmla="*/ 5719 h 410275"/>
                <a:gd name="connsiteX0" fmla="*/ 263826 w 2323941"/>
                <a:gd name="connsiteY0" fmla="*/ 5719 h 410275"/>
                <a:gd name="connsiteX1" fmla="*/ 2323941 w 2323941"/>
                <a:gd name="connsiteY1" fmla="*/ 28337 h 410275"/>
                <a:gd name="connsiteX2" fmla="*/ 2323941 w 2323941"/>
                <a:gd name="connsiteY2" fmla="*/ 344439 h 410275"/>
                <a:gd name="connsiteX3" fmla="*/ 1224616 w 2323941"/>
                <a:gd name="connsiteY3" fmla="*/ 398429 h 410275"/>
                <a:gd name="connsiteX4" fmla="*/ 1006319 w 2323941"/>
                <a:gd name="connsiteY4" fmla="*/ 410275 h 410275"/>
                <a:gd name="connsiteX5" fmla="*/ 379710 w 2323941"/>
                <a:gd name="connsiteY5" fmla="*/ 316810 h 410275"/>
                <a:gd name="connsiteX6" fmla="*/ 27727 w 2323941"/>
                <a:gd name="connsiteY6" fmla="*/ 23468 h 410275"/>
                <a:gd name="connsiteX7" fmla="*/ 263826 w 2323941"/>
                <a:gd name="connsiteY7" fmla="*/ 5719 h 410275"/>
                <a:gd name="connsiteX0" fmla="*/ 263826 w 2323941"/>
                <a:gd name="connsiteY0" fmla="*/ 5719 h 410275"/>
                <a:gd name="connsiteX1" fmla="*/ 2323941 w 2323941"/>
                <a:gd name="connsiteY1" fmla="*/ 28337 h 410275"/>
                <a:gd name="connsiteX2" fmla="*/ 2323941 w 2323941"/>
                <a:gd name="connsiteY2" fmla="*/ 344439 h 410275"/>
                <a:gd name="connsiteX3" fmla="*/ 1224616 w 2323941"/>
                <a:gd name="connsiteY3" fmla="*/ 398429 h 410275"/>
                <a:gd name="connsiteX4" fmla="*/ 1006319 w 2323941"/>
                <a:gd name="connsiteY4" fmla="*/ 410275 h 410275"/>
                <a:gd name="connsiteX5" fmla="*/ 379710 w 2323941"/>
                <a:gd name="connsiteY5" fmla="*/ 316810 h 410275"/>
                <a:gd name="connsiteX6" fmla="*/ 27727 w 2323941"/>
                <a:gd name="connsiteY6" fmla="*/ 23468 h 410275"/>
                <a:gd name="connsiteX7" fmla="*/ 263826 w 2323941"/>
                <a:gd name="connsiteY7" fmla="*/ 5719 h 410275"/>
                <a:gd name="connsiteX0" fmla="*/ 263826 w 2323941"/>
                <a:gd name="connsiteY0" fmla="*/ 5719 h 410275"/>
                <a:gd name="connsiteX1" fmla="*/ 2323941 w 2323941"/>
                <a:gd name="connsiteY1" fmla="*/ 28337 h 410275"/>
                <a:gd name="connsiteX2" fmla="*/ 2323941 w 2323941"/>
                <a:gd name="connsiteY2" fmla="*/ 344439 h 410275"/>
                <a:gd name="connsiteX3" fmla="*/ 1224616 w 2323941"/>
                <a:gd name="connsiteY3" fmla="*/ 398429 h 410275"/>
                <a:gd name="connsiteX4" fmla="*/ 1006319 w 2323941"/>
                <a:gd name="connsiteY4" fmla="*/ 410275 h 410275"/>
                <a:gd name="connsiteX5" fmla="*/ 379710 w 2323941"/>
                <a:gd name="connsiteY5" fmla="*/ 316810 h 410275"/>
                <a:gd name="connsiteX6" fmla="*/ 27727 w 2323941"/>
                <a:gd name="connsiteY6" fmla="*/ 23468 h 410275"/>
                <a:gd name="connsiteX7" fmla="*/ 263826 w 2323941"/>
                <a:gd name="connsiteY7" fmla="*/ 5719 h 410275"/>
                <a:gd name="connsiteX0" fmla="*/ 263826 w 2323941"/>
                <a:gd name="connsiteY0" fmla="*/ 5719 h 410275"/>
                <a:gd name="connsiteX1" fmla="*/ 2323941 w 2323941"/>
                <a:gd name="connsiteY1" fmla="*/ 28337 h 410275"/>
                <a:gd name="connsiteX2" fmla="*/ 2323941 w 2323941"/>
                <a:gd name="connsiteY2" fmla="*/ 344439 h 410275"/>
                <a:gd name="connsiteX3" fmla="*/ 1224616 w 2323941"/>
                <a:gd name="connsiteY3" fmla="*/ 398429 h 410275"/>
                <a:gd name="connsiteX4" fmla="*/ 1006319 w 2323941"/>
                <a:gd name="connsiteY4" fmla="*/ 410275 h 410275"/>
                <a:gd name="connsiteX5" fmla="*/ 379710 w 2323941"/>
                <a:gd name="connsiteY5" fmla="*/ 316810 h 410275"/>
                <a:gd name="connsiteX6" fmla="*/ 27727 w 2323941"/>
                <a:gd name="connsiteY6" fmla="*/ 23468 h 410275"/>
                <a:gd name="connsiteX7" fmla="*/ 263826 w 2323941"/>
                <a:gd name="connsiteY7" fmla="*/ 5719 h 410275"/>
                <a:gd name="connsiteX0" fmla="*/ 263826 w 2323941"/>
                <a:gd name="connsiteY0" fmla="*/ 5719 h 410275"/>
                <a:gd name="connsiteX1" fmla="*/ 2323941 w 2323941"/>
                <a:gd name="connsiteY1" fmla="*/ 28337 h 410275"/>
                <a:gd name="connsiteX2" fmla="*/ 2323941 w 2323941"/>
                <a:gd name="connsiteY2" fmla="*/ 344439 h 410275"/>
                <a:gd name="connsiteX3" fmla="*/ 1224616 w 2323941"/>
                <a:gd name="connsiteY3" fmla="*/ 398429 h 410275"/>
                <a:gd name="connsiteX4" fmla="*/ 1006319 w 2323941"/>
                <a:gd name="connsiteY4" fmla="*/ 410275 h 410275"/>
                <a:gd name="connsiteX5" fmla="*/ 379710 w 2323941"/>
                <a:gd name="connsiteY5" fmla="*/ 316810 h 410275"/>
                <a:gd name="connsiteX6" fmla="*/ 27727 w 2323941"/>
                <a:gd name="connsiteY6" fmla="*/ 23468 h 410275"/>
                <a:gd name="connsiteX7" fmla="*/ 263826 w 2323941"/>
                <a:gd name="connsiteY7" fmla="*/ 5719 h 410275"/>
                <a:gd name="connsiteX0" fmla="*/ 250064 w 2310179"/>
                <a:gd name="connsiteY0" fmla="*/ 0 h 404556"/>
                <a:gd name="connsiteX1" fmla="*/ 2310179 w 2310179"/>
                <a:gd name="connsiteY1" fmla="*/ 22618 h 404556"/>
                <a:gd name="connsiteX2" fmla="*/ 2310179 w 2310179"/>
                <a:gd name="connsiteY2" fmla="*/ 338720 h 404556"/>
                <a:gd name="connsiteX3" fmla="*/ 1210854 w 2310179"/>
                <a:gd name="connsiteY3" fmla="*/ 392710 h 404556"/>
                <a:gd name="connsiteX4" fmla="*/ 992557 w 2310179"/>
                <a:gd name="connsiteY4" fmla="*/ 404556 h 404556"/>
                <a:gd name="connsiteX5" fmla="*/ 365948 w 2310179"/>
                <a:gd name="connsiteY5" fmla="*/ 311091 h 404556"/>
                <a:gd name="connsiteX6" fmla="*/ 127502 w 2310179"/>
                <a:gd name="connsiteY6" fmla="*/ 162355 h 404556"/>
                <a:gd name="connsiteX7" fmla="*/ 13965 w 2310179"/>
                <a:gd name="connsiteY7" fmla="*/ 17749 h 404556"/>
                <a:gd name="connsiteX8" fmla="*/ 250064 w 2310179"/>
                <a:gd name="connsiteY8" fmla="*/ 0 h 404556"/>
                <a:gd name="connsiteX0" fmla="*/ 337907 w 2398022"/>
                <a:gd name="connsiteY0" fmla="*/ 0 h 404556"/>
                <a:gd name="connsiteX1" fmla="*/ 2398022 w 2398022"/>
                <a:gd name="connsiteY1" fmla="*/ 22618 h 404556"/>
                <a:gd name="connsiteX2" fmla="*/ 2398022 w 2398022"/>
                <a:gd name="connsiteY2" fmla="*/ 338720 h 404556"/>
                <a:gd name="connsiteX3" fmla="*/ 1298697 w 2398022"/>
                <a:gd name="connsiteY3" fmla="*/ 392710 h 404556"/>
                <a:gd name="connsiteX4" fmla="*/ 1080400 w 2398022"/>
                <a:gd name="connsiteY4" fmla="*/ 404556 h 404556"/>
                <a:gd name="connsiteX5" fmla="*/ 453791 w 2398022"/>
                <a:gd name="connsiteY5" fmla="*/ 311091 h 404556"/>
                <a:gd name="connsiteX6" fmla="*/ 215345 w 2398022"/>
                <a:gd name="connsiteY6" fmla="*/ 162355 h 404556"/>
                <a:gd name="connsiteX7" fmla="*/ 1644 w 2398022"/>
                <a:gd name="connsiteY7" fmla="*/ 24211 h 404556"/>
                <a:gd name="connsiteX8" fmla="*/ 337907 w 2398022"/>
                <a:gd name="connsiteY8" fmla="*/ 0 h 404556"/>
                <a:gd name="connsiteX0" fmla="*/ 395424 w 2455539"/>
                <a:gd name="connsiteY0" fmla="*/ 0 h 404556"/>
                <a:gd name="connsiteX1" fmla="*/ 2455539 w 2455539"/>
                <a:gd name="connsiteY1" fmla="*/ 22618 h 404556"/>
                <a:gd name="connsiteX2" fmla="*/ 2455539 w 2455539"/>
                <a:gd name="connsiteY2" fmla="*/ 338720 h 404556"/>
                <a:gd name="connsiteX3" fmla="*/ 1356214 w 2455539"/>
                <a:gd name="connsiteY3" fmla="*/ 392710 h 404556"/>
                <a:gd name="connsiteX4" fmla="*/ 1137917 w 2455539"/>
                <a:gd name="connsiteY4" fmla="*/ 404556 h 404556"/>
                <a:gd name="connsiteX5" fmla="*/ 511308 w 2455539"/>
                <a:gd name="connsiteY5" fmla="*/ 311091 h 404556"/>
                <a:gd name="connsiteX6" fmla="*/ 33761 w 2455539"/>
                <a:gd name="connsiteY6" fmla="*/ 113889 h 404556"/>
                <a:gd name="connsiteX7" fmla="*/ 59161 w 2455539"/>
                <a:gd name="connsiteY7" fmla="*/ 24211 h 404556"/>
                <a:gd name="connsiteX8" fmla="*/ 395424 w 2455539"/>
                <a:gd name="connsiteY8" fmla="*/ 0 h 404556"/>
                <a:gd name="connsiteX0" fmla="*/ 395424 w 2455539"/>
                <a:gd name="connsiteY0" fmla="*/ 0 h 404556"/>
                <a:gd name="connsiteX1" fmla="*/ 2455539 w 2455539"/>
                <a:gd name="connsiteY1" fmla="*/ 22618 h 404556"/>
                <a:gd name="connsiteX2" fmla="*/ 2455539 w 2455539"/>
                <a:gd name="connsiteY2" fmla="*/ 338720 h 404556"/>
                <a:gd name="connsiteX3" fmla="*/ 1356214 w 2455539"/>
                <a:gd name="connsiteY3" fmla="*/ 392710 h 404556"/>
                <a:gd name="connsiteX4" fmla="*/ 1137917 w 2455539"/>
                <a:gd name="connsiteY4" fmla="*/ 404556 h 404556"/>
                <a:gd name="connsiteX5" fmla="*/ 511308 w 2455539"/>
                <a:gd name="connsiteY5" fmla="*/ 311091 h 404556"/>
                <a:gd name="connsiteX6" fmla="*/ 33761 w 2455539"/>
                <a:gd name="connsiteY6" fmla="*/ 113889 h 404556"/>
                <a:gd name="connsiteX7" fmla="*/ 59161 w 2455539"/>
                <a:gd name="connsiteY7" fmla="*/ 24211 h 404556"/>
                <a:gd name="connsiteX8" fmla="*/ 395424 w 2455539"/>
                <a:gd name="connsiteY8" fmla="*/ 0 h 404556"/>
                <a:gd name="connsiteX0" fmla="*/ 395424 w 2455539"/>
                <a:gd name="connsiteY0" fmla="*/ 0 h 462655"/>
                <a:gd name="connsiteX1" fmla="*/ 2455539 w 2455539"/>
                <a:gd name="connsiteY1" fmla="*/ 22618 h 462655"/>
                <a:gd name="connsiteX2" fmla="*/ 2455539 w 2455539"/>
                <a:gd name="connsiteY2" fmla="*/ 338720 h 462655"/>
                <a:gd name="connsiteX3" fmla="*/ 1356214 w 2455539"/>
                <a:gd name="connsiteY3" fmla="*/ 392710 h 462655"/>
                <a:gd name="connsiteX4" fmla="*/ 1137917 w 2455539"/>
                <a:gd name="connsiteY4" fmla="*/ 404556 h 462655"/>
                <a:gd name="connsiteX5" fmla="*/ 650245 w 2455539"/>
                <a:gd name="connsiteY5" fmla="*/ 450028 h 462655"/>
                <a:gd name="connsiteX6" fmla="*/ 33761 w 2455539"/>
                <a:gd name="connsiteY6" fmla="*/ 113889 h 462655"/>
                <a:gd name="connsiteX7" fmla="*/ 59161 w 2455539"/>
                <a:gd name="connsiteY7" fmla="*/ 24211 h 462655"/>
                <a:gd name="connsiteX8" fmla="*/ 395424 w 2455539"/>
                <a:gd name="connsiteY8" fmla="*/ 0 h 462655"/>
                <a:gd name="connsiteX0" fmla="*/ 395424 w 2455539"/>
                <a:gd name="connsiteY0" fmla="*/ 0 h 462655"/>
                <a:gd name="connsiteX1" fmla="*/ 2455539 w 2455539"/>
                <a:gd name="connsiteY1" fmla="*/ 22618 h 462655"/>
                <a:gd name="connsiteX2" fmla="*/ 2455539 w 2455539"/>
                <a:gd name="connsiteY2" fmla="*/ 338720 h 462655"/>
                <a:gd name="connsiteX3" fmla="*/ 1356214 w 2455539"/>
                <a:gd name="connsiteY3" fmla="*/ 450870 h 462655"/>
                <a:gd name="connsiteX4" fmla="*/ 1137917 w 2455539"/>
                <a:gd name="connsiteY4" fmla="*/ 404556 h 462655"/>
                <a:gd name="connsiteX5" fmla="*/ 650245 w 2455539"/>
                <a:gd name="connsiteY5" fmla="*/ 450028 h 462655"/>
                <a:gd name="connsiteX6" fmla="*/ 33761 w 2455539"/>
                <a:gd name="connsiteY6" fmla="*/ 113889 h 462655"/>
                <a:gd name="connsiteX7" fmla="*/ 59161 w 2455539"/>
                <a:gd name="connsiteY7" fmla="*/ 24211 h 462655"/>
                <a:gd name="connsiteX8" fmla="*/ 395424 w 2455539"/>
                <a:gd name="connsiteY8" fmla="*/ 0 h 462655"/>
                <a:gd name="connsiteX0" fmla="*/ 395424 w 2455539"/>
                <a:gd name="connsiteY0" fmla="*/ 0 h 450870"/>
                <a:gd name="connsiteX1" fmla="*/ 2455539 w 2455539"/>
                <a:gd name="connsiteY1" fmla="*/ 22618 h 450870"/>
                <a:gd name="connsiteX2" fmla="*/ 2455539 w 2455539"/>
                <a:gd name="connsiteY2" fmla="*/ 338720 h 450870"/>
                <a:gd name="connsiteX3" fmla="*/ 1356214 w 2455539"/>
                <a:gd name="connsiteY3" fmla="*/ 450870 h 450870"/>
                <a:gd name="connsiteX4" fmla="*/ 650245 w 2455539"/>
                <a:gd name="connsiteY4" fmla="*/ 450028 h 450870"/>
                <a:gd name="connsiteX5" fmla="*/ 33761 w 2455539"/>
                <a:gd name="connsiteY5" fmla="*/ 113889 h 450870"/>
                <a:gd name="connsiteX6" fmla="*/ 59161 w 2455539"/>
                <a:gd name="connsiteY6" fmla="*/ 24211 h 450870"/>
                <a:gd name="connsiteX7" fmla="*/ 395424 w 2455539"/>
                <a:gd name="connsiteY7" fmla="*/ 0 h 450870"/>
                <a:gd name="connsiteX0" fmla="*/ 395424 w 2455539"/>
                <a:gd name="connsiteY0" fmla="*/ 0 h 450870"/>
                <a:gd name="connsiteX1" fmla="*/ 2455539 w 2455539"/>
                <a:gd name="connsiteY1" fmla="*/ 22618 h 450870"/>
                <a:gd name="connsiteX2" fmla="*/ 2455539 w 2455539"/>
                <a:gd name="connsiteY2" fmla="*/ 445346 h 450870"/>
                <a:gd name="connsiteX3" fmla="*/ 1356214 w 2455539"/>
                <a:gd name="connsiteY3" fmla="*/ 450870 h 450870"/>
                <a:gd name="connsiteX4" fmla="*/ 650245 w 2455539"/>
                <a:gd name="connsiteY4" fmla="*/ 450028 h 450870"/>
                <a:gd name="connsiteX5" fmla="*/ 33761 w 2455539"/>
                <a:gd name="connsiteY5" fmla="*/ 113889 h 450870"/>
                <a:gd name="connsiteX6" fmla="*/ 59161 w 2455539"/>
                <a:gd name="connsiteY6" fmla="*/ 24211 h 450870"/>
                <a:gd name="connsiteX7" fmla="*/ 395424 w 2455539"/>
                <a:gd name="connsiteY7" fmla="*/ 0 h 45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5539" h="450870">
                  <a:moveTo>
                    <a:pt x="395424" y="0"/>
                  </a:moveTo>
                  <a:lnTo>
                    <a:pt x="2455539" y="22618"/>
                  </a:lnTo>
                  <a:lnTo>
                    <a:pt x="2455539" y="445346"/>
                  </a:lnTo>
                  <a:lnTo>
                    <a:pt x="1356214" y="450870"/>
                  </a:lnTo>
                  <a:lnTo>
                    <a:pt x="650245" y="450028"/>
                  </a:lnTo>
                  <a:cubicBezTo>
                    <a:pt x="466219" y="401584"/>
                    <a:pt x="92425" y="162779"/>
                    <a:pt x="33761" y="113889"/>
                  </a:cubicBezTo>
                  <a:cubicBezTo>
                    <a:pt x="-24903" y="64999"/>
                    <a:pt x="-1116" y="43192"/>
                    <a:pt x="59161" y="24211"/>
                  </a:cubicBezTo>
                  <a:cubicBezTo>
                    <a:pt x="119438" y="5230"/>
                    <a:pt x="28714" y="9846"/>
                    <a:pt x="395424" y="0"/>
                  </a:cubicBezTo>
                  <a:close/>
                </a:path>
              </a:pathLst>
            </a:custGeom>
            <a:solidFill>
              <a:schemeClr val="bg1"/>
            </a:solidFill>
            <a:ln w="9525">
              <a:noFill/>
              <a:miter lim="800000"/>
              <a:headEnd/>
              <a:tailEnd/>
            </a:ln>
            <a:effectLst/>
          </p:spPr>
          <p:txBody>
            <a:bodyPr wrap="square">
              <a:spAutoFit/>
            </a:bodyPr>
            <a:lstStyle/>
            <a:p>
              <a:pPr algn="ctr" rtl="0" eaLnBrk="0" fontAlgn="base" hangingPunct="0">
                <a:spcBef>
                  <a:spcPct val="50000"/>
                </a:spcBef>
                <a:spcAft>
                  <a:spcPct val="0"/>
                </a:spcAft>
              </a:pPr>
              <a:r>
                <a:rPr lang="zh-CN" altLang="en-US" sz="2400" kern="1200" dirty="0">
                  <a:solidFill>
                    <a:srgbClr val="0B180E"/>
                  </a:solidFill>
                  <a:effectLst/>
                  <a:latin typeface="Calibri" pitchFamily="34" charset="0"/>
                  <a:ea typeface="+mn-ea"/>
                  <a:cs typeface="Arial"/>
                </a:rPr>
                <a:t>马利亚的家谱</a:t>
              </a:r>
              <a:endParaRPr lang="en-AU" sz="2400" kern="1200" dirty="0">
                <a:solidFill>
                  <a:srgbClr val="0B180E"/>
                </a:solidFill>
                <a:effectLst/>
                <a:latin typeface="Calibri" pitchFamily="34" charset="0"/>
                <a:ea typeface="+mn-ea"/>
                <a:cs typeface="Arial"/>
              </a:endParaRPr>
            </a:p>
          </p:txBody>
        </p:sp>
        <p:sp>
          <p:nvSpPr>
            <p:cNvPr id="12" name="Text Box 1027">
              <a:extLst>
                <a:ext uri="{FF2B5EF4-FFF2-40B4-BE49-F238E27FC236}">
                  <a16:creationId xmlns:a16="http://schemas.microsoft.com/office/drawing/2014/main" id="{B55F7982-906D-4CF9-B123-71FFC7730231}"/>
                </a:ext>
              </a:extLst>
            </p:cNvPr>
            <p:cNvSpPr txBox="1">
              <a:spLocks noChangeArrowheads="1"/>
            </p:cNvSpPr>
            <p:nvPr/>
          </p:nvSpPr>
          <p:spPr bwMode="auto">
            <a:xfrm>
              <a:off x="3419872" y="3068960"/>
              <a:ext cx="1728192" cy="461665"/>
            </a:xfrm>
            <a:custGeom>
              <a:avLst/>
              <a:gdLst>
                <a:gd name="connsiteX0" fmla="*/ 0 w 1483643"/>
                <a:gd name="connsiteY0" fmla="*/ 0 h 400110"/>
                <a:gd name="connsiteX1" fmla="*/ 1483643 w 1483643"/>
                <a:gd name="connsiteY1" fmla="*/ 0 h 400110"/>
                <a:gd name="connsiteX2" fmla="*/ 1483643 w 1483643"/>
                <a:gd name="connsiteY2" fmla="*/ 400110 h 400110"/>
                <a:gd name="connsiteX3" fmla="*/ 0 w 1483643"/>
                <a:gd name="connsiteY3" fmla="*/ 400110 h 400110"/>
                <a:gd name="connsiteX4" fmla="*/ 0 w 1483643"/>
                <a:gd name="connsiteY4" fmla="*/ 0 h 400110"/>
                <a:gd name="connsiteX0" fmla="*/ 38773 w 1483643"/>
                <a:gd name="connsiteY0" fmla="*/ 32310 h 400110"/>
                <a:gd name="connsiteX1" fmla="*/ 1483643 w 1483643"/>
                <a:gd name="connsiteY1" fmla="*/ 0 h 400110"/>
                <a:gd name="connsiteX2" fmla="*/ 1483643 w 1483643"/>
                <a:gd name="connsiteY2" fmla="*/ 400110 h 400110"/>
                <a:gd name="connsiteX3" fmla="*/ 0 w 1483643"/>
                <a:gd name="connsiteY3" fmla="*/ 400110 h 400110"/>
                <a:gd name="connsiteX4" fmla="*/ 38773 w 1483643"/>
                <a:gd name="connsiteY4" fmla="*/ 32310 h 400110"/>
                <a:gd name="connsiteX0" fmla="*/ 9693 w 1483643"/>
                <a:gd name="connsiteY0" fmla="*/ 32310 h 400110"/>
                <a:gd name="connsiteX1" fmla="*/ 1483643 w 1483643"/>
                <a:gd name="connsiteY1" fmla="*/ 0 h 400110"/>
                <a:gd name="connsiteX2" fmla="*/ 1483643 w 1483643"/>
                <a:gd name="connsiteY2" fmla="*/ 400110 h 400110"/>
                <a:gd name="connsiteX3" fmla="*/ 0 w 1483643"/>
                <a:gd name="connsiteY3" fmla="*/ 400110 h 400110"/>
                <a:gd name="connsiteX4" fmla="*/ 9693 w 1483643"/>
                <a:gd name="connsiteY4" fmla="*/ 32310 h 400110"/>
                <a:gd name="connsiteX0" fmla="*/ 0 w 1483643"/>
                <a:gd name="connsiteY0" fmla="*/ 32310 h 400110"/>
                <a:gd name="connsiteX1" fmla="*/ 1483643 w 1483643"/>
                <a:gd name="connsiteY1" fmla="*/ 0 h 400110"/>
                <a:gd name="connsiteX2" fmla="*/ 1483643 w 1483643"/>
                <a:gd name="connsiteY2" fmla="*/ 400110 h 400110"/>
                <a:gd name="connsiteX3" fmla="*/ 0 w 1483643"/>
                <a:gd name="connsiteY3" fmla="*/ 400110 h 400110"/>
                <a:gd name="connsiteX4" fmla="*/ 0 w 1483643"/>
                <a:gd name="connsiteY4" fmla="*/ 3231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643" h="400110">
                  <a:moveTo>
                    <a:pt x="0" y="32310"/>
                  </a:moveTo>
                  <a:lnTo>
                    <a:pt x="1483643" y="0"/>
                  </a:lnTo>
                  <a:lnTo>
                    <a:pt x="1483643" y="400110"/>
                  </a:lnTo>
                  <a:lnTo>
                    <a:pt x="0" y="400110"/>
                  </a:lnTo>
                  <a:lnTo>
                    <a:pt x="0" y="32310"/>
                  </a:lnTo>
                  <a:close/>
                </a:path>
              </a:pathLst>
            </a:custGeom>
            <a:solidFill>
              <a:schemeClr val="bg1"/>
            </a:solidFill>
            <a:ln w="9525">
              <a:noFill/>
              <a:miter lim="800000"/>
              <a:headEnd/>
              <a:tailEnd/>
            </a:ln>
            <a:effectLst/>
          </p:spPr>
          <p:txBody>
            <a:bodyPr wrap="square">
              <a:spAutoFit/>
            </a:bodyPr>
            <a:lstStyle/>
            <a:p>
              <a:pPr rtl="0" eaLnBrk="0" fontAlgn="base" hangingPunct="0">
                <a:spcBef>
                  <a:spcPct val="50000"/>
                </a:spcBef>
                <a:spcAft>
                  <a:spcPct val="0"/>
                </a:spcAft>
              </a:pPr>
              <a:r>
                <a:rPr lang="zh-CN" altLang="en-US" sz="2400" kern="1200" dirty="0">
                  <a:solidFill>
                    <a:srgbClr val="0B180E"/>
                  </a:solidFill>
                  <a:effectLst/>
                  <a:latin typeface="Calibri" pitchFamily="34" charset="0"/>
                  <a:ea typeface="+mn-ea"/>
                  <a:cs typeface="Arial"/>
                </a:rPr>
                <a:t>约瑟的家谱</a:t>
              </a:r>
              <a:endParaRPr lang="en-AU" sz="2400" kern="1200" dirty="0">
                <a:solidFill>
                  <a:srgbClr val="0B180E"/>
                </a:solidFill>
                <a:effectLst/>
                <a:latin typeface="Calibri" pitchFamily="34" charset="0"/>
                <a:ea typeface="+mn-ea"/>
                <a:cs typeface="Arial"/>
              </a:endParaRPr>
            </a:p>
          </p:txBody>
        </p:sp>
        <p:sp>
          <p:nvSpPr>
            <p:cNvPr id="2" name="Arrow: Right 1">
              <a:extLst>
                <a:ext uri="{FF2B5EF4-FFF2-40B4-BE49-F238E27FC236}">
                  <a16:creationId xmlns:a16="http://schemas.microsoft.com/office/drawing/2014/main" id="{AFE00206-819E-40DA-BB18-EDBE032900BF}"/>
                </a:ext>
              </a:extLst>
            </p:cNvPr>
            <p:cNvSpPr/>
            <p:nvPr/>
          </p:nvSpPr>
          <p:spPr>
            <a:xfrm>
              <a:off x="896937" y="-89384"/>
              <a:ext cx="3098999" cy="780339"/>
            </a:xfrm>
            <a:prstGeom prst="rightArrow">
              <a:avLst>
                <a:gd name="adj1" fmla="val 50000"/>
                <a:gd name="adj2" fmla="val 561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tx1"/>
                  </a:solidFill>
                </a:rPr>
                <a:t>从亚当到耶稣</a:t>
              </a:r>
              <a:endParaRPr lang="en-US" sz="2800" b="1" dirty="0">
                <a:solidFill>
                  <a:schemeClr val="tx1"/>
                </a:solidFill>
              </a:endParaRPr>
            </a:p>
          </p:txBody>
        </p:sp>
      </p:grpSp>
    </p:spTree>
    <p:extLst>
      <p:ext uri="{BB962C8B-B14F-4D97-AF65-F5344CB8AC3E}">
        <p14:creationId xmlns:p14="http://schemas.microsoft.com/office/powerpoint/2010/main" val="3046747816"/>
      </p:ext>
    </p:extLst>
  </p:cSld>
  <p:clrMapOvr>
    <a:masterClrMapping/>
  </p:clrMapOvr>
  <p:transition spd="slow">
    <p:wipe dir="d"/>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884907"/>
            <a:ext cx="8496944" cy="5139869"/>
          </a:xfrm>
          <a:prstGeom prst="rect">
            <a:avLst/>
          </a:prstGeom>
          <a:noFill/>
        </p:spPr>
        <p:txBody>
          <a:bodyPr wrap="square" rtlCol="0">
            <a:spAutoFit/>
          </a:bodyPr>
          <a:lstStyle/>
          <a:p>
            <a:pPr>
              <a:spcAft>
                <a:spcPts val="1200"/>
              </a:spcAft>
              <a:defRPr/>
            </a:pPr>
            <a:r>
              <a:rPr lang="zh-CN" altLang="en-US" sz="3600" dirty="0">
                <a:latin typeface="+mj-lt"/>
                <a:ea typeface="汉仪大宋简" panose="02010609000101010101" pitchFamily="49" charset="-122"/>
              </a:rPr>
              <a:t>现在进化论者也承认：所有活着的人类都有一个女性祖先，并且也有一个男性祖先（</a:t>
            </a:r>
            <a:r>
              <a:rPr lang="zh-CN" altLang="en-US" sz="3600" dirty="0">
                <a:ea typeface="汉仪大宋简" panose="02010609000101010101" pitchFamily="49" charset="-122"/>
              </a:rPr>
              <a:t>但他们说男性和女性祖先的时期不同）。</a:t>
            </a:r>
            <a:r>
              <a:rPr lang="en-US" altLang="zh-CN" sz="3600" dirty="0">
                <a:ea typeface="汉仪大宋简" panose="02010609000101010101" pitchFamily="49" charset="-122"/>
              </a:rPr>
              <a:t> </a:t>
            </a:r>
            <a:endParaRPr lang="en-US" altLang="zh-CN" sz="3600" dirty="0">
              <a:latin typeface="+mj-lt"/>
              <a:ea typeface="汉仪大宋简" panose="02010609000101010101" pitchFamily="49" charset="-122"/>
            </a:endParaRPr>
          </a:p>
          <a:p>
            <a:pPr marL="0" marR="0" lvl="0" indent="0" algn="l" defTabSz="914400" rtl="0" eaLnBrk="1" fontAlgn="auto" latinLnBrk="0" hangingPunct="1">
              <a:lnSpc>
                <a:spcPct val="100000"/>
              </a:lnSpc>
              <a:spcBef>
                <a:spcPts val="0"/>
              </a:spcBef>
              <a:spcAft>
                <a:spcPts val="1200"/>
              </a:spcAft>
              <a:buClrTx/>
              <a:buSzTx/>
              <a:tabLst/>
              <a:defRPr/>
            </a:pPr>
            <a:endParaRPr kumimoji="0" lang="en-US" altLang="zh-CN" sz="3600" b="0" i="0" u="none" strike="noStrike" kern="1200" cap="none" spc="0" normalizeH="0" baseline="0" noProof="0" dirty="0">
              <a:ln>
                <a:noFill/>
              </a:ln>
              <a:solidFill>
                <a:prstClr val="black"/>
              </a:solidFill>
              <a:effectLst/>
              <a:uLnTx/>
              <a:uFillTx/>
              <a:latin typeface="Arial"/>
              <a:ea typeface="汉仪大宋简" panose="02010609000101010101" pitchFamily="49" charset="-122"/>
            </a:endParaRPr>
          </a:p>
          <a:p>
            <a:pPr marL="0" marR="0" lvl="0" indent="0" algn="l" defTabSz="914400" rtl="0" eaLnBrk="1" fontAlgn="auto" latinLnBrk="0" hangingPunct="1">
              <a:lnSpc>
                <a:spcPct val="100000"/>
              </a:lnSpc>
              <a:spcBef>
                <a:spcPts val="0"/>
              </a:spcBef>
              <a:spcAft>
                <a:spcPts val="1200"/>
              </a:spcAft>
              <a:buClrTx/>
              <a:buSzTx/>
              <a:tabLst/>
              <a:defRPr/>
            </a:pPr>
            <a:r>
              <a:rPr kumimoji="0" lang="zh-CN" altLang="en-US" sz="3600" b="0" i="0" u="none" strike="noStrike" kern="1200" cap="none" spc="0" normalizeH="0" baseline="0" noProof="0" dirty="0">
                <a:ln>
                  <a:noFill/>
                </a:ln>
                <a:solidFill>
                  <a:prstClr val="black"/>
                </a:solidFill>
                <a:effectLst/>
                <a:uLnTx/>
                <a:uFillTx/>
                <a:latin typeface="Arial"/>
                <a:ea typeface="汉仪大宋简" panose="02010609000101010101" pitchFamily="49" charset="-122"/>
              </a:rPr>
              <a:t>这两位共同祖先是由：</a:t>
            </a:r>
            <a:endParaRPr kumimoji="0" lang="en-US" altLang="zh-CN" sz="3600" b="0" i="0" u="none" strike="noStrike" kern="1200" cap="none" spc="0" normalizeH="0" baseline="0" noProof="0" dirty="0">
              <a:ln>
                <a:noFill/>
              </a:ln>
              <a:solidFill>
                <a:prstClr val="black"/>
              </a:solidFill>
              <a:effectLst/>
              <a:uLnTx/>
              <a:uFillTx/>
              <a:latin typeface="Arial"/>
              <a:ea typeface="汉仪大宋简" panose="02010609000101010101" pitchFamily="49" charset="-122"/>
            </a:endParaRPr>
          </a:p>
          <a:p>
            <a:pPr marL="45720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altLang="zh-CN" sz="3600" dirty="0">
                <a:solidFill>
                  <a:prstClr val="black"/>
                </a:solidFill>
                <a:latin typeface="Arial"/>
                <a:ea typeface="汉仪大宋简" panose="02010609000101010101" pitchFamily="49" charset="-122"/>
              </a:rPr>
              <a:t> </a:t>
            </a:r>
            <a:r>
              <a:rPr kumimoji="0" lang="zh-CN" altLang="en-US" sz="3600" b="0" i="0" u="none" strike="noStrike" kern="1200" cap="none" spc="0" normalizeH="0" baseline="0" noProof="0" dirty="0">
                <a:ln>
                  <a:noFill/>
                </a:ln>
                <a:solidFill>
                  <a:prstClr val="black"/>
                </a:solidFill>
                <a:effectLst/>
                <a:uLnTx/>
                <a:uFillTx/>
                <a:latin typeface="Arial"/>
                <a:ea typeface="汉仪大宋简" panose="02010609000101010101" pitchFamily="49" charset="-122"/>
              </a:rPr>
              <a:t>线粒体</a:t>
            </a:r>
            <a:r>
              <a:rPr kumimoji="0" lang="en-US" altLang="zh-CN" sz="3600" b="0" i="0" u="none" strike="noStrike" kern="1200" cap="none" spc="0" normalizeH="0" baseline="0" noProof="0" dirty="0">
                <a:ln>
                  <a:noFill/>
                </a:ln>
                <a:solidFill>
                  <a:prstClr val="black"/>
                </a:solidFill>
                <a:effectLst/>
                <a:uLnTx/>
                <a:uFillTx/>
                <a:latin typeface="Arial"/>
                <a:ea typeface="汉仪大宋简" panose="02010609000101010101" pitchFamily="49" charset="-122"/>
              </a:rPr>
              <a:t>DNA</a:t>
            </a:r>
            <a:r>
              <a:rPr kumimoji="0" lang="zh-CN" altLang="en-US" sz="3600" b="0" i="0" u="none" strike="noStrike" kern="1200" cap="none" spc="0" normalizeH="0" baseline="0" noProof="0" dirty="0">
                <a:ln>
                  <a:noFill/>
                </a:ln>
                <a:solidFill>
                  <a:prstClr val="black"/>
                </a:solidFill>
                <a:effectLst/>
                <a:uLnTx/>
                <a:uFillTx/>
                <a:latin typeface="Arial"/>
                <a:ea typeface="汉仪大宋简" panose="02010609000101010101" pitchFamily="49" charset="-122"/>
              </a:rPr>
              <a:t>（</a:t>
            </a:r>
            <a:r>
              <a:rPr kumimoji="0" lang="en-US" altLang="zh-CN" sz="3600" b="0" i="0" u="none" strike="noStrike" kern="1200" cap="none" spc="0" normalizeH="0" baseline="0" noProof="0" dirty="0">
                <a:ln>
                  <a:noFill/>
                </a:ln>
                <a:solidFill>
                  <a:prstClr val="black"/>
                </a:solidFill>
                <a:effectLst/>
                <a:uLnTx/>
                <a:uFillTx/>
                <a:latin typeface="Arial"/>
                <a:ea typeface="汉仪大宋简" panose="02010609000101010101" pitchFamily="49" charset="-122"/>
              </a:rPr>
              <a:t>100%</a:t>
            </a:r>
            <a:r>
              <a:rPr kumimoji="0" lang="zh-CN" altLang="en-US" sz="3600" b="0" i="0" u="none" strike="noStrike" kern="1200" cap="none" spc="0" normalizeH="0" baseline="0" noProof="0" dirty="0">
                <a:ln>
                  <a:noFill/>
                </a:ln>
                <a:solidFill>
                  <a:prstClr val="black"/>
                </a:solidFill>
                <a:effectLst/>
                <a:uLnTx/>
                <a:uFillTx/>
                <a:latin typeface="Arial"/>
                <a:ea typeface="汉仪大宋简" panose="02010609000101010101" pitchFamily="49" charset="-122"/>
              </a:rPr>
              <a:t>来自母亲）和</a:t>
            </a:r>
            <a:endParaRPr kumimoji="0" lang="en-US" altLang="zh-CN" sz="3600" b="0" i="0" u="none" strike="noStrike" kern="1200" cap="none" spc="0" normalizeH="0" baseline="0" noProof="0" dirty="0">
              <a:ln>
                <a:noFill/>
              </a:ln>
              <a:solidFill>
                <a:prstClr val="black"/>
              </a:solidFill>
              <a:effectLst/>
              <a:uLnTx/>
              <a:uFillTx/>
              <a:latin typeface="Arial"/>
              <a:ea typeface="汉仪大宋简" panose="02010609000101010101" pitchFamily="49" charset="-122"/>
            </a:endParaRPr>
          </a:p>
          <a:p>
            <a:pPr marL="457200" marR="0" lvl="0" indent="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zh-CN" altLang="en-US" sz="3600" b="0" i="0" u="none" strike="noStrike" kern="1200" cap="none" spc="0" normalizeH="0" baseline="0" noProof="0" dirty="0">
                <a:ln>
                  <a:noFill/>
                </a:ln>
                <a:solidFill>
                  <a:prstClr val="black"/>
                </a:solidFill>
                <a:effectLst/>
                <a:uLnTx/>
                <a:uFillTx/>
                <a:latin typeface="Arial"/>
                <a:ea typeface="汉仪大宋简" panose="02010609000101010101" pitchFamily="49" charset="-122"/>
              </a:rPr>
              <a:t> </a:t>
            </a:r>
            <a:r>
              <a:rPr kumimoji="0" lang="en-US" altLang="zh-CN" sz="3600" b="0" i="0" u="none" strike="noStrike" kern="1200" cap="none" spc="0" normalizeH="0" baseline="0" noProof="0" dirty="0">
                <a:ln>
                  <a:noFill/>
                </a:ln>
                <a:solidFill>
                  <a:prstClr val="black"/>
                </a:solidFill>
                <a:effectLst/>
                <a:uLnTx/>
                <a:uFillTx/>
                <a:latin typeface="Arial"/>
                <a:ea typeface="汉仪大宋简" panose="02010609000101010101" pitchFamily="49" charset="-122"/>
              </a:rPr>
              <a:t>Y </a:t>
            </a:r>
            <a:r>
              <a:rPr kumimoji="0" lang="zh-CN" altLang="en-US" sz="3600" b="0" i="0" u="none" strike="noStrike" kern="1200" cap="none" spc="0" normalizeH="0" baseline="0" noProof="0" dirty="0">
                <a:ln>
                  <a:noFill/>
                </a:ln>
                <a:solidFill>
                  <a:prstClr val="black"/>
                </a:solidFill>
                <a:effectLst/>
                <a:uLnTx/>
                <a:uFillTx/>
                <a:latin typeface="Arial"/>
                <a:ea typeface="汉仪大宋简" panose="02010609000101010101" pitchFamily="49" charset="-122"/>
              </a:rPr>
              <a:t>染色体（</a:t>
            </a:r>
            <a:r>
              <a:rPr kumimoji="0" lang="en-US" altLang="zh-CN" sz="3600" b="0" i="0" u="none" strike="noStrike" kern="1200" cap="none" spc="0" normalizeH="0" baseline="0" noProof="0" dirty="0">
                <a:ln>
                  <a:noFill/>
                </a:ln>
                <a:solidFill>
                  <a:prstClr val="black"/>
                </a:solidFill>
                <a:effectLst/>
                <a:uLnTx/>
                <a:uFillTx/>
                <a:latin typeface="Arial"/>
                <a:ea typeface="汉仪大宋简" panose="02010609000101010101" pitchFamily="49" charset="-122"/>
              </a:rPr>
              <a:t>100%</a:t>
            </a:r>
            <a:r>
              <a:rPr kumimoji="0" lang="zh-CN" altLang="en-US" sz="3600" b="0" i="0" u="none" strike="noStrike" kern="1200" cap="none" spc="0" normalizeH="0" baseline="0" noProof="0" dirty="0">
                <a:ln>
                  <a:noFill/>
                </a:ln>
                <a:solidFill>
                  <a:prstClr val="black"/>
                </a:solidFill>
                <a:effectLst/>
                <a:uLnTx/>
                <a:uFillTx/>
                <a:latin typeface="Arial"/>
                <a:ea typeface="汉仪大宋简" panose="02010609000101010101" pitchFamily="49" charset="-122"/>
              </a:rPr>
              <a:t>来自男性的父亲）</a:t>
            </a:r>
            <a:endParaRPr kumimoji="0" lang="en-US" altLang="zh-CN" sz="3600" b="0" i="0" u="none" strike="noStrike" kern="1200" cap="none" spc="0" normalizeH="0" baseline="0" noProof="0" dirty="0">
              <a:ln>
                <a:noFill/>
              </a:ln>
              <a:solidFill>
                <a:prstClr val="black"/>
              </a:solidFill>
              <a:effectLst/>
              <a:uLnTx/>
              <a:uFillTx/>
              <a:latin typeface="Arial"/>
              <a:ea typeface="汉仪大宋简" panose="02010609000101010101" pitchFamily="49" charset="-122"/>
            </a:endParaRPr>
          </a:p>
          <a:p>
            <a:pPr marL="0" marR="0" lvl="0" indent="0" algn="l" defTabSz="914400" rtl="0" eaLnBrk="1" fontAlgn="auto" latinLnBrk="0" hangingPunct="1">
              <a:lnSpc>
                <a:spcPct val="100000"/>
              </a:lnSpc>
              <a:spcBef>
                <a:spcPts val="0"/>
              </a:spcBef>
              <a:spcAft>
                <a:spcPts val="0"/>
              </a:spcAft>
              <a:buClrTx/>
              <a:buSzTx/>
              <a:tabLst/>
              <a:defRPr/>
            </a:pPr>
            <a:r>
              <a:rPr kumimoji="0" lang="zh-CN" altLang="en-US" sz="3600" b="0" i="0" u="none" strike="noStrike" kern="1200" cap="none" spc="0" normalizeH="0" baseline="0" noProof="0" dirty="0">
                <a:ln>
                  <a:noFill/>
                </a:ln>
                <a:solidFill>
                  <a:prstClr val="black"/>
                </a:solidFill>
                <a:effectLst/>
                <a:uLnTx/>
                <a:uFillTx/>
                <a:latin typeface="Arial"/>
                <a:ea typeface="汉仪大宋简" panose="02010609000101010101" pitchFamily="49" charset="-122"/>
              </a:rPr>
              <a:t>的突变来确定的</a:t>
            </a:r>
            <a:endParaRPr kumimoji="0" lang="en-US" altLang="zh-CN" sz="3600" b="0" i="0" u="none" strike="noStrike" kern="1200" cap="none" spc="0" normalizeH="0" baseline="0" noProof="0" dirty="0">
              <a:ln>
                <a:noFill/>
              </a:ln>
              <a:solidFill>
                <a:prstClr val="black"/>
              </a:solidFill>
              <a:effectLst/>
              <a:uLnTx/>
              <a:uFillTx/>
              <a:latin typeface="Arial"/>
              <a:ea typeface="汉仪大宋简" panose="02010609000101010101" pitchFamily="49" charset="-122"/>
            </a:endParaRPr>
          </a:p>
        </p:txBody>
      </p:sp>
      <p:grpSp>
        <p:nvGrpSpPr>
          <p:cNvPr id="2" name="组合 5"/>
          <p:cNvGrpSpPr/>
          <p:nvPr/>
        </p:nvGrpSpPr>
        <p:grpSpPr>
          <a:xfrm>
            <a:off x="0" y="6372000"/>
            <a:ext cx="9144837" cy="599570"/>
            <a:chOff x="-670" y="6372000"/>
            <a:chExt cx="12192892" cy="599570"/>
          </a:xfrm>
        </p:grpSpPr>
        <p:sp>
          <p:nvSpPr>
            <p:cNvPr id="8" name="矩形 7"/>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schemeClr val="bg1"/>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schemeClr val="bg1"/>
                </a:solidFill>
                <a:latin typeface="Arial" panose="020B0604020202020204" pitchFamily="34" charset="0"/>
                <a:ea typeface="微软雅黑" pitchFamily="34" charset="-122"/>
                <a:cs typeface="Arial" panose="020B0604020202020204" pitchFamily="34" charset="0"/>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grpSp>
        <p:nvGrpSpPr>
          <p:cNvPr id="6" name="Group 5">
            <a:extLst>
              <a:ext uri="{FF2B5EF4-FFF2-40B4-BE49-F238E27FC236}">
                <a16:creationId xmlns:a16="http://schemas.microsoft.com/office/drawing/2014/main" id="{0AEEFB73-28BF-4FE1-A786-FBE19718BC39}"/>
              </a:ext>
            </a:extLst>
          </p:cNvPr>
          <p:cNvGrpSpPr/>
          <p:nvPr/>
        </p:nvGrpSpPr>
        <p:grpSpPr>
          <a:xfrm>
            <a:off x="174548" y="821931"/>
            <a:ext cx="8789453" cy="5778744"/>
            <a:chOff x="107504" y="836712"/>
            <a:chExt cx="8789453" cy="5778744"/>
          </a:xfrm>
        </p:grpSpPr>
        <p:grpSp>
          <p:nvGrpSpPr>
            <p:cNvPr id="37" name="Group 36">
              <a:extLst>
                <a:ext uri="{FF2B5EF4-FFF2-40B4-BE49-F238E27FC236}">
                  <a16:creationId xmlns:a16="http://schemas.microsoft.com/office/drawing/2014/main" id="{8CC7C5F0-0048-4E34-96A2-1A6B77AFD41E}"/>
                </a:ext>
              </a:extLst>
            </p:cNvPr>
            <p:cNvGrpSpPr/>
            <p:nvPr/>
          </p:nvGrpSpPr>
          <p:grpSpPr>
            <a:xfrm>
              <a:off x="107504" y="836712"/>
              <a:ext cx="8789453" cy="5778744"/>
              <a:chOff x="103027" y="908720"/>
              <a:chExt cx="8789453" cy="5778744"/>
            </a:xfrm>
          </p:grpSpPr>
          <p:grpSp>
            <p:nvGrpSpPr>
              <p:cNvPr id="7" name="Group 6">
                <a:extLst>
                  <a:ext uri="{FF2B5EF4-FFF2-40B4-BE49-F238E27FC236}">
                    <a16:creationId xmlns:a16="http://schemas.microsoft.com/office/drawing/2014/main" id="{333C8302-13A5-478B-B8E9-8B5289D9117E}"/>
                  </a:ext>
                </a:extLst>
              </p:cNvPr>
              <p:cNvGrpSpPr/>
              <p:nvPr/>
            </p:nvGrpSpPr>
            <p:grpSpPr>
              <a:xfrm>
                <a:off x="103027" y="908720"/>
                <a:ext cx="8789453" cy="5778744"/>
                <a:chOff x="103027" y="908720"/>
                <a:chExt cx="8789453" cy="5778744"/>
              </a:xfrm>
            </p:grpSpPr>
            <p:grpSp>
              <p:nvGrpSpPr>
                <p:cNvPr id="22" name="Group 21">
                  <a:extLst>
                    <a:ext uri="{FF2B5EF4-FFF2-40B4-BE49-F238E27FC236}">
                      <a16:creationId xmlns:a16="http://schemas.microsoft.com/office/drawing/2014/main" id="{0C72773D-7FDB-4E3A-BFF9-B8AD01A81A0F}"/>
                    </a:ext>
                  </a:extLst>
                </p:cNvPr>
                <p:cNvGrpSpPr/>
                <p:nvPr/>
              </p:nvGrpSpPr>
              <p:grpSpPr>
                <a:xfrm>
                  <a:off x="103027" y="908720"/>
                  <a:ext cx="8789453" cy="5778744"/>
                  <a:chOff x="104053" y="1128651"/>
                  <a:chExt cx="8789453" cy="5778744"/>
                </a:xfrm>
              </p:grpSpPr>
              <p:pic>
                <p:nvPicPr>
                  <p:cNvPr id="23" name="Picture 22" descr="Chromosomes in Eden.jpg">
                    <a:extLst>
                      <a:ext uri="{FF2B5EF4-FFF2-40B4-BE49-F238E27FC236}">
                        <a16:creationId xmlns:a16="http://schemas.microsoft.com/office/drawing/2014/main" id="{DB3D6A95-3F3B-45B3-91A9-C4D311B4ABE7}"/>
                      </a:ext>
                    </a:extLst>
                  </p:cNvPr>
                  <p:cNvPicPr>
                    <a:picLocks noChangeAspect="1"/>
                  </p:cNvPicPr>
                  <p:nvPr/>
                </p:nvPicPr>
                <p:blipFill rotWithShape="1">
                  <a:blip r:embed="rId4"/>
                  <a:srcRect t="1" b="-4131"/>
                  <a:stretch/>
                </p:blipFill>
                <p:spPr>
                  <a:xfrm>
                    <a:off x="187660" y="1128651"/>
                    <a:ext cx="8705846" cy="5484288"/>
                  </a:xfrm>
                  <a:prstGeom prst="rect">
                    <a:avLst/>
                  </a:prstGeom>
                  <a:solidFill>
                    <a:schemeClr val="bg1"/>
                  </a:solidFill>
                </p:spPr>
              </p:pic>
              <p:sp>
                <p:nvSpPr>
                  <p:cNvPr id="24" name="TextBox 23">
                    <a:extLst>
                      <a:ext uri="{FF2B5EF4-FFF2-40B4-BE49-F238E27FC236}">
                        <a16:creationId xmlns:a16="http://schemas.microsoft.com/office/drawing/2014/main" id="{D4412C5F-055A-443E-9116-D1326E98CAEA}"/>
                      </a:ext>
                    </a:extLst>
                  </p:cNvPr>
                  <p:cNvSpPr txBox="1"/>
                  <p:nvPr/>
                </p:nvSpPr>
                <p:spPr>
                  <a:xfrm>
                    <a:off x="104053" y="2660078"/>
                    <a:ext cx="8456131" cy="424731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1       2        3        4        5	                                                             1       2        3        4        5</a:t>
                    </a:r>
                  </a:p>
                  <a:p>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        6         7       8       9       10	                                                             6        7       8       9       10</a:t>
                    </a:r>
                  </a:p>
                  <a:p>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        11      12     13     14     15                                                            11      12     13      14     15</a:t>
                    </a:r>
                  </a:p>
                  <a:p>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       16     17     18       19     20                                                             16      17     18     19      20</a:t>
                    </a:r>
                  </a:p>
                  <a:p>
                    <a:r>
                      <a:rPr lang="en-US" b="1" dirty="0">
                        <a:latin typeface="Calibri" panose="020F0502020204030204" pitchFamily="34" charset="0"/>
                        <a:cs typeface="Calibri" panose="020F0502020204030204" pitchFamily="34" charset="0"/>
                      </a:rPr>
                      <a:t> </a:t>
                    </a: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       21     22     23      M                                                                       21      22     23</a:t>
                    </a:r>
                  </a:p>
                  <a:p>
                    <a:r>
                      <a:rPr lang="en-US" b="1" dirty="0">
                        <a:latin typeface="Calibri" panose="020F0502020204030204" pitchFamily="34" charset="0"/>
                        <a:cs typeface="Calibri" panose="020F0502020204030204" pitchFamily="34" charset="0"/>
                      </a:rPr>
                      <a:t>        </a:t>
                    </a:r>
                  </a:p>
                  <a:p>
                    <a:r>
                      <a:rPr lang="en-US" b="1" dirty="0">
                        <a:latin typeface="Calibri" panose="020F0502020204030204" pitchFamily="34" charset="0"/>
                        <a:cs typeface="Calibri" panose="020F0502020204030204" pitchFamily="34" charset="0"/>
                      </a:rPr>
                      <a:t>        </a:t>
                    </a:r>
                  </a:p>
                </p:txBody>
              </p:sp>
            </p:grpSp>
            <p:sp>
              <p:nvSpPr>
                <p:cNvPr id="31" name="TextBox 30">
                  <a:extLst>
                    <a:ext uri="{FF2B5EF4-FFF2-40B4-BE49-F238E27FC236}">
                      <a16:creationId xmlns:a16="http://schemas.microsoft.com/office/drawing/2014/main" id="{EC442F29-E7F9-469D-B7F3-F70189DE28A7}"/>
                    </a:ext>
                  </a:extLst>
                </p:cNvPr>
                <p:cNvSpPr txBox="1"/>
                <p:nvPr/>
              </p:nvSpPr>
              <p:spPr>
                <a:xfrm>
                  <a:off x="1187624" y="1340768"/>
                  <a:ext cx="7056784" cy="707886"/>
                </a:xfrm>
                <a:prstGeom prst="rect">
                  <a:avLst/>
                </a:prstGeom>
                <a:noFill/>
              </p:spPr>
              <p:txBody>
                <a:bodyPr wrap="square">
                  <a:spAutoFit/>
                </a:bodyPr>
                <a:lstStyle/>
                <a:p>
                  <a:r>
                    <a:rPr kumimoji="0" lang="zh-CN" altLang="en-US"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夏娃</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r>
                    <a:rPr kumimoji="0" lang="zh-CN" altLang="en-US"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亚当</a:t>
                  </a:r>
                  <a:endParaRPr lang="en-US" dirty="0"/>
                </a:p>
              </p:txBody>
            </p:sp>
          </p:grpSp>
          <p:sp>
            <p:nvSpPr>
              <p:cNvPr id="25" name="Frame 24">
                <a:extLst>
                  <a:ext uri="{FF2B5EF4-FFF2-40B4-BE49-F238E27FC236}">
                    <a16:creationId xmlns:a16="http://schemas.microsoft.com/office/drawing/2014/main" id="{A63B448B-3AAA-42EF-B895-DC105729BD7E}"/>
                  </a:ext>
                </a:extLst>
              </p:cNvPr>
              <p:cNvSpPr/>
              <p:nvPr/>
            </p:nvSpPr>
            <p:spPr>
              <a:xfrm>
                <a:off x="1975235" y="5157192"/>
                <a:ext cx="423584" cy="382985"/>
              </a:xfrm>
              <a:prstGeom prst="frame">
                <a:avLst>
                  <a:gd name="adj1" fmla="val 4657"/>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6" name="Left Arrow 10">
                <a:extLst>
                  <a:ext uri="{FF2B5EF4-FFF2-40B4-BE49-F238E27FC236}">
                    <a16:creationId xmlns:a16="http://schemas.microsoft.com/office/drawing/2014/main" id="{8FF7DE53-336A-4C98-94A0-45F9D14DC3BB}"/>
                  </a:ext>
                </a:extLst>
              </p:cNvPr>
              <p:cNvSpPr/>
              <p:nvPr/>
            </p:nvSpPr>
            <p:spPr>
              <a:xfrm>
                <a:off x="2407283" y="5301208"/>
                <a:ext cx="508533" cy="216024"/>
              </a:xfrm>
              <a:prstGeom prst="leftArrow">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ame 27">
                <a:extLst>
                  <a:ext uri="{FF2B5EF4-FFF2-40B4-BE49-F238E27FC236}">
                    <a16:creationId xmlns:a16="http://schemas.microsoft.com/office/drawing/2014/main" id="{49CD46C6-F547-4DB6-8026-17B4CF28F5FA}"/>
                  </a:ext>
                </a:extLst>
              </p:cNvPr>
              <p:cNvSpPr/>
              <p:nvPr/>
            </p:nvSpPr>
            <p:spPr>
              <a:xfrm>
                <a:off x="7014552" y="5208853"/>
                <a:ext cx="365760" cy="382985"/>
              </a:xfrm>
              <a:prstGeom prst="frame">
                <a:avLst>
                  <a:gd name="adj1" fmla="val 4657"/>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Left Arrow 10">
                <a:extLst>
                  <a:ext uri="{FF2B5EF4-FFF2-40B4-BE49-F238E27FC236}">
                    <a16:creationId xmlns:a16="http://schemas.microsoft.com/office/drawing/2014/main" id="{E76A8268-E774-459B-9A46-361FF519588F}"/>
                  </a:ext>
                </a:extLst>
              </p:cNvPr>
              <p:cNvSpPr/>
              <p:nvPr/>
            </p:nvSpPr>
            <p:spPr>
              <a:xfrm rot="5400000">
                <a:off x="7186069" y="5750224"/>
                <a:ext cx="379529" cy="144018"/>
              </a:xfrm>
              <a:prstGeom prst="leftArrow">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E93F0BEA-FB33-40AA-A4A1-A8AF8116F081}"/>
                  </a:ext>
                </a:extLst>
              </p:cNvPr>
              <p:cNvSpPr txBox="1"/>
              <p:nvPr/>
            </p:nvSpPr>
            <p:spPr>
              <a:xfrm>
                <a:off x="2915816" y="5085184"/>
                <a:ext cx="772366" cy="646331"/>
              </a:xfrm>
              <a:prstGeom prst="rect">
                <a:avLst/>
              </a:prstGeom>
              <a:noFill/>
            </p:spPr>
            <p:txBody>
              <a:bodyPr wrap="square" lIns="0" rIns="0">
                <a:spAutoFit/>
              </a:bodyPr>
              <a:lstStyle/>
              <a:p>
                <a:pPr algn="ctr"/>
                <a:r>
                  <a:rPr lang="zh-CN" altLang="en-US" sz="1800" b="1" dirty="0">
                    <a:solidFill>
                      <a:srgbClr val="FF0000"/>
                    </a:solidFill>
                  </a:rPr>
                  <a:t>线粒体</a:t>
                </a:r>
                <a:r>
                  <a:rPr lang="en-US" altLang="zh-CN" sz="1800" b="1" dirty="0">
                    <a:solidFill>
                      <a:srgbClr val="FF0000"/>
                    </a:solidFill>
                  </a:rPr>
                  <a:t>DNA</a:t>
                </a:r>
                <a:endParaRPr lang="en-US" b="1" dirty="0">
                  <a:solidFill>
                    <a:srgbClr val="FF0000"/>
                  </a:solidFill>
                </a:endParaRPr>
              </a:p>
            </p:txBody>
          </p:sp>
          <p:sp>
            <p:nvSpPr>
              <p:cNvPr id="36" name="TextBox 35">
                <a:extLst>
                  <a:ext uri="{FF2B5EF4-FFF2-40B4-BE49-F238E27FC236}">
                    <a16:creationId xmlns:a16="http://schemas.microsoft.com/office/drawing/2014/main" id="{D7D9C1F6-BA2D-4F9E-950B-2F9FDE033CB4}"/>
                  </a:ext>
                </a:extLst>
              </p:cNvPr>
              <p:cNvSpPr txBox="1"/>
              <p:nvPr/>
            </p:nvSpPr>
            <p:spPr>
              <a:xfrm>
                <a:off x="6939310" y="6011996"/>
                <a:ext cx="940581" cy="369332"/>
              </a:xfrm>
              <a:prstGeom prst="rect">
                <a:avLst/>
              </a:prstGeom>
              <a:noFill/>
            </p:spPr>
            <p:txBody>
              <a:bodyPr wrap="square" lIns="0" rIns="0">
                <a:spAutoFit/>
              </a:bodyPr>
              <a:lstStyle/>
              <a:p>
                <a:r>
                  <a:rPr lang="en-US" altLang="zh-CN" sz="1800" b="1" dirty="0">
                    <a:solidFill>
                      <a:srgbClr val="FF0000"/>
                    </a:solidFill>
                  </a:rPr>
                  <a:t>Y</a:t>
                </a:r>
                <a:r>
                  <a:rPr lang="zh-CN" altLang="en-US" sz="1800" b="1" dirty="0">
                    <a:solidFill>
                      <a:srgbClr val="FF0000"/>
                    </a:solidFill>
                  </a:rPr>
                  <a:t>软色体</a:t>
                </a:r>
                <a:endParaRPr lang="en-US" b="1" dirty="0">
                  <a:solidFill>
                    <a:srgbClr val="FF0000"/>
                  </a:solidFill>
                </a:endParaRPr>
              </a:p>
            </p:txBody>
          </p:sp>
        </p:grpSp>
        <p:pic>
          <p:nvPicPr>
            <p:cNvPr id="3" name="Picture 2">
              <a:extLst>
                <a:ext uri="{FF2B5EF4-FFF2-40B4-BE49-F238E27FC236}">
                  <a16:creationId xmlns:a16="http://schemas.microsoft.com/office/drawing/2014/main" id="{497CACC4-656F-47DD-9399-EF59A32E084C}"/>
                </a:ext>
              </a:extLst>
            </p:cNvPr>
            <p:cNvPicPr>
              <a:picLocks noChangeAspect="1"/>
            </p:cNvPicPr>
            <p:nvPr/>
          </p:nvPicPr>
          <p:blipFill>
            <a:blip r:embed="rId5"/>
            <a:stretch>
              <a:fillRect/>
            </a:stretch>
          </p:blipFill>
          <p:spPr>
            <a:xfrm>
              <a:off x="7563946" y="5166360"/>
              <a:ext cx="392430" cy="849630"/>
            </a:xfrm>
            <a:prstGeom prst="rect">
              <a:avLst/>
            </a:prstGeom>
          </p:spPr>
        </p:pic>
      </p:grpSp>
      <p:sp>
        <p:nvSpPr>
          <p:cNvPr id="27" name="副标题 6">
            <a:extLst>
              <a:ext uri="{FF2B5EF4-FFF2-40B4-BE49-F238E27FC236}">
                <a16:creationId xmlns:a16="http://schemas.microsoft.com/office/drawing/2014/main" id="{DAA983B2-7227-4F10-917E-1A6613E4BDBF}"/>
              </a:ext>
            </a:extLst>
          </p:cNvPr>
          <p:cNvSpPr>
            <a:spLocks noGrp="1"/>
          </p:cNvSpPr>
          <p:nvPr>
            <p:ph type="subTitle" idx="1"/>
          </p:nvPr>
        </p:nvSpPr>
        <p:spPr>
          <a:xfrm>
            <a:off x="0" y="162000"/>
            <a:ext cx="9144000" cy="590931"/>
          </a:xfrm>
        </p:spPr>
        <p:txBody>
          <a:bodyPr/>
          <a:lstStyle/>
          <a:p>
            <a:r>
              <a:rPr lang="zh-CN" altLang="en-US" dirty="0"/>
              <a:t>线粒体的夏娃，</a:t>
            </a:r>
            <a:r>
              <a:rPr lang="en-US" altLang="zh-CN" dirty="0"/>
              <a:t>Y </a:t>
            </a:r>
            <a:r>
              <a:rPr lang="zh-CN" altLang="en-US" dirty="0"/>
              <a:t>软色体的亚当</a:t>
            </a:r>
            <a:r>
              <a:rPr lang="en-US" altLang="zh-CN" dirty="0"/>
              <a:t>(</a:t>
            </a:r>
            <a:r>
              <a:rPr lang="zh-CN" altLang="en-US" dirty="0"/>
              <a:t>或挪亚</a:t>
            </a:r>
            <a:r>
              <a:rPr lang="en-US" altLang="zh-CN" dirty="0"/>
              <a:t>)</a:t>
            </a:r>
            <a:endParaRPr lang="zh-CN" altLang="en-US" dirty="0"/>
          </a:p>
        </p:txBody>
      </p:sp>
    </p:spTree>
    <p:extLst>
      <p:ext uri="{BB962C8B-B14F-4D97-AF65-F5344CB8AC3E}">
        <p14:creationId xmlns:p14="http://schemas.microsoft.com/office/powerpoint/2010/main" val="2880674929"/>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592" y="905256"/>
            <a:ext cx="8892480" cy="2062103"/>
          </a:xfrm>
          <a:prstGeom prst="rect">
            <a:avLst/>
          </a:prstGeom>
          <a:noFill/>
        </p:spPr>
        <p:txBody>
          <a:bodyPr wrap="square" rtlCol="0">
            <a:spAutoFit/>
          </a:bodyPr>
          <a:lstStyle/>
          <a:p>
            <a:pPr marL="457200" indent="-457200" defTabSz="914400">
              <a:buFont typeface="Arial" panose="020B0604020202020204" pitchFamily="34" charset="0"/>
              <a:buChar char="•"/>
              <a:defRPr/>
            </a:pPr>
            <a:r>
              <a:rPr lang="zh-CN" altLang="en-US" sz="3200" dirty="0">
                <a:solidFill>
                  <a:prstClr val="black"/>
                </a:solidFill>
                <a:latin typeface="Arial"/>
                <a:ea typeface="汉仪大宋简" panose="02010609000101010101" pitchFamily="49" charset="-122"/>
              </a:rPr>
              <a:t>进化论者认为</a:t>
            </a:r>
            <a:r>
              <a:rPr kumimoji="0" lang="zh-CN" altLang="en-US" sz="3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男祖先与女性祖先不一定是</a:t>
            </a:r>
            <a:r>
              <a:rPr lang="zh-CN" altLang="en-US" sz="3200" dirty="0">
                <a:solidFill>
                  <a:prstClr val="black"/>
                </a:solidFill>
                <a:latin typeface="Arial"/>
                <a:ea typeface="汉仪大宋简" panose="02010609000101010101" pitchFamily="49" charset="-122"/>
              </a:rPr>
              <a:t>生活在</a:t>
            </a:r>
            <a:r>
              <a:rPr kumimoji="0" lang="zh-CN" altLang="en-US" sz="3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同一个时期的</a:t>
            </a:r>
            <a:r>
              <a:rPr lang="zh-CN" altLang="en-US" sz="3200" dirty="0">
                <a:solidFill>
                  <a:prstClr val="black"/>
                </a:solidFill>
                <a:latin typeface="Arial"/>
                <a:ea typeface="汉仪大宋简" panose="02010609000101010101" pitchFamily="49" charset="-122"/>
              </a:rPr>
              <a:t>。</a:t>
            </a:r>
            <a:endParaRPr lang="en-US" altLang="zh-CN" sz="3200" dirty="0">
              <a:solidFill>
                <a:prstClr val="black"/>
              </a:solidFill>
              <a:latin typeface="Arial"/>
              <a:ea typeface="汉仪大宋简" panose="02010609000101010101" pitchFamily="49" charset="-122"/>
            </a:endParaRPr>
          </a:p>
          <a:p>
            <a:pPr marL="457200" indent="-457200" defTabSz="914400">
              <a:buFont typeface="Arial" panose="020B0604020202020204" pitchFamily="34" charset="0"/>
              <a:buChar char="•"/>
              <a:defRPr/>
            </a:pPr>
            <a:r>
              <a:rPr kumimoji="0" lang="zh-CN" altLang="en-US" sz="3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rPr>
              <a:t>如果是对的，这可能是因为最近的男性祖先不是亚当，而是挪亚。</a:t>
            </a:r>
            <a:endParaRPr kumimoji="0" lang="en-US" altLang="zh-CN" sz="3200" b="0" i="0" u="none" strike="noStrike" kern="1200" cap="none" spc="0" normalizeH="0" baseline="0" noProof="0" dirty="0">
              <a:ln>
                <a:noFill/>
              </a:ln>
              <a:solidFill>
                <a:prstClr val="black"/>
              </a:solidFill>
              <a:effectLst/>
              <a:uLnTx/>
              <a:uFillTx/>
              <a:latin typeface="Arial"/>
              <a:ea typeface="汉仪大宋简" panose="02010609000101010101" pitchFamily="49" charset="-122"/>
              <a:cs typeface="+mn-cs"/>
            </a:endParaRPr>
          </a:p>
        </p:txBody>
      </p:sp>
      <p:sp>
        <p:nvSpPr>
          <p:cNvPr id="7" name="副标题 6"/>
          <p:cNvSpPr>
            <a:spLocks noGrp="1"/>
          </p:cNvSpPr>
          <p:nvPr>
            <p:ph type="subTitle" idx="1"/>
          </p:nvPr>
        </p:nvSpPr>
        <p:spPr>
          <a:xfrm>
            <a:off x="0" y="162000"/>
            <a:ext cx="9144000" cy="590931"/>
          </a:xfrm>
        </p:spPr>
        <p:txBody>
          <a:bodyPr/>
          <a:lstStyle/>
          <a:p>
            <a:r>
              <a:rPr lang="zh-CN" altLang="en-US" dirty="0"/>
              <a:t>进化论者承认我们源自共同祖先</a:t>
            </a:r>
          </a:p>
        </p:txBody>
      </p:sp>
      <p:pic>
        <p:nvPicPr>
          <p:cNvPr id="6" name="Picture 9" descr="fam_tree_blank">
            <a:extLst>
              <a:ext uri="{FF2B5EF4-FFF2-40B4-BE49-F238E27FC236}">
                <a16:creationId xmlns:a16="http://schemas.microsoft.com/office/drawing/2014/main" id="{9AF1C478-B7D0-4FA0-95EE-F7D6E102A764}"/>
              </a:ext>
            </a:extLst>
          </p:cNvPr>
          <p:cNvPicPr>
            <a:picLocks noChangeAspect="1" noChangeArrowheads="1"/>
          </p:cNvPicPr>
          <p:nvPr/>
        </p:nvPicPr>
        <p:blipFill>
          <a:blip r:embed="rId3" cstate="print"/>
          <a:srcRect/>
          <a:stretch>
            <a:fillRect/>
          </a:stretch>
        </p:blipFill>
        <p:spPr bwMode="auto">
          <a:xfrm>
            <a:off x="-1224136" y="1196752"/>
            <a:ext cx="1080120" cy="810090"/>
          </a:xfrm>
          <a:prstGeom prst="rect">
            <a:avLst/>
          </a:prstGeom>
          <a:noFill/>
        </p:spPr>
      </p:pic>
      <p:grpSp>
        <p:nvGrpSpPr>
          <p:cNvPr id="9" name="Group 8">
            <a:extLst>
              <a:ext uri="{FF2B5EF4-FFF2-40B4-BE49-F238E27FC236}">
                <a16:creationId xmlns:a16="http://schemas.microsoft.com/office/drawing/2014/main" id="{66D28089-125F-480E-91BE-69310771609C}"/>
              </a:ext>
            </a:extLst>
          </p:cNvPr>
          <p:cNvGrpSpPr/>
          <p:nvPr/>
        </p:nvGrpSpPr>
        <p:grpSpPr>
          <a:xfrm>
            <a:off x="-36512" y="3008328"/>
            <a:ext cx="9217024" cy="3877056"/>
            <a:chOff x="-36512" y="2996952"/>
            <a:chExt cx="9217024" cy="3877056"/>
          </a:xfrm>
        </p:grpSpPr>
        <p:sp>
          <p:nvSpPr>
            <p:cNvPr id="10" name="TextBox 9">
              <a:extLst>
                <a:ext uri="{FF2B5EF4-FFF2-40B4-BE49-F238E27FC236}">
                  <a16:creationId xmlns:a16="http://schemas.microsoft.com/office/drawing/2014/main" id="{47AA27AD-2597-4CCB-B845-9E6E03A92A01}"/>
                </a:ext>
              </a:extLst>
            </p:cNvPr>
            <p:cNvSpPr txBox="1"/>
            <p:nvPr/>
          </p:nvSpPr>
          <p:spPr>
            <a:xfrm>
              <a:off x="-36512" y="2996952"/>
              <a:ext cx="2772119" cy="3877056"/>
            </a:xfrm>
            <a:prstGeom prst="rect">
              <a:avLst/>
            </a:prstGeom>
            <a:gradFill flip="none" rotWithShape="1">
              <a:gsLst>
                <a:gs pos="73000">
                  <a:srgbClr val="99CCFF"/>
                </a:gs>
                <a:gs pos="13000">
                  <a:schemeClr val="bg1"/>
                </a:gs>
              </a:gsLst>
              <a:path path="circle">
                <a:fillToRect l="50000" t="-80000" r="50000" b="180000"/>
              </a:path>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1" name="Picture 9" descr="fam_tree_blank">
              <a:extLst>
                <a:ext uri="{FF2B5EF4-FFF2-40B4-BE49-F238E27FC236}">
                  <a16:creationId xmlns:a16="http://schemas.microsoft.com/office/drawing/2014/main" id="{31A355D0-F568-498E-B403-BBAFA8D97A07}"/>
                </a:ext>
              </a:extLst>
            </p:cNvPr>
            <p:cNvPicPr>
              <a:picLocks noChangeAspect="1" noChangeArrowheads="1"/>
            </p:cNvPicPr>
            <p:nvPr/>
          </p:nvPicPr>
          <p:blipFill rotWithShape="1">
            <a:blip r:embed="rId3" cstate="print"/>
            <a:srcRect t="14705" b="5408"/>
            <a:stretch/>
          </p:blipFill>
          <p:spPr bwMode="auto">
            <a:xfrm>
              <a:off x="2736277" y="2996952"/>
              <a:ext cx="6444235" cy="3861112"/>
            </a:xfrm>
            <a:prstGeom prst="rect">
              <a:avLst/>
            </a:prstGeom>
            <a:noFill/>
          </p:spPr>
        </p:pic>
        <p:sp>
          <p:nvSpPr>
            <p:cNvPr id="12" name="TextBox 11">
              <a:extLst>
                <a:ext uri="{FF2B5EF4-FFF2-40B4-BE49-F238E27FC236}">
                  <a16:creationId xmlns:a16="http://schemas.microsoft.com/office/drawing/2014/main" id="{C6E56644-4FEC-4B25-A19C-A961B622BCB2}"/>
                </a:ext>
              </a:extLst>
            </p:cNvPr>
            <p:cNvSpPr txBox="1"/>
            <p:nvPr/>
          </p:nvSpPr>
          <p:spPr>
            <a:xfrm>
              <a:off x="107504" y="4584030"/>
              <a:ext cx="41044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zh-CN" altLang="en-US" sz="3200" b="0" i="0" u="none" strike="noStrike" kern="1200" cap="none" spc="0" normalizeH="0" baseline="0" noProof="0" dirty="0">
                  <a:ln>
                    <a:noFill/>
                  </a:ln>
                  <a:solidFill>
                    <a:prstClr val="black"/>
                  </a:solidFill>
                  <a:effectLst/>
                  <a:uLnTx/>
                  <a:uFillTx/>
                  <a:latin typeface="Arial"/>
                  <a:ea typeface="+mn-ea"/>
                  <a:cs typeface="+mn-cs"/>
                </a:rPr>
                <a:t>挪亚一家八口（四对）</a:t>
              </a:r>
            </a:p>
          </p:txBody>
        </p:sp>
        <p:sp>
          <p:nvSpPr>
            <p:cNvPr id="13" name="TextBox 12">
              <a:extLst>
                <a:ext uri="{FF2B5EF4-FFF2-40B4-BE49-F238E27FC236}">
                  <a16:creationId xmlns:a16="http://schemas.microsoft.com/office/drawing/2014/main" id="{FF875A7B-E123-4210-B31D-4659461282DC}"/>
                </a:ext>
              </a:extLst>
            </p:cNvPr>
            <p:cNvSpPr txBox="1"/>
            <p:nvPr/>
          </p:nvSpPr>
          <p:spPr>
            <a:xfrm>
              <a:off x="1446985" y="6093296"/>
              <a:ext cx="276497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zh-CN" altLang="en-US" sz="3200" b="0" i="0" u="none" strike="noStrike" kern="1200" cap="none" spc="0" normalizeH="0" baseline="0" noProof="0" dirty="0">
                  <a:ln>
                    <a:noFill/>
                  </a:ln>
                  <a:solidFill>
                    <a:prstClr val="black"/>
                  </a:solidFill>
                  <a:effectLst/>
                  <a:uLnTx/>
                  <a:uFillTx/>
                  <a:latin typeface="Arial"/>
                  <a:ea typeface="+mn-ea"/>
                  <a:cs typeface="+mn-cs"/>
                </a:rPr>
                <a:t>巴别塔后分散</a:t>
              </a:r>
              <a:endParaRPr kumimoji="0" lang="en-US" sz="3200" b="0" i="0" u="none" strike="noStrike" kern="1200" cap="none" spc="0" normalizeH="0" baseline="0" noProof="0" dirty="0">
                <a:ln>
                  <a:noFill/>
                </a:ln>
                <a:solidFill>
                  <a:prstClr val="black"/>
                </a:solidFill>
                <a:effectLst/>
                <a:uLnTx/>
                <a:uFillTx/>
                <a:latin typeface="Arial"/>
                <a:ea typeface="+mn-ea"/>
                <a:cs typeface="+mn-cs"/>
              </a:endParaRPr>
            </a:p>
          </p:txBody>
        </p:sp>
        <p:sp>
          <p:nvSpPr>
            <p:cNvPr id="14" name="TextBox 13">
              <a:extLst>
                <a:ext uri="{FF2B5EF4-FFF2-40B4-BE49-F238E27FC236}">
                  <a16:creationId xmlns:a16="http://schemas.microsoft.com/office/drawing/2014/main" id="{62B66F61-031F-464B-94B5-42F2CA3AEFF0}"/>
                </a:ext>
              </a:extLst>
            </p:cNvPr>
            <p:cNvSpPr txBox="1"/>
            <p:nvPr/>
          </p:nvSpPr>
          <p:spPr>
            <a:xfrm>
              <a:off x="2679505" y="5301208"/>
              <a:ext cx="153245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zh-CN" altLang="en-US" sz="3200" b="0" i="0" u="none" strike="noStrike" kern="1200" cap="none" spc="0" normalizeH="0" baseline="0" noProof="0" dirty="0">
                  <a:ln>
                    <a:noFill/>
                  </a:ln>
                  <a:solidFill>
                    <a:prstClr val="black"/>
                  </a:solidFill>
                  <a:effectLst/>
                  <a:uLnTx/>
                  <a:uFillTx/>
                  <a:latin typeface="Arial"/>
                  <a:ea typeface="+mn-ea"/>
                  <a:cs typeface="+mn-cs"/>
                </a:rPr>
                <a:t>巴别塔</a:t>
              </a:r>
              <a:endParaRPr kumimoji="0" lang="en-US" sz="32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TextBox 14">
              <a:extLst>
                <a:ext uri="{FF2B5EF4-FFF2-40B4-BE49-F238E27FC236}">
                  <a16:creationId xmlns:a16="http://schemas.microsoft.com/office/drawing/2014/main" id="{484C5154-B28C-4C22-8452-6EDCD8F5157B}"/>
                </a:ext>
              </a:extLst>
            </p:cNvPr>
            <p:cNvSpPr txBox="1"/>
            <p:nvPr/>
          </p:nvSpPr>
          <p:spPr>
            <a:xfrm>
              <a:off x="1959425" y="3060249"/>
              <a:ext cx="225253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zh-CN" altLang="en-US" sz="3200" b="0" i="0" u="none" strike="noStrike" kern="1200" cap="none" spc="0" normalizeH="0" baseline="0" noProof="0" dirty="0">
                  <a:ln>
                    <a:noFill/>
                  </a:ln>
                  <a:solidFill>
                    <a:prstClr val="black"/>
                  </a:solidFill>
                  <a:effectLst/>
                  <a:uLnTx/>
                  <a:uFillTx/>
                  <a:latin typeface="Arial"/>
                  <a:ea typeface="+mn-ea"/>
                  <a:cs typeface="+mn-cs"/>
                </a:rPr>
                <a:t>亚当和夏娃</a:t>
              </a:r>
              <a:endParaRPr kumimoji="0" lang="en-US" sz="3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TextBox 15">
              <a:extLst>
                <a:ext uri="{FF2B5EF4-FFF2-40B4-BE49-F238E27FC236}">
                  <a16:creationId xmlns:a16="http://schemas.microsoft.com/office/drawing/2014/main" id="{F1958255-C3F7-4D14-AB1E-AC2FE0B4E83D}"/>
                </a:ext>
              </a:extLst>
            </p:cNvPr>
            <p:cNvSpPr txBox="1"/>
            <p:nvPr/>
          </p:nvSpPr>
          <p:spPr>
            <a:xfrm>
              <a:off x="1959425" y="3789040"/>
              <a:ext cx="225253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zh-CN" altLang="en-US" sz="3200" b="0" i="0" u="none" strike="noStrike" kern="1200" cap="none" spc="0" normalizeH="0" baseline="0" noProof="0" dirty="0">
                  <a:ln>
                    <a:noFill/>
                  </a:ln>
                  <a:solidFill>
                    <a:prstClr val="black"/>
                  </a:solidFill>
                  <a:effectLst/>
                  <a:uLnTx/>
                  <a:uFillTx/>
                  <a:latin typeface="Arial"/>
                  <a:ea typeface="+mn-ea"/>
                  <a:cs typeface="+mn-cs"/>
                </a:rPr>
                <a:t>洪水前人类</a:t>
              </a:r>
              <a:endParaRPr kumimoji="0" lang="en-US" sz="3200" b="0" i="0" u="none" strike="noStrike" kern="1200" cap="none" spc="0" normalizeH="0" baseline="0" noProof="0" dirty="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4005710627"/>
      </p:ext>
    </p:extLst>
  </p:cSld>
  <p:clrMapOvr>
    <a:masterClrMapping/>
  </p:clrMapOvr>
  <p:transition spd="med">
    <p:wipe dir="d"/>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3406348"/>
            <a:ext cx="8496944" cy="3046988"/>
          </a:xfrm>
          <a:prstGeom prst="rect">
            <a:avLst/>
          </a:prstGeom>
          <a:noFill/>
        </p:spPr>
        <p:txBody>
          <a:bodyPr wrap="square" rtlCol="0">
            <a:spAutoFit/>
          </a:bodyPr>
          <a:lstStyle/>
          <a:p>
            <a:pPr>
              <a:buFont typeface="Arial" panose="020B0604020202020204" pitchFamily="34" charset="0"/>
              <a:buChar char="•"/>
            </a:pPr>
            <a:r>
              <a:rPr lang="zh-CN" altLang="en-US" sz="3200" dirty="0">
                <a:solidFill>
                  <a:prstClr val="black"/>
                </a:solidFill>
                <a:ea typeface="汉仪大宋简" panose="02010609000101010101" pitchFamily="49" charset="-122"/>
              </a:rPr>
              <a:t>进化论者声称，最近的共同祖先生活在大约</a:t>
            </a:r>
            <a:r>
              <a:rPr lang="en-US" altLang="zh-CN" sz="3200" dirty="0">
                <a:solidFill>
                  <a:prstClr val="black"/>
                </a:solidFill>
                <a:ea typeface="汉仪大宋简" panose="02010609000101010101" pitchFamily="49" charset="-122"/>
              </a:rPr>
              <a:t>20</a:t>
            </a:r>
            <a:r>
              <a:rPr lang="zh-CN" altLang="en-US" sz="3200" dirty="0">
                <a:solidFill>
                  <a:prstClr val="black"/>
                </a:solidFill>
                <a:ea typeface="汉仪大宋简" panose="02010609000101010101" pitchFamily="49" charset="-122"/>
              </a:rPr>
              <a:t>万年前，甚至更早。</a:t>
            </a:r>
            <a:endParaRPr lang="en-US" altLang="zh-CN" sz="3200" dirty="0">
              <a:solidFill>
                <a:prstClr val="black"/>
              </a:solidFill>
              <a:ea typeface="汉仪大宋简" panose="02010609000101010101" pitchFamily="49" charset="-122"/>
            </a:endParaRPr>
          </a:p>
          <a:p>
            <a:pPr>
              <a:buFont typeface="Arial" panose="020B0604020202020204" pitchFamily="34" charset="0"/>
              <a:buChar char="•"/>
            </a:pPr>
            <a:r>
              <a:rPr lang="zh-CN" altLang="en-US" sz="3200" dirty="0">
                <a:latin typeface="+mj-lt"/>
                <a:ea typeface="汉仪大宋简" panose="02010609000101010101" pitchFamily="49" charset="-122"/>
              </a:rPr>
              <a:t> 根据实际观察到的突变率，这两位祖先的年代并不久远（不到一万年）。</a:t>
            </a:r>
            <a:endParaRPr lang="en-US" altLang="zh-CN" sz="3200" dirty="0">
              <a:latin typeface="+mj-lt"/>
              <a:ea typeface="汉仪大宋简" panose="02010609000101010101" pitchFamily="49" charset="-122"/>
            </a:endParaRPr>
          </a:p>
          <a:p>
            <a:pPr>
              <a:buFont typeface="Arial" panose="020B0604020202020204" pitchFamily="34" charset="0"/>
              <a:buChar char="•"/>
            </a:pPr>
            <a:r>
              <a:rPr lang="zh-CN" altLang="en-US" sz="3200" dirty="0">
                <a:latin typeface="+mj-lt"/>
                <a:ea typeface="汉仪大宋简" panose="02010609000101010101" pitchFamily="49" charset="-122"/>
              </a:rPr>
              <a:t> 但是进化论者根据他们对人类化石年龄先入为主的认识就“调整”了“分子钟”。</a:t>
            </a:r>
            <a:endParaRPr lang="en-US" altLang="zh-CN" sz="3200" dirty="0">
              <a:latin typeface="+mj-lt"/>
              <a:ea typeface="汉仪大宋简" panose="02010609000101010101" pitchFamily="49" charset="-122"/>
            </a:endParaRPr>
          </a:p>
        </p:txBody>
      </p:sp>
      <p:grpSp>
        <p:nvGrpSpPr>
          <p:cNvPr id="2" name="组合 5"/>
          <p:cNvGrpSpPr/>
          <p:nvPr/>
        </p:nvGrpSpPr>
        <p:grpSpPr>
          <a:xfrm>
            <a:off x="0" y="6372000"/>
            <a:ext cx="9144837" cy="599570"/>
            <a:chOff x="-670" y="6372000"/>
            <a:chExt cx="12192892" cy="599570"/>
          </a:xfrm>
        </p:grpSpPr>
        <p:sp>
          <p:nvSpPr>
            <p:cNvPr id="8" name="矩形 7"/>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schemeClr val="bg1"/>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schemeClr val="bg1"/>
                </a:solidFill>
                <a:latin typeface="Arial" panose="020B0604020202020204" pitchFamily="34" charset="0"/>
                <a:ea typeface="微软雅黑" pitchFamily="34" charset="-122"/>
                <a:cs typeface="Arial" panose="020B0604020202020204" pitchFamily="34" charset="0"/>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
        <p:nvSpPr>
          <p:cNvPr id="12" name="副标题 6"/>
          <p:cNvSpPr>
            <a:spLocks noGrp="1"/>
          </p:cNvSpPr>
          <p:nvPr>
            <p:ph type="subTitle" idx="1"/>
          </p:nvPr>
        </p:nvSpPr>
        <p:spPr>
          <a:xfrm>
            <a:off x="0" y="162000"/>
            <a:ext cx="9144000" cy="590931"/>
          </a:xfrm>
        </p:spPr>
        <p:txBody>
          <a:bodyPr/>
          <a:lstStyle/>
          <a:p>
            <a:r>
              <a:rPr lang="zh-CN" altLang="en-US" dirty="0"/>
              <a:t>线粒体的夏娃，</a:t>
            </a:r>
            <a:r>
              <a:rPr lang="en-US" altLang="zh-CN" dirty="0"/>
              <a:t>Y </a:t>
            </a:r>
            <a:r>
              <a:rPr lang="zh-CN" altLang="en-US" dirty="0"/>
              <a:t>软色体的亚当</a:t>
            </a:r>
            <a:r>
              <a:rPr lang="en-US" altLang="zh-CN" dirty="0"/>
              <a:t>(</a:t>
            </a:r>
            <a:r>
              <a:rPr lang="zh-CN" altLang="en-US" dirty="0"/>
              <a:t>或挪亚</a:t>
            </a:r>
            <a:r>
              <a:rPr lang="en-US" altLang="zh-CN" dirty="0"/>
              <a:t>)</a:t>
            </a:r>
            <a:endParaRPr lang="zh-CN" altLang="en-US" dirty="0"/>
          </a:p>
        </p:txBody>
      </p:sp>
      <p:graphicFrame>
        <p:nvGraphicFramePr>
          <p:cNvPr id="13" name="Table 12"/>
          <p:cNvGraphicFramePr>
            <a:graphicFrameLocks noGrp="1"/>
          </p:cNvGraphicFramePr>
          <p:nvPr>
            <p:extLst>
              <p:ext uri="{D42A27DB-BD31-4B8C-83A1-F6EECF244321}">
                <p14:modId xmlns:p14="http://schemas.microsoft.com/office/powerpoint/2010/main" val="1885268502"/>
              </p:ext>
            </p:extLst>
          </p:nvPr>
        </p:nvGraphicFramePr>
        <p:xfrm>
          <a:off x="35496" y="797695"/>
          <a:ext cx="9018827" cy="2631305"/>
        </p:xfrm>
        <a:graphic>
          <a:graphicData uri="http://schemas.openxmlformats.org/drawingml/2006/table">
            <a:tbl>
              <a:tblPr firstRow="1" bandRow="1">
                <a:tableStyleId>{5C22544A-7EE6-4342-B048-85BDC9FD1C3A}</a:tableStyleId>
              </a:tblPr>
              <a:tblGrid>
                <a:gridCol w="2756898">
                  <a:extLst>
                    <a:ext uri="{9D8B030D-6E8A-4147-A177-3AD203B41FA5}">
                      <a16:colId xmlns:a16="http://schemas.microsoft.com/office/drawing/2014/main" val="20000"/>
                    </a:ext>
                  </a:extLst>
                </a:gridCol>
                <a:gridCol w="3130088">
                  <a:extLst>
                    <a:ext uri="{9D8B030D-6E8A-4147-A177-3AD203B41FA5}">
                      <a16:colId xmlns:a16="http://schemas.microsoft.com/office/drawing/2014/main" val="20001"/>
                    </a:ext>
                  </a:extLst>
                </a:gridCol>
                <a:gridCol w="3131841">
                  <a:extLst>
                    <a:ext uri="{9D8B030D-6E8A-4147-A177-3AD203B41FA5}">
                      <a16:colId xmlns:a16="http://schemas.microsoft.com/office/drawing/2014/main" val="20002"/>
                    </a:ext>
                  </a:extLst>
                </a:gridCol>
              </a:tblGrid>
              <a:tr h="574935">
                <a:tc>
                  <a:txBody>
                    <a:bodyPr/>
                    <a:lstStyle/>
                    <a:p>
                      <a:pPr algn="ctr"/>
                      <a:r>
                        <a:rPr kumimoji="0" lang="zh-CN" altLang="en-US" sz="2800" b="0" i="0" u="none" strike="noStrike" kern="1200" cap="none" spc="0" normalizeH="0" baseline="0" noProof="0" dirty="0">
                          <a:ln>
                            <a:noFill/>
                          </a:ln>
                          <a:solidFill>
                            <a:prstClr val="white"/>
                          </a:solidFill>
                          <a:effectLst/>
                          <a:uLnTx/>
                          <a:uFillTx/>
                          <a:latin typeface="汉仪大宋简" pitchFamily="49" charset="-122"/>
                          <a:ea typeface="汉仪大宋简" pitchFamily="49" charset="-122"/>
                          <a:cs typeface="+mn-cs"/>
                        </a:rPr>
                        <a:t>年龄测法</a:t>
                      </a:r>
                      <a:endParaRPr lang="en-US" sz="2800" dirty="0">
                        <a:latin typeface="汉仪大宋简" pitchFamily="49" charset="-122"/>
                        <a:ea typeface="汉仪大宋简" pitchFamily="49" charset="-122"/>
                      </a:endParaRPr>
                    </a:p>
                  </a:txBody>
                  <a:tcPr/>
                </a:tc>
                <a:tc>
                  <a:txBody>
                    <a:bodyPr/>
                    <a:lstStyle/>
                    <a:p>
                      <a:pPr algn="ctr"/>
                      <a:r>
                        <a:rPr lang="zh-CN" altLang="en-US" sz="2800" b="0" dirty="0">
                          <a:latin typeface="汉仪大宋简" pitchFamily="49" charset="-122"/>
                          <a:ea typeface="汉仪大宋简" pitchFamily="49" charset="-122"/>
                        </a:rPr>
                        <a:t>线粒体夏娃</a:t>
                      </a:r>
                      <a:endParaRPr lang="en-US" sz="2800" b="0" dirty="0">
                        <a:latin typeface="汉仪大宋简" pitchFamily="49" charset="-122"/>
                        <a:ea typeface="汉仪大宋简" pitchFamily="49" charset="-122"/>
                      </a:endParaRPr>
                    </a:p>
                  </a:txBody>
                  <a:tcPr/>
                </a:tc>
                <a:tc>
                  <a:txBody>
                    <a:bodyPr/>
                    <a:lstStyle/>
                    <a:p>
                      <a:pPr algn="ctr"/>
                      <a:r>
                        <a:rPr lang="en-US" sz="2800" b="0" dirty="0">
                          <a:latin typeface="+mj-lt"/>
                          <a:ea typeface="汉仪大宋简" pitchFamily="49" charset="-122"/>
                        </a:rPr>
                        <a:t>Y</a:t>
                      </a:r>
                      <a:r>
                        <a:rPr lang="zh-CN" altLang="en-US" sz="2800" b="0" dirty="0">
                          <a:latin typeface="汉仪大宋简" pitchFamily="49" charset="-122"/>
                          <a:ea typeface="汉仪大宋简" pitchFamily="49" charset="-122"/>
                        </a:rPr>
                        <a:t>染色体亚当</a:t>
                      </a:r>
                      <a:r>
                        <a:rPr lang="en-US" altLang="zh-CN" sz="2000" b="0" dirty="0">
                          <a:latin typeface="汉仪大宋简" pitchFamily="49" charset="-122"/>
                          <a:ea typeface="汉仪大宋简" pitchFamily="49" charset="-122"/>
                        </a:rPr>
                        <a:t>(</a:t>
                      </a:r>
                      <a:r>
                        <a:rPr lang="zh-CN" altLang="en-US" sz="2000" b="0" dirty="0">
                          <a:latin typeface="汉仪大宋简" pitchFamily="49" charset="-122"/>
                          <a:ea typeface="汉仪大宋简" pitchFamily="49" charset="-122"/>
                        </a:rPr>
                        <a:t>或挪亚</a:t>
                      </a:r>
                      <a:r>
                        <a:rPr lang="en-US" altLang="zh-CN" sz="2000" b="0" dirty="0">
                          <a:latin typeface="汉仪大宋简" pitchFamily="49" charset="-122"/>
                          <a:ea typeface="汉仪大宋简" pitchFamily="49" charset="-122"/>
                        </a:rPr>
                        <a:t>)</a:t>
                      </a:r>
                      <a:endParaRPr lang="en-US" sz="2800" b="0" dirty="0">
                        <a:latin typeface="汉仪大宋简" pitchFamily="49" charset="-122"/>
                        <a:ea typeface="汉仪大宋简" pitchFamily="49" charset="-122"/>
                      </a:endParaRPr>
                    </a:p>
                  </a:txBody>
                  <a:tcPr/>
                </a:tc>
                <a:extLst>
                  <a:ext uri="{0D108BD9-81ED-4DB2-BD59-A6C34878D82A}">
                    <a16:rowId xmlns:a16="http://schemas.microsoft.com/office/drawing/2014/main" val="10000"/>
                  </a:ext>
                </a:extLst>
              </a:tr>
              <a:tr h="593330">
                <a:tc>
                  <a:txBody>
                    <a:bodyPr/>
                    <a:lstStyle/>
                    <a:p>
                      <a:pPr algn="r"/>
                      <a:r>
                        <a:rPr lang="zh-CN" altLang="en-US" sz="2800" dirty="0">
                          <a:latin typeface="汉仪大宋简" pitchFamily="49" charset="-122"/>
                          <a:ea typeface="汉仪大宋简" pitchFamily="49" charset="-122"/>
                        </a:rPr>
                        <a:t>基于化石的年龄</a:t>
                      </a:r>
                      <a:endParaRPr lang="en-US" sz="2800" dirty="0">
                        <a:latin typeface="汉仪大宋简" pitchFamily="49" charset="-122"/>
                        <a:ea typeface="汉仪大宋简" pitchFamily="49" charset="-122"/>
                      </a:endParaRPr>
                    </a:p>
                  </a:txBody>
                  <a:tcPr/>
                </a:tc>
                <a:tc>
                  <a:txBody>
                    <a:bodyPr/>
                    <a:lstStyle/>
                    <a:p>
                      <a:r>
                        <a:rPr lang="zh-CN" altLang="en-US" sz="2800" dirty="0">
                          <a:latin typeface="+mn-lt"/>
                          <a:ea typeface="汉仪大宋简" pitchFamily="49" charset="-122"/>
                        </a:rPr>
                        <a:t>大约</a:t>
                      </a:r>
                      <a:r>
                        <a:rPr lang="en-US" altLang="zh-CN" sz="2800" dirty="0">
                          <a:latin typeface="+mn-lt"/>
                          <a:ea typeface="汉仪大宋简" pitchFamily="49" charset="-122"/>
                        </a:rPr>
                        <a:t>200</a:t>
                      </a:r>
                      <a:r>
                        <a:rPr lang="en-US" sz="2800" dirty="0">
                          <a:latin typeface="+mn-lt"/>
                          <a:ea typeface="汉仪大宋简" pitchFamily="49" charset="-122"/>
                        </a:rPr>
                        <a:t>000</a:t>
                      </a:r>
                      <a:r>
                        <a:rPr lang="zh-CN" altLang="en-US" sz="2800" dirty="0">
                          <a:latin typeface="汉仪大宋简" pitchFamily="49" charset="-122"/>
                          <a:ea typeface="汉仪大宋简" pitchFamily="49" charset="-122"/>
                        </a:rPr>
                        <a:t>年前</a:t>
                      </a:r>
                      <a:endParaRPr lang="en-US" sz="2800" dirty="0">
                        <a:latin typeface="汉仪大宋简" pitchFamily="49" charset="-122"/>
                        <a:ea typeface="汉仪大宋简" pitchFamily="49" charset="-122"/>
                      </a:endParaRPr>
                    </a:p>
                  </a:txBody>
                  <a:tcPr/>
                </a:tc>
                <a:tc>
                  <a:txBody>
                    <a:bodyPr/>
                    <a:lstStyle/>
                    <a:p>
                      <a:r>
                        <a:rPr lang="zh-CN" altLang="en-US" sz="2800" kern="1200" dirty="0">
                          <a:solidFill>
                            <a:schemeClr val="dk1"/>
                          </a:solidFill>
                          <a:latin typeface="+mn-lt"/>
                          <a:ea typeface="汉仪大宋简" pitchFamily="49" charset="-122"/>
                          <a:cs typeface="+mn-cs"/>
                        </a:rPr>
                        <a:t>大约</a:t>
                      </a:r>
                      <a:r>
                        <a:rPr lang="en-US" altLang="zh-CN" sz="2800" kern="1200" dirty="0">
                          <a:solidFill>
                            <a:schemeClr val="dk1"/>
                          </a:solidFill>
                          <a:latin typeface="+mn-lt"/>
                          <a:ea typeface="汉仪大宋简" pitchFamily="49" charset="-122"/>
                          <a:cs typeface="+mn-cs"/>
                        </a:rPr>
                        <a:t>200</a:t>
                      </a:r>
                      <a:r>
                        <a:rPr lang="en-US" sz="2800" kern="1200" dirty="0">
                          <a:solidFill>
                            <a:schemeClr val="dk1"/>
                          </a:solidFill>
                          <a:latin typeface="+mn-lt"/>
                          <a:ea typeface="汉仪大宋简" pitchFamily="49" charset="-122"/>
                          <a:cs typeface="+mn-cs"/>
                        </a:rPr>
                        <a:t>000</a:t>
                      </a:r>
                      <a:r>
                        <a:rPr lang="zh-CN" altLang="en-US" sz="2800" kern="1200" dirty="0">
                          <a:solidFill>
                            <a:schemeClr val="dk1"/>
                          </a:solidFill>
                          <a:latin typeface="汉仪大宋简" pitchFamily="49" charset="-122"/>
                          <a:ea typeface="汉仪大宋简" pitchFamily="49" charset="-122"/>
                          <a:cs typeface="+mn-cs"/>
                        </a:rPr>
                        <a:t>年前</a:t>
                      </a:r>
                      <a:endParaRPr lang="en-US" altLang="en-US" sz="2800" kern="1200" dirty="0">
                        <a:solidFill>
                          <a:schemeClr val="dk1"/>
                        </a:solidFill>
                        <a:latin typeface="汉仪大宋简" pitchFamily="49" charset="-122"/>
                        <a:ea typeface="汉仪大宋简" pitchFamily="49" charset="-122"/>
                        <a:cs typeface="+mn-cs"/>
                      </a:endParaRPr>
                    </a:p>
                  </a:txBody>
                  <a:tcPr/>
                </a:tc>
                <a:extLst>
                  <a:ext uri="{0D108BD9-81ED-4DB2-BD59-A6C34878D82A}">
                    <a16:rowId xmlns:a16="http://schemas.microsoft.com/office/drawing/2014/main" val="10001"/>
                  </a:ext>
                </a:extLst>
              </a:tr>
              <a:tr h="857256">
                <a:tc>
                  <a:txBody>
                    <a:bodyPr/>
                    <a:lstStyle/>
                    <a:p>
                      <a:pPr algn="r"/>
                      <a:r>
                        <a:rPr lang="zh-CN" altLang="en-US" sz="2800" dirty="0">
                          <a:latin typeface="汉仪大宋简" pitchFamily="49" charset="-122"/>
                          <a:ea typeface="汉仪大宋简" pitchFamily="49" charset="-122"/>
                        </a:rPr>
                        <a:t>基于观察到的突变率的年龄</a:t>
                      </a:r>
                      <a:endParaRPr lang="en-US" sz="2800" dirty="0">
                        <a:latin typeface="汉仪大宋简" pitchFamily="49" charset="-122"/>
                        <a:ea typeface="汉仪大宋简" pitchFamily="49" charset="-122"/>
                      </a:endParaRPr>
                    </a:p>
                  </a:txBody>
                  <a:tcPr/>
                </a:tc>
                <a:tc>
                  <a:txBody>
                    <a:bodyPr/>
                    <a:lstStyle/>
                    <a:p>
                      <a:r>
                        <a:rPr lang="zh-CN" altLang="en-US" sz="2800" dirty="0">
                          <a:latin typeface="汉仪大宋简" pitchFamily="49" charset="-122"/>
                          <a:ea typeface="汉仪大宋简" pitchFamily="49" charset="-122"/>
                        </a:rPr>
                        <a:t>大约</a:t>
                      </a:r>
                      <a:r>
                        <a:rPr lang="en-US" sz="2800" kern="1200" dirty="0">
                          <a:solidFill>
                            <a:schemeClr val="dk1"/>
                          </a:solidFill>
                          <a:latin typeface="+mn-lt"/>
                          <a:ea typeface="汉仪大宋简" pitchFamily="49" charset="-122"/>
                          <a:cs typeface="+mn-cs"/>
                        </a:rPr>
                        <a:t>4800</a:t>
                      </a:r>
                      <a:r>
                        <a:rPr lang="zh-CN" altLang="en-US" sz="2800" dirty="0">
                          <a:latin typeface="汉仪大宋简" pitchFamily="49" charset="-122"/>
                          <a:ea typeface="汉仪大宋简" pitchFamily="49" charset="-122"/>
                        </a:rPr>
                        <a:t>至</a:t>
                      </a:r>
                      <a:r>
                        <a:rPr lang="en-US" sz="2800" kern="1200" dirty="0">
                          <a:solidFill>
                            <a:schemeClr val="dk1"/>
                          </a:solidFill>
                          <a:latin typeface="+mn-lt"/>
                          <a:ea typeface="汉仪大宋简" pitchFamily="49" charset="-122"/>
                          <a:cs typeface="+mn-cs"/>
                        </a:rPr>
                        <a:t>7100</a:t>
                      </a:r>
                      <a:r>
                        <a:rPr lang="zh-CN" altLang="en-US" sz="2800" baseline="0" dirty="0">
                          <a:latin typeface="汉仪大宋简" pitchFamily="49" charset="-122"/>
                          <a:ea typeface="汉仪大宋简" pitchFamily="49" charset="-122"/>
                        </a:rPr>
                        <a:t>年前</a:t>
                      </a:r>
                      <a:r>
                        <a:rPr lang="en-US" altLang="zh-CN" sz="2000" baseline="0" dirty="0">
                          <a:latin typeface="汉仪大宋简" pitchFamily="49" charset="-122"/>
                          <a:ea typeface="汉仪大宋简" pitchFamily="49" charset="-122"/>
                        </a:rPr>
                        <a:t>(</a:t>
                      </a:r>
                      <a:r>
                        <a:rPr lang="zh-CN" altLang="en-US" sz="2000" baseline="0" dirty="0">
                          <a:latin typeface="汉仪大宋简" pitchFamily="49" charset="-122"/>
                          <a:ea typeface="汉仪大宋简" pitchFamily="49" charset="-122"/>
                        </a:rPr>
                        <a:t>保守</a:t>
                      </a:r>
                      <a:r>
                        <a:rPr lang="en-US" altLang="zh-CN" sz="2000" baseline="0" dirty="0">
                          <a:latin typeface="汉仪大宋简" pitchFamily="49" charset="-122"/>
                          <a:ea typeface="汉仪大宋简" pitchFamily="49" charset="-122"/>
                        </a:rPr>
                        <a:t>: 4000-10000)</a:t>
                      </a:r>
                      <a:endParaRPr lang="en-US" sz="2800" dirty="0">
                        <a:latin typeface="汉仪大宋简" pitchFamily="49" charset="-122"/>
                        <a:ea typeface="汉仪大宋简" pitchFamily="49" charset="-122"/>
                      </a:endParaRPr>
                    </a:p>
                  </a:txBody>
                  <a:tcPr/>
                </a:tc>
                <a:tc>
                  <a:txBody>
                    <a:bodyPr/>
                    <a:lstStyle/>
                    <a:p>
                      <a:r>
                        <a:rPr lang="zh-CN" altLang="en-US" sz="2800" dirty="0">
                          <a:latin typeface="汉仪大宋简" pitchFamily="49" charset="-122"/>
                          <a:ea typeface="汉仪大宋简" pitchFamily="49" charset="-122"/>
                        </a:rPr>
                        <a:t>大约</a:t>
                      </a:r>
                      <a:r>
                        <a:rPr lang="en-US" sz="2800" kern="1200" dirty="0">
                          <a:solidFill>
                            <a:schemeClr val="dk1"/>
                          </a:solidFill>
                          <a:latin typeface="+mn-lt"/>
                          <a:ea typeface="汉仪大宋简" pitchFamily="49" charset="-122"/>
                          <a:cs typeface="+mn-cs"/>
                        </a:rPr>
                        <a:t>2300</a:t>
                      </a:r>
                      <a:r>
                        <a:rPr lang="zh-CN" altLang="en-US" sz="2800" dirty="0">
                          <a:latin typeface="汉仪大宋简" pitchFamily="49" charset="-122"/>
                          <a:ea typeface="汉仪大宋简" pitchFamily="49" charset="-122"/>
                        </a:rPr>
                        <a:t>至</a:t>
                      </a:r>
                      <a:r>
                        <a:rPr lang="en-US" sz="2800" kern="1200" dirty="0">
                          <a:solidFill>
                            <a:schemeClr val="dk1"/>
                          </a:solidFill>
                          <a:latin typeface="+mn-lt"/>
                          <a:ea typeface="汉仪大宋简" pitchFamily="49" charset="-122"/>
                          <a:cs typeface="+mn-cs"/>
                        </a:rPr>
                        <a:t>6300</a:t>
                      </a:r>
                      <a:r>
                        <a:rPr lang="zh-CN" altLang="en-US" sz="2800" dirty="0">
                          <a:latin typeface="汉仪大宋简" pitchFamily="49" charset="-122"/>
                          <a:ea typeface="汉仪大宋简" pitchFamily="49" charset="-122"/>
                        </a:rPr>
                        <a:t>年前</a:t>
                      </a:r>
                      <a:r>
                        <a:rPr kumimoji="0" lang="en-US" altLang="zh-CN" sz="2000" b="0" i="0" u="none" strike="noStrike" kern="1200" cap="none" spc="0" normalizeH="0" baseline="0" noProof="0" dirty="0">
                          <a:ln>
                            <a:noFill/>
                          </a:ln>
                          <a:solidFill>
                            <a:prstClr val="black"/>
                          </a:solidFill>
                          <a:effectLst/>
                          <a:uLnTx/>
                          <a:uFillTx/>
                          <a:latin typeface="汉仪大宋简" pitchFamily="49" charset="-122"/>
                          <a:ea typeface="汉仪大宋简" pitchFamily="49" charset="-122"/>
                          <a:cs typeface="+mn-cs"/>
                        </a:rPr>
                        <a:t>(</a:t>
                      </a:r>
                      <a:r>
                        <a:rPr kumimoji="0" lang="zh-CN" altLang="en-US" sz="2000" b="0" i="0" u="none" strike="noStrike" kern="1200" cap="none" spc="0" normalizeH="0" baseline="0" noProof="0" dirty="0">
                          <a:ln>
                            <a:noFill/>
                          </a:ln>
                          <a:solidFill>
                            <a:prstClr val="black"/>
                          </a:solidFill>
                          <a:effectLst/>
                          <a:uLnTx/>
                          <a:uFillTx/>
                          <a:latin typeface="汉仪大宋简" pitchFamily="49" charset="-122"/>
                          <a:ea typeface="汉仪大宋简" pitchFamily="49" charset="-122"/>
                          <a:cs typeface="+mn-cs"/>
                        </a:rPr>
                        <a:t>保守</a:t>
                      </a:r>
                      <a:r>
                        <a:rPr kumimoji="0" lang="en-US" altLang="zh-CN" sz="2000" b="0" i="0" u="none" strike="noStrike" kern="1200" cap="none" spc="0" normalizeH="0" baseline="0" noProof="0" dirty="0">
                          <a:ln>
                            <a:noFill/>
                          </a:ln>
                          <a:solidFill>
                            <a:prstClr val="black"/>
                          </a:solidFill>
                          <a:effectLst/>
                          <a:uLnTx/>
                          <a:uFillTx/>
                          <a:latin typeface="汉仪大宋简" pitchFamily="49" charset="-122"/>
                          <a:ea typeface="汉仪大宋简" pitchFamily="49" charset="-122"/>
                          <a:cs typeface="+mn-cs"/>
                        </a:rPr>
                        <a:t>:2000-15000)</a:t>
                      </a:r>
                      <a:endParaRPr lang="en-US" sz="2800" dirty="0">
                        <a:latin typeface="汉仪大宋简" pitchFamily="49" charset="-122"/>
                        <a:ea typeface="汉仪大宋简" pitchFamily="49" charset="-122"/>
                      </a:endParaRPr>
                    </a:p>
                  </a:txBody>
                  <a:tcPr/>
                </a:tc>
                <a:extLst>
                  <a:ext uri="{0D108BD9-81ED-4DB2-BD59-A6C34878D82A}">
                    <a16:rowId xmlns:a16="http://schemas.microsoft.com/office/drawing/2014/main" val="10002"/>
                  </a:ext>
                </a:extLst>
              </a:tr>
              <a:tr h="476218">
                <a:tc>
                  <a:txBody>
                    <a:bodyPr/>
                    <a:lstStyle/>
                    <a:p>
                      <a:pPr algn="r"/>
                      <a:r>
                        <a:rPr lang="zh-CN" altLang="en-US" sz="2800" dirty="0">
                          <a:latin typeface="汉仪大宋简" pitchFamily="49" charset="-122"/>
                          <a:ea typeface="汉仪大宋简" pitchFamily="49" charset="-122"/>
                        </a:rPr>
                        <a:t>区别</a:t>
                      </a:r>
                      <a:endParaRPr lang="en-US" sz="2800" dirty="0">
                        <a:latin typeface="汉仪大宋简" pitchFamily="49" charset="-122"/>
                        <a:ea typeface="汉仪大宋简" pitchFamily="49" charset="-122"/>
                      </a:endParaRPr>
                    </a:p>
                  </a:txBody>
                  <a:tcPr/>
                </a:tc>
                <a:tc>
                  <a:txBody>
                    <a:bodyPr/>
                    <a:lstStyle/>
                    <a:p>
                      <a:r>
                        <a:rPr lang="en-US" altLang="zh-CN" sz="2800" kern="1200" dirty="0">
                          <a:solidFill>
                            <a:schemeClr val="dk1"/>
                          </a:solidFill>
                          <a:latin typeface="+mn-lt"/>
                          <a:ea typeface="汉仪大宋简" pitchFamily="49" charset="-122"/>
                          <a:cs typeface="+mn-cs"/>
                        </a:rPr>
                        <a:t>28</a:t>
                      </a:r>
                      <a:r>
                        <a:rPr lang="en-US" sz="2800" kern="1200" dirty="0">
                          <a:solidFill>
                            <a:schemeClr val="dk1"/>
                          </a:solidFill>
                          <a:latin typeface="+mn-lt"/>
                          <a:ea typeface="汉仪大宋简" pitchFamily="49" charset="-122"/>
                          <a:cs typeface="+mn-cs"/>
                        </a:rPr>
                        <a:t>-</a:t>
                      </a:r>
                      <a:r>
                        <a:rPr lang="en-US" altLang="zh-CN" sz="2800" kern="1200" dirty="0">
                          <a:solidFill>
                            <a:schemeClr val="dk1"/>
                          </a:solidFill>
                          <a:latin typeface="+mn-lt"/>
                          <a:ea typeface="汉仪大宋简" pitchFamily="49" charset="-122"/>
                          <a:cs typeface="+mn-cs"/>
                        </a:rPr>
                        <a:t>41</a:t>
                      </a:r>
                      <a:r>
                        <a:rPr lang="zh-CN" altLang="en-US" sz="2800" kern="1200" baseline="0" dirty="0">
                          <a:solidFill>
                            <a:schemeClr val="dk1"/>
                          </a:solidFill>
                          <a:latin typeface="汉仪大宋简" pitchFamily="49" charset="-122"/>
                          <a:ea typeface="汉仪大宋简" pitchFamily="49" charset="-122"/>
                          <a:cs typeface="+mn-cs"/>
                        </a:rPr>
                        <a:t>倍</a:t>
                      </a:r>
                      <a:r>
                        <a:rPr lang="zh-CN" altLang="en-US" sz="2000" kern="1200" baseline="0" dirty="0">
                          <a:solidFill>
                            <a:schemeClr val="dk1"/>
                          </a:solidFill>
                          <a:latin typeface="汉仪大宋简" pitchFamily="49" charset="-122"/>
                          <a:ea typeface="汉仪大宋简" pitchFamily="49" charset="-122"/>
                          <a:cs typeface="+mn-cs"/>
                        </a:rPr>
                        <a:t> </a:t>
                      </a:r>
                      <a:r>
                        <a:rPr kumimoji="0" lang="en-US" altLang="zh-CN" sz="2000" b="0" i="0" u="none" strike="noStrike" kern="1200" cap="none" spc="0" normalizeH="0" baseline="0" noProof="0" dirty="0">
                          <a:ln>
                            <a:noFill/>
                          </a:ln>
                          <a:solidFill>
                            <a:prstClr val="black"/>
                          </a:solidFill>
                          <a:effectLst/>
                          <a:uLnTx/>
                          <a:uFillTx/>
                          <a:latin typeface="汉仪大宋简" pitchFamily="49" charset="-122"/>
                          <a:ea typeface="汉仪大宋简" pitchFamily="49" charset="-122"/>
                          <a:cs typeface="+mn-cs"/>
                        </a:rPr>
                        <a:t>(20-50</a:t>
                      </a:r>
                      <a:r>
                        <a:rPr kumimoji="0" lang="zh-CN" altLang="en-US" sz="2000" b="0" i="0" u="none" strike="noStrike" kern="1200" cap="none" spc="0" normalizeH="0" baseline="0" noProof="0" dirty="0">
                          <a:ln>
                            <a:noFill/>
                          </a:ln>
                          <a:solidFill>
                            <a:prstClr val="black"/>
                          </a:solidFill>
                          <a:effectLst/>
                          <a:uLnTx/>
                          <a:uFillTx/>
                          <a:latin typeface="汉仪大宋简" pitchFamily="49" charset="-122"/>
                          <a:ea typeface="汉仪大宋简" pitchFamily="49" charset="-122"/>
                          <a:cs typeface="+mn-cs"/>
                        </a:rPr>
                        <a:t>倍</a:t>
                      </a:r>
                      <a:r>
                        <a:rPr kumimoji="0" lang="en-US" altLang="zh-CN" sz="2000" b="0" i="0" u="none" strike="noStrike" kern="1200" cap="none" spc="0" normalizeH="0" baseline="0" noProof="0" dirty="0">
                          <a:ln>
                            <a:noFill/>
                          </a:ln>
                          <a:solidFill>
                            <a:prstClr val="black"/>
                          </a:solidFill>
                          <a:effectLst/>
                          <a:uLnTx/>
                          <a:uFillTx/>
                          <a:latin typeface="汉仪大宋简" pitchFamily="49" charset="-122"/>
                          <a:ea typeface="汉仪大宋简" pitchFamily="49" charset="-122"/>
                          <a:cs typeface="+mn-cs"/>
                        </a:rPr>
                        <a:t>)</a:t>
                      </a:r>
                      <a:endParaRPr lang="en-US" altLang="en-US" sz="2800" kern="1200" baseline="0" dirty="0">
                        <a:solidFill>
                          <a:schemeClr val="dk1"/>
                        </a:solidFill>
                        <a:latin typeface="汉仪大宋简" pitchFamily="49" charset="-122"/>
                        <a:ea typeface="汉仪大宋简" pitchFamily="49" charset="-122"/>
                        <a:cs typeface="+mn-cs"/>
                      </a:endParaRPr>
                    </a:p>
                  </a:txBody>
                  <a:tcPr/>
                </a:tc>
                <a:tc>
                  <a:txBody>
                    <a:bodyPr/>
                    <a:lstStyle/>
                    <a:p>
                      <a:r>
                        <a:rPr lang="en-US" sz="2800" kern="1200" dirty="0">
                          <a:solidFill>
                            <a:schemeClr val="dk1"/>
                          </a:solidFill>
                          <a:latin typeface="+mn-lt"/>
                          <a:ea typeface="汉仪大宋简" pitchFamily="49" charset="-122"/>
                          <a:cs typeface="+mn-cs"/>
                        </a:rPr>
                        <a:t>20-30</a:t>
                      </a:r>
                      <a:r>
                        <a:rPr lang="zh-CN" altLang="en-US" sz="2800" dirty="0">
                          <a:latin typeface="汉仪大宋简" pitchFamily="49" charset="-122"/>
                          <a:ea typeface="汉仪大宋简" pitchFamily="49" charset="-122"/>
                        </a:rPr>
                        <a:t>倍 </a:t>
                      </a:r>
                      <a:r>
                        <a:rPr lang="en-US" altLang="zh-CN" sz="2000" dirty="0">
                          <a:latin typeface="汉仪大宋简" pitchFamily="49" charset="-122"/>
                          <a:ea typeface="汉仪大宋简" pitchFamily="49" charset="-122"/>
                        </a:rPr>
                        <a:t>(13-100</a:t>
                      </a:r>
                      <a:r>
                        <a:rPr lang="zh-CN" altLang="en-US" sz="2000" dirty="0">
                          <a:latin typeface="汉仪大宋简" pitchFamily="49" charset="-122"/>
                          <a:ea typeface="汉仪大宋简" pitchFamily="49" charset="-122"/>
                        </a:rPr>
                        <a:t>倍</a:t>
                      </a:r>
                      <a:r>
                        <a:rPr lang="en-US" altLang="zh-CN" sz="2000" dirty="0">
                          <a:latin typeface="汉仪大宋简" pitchFamily="49" charset="-122"/>
                          <a:ea typeface="汉仪大宋简" pitchFamily="49" charset="-122"/>
                        </a:rPr>
                        <a:t>)</a:t>
                      </a:r>
                      <a:endParaRPr lang="en-US" sz="2800" dirty="0">
                        <a:latin typeface="汉仪大宋简" pitchFamily="49" charset="-122"/>
                        <a:ea typeface="汉仪大宋简" pitchFamily="49" charset="-122"/>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23503924"/>
      </p:ext>
    </p:extLst>
  </p:cSld>
  <p:clrMapOvr>
    <a:masterClrMapping/>
  </p:clrMapOvr>
  <p:transition spd="med">
    <p:wipe dir="d"/>
  </p:transition>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2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3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4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theme>
</file>

<file path=ppt/theme/theme6.xml><?xml version="1.0" encoding="utf-8"?>
<a:theme xmlns:a="http://schemas.openxmlformats.org/drawingml/2006/main" name="3_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theme>
</file>

<file path=ppt/theme/theme7.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汉仪大宋简"/>
        <a:ea typeface="宋体"/>
        <a:cs typeface=""/>
      </a:majorFont>
      <a:minorFont>
        <a:latin typeface="Calibri"/>
        <a:ea typeface="宋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effectLst>
          <a:glow>
            <a:schemeClr val="bg1">
              <a:alpha val="44000"/>
            </a:schemeClr>
          </a:glow>
          <a:outerShdw blurRad="63500" algn="ctr" rotWithShape="0">
            <a:schemeClr val="bg1"/>
          </a:outerShdw>
        </a:effectLst>
        <a:scene3d>
          <a:camera prst="orthographicFront"/>
          <a:lightRig rig="threePt" dir="t"/>
        </a:scene3d>
        <a:sp3d extrusionH="76200">
          <a:bevelT w="63500" h="50800"/>
          <a:extrusionClr>
            <a:srgbClr val="3A3AFE"/>
          </a:extrusionClr>
        </a:sp3d>
      </a:spPr>
      <a:bodyPr wrap="square" rtlCol="0">
        <a:spAutoFit/>
      </a:bodyPr>
      <a:lstStyle>
        <a:defPPr>
          <a:defRPr sz="2400" b="1" dirty="0" smtClean="0">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TM02900743[[fn=环保]]</Template>
  <TotalTime>35972</TotalTime>
  <Words>18669</Words>
  <Application>Microsoft Office PowerPoint</Application>
  <PresentationFormat>全屏显示(4:3)</PresentationFormat>
  <Paragraphs>1130</Paragraphs>
  <Slides>109</Slides>
  <Notes>109</Notes>
  <HiddenSlides>12</HiddenSlides>
  <MMClips>1</MMClips>
  <ScaleCrop>false</ScaleCrop>
  <HeadingPairs>
    <vt:vector size="8" baseType="variant">
      <vt:variant>
        <vt:lpstr>已用的字体</vt:lpstr>
      </vt:variant>
      <vt:variant>
        <vt:i4>20</vt:i4>
      </vt:variant>
      <vt:variant>
        <vt:lpstr>主题</vt:lpstr>
      </vt:variant>
      <vt:variant>
        <vt:i4>7</vt:i4>
      </vt:variant>
      <vt:variant>
        <vt:lpstr>嵌入 OLE 服务器</vt:lpstr>
      </vt:variant>
      <vt:variant>
        <vt:i4>2</vt:i4>
      </vt:variant>
      <vt:variant>
        <vt:lpstr>幻灯片标题</vt:lpstr>
      </vt:variant>
      <vt:variant>
        <vt:i4>109</vt:i4>
      </vt:variant>
    </vt:vector>
  </HeadingPairs>
  <TitlesOfParts>
    <vt:vector size="138" baseType="lpstr">
      <vt:lpstr>BDZongYi-A001</vt:lpstr>
      <vt:lpstr>Futura Md BT</vt:lpstr>
      <vt:lpstr>RS_Song</vt:lpstr>
      <vt:lpstr>百度综艺简体</vt:lpstr>
      <vt:lpstr>汉仪粗宋简</vt:lpstr>
      <vt:lpstr>汉仪大宋简</vt:lpstr>
      <vt:lpstr>黑体</vt:lpstr>
      <vt:lpstr>华文中宋</vt:lpstr>
      <vt:lpstr>SimSun</vt:lpstr>
      <vt:lpstr>SimSun</vt:lpstr>
      <vt:lpstr>微软雅黑</vt:lpstr>
      <vt:lpstr>Arial</vt:lpstr>
      <vt:lpstr>Calibri</vt:lpstr>
      <vt:lpstr>Franklin Gothic Book</vt:lpstr>
      <vt:lpstr>Franklin Gothic Medium</vt:lpstr>
      <vt:lpstr>Symbol</vt:lpstr>
      <vt:lpstr>Times New Roman</vt:lpstr>
      <vt:lpstr>Wingdings</vt:lpstr>
      <vt:lpstr>Wingdings 2</vt:lpstr>
      <vt:lpstr>Wingdings 3</vt:lpstr>
      <vt:lpstr>2_HDOfficeLightV0</vt:lpstr>
      <vt:lpstr>3_HDOfficeLightV0</vt:lpstr>
      <vt:lpstr>4_HDOfficeLightV0</vt:lpstr>
      <vt:lpstr>自定义设计方案</vt:lpstr>
      <vt:lpstr>2_Title above text on slide</vt:lpstr>
      <vt:lpstr>3_Title above text on slide</vt:lpstr>
      <vt:lpstr>Office 主题</vt:lpstr>
      <vt:lpstr>Document</vt:lpstr>
      <vt:lpstr>Photo Editor Photo</vt:lpstr>
      <vt:lpstr>PowerPoint 演示文稿</vt:lpstr>
      <vt:lpstr>PowerPoint 演示文稿</vt:lpstr>
      <vt:lpstr>PowerPoint 演示文稿</vt:lpstr>
      <vt:lpstr>Piltdown 1: skull, full reconstruction</vt:lpstr>
      <vt:lpstr>Piltdown 2: London Illus news</vt:lpstr>
      <vt:lpstr>Piltdown 3: summary</vt:lpstr>
      <vt:lpstr>Piltdown 4: human skull, ape jaw</vt:lpstr>
      <vt:lpstr>Nebraska Man 1: tooth &amp; London Illus News pic</vt:lpstr>
      <vt:lpstr>Nebraska Man 2: pervian peccary</vt:lpstr>
      <vt:lpstr>圣经有关人类起源的记载</vt:lpstr>
      <vt:lpstr>圣经有关人类起源的记载</vt:lpstr>
      <vt:lpstr>Chimp to Man parade w/Ramapithecus</vt:lpstr>
      <vt:lpstr>Chimp to Man parade: Hublin quote</vt:lpstr>
      <vt:lpstr>Chimp to Man parade: Gee quote</vt:lpstr>
      <vt:lpstr>Chimp to Man parade: Gee quote</vt:lpstr>
      <vt:lpstr>Ape to Man Parade: highlight Ramapithecus</vt:lpstr>
      <vt:lpstr>Ramapithecus 1: find, reconstuction</vt:lpstr>
      <vt:lpstr>Ramapithecus 2: elevation 1932, 1965, 1977</vt:lpstr>
      <vt:lpstr>Ramapithecus 2: elevation 1932, 1965, 1977</vt:lpstr>
      <vt:lpstr>Ramapithecus 2: elevation 1932, 1965, 1977</vt:lpstr>
      <vt:lpstr>Ramapithecus 3: actual jaw vs. human</vt:lpstr>
      <vt:lpstr>Ramapithecus 4: admit was taught thru 1980s</vt:lpstr>
      <vt:lpstr>Ape to Man Parade: highlight, X-out Ramapithecus</vt:lpstr>
      <vt:lpstr>Ape to Man Parade: highlight Australopithecus</vt:lpstr>
      <vt:lpstr>Lucy 1: bones, reconstruction</vt:lpstr>
      <vt:lpstr>Lucy 1: bones, reconstruction</vt:lpstr>
      <vt:lpstr>Lucy 2: hand and foot reconstructions</vt:lpstr>
      <vt:lpstr>PowerPoint 演示文稿</vt:lpstr>
      <vt:lpstr>PowerPoint 演示文稿</vt:lpstr>
      <vt:lpstr>PowerPoint 演示文稿</vt:lpstr>
      <vt:lpstr>PowerPoint 演示文稿</vt:lpstr>
      <vt:lpstr>Lucy 4: act’l australopithicine characteristics</vt:lpstr>
      <vt:lpstr>“露西”骨盆的重塑</vt:lpstr>
      <vt:lpstr>“露西”从哪儿而来的？</vt:lpstr>
      <vt:lpstr>PowerPoint 演示文稿</vt:lpstr>
      <vt:lpstr>Ape to Man Parade: highlight, X-out Australopithecus</vt:lpstr>
      <vt:lpstr>Ape to Man Parade: highlight Homo erectus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Neandertal 3: summary of human characteristics</vt:lpstr>
      <vt:lpstr>PowerPoint 演示文稿</vt:lpstr>
      <vt:lpstr>Neandertal 3: summary of human characteristics</vt:lpstr>
      <vt:lpstr>PowerPoint 演示文稿</vt:lpstr>
      <vt:lpstr>PowerPoint 演示文稿</vt:lpstr>
      <vt:lpstr>PowerPoint 演示文稿</vt:lpstr>
      <vt:lpstr>PowerPoint 演示文稿</vt:lpstr>
      <vt:lpstr>Human vs. chimp DNA</vt:lpstr>
      <vt:lpstr>PowerPoint 演示文稿</vt:lpstr>
      <vt:lpstr>PowerPoint 演示文稿</vt:lpstr>
      <vt:lpstr>Ape, Human, Laetoli Footprints</vt:lpstr>
      <vt:lpstr>PowerPoint 演示文稿</vt:lpstr>
      <vt:lpstr>Laetoli prints vs. human and chimp</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Multi-color twins close-up</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视频：《 用证据讲述猿人 》</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满家电脑</dc:creator>
  <cp:lastModifiedBy>benjamin lee</cp:lastModifiedBy>
  <cp:revision>2475</cp:revision>
  <dcterms:created xsi:type="dcterms:W3CDTF">2014-01-09T08:42:09Z</dcterms:created>
  <dcterms:modified xsi:type="dcterms:W3CDTF">2021-01-18T06:53:27Z</dcterms:modified>
</cp:coreProperties>
</file>